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86" r:id="rId3"/>
    <p:sldId id="272" r:id="rId4"/>
    <p:sldId id="257" r:id="rId5"/>
    <p:sldId id="258" r:id="rId6"/>
    <p:sldId id="260" r:id="rId7"/>
    <p:sldId id="281" r:id="rId8"/>
    <p:sldId id="264" r:id="rId9"/>
    <p:sldId id="265" r:id="rId10"/>
    <p:sldId id="266" r:id="rId11"/>
    <p:sldId id="267" r:id="rId12"/>
    <p:sldId id="282" r:id="rId13"/>
    <p:sldId id="284" r:id="rId14"/>
    <p:sldId id="274" r:id="rId15"/>
    <p:sldId id="275" r:id="rId16"/>
    <p:sldId id="276" r:id="rId17"/>
    <p:sldId id="277" r:id="rId18"/>
    <p:sldId id="279" r:id="rId19"/>
    <p:sldId id="278" r:id="rId20"/>
    <p:sldId id="283" r:id="rId21"/>
    <p:sldId id="270" r:id="rId22"/>
    <p:sldId id="285" r:id="rId23"/>
    <p:sldId id="271" r:id="rId24"/>
    <p:sldId id="292" r:id="rId25"/>
    <p:sldId id="290" r:id="rId26"/>
    <p:sldId id="291" r:id="rId27"/>
    <p:sldId id="288" r:id="rId28"/>
    <p:sldId id="273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.VnAvant" panose="020B7200000000000000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4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1" y="1"/>
            <a:ext cx="1368044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416005"/>
            <a:ext cx="9550400" cy="2734461"/>
          </a:xfrm>
          <a:prstGeom prst="rect">
            <a:avLst/>
          </a:prstGeom>
          <a:noFill/>
        </p:spPr>
        <p:txBody>
          <a:bodyPr wrap="square" lIns="117215" tIns="58608" rIns="117215" bIns="58608" rtlCol="0">
            <a:spAutoFit/>
          </a:bodyPr>
          <a:lstStyle/>
          <a:p>
            <a:r>
              <a:rPr lang="en-US" sz="85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85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5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85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5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85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500" b="1" dirty="0" err="1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85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500" b="1" dirty="0" err="1" smtClean="0">
                <a:solidFill>
                  <a:srgbClr val="FF0000"/>
                </a:solidFill>
                <a:latin typeface="HP001 4 hàng" pitchFamily="34" charset="0"/>
              </a:rPr>
              <a:t>học</a:t>
            </a:r>
            <a:r>
              <a:rPr lang="en-US" sz="85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500" b="1" dirty="0" err="1" smtClean="0">
                <a:solidFill>
                  <a:srgbClr val="FF0000"/>
                </a:solidFill>
                <a:latin typeface="HP001 4 hàng" pitchFamily="34" charset="0"/>
              </a:rPr>
              <a:t>sinh</a:t>
            </a:r>
            <a:r>
              <a:rPr lang="en-US" sz="85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8500" b="1" dirty="0" err="1" smtClean="0">
                <a:solidFill>
                  <a:srgbClr val="FF0000"/>
                </a:solidFill>
                <a:latin typeface="HP001 4 hàng" pitchFamily="34" charset="0"/>
              </a:rPr>
              <a:t>lớp</a:t>
            </a:r>
            <a:r>
              <a:rPr lang="en-US" sz="8500" b="1" dirty="0" smtClean="0">
                <a:solidFill>
                  <a:srgbClr val="FF0000"/>
                </a:solidFill>
                <a:latin typeface="HP001 4 hàng" pitchFamily="34" charset="0"/>
              </a:rPr>
              <a:t> 1A4!</a:t>
            </a:r>
            <a:endParaRPr lang="en-US" sz="8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7105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038" t="38290" r="54695" b="36713"/>
          <a:stretch/>
        </p:blipFill>
        <p:spPr>
          <a:xfrm>
            <a:off x="895348" y="215900"/>
            <a:ext cx="3619501" cy="25463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28090" y="2990215"/>
            <a:ext cx="1719580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s</a:t>
            </a:r>
            <a:r>
              <a:rPr lang="en-US" sz="6000" dirty="0" err="1">
                <a:latin typeface=".VnAvant" panose="020B7200000000000000" charset="0"/>
                <a:cs typeface=".VnAvant" panose="020B7200000000000000" charset="0"/>
              </a:rPr>
              <a:t>Î</a:t>
            </a:r>
            <a:endParaRPr lang="en-US" sz="6000" dirty="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407092" y="4004945"/>
            <a:ext cx="833755" cy="1198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.VnAvant" panose="020B7200000000000000" charset="0"/>
                <a:cs typeface=".VnAvant" panose="020B7200000000000000" charset="0"/>
              </a:rPr>
              <a:t>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4902" t="22636" r="13603" b="39922"/>
          <a:stretch/>
        </p:blipFill>
        <p:spPr>
          <a:xfrm>
            <a:off x="7058025" y="309245"/>
            <a:ext cx="3378835" cy="23291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921613" y="2990215"/>
            <a:ext cx="2906395" cy="11068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6600" dirty="0" err="1">
                <a:latin typeface=".VnAvant" panose="020B7200000000000000" charset="0"/>
                <a:cs typeface=".VnAvant" panose="020B7200000000000000" charset="0"/>
              </a:rPr>
              <a:t>e</a:t>
            </a:r>
            <a:r>
              <a:rPr lang="en-US" sz="66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6600" dirty="0" err="1">
                <a:latin typeface=".VnAvant" panose="020B7200000000000000" charset="0"/>
                <a:cs typeface=".VnAvant" panose="020B7200000000000000" charset="0"/>
              </a:rPr>
              <a:t>ca</a:t>
            </a:r>
            <a:endParaRPr lang="en-US" sz="6600" dirty="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644572" y="4050982"/>
            <a:ext cx="1383030" cy="11068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6600" dirty="0" err="1">
                <a:latin typeface=".VnAvant" panose="020B7200000000000000" charset="0"/>
                <a:cs typeface=".VnAvant" panose="020B7200000000000000" charset="0"/>
              </a:rPr>
              <a:t>e</a:t>
            </a:r>
            <a:endParaRPr lang="en-US" sz="6600" dirty="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1575752" y="4004945"/>
            <a:ext cx="833755" cy="1198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s</a:t>
            </a:r>
          </a:p>
        </p:txBody>
      </p:sp>
      <p:sp>
        <p:nvSpPr>
          <p:cNvPr id="13" name="Text Box 9"/>
          <p:cNvSpPr txBox="1"/>
          <p:nvPr/>
        </p:nvSpPr>
        <p:spPr>
          <a:xfrm>
            <a:off x="8990329" y="5213569"/>
            <a:ext cx="691515" cy="11068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endParaRPr lang="en-US" sz="6600" dirty="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4" name="Text Box 9"/>
          <p:cNvSpPr txBox="1"/>
          <p:nvPr/>
        </p:nvSpPr>
        <p:spPr>
          <a:xfrm>
            <a:off x="10561953" y="5213569"/>
            <a:ext cx="691515" cy="11068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2. TiÕng nµo cã ©m s? TiÕng nµo cã ©m x?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455" t="18911" r="55943" b="63388"/>
          <a:stretch/>
        </p:blipFill>
        <p:spPr>
          <a:xfrm>
            <a:off x="457993" y="1557495"/>
            <a:ext cx="3364230" cy="183927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5939" t="15623" r="25013" b="62363"/>
          <a:stretch/>
        </p:blipFill>
        <p:spPr>
          <a:xfrm>
            <a:off x="9048115" y="885863"/>
            <a:ext cx="2773045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37682" t="46398" r="52760" b="42222"/>
          <a:stretch>
            <a:fillRect/>
          </a:stretch>
        </p:blipFill>
        <p:spPr>
          <a:xfrm>
            <a:off x="4266565" y="2600007"/>
            <a:ext cx="1913255" cy="1185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54161" t="44537" r="35328" b="42074"/>
          <a:stretch>
            <a:fillRect/>
          </a:stretch>
        </p:blipFill>
        <p:spPr>
          <a:xfrm>
            <a:off x="6102350" y="2477134"/>
            <a:ext cx="1847850" cy="1185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9792" t="54509" r="58370" b="27157"/>
          <a:stretch/>
        </p:blipFill>
        <p:spPr>
          <a:xfrm>
            <a:off x="1014093" y="4314826"/>
            <a:ext cx="2672081" cy="2152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8984" t="55278" r="28927" b="27949"/>
          <a:stretch/>
        </p:blipFill>
        <p:spPr>
          <a:xfrm>
            <a:off x="9048115" y="4020502"/>
            <a:ext cx="2372360" cy="227584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164204" y="2401569"/>
            <a:ext cx="1505743" cy="353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726045" y="2047875"/>
            <a:ext cx="2056130" cy="707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1" idx="0"/>
          </p:cNvCxnSpPr>
          <p:nvPr/>
        </p:nvCxnSpPr>
        <p:spPr>
          <a:xfrm flipH="1">
            <a:off x="2350134" y="3518217"/>
            <a:ext cx="2154557" cy="796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726045" y="3381692"/>
            <a:ext cx="2606040" cy="1342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4"/>
          <p:cNvSpPr txBox="1">
            <a:spLocks/>
          </p:cNvSpPr>
          <p:nvPr/>
        </p:nvSpPr>
        <p:spPr>
          <a:xfrm>
            <a:off x="1502407" y="3384548"/>
            <a:ext cx="1078865" cy="784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7700" dirty="0" err="1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sổ</a:t>
            </a:r>
            <a:endParaRPr lang="en-US" sz="7700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9507668" y="3133486"/>
            <a:ext cx="1211897" cy="76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8400" dirty="0" err="1" smtClean="0">
                <a:solidFill>
                  <a:srgbClr val="FF0000"/>
                </a:solidFill>
                <a:latin typeface="Century Gothic" pitchFamily="34" charset="0"/>
                <a:cs typeface=".VnAvant" panose="020B7200000000000000" charset="0"/>
              </a:rPr>
              <a:t>xô</a:t>
            </a:r>
            <a:endParaRPr lang="en-US" sz="8400" dirty="0">
              <a:solidFill>
                <a:srgbClr val="FF0000"/>
              </a:solidFill>
              <a:latin typeface="Century Gothic" pitchFamily="34" charset="0"/>
              <a:cs typeface=".VnAvant" panose="020B7200000000000000" charset="0"/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3822223" y="5514975"/>
            <a:ext cx="847724" cy="777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Century Gothic" pitchFamily="34" charset="0"/>
                <a:cs typeface=".VnAvant" panose="020B7200000000000000" charset="0"/>
              </a:rPr>
              <a:t>si</a:t>
            </a:r>
            <a:endParaRPr lang="en-US" sz="5800" dirty="0">
              <a:solidFill>
                <a:srgbClr val="FF0000"/>
              </a:solidFill>
              <a:latin typeface="Century Gothic" pitchFamily="34" charset="0"/>
              <a:cs typeface=".VnAvant" panose="020B7200000000000000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6648450" y="5514975"/>
            <a:ext cx="2200275" cy="121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1600" dirty="0" err="1" smtClean="0">
                <a:solidFill>
                  <a:srgbClr val="FF0000"/>
                </a:solidFill>
                <a:latin typeface="Century Gothic" pitchFamily="34" charset="0"/>
                <a:cs typeface=".VnAvant" panose="020B7200000000000000" charset="0"/>
              </a:rPr>
              <a:t>xẻ</a:t>
            </a:r>
            <a:r>
              <a:rPr lang="en-US" sz="21600" dirty="0" smtClean="0">
                <a:solidFill>
                  <a:srgbClr val="FF0000"/>
                </a:solidFill>
                <a:latin typeface="Century Gothic" pitchFamily="34" charset="0"/>
                <a:cs typeface=".VnAvant" panose="020B7200000000000000" charset="0"/>
              </a:rPr>
              <a:t> </a:t>
            </a:r>
            <a:r>
              <a:rPr lang="en-US" sz="21600" dirty="0" err="1" smtClean="0">
                <a:solidFill>
                  <a:srgbClr val="FF0000"/>
                </a:solidFill>
                <a:latin typeface="Century Gothic" pitchFamily="34" charset="0"/>
                <a:cs typeface=".VnAvant" panose="020B7200000000000000" charset="0"/>
              </a:rPr>
              <a:t>gỗ</a:t>
            </a:r>
            <a:endParaRPr lang="en-US" sz="21600" dirty="0">
              <a:solidFill>
                <a:srgbClr val="FF0000"/>
              </a:solidFill>
              <a:latin typeface="Century Gothic" pitchFamily="34" charset="0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004" t="23632" r="26044" b="63204"/>
          <a:stretch/>
        </p:blipFill>
        <p:spPr>
          <a:xfrm>
            <a:off x="0" y="-199590"/>
            <a:ext cx="12192000" cy="2624315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557211" y="2801670"/>
            <a:ext cx="3248025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Nhà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có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bé</a:t>
            </a:r>
            <a:endParaRPr lang="en-US" sz="12800" dirty="0">
              <a:latin typeface="Toboto"/>
              <a:cs typeface=".VnAvant" panose="020B7200000000000000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13442" y="2662761"/>
            <a:ext cx="3248025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3200" dirty="0" err="1">
                <a:latin typeface="Toboto"/>
                <a:cs typeface=".VnAvant" panose="020B7200000000000000" charset="0"/>
              </a:rPr>
              <a:t>S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ẻ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ca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 “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…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…”.</a:t>
            </a:r>
            <a:endParaRPr lang="en-US" sz="3200" dirty="0">
              <a:latin typeface="Toboto"/>
              <a:cs typeface=".VnAvant" panose="020B7200000000000000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420099" y="2662762"/>
            <a:ext cx="3419475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Phía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xa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là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nhà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quạ</a:t>
            </a:r>
            <a:endParaRPr lang="en-US" sz="12800" dirty="0">
              <a:latin typeface="Toboto"/>
              <a:cs typeface=".VnAvant" panose="020B7200000000000000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240154" y="6047160"/>
            <a:ext cx="3942101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 la “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…</a:t>
            </a:r>
          </a:p>
          <a:p>
            <a:r>
              <a:rPr lang="en-US" sz="3200" dirty="0" err="1">
                <a:latin typeface="Toboto"/>
                <a:cs typeface=".VnAvant" panose="020B7200000000000000" charset="0"/>
              </a:rPr>
              <a:t>q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uạ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…”.</a:t>
            </a:r>
            <a:endParaRPr lang="en-US" sz="3200" dirty="0">
              <a:latin typeface="Toboto"/>
              <a:cs typeface=".VnAvant" panose="020B7200000000000000" charset="0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4554744" y="5993323"/>
            <a:ext cx="2571750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Tobooto"/>
                <a:cs typeface=".VnAvant" panose="020B7200000000000000" charset="0"/>
              </a:rPr>
              <a:t>Sẻ</a:t>
            </a:r>
            <a:r>
              <a:rPr lang="en-US" sz="3200" dirty="0" smtClean="0">
                <a:latin typeface="Tobooto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Tobooto"/>
                <a:cs typeface=".VnAvant" panose="020B7200000000000000" charset="0"/>
              </a:rPr>
              <a:t>bé</a:t>
            </a:r>
            <a:r>
              <a:rPr lang="en-US" sz="3200" dirty="0" smtClean="0">
                <a:latin typeface="Tobooto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Tobooto"/>
                <a:cs typeface=".VnAvant" panose="020B7200000000000000" charset="0"/>
              </a:rPr>
              <a:t>sợ</a:t>
            </a:r>
            <a:r>
              <a:rPr lang="en-US" sz="3200" dirty="0" smtClean="0">
                <a:latin typeface="Tobooto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Tobooto"/>
                <a:cs typeface=".VnAvant" panose="020B7200000000000000" charset="0"/>
              </a:rPr>
              <a:t>quá</a:t>
            </a:r>
            <a:r>
              <a:rPr lang="en-US" sz="3600" dirty="0" smtClean="0">
                <a:latin typeface="Tobooto"/>
                <a:cs typeface=".VnAvant" panose="020B7200000000000000" charset="0"/>
              </a:rPr>
              <a:t>.</a:t>
            </a:r>
            <a:endParaRPr lang="en-US" sz="3600" dirty="0">
              <a:latin typeface="Tobooto"/>
              <a:cs typeface=".VnAvant" panose="020B7200000000000000" charset="0"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8291511" y="5523283"/>
            <a:ext cx="3676649" cy="1047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2800" dirty="0" err="1" smtClean="0">
                <a:latin typeface="Toboto"/>
                <a:cs typeface=".VnAvant" panose="020B7200000000000000" charset="0"/>
              </a:rPr>
              <a:t>bố</a:t>
            </a:r>
            <a:r>
              <a:rPr lang="en-US" sz="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2800" dirty="0" err="1" smtClean="0">
                <a:latin typeface="Toboto"/>
                <a:cs typeface=".VnAvant" panose="020B7200000000000000" charset="0"/>
              </a:rPr>
              <a:t>dỗ</a:t>
            </a:r>
            <a:r>
              <a:rPr lang="en-US" sz="2800" dirty="0" smtClean="0">
                <a:latin typeface="Toboto"/>
                <a:cs typeface=".VnAvant" panose="020B7200000000000000" charset="0"/>
              </a:rPr>
              <a:t>: “</a:t>
            </a:r>
            <a:r>
              <a:rPr lang="en-US" sz="28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2800" dirty="0" smtClean="0">
                <a:latin typeface="Toboto"/>
                <a:cs typeface=".VnAvant" panose="020B7200000000000000" charset="0"/>
              </a:rPr>
              <a:t> ca </a:t>
            </a:r>
            <a:r>
              <a:rPr lang="en-US" sz="2800" i="1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2800" i="1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2800" i="1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2800" dirty="0" smtClean="0">
                <a:latin typeface="Toboto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bố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dỗ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: “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ca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la </a:t>
            </a:r>
            <a:r>
              <a:rPr lang="en-US" sz="3000" i="1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3000" i="1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i="1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Bé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sợ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gì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!”.</a:t>
            </a:r>
            <a:endParaRPr lang="en-US" sz="3000" dirty="0">
              <a:latin typeface="Toboto"/>
              <a:cs typeface=".VnAvant" panose="020B7200000000000000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2"/>
          <a:srcRect l="53004" t="40946" r="26044" b="48979"/>
          <a:stretch/>
        </p:blipFill>
        <p:spPr>
          <a:xfrm>
            <a:off x="41455" y="3335228"/>
            <a:ext cx="12192000" cy="230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1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08879"/>
            <a:ext cx="11632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Toboto"/>
              </a:rPr>
              <a:t>Sẻ</a:t>
            </a:r>
            <a:r>
              <a:rPr lang="en-US" sz="6600" dirty="0" smtClean="0">
                <a:solidFill>
                  <a:srgbClr val="FF0000"/>
                </a:solidFill>
                <a:latin typeface="Toboto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oboto"/>
              </a:rPr>
              <a:t>phía</a:t>
            </a:r>
            <a:r>
              <a:rPr lang="en-US" sz="6600" dirty="0" smtClean="0">
                <a:solidFill>
                  <a:srgbClr val="FF0000"/>
                </a:solidFill>
                <a:latin typeface="Toboto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oboto"/>
              </a:rPr>
              <a:t>xa</a:t>
            </a:r>
            <a:r>
              <a:rPr lang="en-US" sz="6600" dirty="0" smtClean="0">
                <a:solidFill>
                  <a:srgbClr val="FF0000"/>
                </a:solidFill>
                <a:latin typeface="Toboto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oboto"/>
              </a:rPr>
              <a:t>quạ</a:t>
            </a:r>
            <a:r>
              <a:rPr lang="en-US" sz="6600" dirty="0" smtClean="0">
                <a:solidFill>
                  <a:srgbClr val="FF0000"/>
                </a:solidFill>
                <a:latin typeface="Toboto"/>
              </a:rPr>
              <a:t>… </a:t>
            </a:r>
            <a:r>
              <a:rPr lang="en-US" sz="6600" dirty="0" err="1" smtClean="0">
                <a:solidFill>
                  <a:srgbClr val="FF0000"/>
                </a:solidFill>
                <a:latin typeface="Toboto"/>
              </a:rPr>
              <a:t>quạ</a:t>
            </a:r>
            <a:r>
              <a:rPr lang="en-US" sz="6600" dirty="0" smtClean="0">
                <a:solidFill>
                  <a:srgbClr val="FF0000"/>
                </a:solidFill>
                <a:latin typeface="Toboto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oboto"/>
              </a:rPr>
              <a:t>ri</a:t>
            </a:r>
            <a:r>
              <a:rPr lang="en-US" sz="6600" dirty="0" smtClean="0">
                <a:solidFill>
                  <a:srgbClr val="FF0000"/>
                </a:solidFill>
                <a:latin typeface="Toboto"/>
              </a:rPr>
              <a:t>… </a:t>
            </a:r>
            <a:r>
              <a:rPr lang="en-US" sz="6600" dirty="0" err="1" smtClean="0">
                <a:solidFill>
                  <a:srgbClr val="FF0000"/>
                </a:solidFill>
                <a:latin typeface="Toboto"/>
              </a:rPr>
              <a:t>ri</a:t>
            </a:r>
            <a:endParaRPr lang="en-US" sz="6600" dirty="0">
              <a:solidFill>
                <a:srgbClr val="FF0000"/>
              </a:solidFill>
              <a:latin typeface="Toboto"/>
            </a:endParaRPr>
          </a:p>
        </p:txBody>
      </p:sp>
    </p:spTree>
    <p:extLst>
      <p:ext uri="{BB962C8B-B14F-4D97-AF65-F5344CB8AC3E}">
        <p14:creationId xmlns:p14="http://schemas.microsoft.com/office/powerpoint/2010/main" val="25368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004" t="23632" r="40019" b="63532"/>
          <a:stretch/>
        </p:blipFill>
        <p:spPr>
          <a:xfrm>
            <a:off x="590550" y="203198"/>
            <a:ext cx="10134600" cy="5797552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1495425" y="228600"/>
            <a:ext cx="8248650" cy="1060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17600" dirty="0" err="1" smtClean="0">
                <a:latin typeface="Toboto"/>
                <a:cs typeface=".VnAvant" panose="020B7200000000000000" charset="0"/>
              </a:rPr>
              <a:t>Nhà</a:t>
            </a:r>
            <a:r>
              <a:rPr lang="en-US" sz="176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76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176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7600" dirty="0" err="1" smtClean="0">
                <a:latin typeface="Toboto"/>
                <a:cs typeface=".VnAvant" panose="020B7200000000000000" charset="0"/>
              </a:rPr>
              <a:t>có</a:t>
            </a:r>
            <a:r>
              <a:rPr lang="en-US" sz="176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76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176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7600" dirty="0" err="1" smtClean="0">
                <a:latin typeface="Toboto"/>
                <a:cs typeface=".VnAvant" panose="020B7200000000000000" charset="0"/>
              </a:rPr>
              <a:t>bé</a:t>
            </a:r>
            <a:r>
              <a:rPr lang="en-US" sz="17600" dirty="0" smtClean="0">
                <a:latin typeface="Toboto"/>
                <a:cs typeface=".VnAvant" panose="020B7200000000000000" charset="0"/>
              </a:rPr>
              <a:t>.</a:t>
            </a:r>
            <a:endParaRPr lang="en-US" sz="17600" dirty="0">
              <a:latin typeface="Toboto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139" t="26952" r="32789" b="63532"/>
          <a:stretch/>
        </p:blipFill>
        <p:spPr>
          <a:xfrm>
            <a:off x="933449" y="809620"/>
            <a:ext cx="9791699" cy="5430692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2295525" y="3805"/>
            <a:ext cx="6819900" cy="1129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19200" dirty="0" err="1">
                <a:latin typeface="Toboto"/>
                <a:cs typeface=".VnAvant" panose="020B7200000000000000" charset="0"/>
              </a:rPr>
              <a:t>S</a:t>
            </a:r>
            <a:r>
              <a:rPr lang="en-US" sz="19200" dirty="0" err="1" smtClean="0">
                <a:latin typeface="Toboto"/>
                <a:cs typeface=".VnAvant" panose="020B7200000000000000" charset="0"/>
              </a:rPr>
              <a:t>ẻ</a:t>
            </a:r>
            <a:r>
              <a:rPr lang="en-US" sz="192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9200" dirty="0" err="1" smtClean="0">
                <a:latin typeface="Toboto"/>
                <a:cs typeface=".VnAvant" panose="020B7200000000000000" charset="0"/>
              </a:rPr>
              <a:t>ca</a:t>
            </a:r>
            <a:r>
              <a:rPr lang="en-US" sz="19200" dirty="0" smtClean="0">
                <a:latin typeface="Toboto"/>
                <a:cs typeface=".VnAvant" panose="020B7200000000000000" charset="0"/>
              </a:rPr>
              <a:t> “</a:t>
            </a:r>
            <a:r>
              <a:rPr lang="en-US" sz="19200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19200" dirty="0" smtClean="0">
                <a:latin typeface="Toboto"/>
                <a:cs typeface=".VnAvant" panose="020B7200000000000000" charset="0"/>
              </a:rPr>
              <a:t>…</a:t>
            </a:r>
            <a:r>
              <a:rPr lang="en-US" sz="19200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19200" dirty="0" smtClean="0">
                <a:latin typeface="Toboto"/>
                <a:cs typeface=".VnAvant" panose="020B7200000000000000" charset="0"/>
              </a:rPr>
              <a:t>…”.</a:t>
            </a:r>
            <a:endParaRPr lang="en-US" sz="19200" dirty="0">
              <a:latin typeface="Toboto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3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063" t="23632" r="26044" b="62980"/>
          <a:stretch/>
        </p:blipFill>
        <p:spPr>
          <a:xfrm>
            <a:off x="888188" y="361951"/>
            <a:ext cx="9017811" cy="5419724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2266950" y="273364"/>
            <a:ext cx="7524750" cy="1022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18500" dirty="0" err="1" smtClean="0">
                <a:latin typeface="Toboto"/>
                <a:cs typeface=".VnAvant" panose="020B7200000000000000" charset="0"/>
              </a:rPr>
              <a:t>Phía</a:t>
            </a:r>
            <a:r>
              <a:rPr lang="en-US" sz="185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8500" dirty="0" err="1" smtClean="0">
                <a:latin typeface="Toboto"/>
                <a:cs typeface=".VnAvant" panose="020B7200000000000000" charset="0"/>
              </a:rPr>
              <a:t>xa</a:t>
            </a:r>
            <a:r>
              <a:rPr lang="en-US" sz="185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8500" dirty="0" err="1" smtClean="0">
                <a:latin typeface="Toboto"/>
                <a:cs typeface=".VnAvant" panose="020B7200000000000000" charset="0"/>
              </a:rPr>
              <a:t>là</a:t>
            </a:r>
            <a:r>
              <a:rPr lang="en-US" sz="185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8500" dirty="0" err="1" smtClean="0">
                <a:latin typeface="Toboto"/>
                <a:cs typeface=".VnAvant" panose="020B7200000000000000" charset="0"/>
              </a:rPr>
              <a:t>nhà</a:t>
            </a:r>
            <a:r>
              <a:rPr lang="en-US" sz="185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85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18500" dirty="0" smtClean="0">
                <a:latin typeface="Century Gothic" pitchFamily="34" charset="0"/>
                <a:cs typeface=".VnAvant" panose="020B7200000000000000" charset="0"/>
              </a:rPr>
              <a:t>.</a:t>
            </a:r>
            <a:endParaRPr lang="en-US" sz="14400" dirty="0">
              <a:latin typeface="Century Gothic" pitchFamily="34" charset="0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0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004" t="40657" r="40189" b="48979"/>
          <a:stretch/>
        </p:blipFill>
        <p:spPr>
          <a:xfrm>
            <a:off x="768806" y="687264"/>
            <a:ext cx="9600484" cy="5208711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1625652" y="130486"/>
            <a:ext cx="9086849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la “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…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…”.</a:t>
            </a:r>
            <a:endParaRPr lang="en-US" sz="5400" dirty="0">
              <a:latin typeface="Toboto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9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811" t="40657" r="34185" b="48979"/>
          <a:stretch/>
        </p:blipFill>
        <p:spPr>
          <a:xfrm>
            <a:off x="466726" y="1164903"/>
            <a:ext cx="10487024" cy="4902522"/>
          </a:xfrm>
          <a:prstGeom prst="rect">
            <a:avLst/>
          </a:prstGeom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2903406" y="281933"/>
            <a:ext cx="5619751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bé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sợ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quá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.</a:t>
            </a:r>
            <a:endParaRPr lang="en-US" sz="5400" dirty="0">
              <a:latin typeface="Toboto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858" t="40657" r="26044" b="48979"/>
          <a:stretch/>
        </p:blipFill>
        <p:spPr>
          <a:xfrm>
            <a:off x="238125" y="1924049"/>
            <a:ext cx="10515599" cy="4752975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238125" y="453384"/>
            <a:ext cx="10334626" cy="1047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bố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dỗ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: “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ca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i="1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5400" i="1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i="1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. 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la </a:t>
            </a:r>
            <a:r>
              <a:rPr lang="en-US" sz="5400" i="1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5400" i="1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i="1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. 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Bé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sợ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Toboto"/>
                <a:cs typeface=".VnAvant" panose="020B7200000000000000" charset="0"/>
              </a:rPr>
              <a:t>gì</a:t>
            </a:r>
            <a:r>
              <a:rPr lang="en-US" sz="5400" dirty="0" smtClean="0">
                <a:latin typeface="Toboto"/>
                <a:cs typeface=".VnAvant" panose="020B7200000000000000" charset="0"/>
              </a:rPr>
              <a:t>!”.</a:t>
            </a:r>
            <a:endParaRPr lang="en-US" sz="5400" dirty="0">
              <a:latin typeface="Toboto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8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21" y="1"/>
            <a:ext cx="9033931" cy="6944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407835" y="3152267"/>
            <a:ext cx="4926904" cy="142642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8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13172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004" t="23632" r="26044" b="63204"/>
          <a:stretch/>
        </p:blipFill>
        <p:spPr>
          <a:xfrm>
            <a:off x="0" y="-199590"/>
            <a:ext cx="12192000" cy="2624315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07310" y="2478937"/>
            <a:ext cx="3248025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Nhà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có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bé</a:t>
            </a:r>
            <a:endParaRPr lang="en-US" sz="12800" dirty="0">
              <a:latin typeface="Toboto"/>
              <a:cs typeface=".VnAvant" panose="020B7200000000000000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13441" y="2478937"/>
            <a:ext cx="3248025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3200" dirty="0" err="1">
                <a:latin typeface="Toboto"/>
                <a:cs typeface=".VnAvant" panose="020B7200000000000000" charset="0"/>
              </a:rPr>
              <a:t>S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ẻ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ca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 “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…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…”.</a:t>
            </a:r>
            <a:endParaRPr lang="en-US" sz="3200" dirty="0">
              <a:latin typeface="Toboto"/>
              <a:cs typeface=".VnAvant" panose="020B7200000000000000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420099" y="2662762"/>
            <a:ext cx="3419475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Phía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xa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là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nhà</a:t>
            </a:r>
            <a:r>
              <a:rPr lang="en-US" sz="1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Toboto"/>
                <a:cs typeface=".VnAvant" panose="020B7200000000000000" charset="0"/>
              </a:rPr>
              <a:t>quạ</a:t>
            </a:r>
            <a:endParaRPr lang="en-US" sz="12800" dirty="0">
              <a:latin typeface="Toboto"/>
              <a:cs typeface=".VnAvant" panose="020B7200000000000000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240154" y="6047160"/>
            <a:ext cx="3942101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 la “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…</a:t>
            </a:r>
          </a:p>
          <a:p>
            <a:r>
              <a:rPr lang="en-US" sz="3200" dirty="0" err="1">
                <a:latin typeface="Toboto"/>
                <a:cs typeface=".VnAvant" panose="020B7200000000000000" charset="0"/>
              </a:rPr>
              <a:t>q</a:t>
            </a:r>
            <a:r>
              <a:rPr lang="en-US" sz="3200" dirty="0" err="1" smtClean="0">
                <a:latin typeface="Toboto"/>
                <a:cs typeface=".VnAvant" panose="020B7200000000000000" charset="0"/>
              </a:rPr>
              <a:t>uạ</a:t>
            </a:r>
            <a:r>
              <a:rPr lang="en-US" sz="3200" dirty="0" smtClean="0">
                <a:latin typeface="Toboto"/>
                <a:cs typeface=".VnAvant" panose="020B7200000000000000" charset="0"/>
              </a:rPr>
              <a:t>…”.</a:t>
            </a:r>
            <a:endParaRPr lang="en-US" sz="3200" dirty="0">
              <a:latin typeface="Toboto"/>
              <a:cs typeface=".VnAvant" panose="020B7200000000000000" charset="0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4554744" y="5993323"/>
            <a:ext cx="2571750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Tobooto"/>
                <a:cs typeface=".VnAvant" panose="020B7200000000000000" charset="0"/>
              </a:rPr>
              <a:t>Sẻ</a:t>
            </a:r>
            <a:r>
              <a:rPr lang="en-US" sz="3200" dirty="0" smtClean="0">
                <a:latin typeface="Tobooto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Tobooto"/>
                <a:cs typeface=".VnAvant" panose="020B7200000000000000" charset="0"/>
              </a:rPr>
              <a:t>bé</a:t>
            </a:r>
            <a:r>
              <a:rPr lang="en-US" sz="3200" dirty="0" smtClean="0">
                <a:latin typeface="Tobooto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Tobooto"/>
                <a:cs typeface=".VnAvant" panose="020B7200000000000000" charset="0"/>
              </a:rPr>
              <a:t>sợ</a:t>
            </a:r>
            <a:r>
              <a:rPr lang="en-US" sz="3200" dirty="0" smtClean="0">
                <a:latin typeface="Tobooto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Tobooto"/>
                <a:cs typeface=".VnAvant" panose="020B7200000000000000" charset="0"/>
              </a:rPr>
              <a:t>quá</a:t>
            </a:r>
            <a:r>
              <a:rPr lang="en-US" sz="3600" dirty="0" smtClean="0">
                <a:latin typeface="Tobooto"/>
                <a:cs typeface=".VnAvant" panose="020B7200000000000000" charset="0"/>
              </a:rPr>
              <a:t>.</a:t>
            </a:r>
            <a:endParaRPr lang="en-US" sz="3600" dirty="0">
              <a:latin typeface="Tobooto"/>
              <a:cs typeface=".VnAvant" panose="020B7200000000000000" charset="0"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8291511" y="5523283"/>
            <a:ext cx="3676649" cy="1047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2800" dirty="0" err="1" smtClean="0">
                <a:latin typeface="Toboto"/>
                <a:cs typeface=".VnAvant" panose="020B7200000000000000" charset="0"/>
              </a:rPr>
              <a:t>bố</a:t>
            </a:r>
            <a:r>
              <a:rPr lang="en-US" sz="28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2800" dirty="0" err="1" smtClean="0">
                <a:latin typeface="Toboto"/>
                <a:cs typeface=".VnAvant" panose="020B7200000000000000" charset="0"/>
              </a:rPr>
              <a:t>dỗ</a:t>
            </a:r>
            <a:r>
              <a:rPr lang="en-US" sz="2800" dirty="0" smtClean="0">
                <a:latin typeface="Toboto"/>
                <a:cs typeface=".VnAvant" panose="020B7200000000000000" charset="0"/>
              </a:rPr>
              <a:t>: “</a:t>
            </a:r>
            <a:r>
              <a:rPr lang="en-US" sz="28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2800" dirty="0" smtClean="0">
                <a:latin typeface="Toboto"/>
                <a:cs typeface=".VnAvant" panose="020B7200000000000000" charset="0"/>
              </a:rPr>
              <a:t> ca </a:t>
            </a:r>
            <a:r>
              <a:rPr lang="en-US" sz="2800" i="1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2800" i="1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2800" i="1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2800" dirty="0" smtClean="0">
                <a:latin typeface="Toboto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bố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dỗ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: “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Sẻ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ca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la </a:t>
            </a:r>
            <a:r>
              <a:rPr lang="en-US" sz="3000" i="1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3000" i="1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i="1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Bé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sợ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Toboto"/>
                <a:cs typeface=".VnAvant" panose="020B7200000000000000" charset="0"/>
              </a:rPr>
              <a:t>gì</a:t>
            </a:r>
            <a:r>
              <a:rPr lang="en-US" sz="3000" dirty="0" smtClean="0">
                <a:latin typeface="Toboto"/>
                <a:cs typeface=".VnAvant" panose="020B7200000000000000" charset="0"/>
              </a:rPr>
              <a:t>!”.</a:t>
            </a:r>
            <a:endParaRPr lang="en-US" sz="3000" dirty="0">
              <a:latin typeface="Toboto"/>
              <a:cs typeface=".VnAvant" panose="020B7200000000000000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2"/>
          <a:srcRect l="53004" t="40946" r="26044" b="48979"/>
          <a:stretch/>
        </p:blipFill>
        <p:spPr>
          <a:xfrm>
            <a:off x="41455" y="3335228"/>
            <a:ext cx="12192000" cy="230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GhÐp</a:t>
            </a:r>
            <a:r>
              <a:rPr lang="en-US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chữ</a:t>
            </a:r>
            <a:endParaRPr lang="en-US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132" t="48609" r="55048" b="22414"/>
          <a:stretch>
            <a:fillRect/>
          </a:stretch>
        </p:blipFill>
        <p:spPr>
          <a:xfrm>
            <a:off x="154305" y="1691004"/>
            <a:ext cx="3679432" cy="306087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6667" t="45098" r="10515" b="19434"/>
          <a:stretch>
            <a:fillRect/>
          </a:stretch>
        </p:blipFill>
        <p:spPr>
          <a:xfrm>
            <a:off x="8921750" y="1653044"/>
            <a:ext cx="3467248" cy="309883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177915" y="3221443"/>
            <a:ext cx="1533785" cy="9759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52310" y="2472055"/>
            <a:ext cx="2001749" cy="12373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4"/>
          <p:cNvSpPr txBox="1">
            <a:spLocks/>
          </p:cNvSpPr>
          <p:nvPr/>
        </p:nvSpPr>
        <p:spPr>
          <a:xfrm>
            <a:off x="4424046" y="2267585"/>
            <a:ext cx="3562984" cy="10302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oboto"/>
                <a:cs typeface=".VnAvant" panose="020B7200000000000000" charset="0"/>
              </a:rPr>
              <a:t>“</a:t>
            </a:r>
            <a:r>
              <a:rPr lang="en-US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dirty="0" smtClean="0">
                <a:latin typeface="Toboto"/>
                <a:cs typeface=".VnAvant" panose="020B7200000000000000" charset="0"/>
              </a:rPr>
              <a:t>…</a:t>
            </a:r>
            <a:r>
              <a:rPr lang="en-US" dirty="0" err="1" smtClean="0">
                <a:latin typeface="Toboto"/>
                <a:cs typeface=".VnAvant" panose="020B7200000000000000" charset="0"/>
              </a:rPr>
              <a:t>quạ</a:t>
            </a:r>
            <a:r>
              <a:rPr lang="en-US" dirty="0" smtClean="0">
                <a:latin typeface="Toboto"/>
                <a:cs typeface=".VnAvant" panose="020B7200000000000000" charset="0"/>
              </a:rPr>
              <a:t>…”</a:t>
            </a:r>
            <a:endParaRPr lang="en-US" dirty="0">
              <a:latin typeface="Toboto"/>
              <a:cs typeface=".VnAvant" panose="020B7200000000000000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4424046" y="3524885"/>
            <a:ext cx="3562983" cy="10021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oboto"/>
                <a:cs typeface=".VnAvant" panose="020B7200000000000000" charset="0"/>
              </a:rPr>
              <a:t>“</a:t>
            </a:r>
            <a:r>
              <a:rPr lang="en-US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dirty="0" smtClean="0">
                <a:latin typeface="Toboto"/>
                <a:cs typeface=".VnAvant" panose="020B7200000000000000" charset="0"/>
              </a:rPr>
              <a:t>…</a:t>
            </a:r>
            <a:r>
              <a:rPr lang="en-US" dirty="0" err="1" smtClean="0">
                <a:latin typeface="Toboto"/>
                <a:cs typeface=".VnAvant" panose="020B7200000000000000" charset="0"/>
              </a:rPr>
              <a:t>ri</a:t>
            </a:r>
            <a:r>
              <a:rPr lang="en-US" dirty="0" smtClean="0">
                <a:latin typeface="Toboto"/>
                <a:cs typeface=".VnAvant" panose="020B7200000000000000" charset="0"/>
              </a:rPr>
              <a:t>…”</a:t>
            </a:r>
            <a:endParaRPr lang="en-US" dirty="0">
              <a:latin typeface="Toboto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ui\Pictures\sách TV trang 48.pn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3529"/>
          <a:stretch/>
        </p:blipFill>
        <p:spPr bwMode="auto">
          <a:xfrm>
            <a:off x="1049310" y="0"/>
            <a:ext cx="1029824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4. </a:t>
            </a:r>
            <a:r>
              <a:rPr lang="en-US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viết</a:t>
            </a:r>
            <a:endParaRPr lang="en-US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73" t="19393" r="33221" b="68870"/>
          <a:stretch/>
        </p:blipFill>
        <p:spPr>
          <a:xfrm>
            <a:off x="-794478" y="1302554"/>
            <a:ext cx="13611068" cy="3689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- s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4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ui\Desktop\s- sẻ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t="2880" r="9610" b="4000"/>
          <a:stretch/>
        </p:blipFill>
        <p:spPr bwMode="auto">
          <a:xfrm rot="16200000">
            <a:off x="2664503" y="-1405331"/>
            <a:ext cx="6858001" cy="966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0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ui\Desktop\x-x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4778" r="10146" b="4778"/>
          <a:stretch/>
        </p:blipFill>
        <p:spPr bwMode="auto">
          <a:xfrm rot="16200000">
            <a:off x="2741278" y="-1587034"/>
            <a:ext cx="6839359" cy="100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5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700" y="1725613"/>
            <a:ext cx="7086600" cy="3406774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2cfe3c18fe079280db136140eb4562a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10" y="28575"/>
            <a:ext cx="12016740" cy="682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773555" y="37746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.VnAvant" panose="020B7200000000000000" charset="0"/>
                <a:cs typeface=".VnAvant" panose="020B7200000000000000" charset="0"/>
              </a:rPr>
              <a:t>ĐiÒn vµo chç chÊm </a:t>
            </a:r>
            <a:r>
              <a:rPr lang="en-US" sz="4400" b="1">
                <a:solidFill>
                  <a:srgbClr val="FFFF00"/>
                </a:solidFill>
                <a:latin typeface=".VnAvant" panose="020B7200000000000000" charset="0"/>
                <a:cs typeface=".VnAvant" panose="020B7200000000000000" charset="0"/>
              </a:rPr>
              <a:t>....¶ lª</a:t>
            </a:r>
            <a:r>
              <a:rPr lang="en-US" sz="4400" b="1">
                <a:latin typeface=".VnAvant" panose="020B7200000000000000" charset="0"/>
                <a:cs typeface=".VnAvant" panose="020B7200000000000000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50975" y="494940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Điền vào chỗ chấm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gà .....i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14938" y="574692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smtClean="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a. </a:t>
            </a:r>
            <a:r>
              <a:rPr lang="en-US" sz="480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0501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b</a:t>
            </a:r>
            <a:r>
              <a:rPr lang="en-US" sz="4800" dirty="0" smtClean="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. </a:t>
            </a:r>
            <a:r>
              <a:rPr lang="en-US" sz="480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r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3731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ơ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d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4950" y="483870"/>
            <a:ext cx="8371840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Điền vào chỗ chấm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.....ả mơ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3891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55" y="2857816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353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animBg="1"/>
      <p:bldP spid="21" grpId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373120" y="280272"/>
            <a:ext cx="5434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Centaury Gothic"/>
              </a:rPr>
              <a:t>Quà</a:t>
            </a:r>
            <a:r>
              <a:rPr lang="en-US" sz="5400" b="1" dirty="0" smtClean="0">
                <a:solidFill>
                  <a:srgbClr val="FF0000"/>
                </a:solidFill>
                <a:latin typeface="Centaury Gothic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entaury Gothic"/>
              </a:rPr>
              <a:t>quê</a:t>
            </a:r>
            <a:endParaRPr lang="en-US" sz="5400" b="1" dirty="0">
              <a:solidFill>
                <a:srgbClr val="FF0000"/>
              </a:solidFill>
              <a:latin typeface="Centaury Gothic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" y="1762231"/>
            <a:ext cx="12192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Centaury Gothic"/>
              </a:rPr>
              <a:t>  </a:t>
            </a:r>
            <a:r>
              <a:rPr lang="en-US" sz="5400" b="1" dirty="0" err="1" smtClean="0">
                <a:latin typeface="Centaury Gothic"/>
              </a:rPr>
              <a:t>Quế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có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bà</a:t>
            </a:r>
            <a:r>
              <a:rPr lang="en-US" sz="5400" b="1" dirty="0" smtClean="0">
                <a:latin typeface="Centaury Gothic"/>
              </a:rPr>
              <a:t> ở </a:t>
            </a:r>
            <a:r>
              <a:rPr lang="en-US" sz="5400" b="1" dirty="0" err="1" smtClean="0">
                <a:latin typeface="Centaury Gothic"/>
              </a:rPr>
              <a:t>quê</a:t>
            </a:r>
            <a:r>
              <a:rPr lang="en-US" sz="5400" b="1" dirty="0" smtClean="0">
                <a:latin typeface="Centaury Gothic"/>
              </a:rPr>
              <a:t>. </a:t>
            </a:r>
            <a:r>
              <a:rPr lang="en-US" sz="5400" b="1" dirty="0" err="1" smtClean="0">
                <a:latin typeface="Centaury Gothic"/>
              </a:rPr>
              <a:t>Khi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bà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ra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phố</a:t>
            </a:r>
            <a:r>
              <a:rPr lang="en-US" sz="5400" b="1" dirty="0" smtClean="0">
                <a:latin typeface="Centaury Gothic"/>
              </a:rPr>
              <a:t>, </a:t>
            </a:r>
            <a:r>
              <a:rPr lang="en-US" sz="5400" b="1" dirty="0" err="1" smtClean="0">
                <a:latin typeface="Centaury Gothic"/>
              </a:rPr>
              <a:t>cả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nhà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có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quà</a:t>
            </a:r>
            <a:r>
              <a:rPr lang="en-US" sz="5400" b="1" dirty="0" smtClean="0">
                <a:latin typeface="Centaury Gothic"/>
              </a:rPr>
              <a:t>. </a:t>
            </a:r>
            <a:r>
              <a:rPr lang="en-US" sz="5400" b="1" dirty="0" err="1" smtClean="0">
                <a:latin typeface="Centaury Gothic"/>
              </a:rPr>
              <a:t>Quà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là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rổ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khế</a:t>
            </a:r>
            <a:r>
              <a:rPr lang="en-US" sz="5400" b="1" dirty="0" smtClean="0">
                <a:latin typeface="Centaury Gothic"/>
              </a:rPr>
              <a:t>, </a:t>
            </a:r>
            <a:r>
              <a:rPr lang="en-US" sz="5400" b="1" dirty="0" err="1" smtClean="0">
                <a:latin typeface="Centaury Gothic"/>
              </a:rPr>
              <a:t>rổ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mơ</a:t>
            </a:r>
            <a:r>
              <a:rPr lang="en-US" sz="5400" b="1" dirty="0" smtClean="0">
                <a:latin typeface="Centaury Gothic"/>
              </a:rPr>
              <a:t>, </a:t>
            </a:r>
            <a:r>
              <a:rPr lang="en-US" sz="5400" b="1" dirty="0" err="1" smtClean="0">
                <a:latin typeface="Centaury Gothic"/>
              </a:rPr>
              <a:t>cá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rô</a:t>
            </a:r>
            <a:r>
              <a:rPr lang="en-US" sz="5400" b="1" dirty="0" smtClean="0">
                <a:latin typeface="Centaury Gothic"/>
              </a:rPr>
              <a:t>, </a:t>
            </a:r>
            <a:r>
              <a:rPr lang="en-US" sz="5400" b="1" dirty="0" err="1" smtClean="0">
                <a:latin typeface="Centaury Gothic"/>
              </a:rPr>
              <a:t>cá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quả</a:t>
            </a:r>
            <a:r>
              <a:rPr lang="en-US" sz="5400" b="1" dirty="0" smtClean="0">
                <a:latin typeface="Centaury Gothic"/>
              </a:rPr>
              <a:t>. </a:t>
            </a:r>
            <a:r>
              <a:rPr lang="en-US" sz="5400" b="1" dirty="0" err="1" smtClean="0">
                <a:latin typeface="Centaury Gothic"/>
              </a:rPr>
              <a:t>Có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khi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là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cô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gà</a:t>
            </a:r>
            <a:r>
              <a:rPr lang="en-US" sz="5400" b="1" dirty="0" smtClean="0">
                <a:latin typeface="Centaury Gothic"/>
              </a:rPr>
              <a:t> </a:t>
            </a:r>
            <a:r>
              <a:rPr lang="en-US" sz="5400" b="1" dirty="0" err="1" smtClean="0">
                <a:latin typeface="Centaury Gothic"/>
              </a:rPr>
              <a:t>ri</a:t>
            </a:r>
            <a:r>
              <a:rPr lang="en-US" sz="5400" b="1" dirty="0" smtClean="0">
                <a:latin typeface="Centaury Gothic"/>
              </a:rPr>
              <a:t>.</a:t>
            </a:r>
            <a:endParaRPr lang="en-US" sz="5400" b="1" dirty="0">
              <a:latin typeface="Centa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092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hinh-nen-powerpoint-chuyen-nghiep-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52705"/>
            <a:ext cx="12193905" cy="6964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9935" y="2327910"/>
            <a:ext cx="5793105" cy="2202180"/>
          </a:xfrm>
        </p:spPr>
        <p:txBody>
          <a:bodyPr>
            <a:noAutofit/>
          </a:bodyPr>
          <a:lstStyle/>
          <a:p>
            <a:pPr algn="ctr"/>
            <a:r>
              <a:rPr lang="en-US" sz="8800">
                <a:latin typeface=".VnAvant" panose="020B7200000000000000" charset="0"/>
                <a:cs typeface=".VnAvant" panose="020B7200000000000000" charset="0"/>
              </a:rPr>
              <a:t>Học vần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16062" y="1258997"/>
            <a:ext cx="3235820" cy="236156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502519" y="1258997"/>
            <a:ext cx="3260090" cy="236156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2297908" y="1369690"/>
            <a:ext cx="12077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.VnAvant" panose="020B7200000000000000" charset="0"/>
                <a:cs typeface=".VnAvant" panose="020B7200000000000000" charset="0"/>
              </a:rPr>
              <a:t>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683935" y="1369690"/>
            <a:ext cx="8972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.VnAvant" panose="020B7200000000000000" charset="0"/>
                <a:cs typeface=".VnAvant" panose="020B7200000000000000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7330" y="243334"/>
            <a:ext cx="2513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UTM Avo" pitchFamily="18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UTM Avo" pitchFamily="18" charset="0"/>
              </a:rPr>
              <a:t> 25: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350</Words>
  <Application>Microsoft Office PowerPoint</Application>
  <PresentationFormat>Widescreen</PresentationFormat>
  <Paragraphs>66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Calibri</vt:lpstr>
      <vt:lpstr>Tobooto</vt:lpstr>
      <vt:lpstr>HP001 4 hàng</vt:lpstr>
      <vt:lpstr>Times New Roman</vt:lpstr>
      <vt:lpstr>Centaury Gothic</vt:lpstr>
      <vt:lpstr>Calibri Light</vt:lpstr>
      <vt:lpstr>Toboto</vt:lpstr>
      <vt:lpstr>.VnAvant</vt:lpstr>
      <vt:lpstr>Arial</vt:lpstr>
      <vt:lpstr>UTM Avo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vần</vt:lpstr>
      <vt:lpstr>PowerPoint Presentation</vt:lpstr>
      <vt:lpstr>PowerPoint Presentation</vt:lpstr>
      <vt:lpstr>2. TiÕng nµo cã ©m s? TiÕng nµo cã ©m 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 GhÐp hình với chữ</vt:lpstr>
      <vt:lpstr>PowerPoint Presentation</vt:lpstr>
      <vt:lpstr>4. Tập viết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MTC</cp:lastModifiedBy>
  <cp:revision>35</cp:revision>
  <dcterms:created xsi:type="dcterms:W3CDTF">2018-05-01T14:03:00Z</dcterms:created>
  <dcterms:modified xsi:type="dcterms:W3CDTF">2021-10-29T02:18:40Z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