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60" r:id="rId5"/>
    <p:sldId id="261" r:id="rId6"/>
    <p:sldId id="262" r:id="rId7"/>
    <p:sldId id="266" r:id="rId8"/>
    <p:sldId id="263" r:id="rId9"/>
    <p:sldId id="267" r:id="rId10"/>
    <p:sldId id="265" r:id="rId11"/>
    <p:sldId id="26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19C3A8-D6E8-4481-98F8-4FA9BBB7E95B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E5D52D-44C7-4F39-8DF3-043519876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914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备注占位符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56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FA69B0C-3F77-420A-AEAC-60E2E1645ABB}" type="slidenum">
              <a:rPr lang="zh-CN" altLang="en-US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40733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EBFC1-0E9E-4D15-A88A-686157869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7E0EB0-C2D1-40B9-AAE3-92E5CE864E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B9024F-6807-47D6-B9CB-7AB14AE0D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9A0B3-98DB-4BB3-9C5B-C84C2718AB4F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C0CDE4-0D1F-4A9F-B98F-0D2EA999B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C07B66-D446-4744-A2FE-8EE08F150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D33C7-E8AA-414F-850B-9EA2D239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773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84564-1399-4B51-9BA2-7366E6643B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A2C81D-A701-4399-BBEB-7303CFBF7D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CAC5A0-3271-4537-B00B-6A35513F0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9A0B3-98DB-4BB3-9C5B-C84C2718AB4F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95C9A4-8650-4D82-89EC-0C8E54037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CA09AE-345A-4C2B-B7D3-8FD7D8AA8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D33C7-E8AA-414F-850B-9EA2D239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99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59A44C-89C1-4FF9-A845-FC2F1B21D1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31F4AB-3637-4584-A14F-451F298B10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6AEDCA-4457-424C-A094-2FB0B6518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9A0B3-98DB-4BB3-9C5B-C84C2718AB4F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823CE9-A50F-4350-9CFE-C323108A3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9B9625-5D8A-4253-87AF-C0A856AED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D33C7-E8AA-414F-850B-9EA2D239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078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A5C13-A1D5-493D-BC03-E44DD6024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BA3F6E-8335-41A2-87D5-551C50040F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815E77-173C-405A-A93B-5749CF74A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9A0B3-98DB-4BB3-9C5B-C84C2718AB4F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B62E34-B14C-410C-B6C9-7D299F29F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8DC1B1-17FC-4A9B-8005-2A46779E1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D33C7-E8AA-414F-850B-9EA2D239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855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33CAC-FC17-490A-B2F2-9A3CD6903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EF1667-67E2-41CB-B1AC-47FEB5DAB3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628030-E77D-4DF9-B144-BBC88AE9D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9A0B3-98DB-4BB3-9C5B-C84C2718AB4F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2E433F-8F93-4C63-B3BE-F82A8BEB69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13403A-B9F0-4649-8728-803427300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D33C7-E8AA-414F-850B-9EA2D239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427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A739D-1FA4-4416-A119-DA8095BFB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FE0F2F-2FFE-41B3-B3EE-9FCDE6D88C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7BE7BB-C583-4CA9-8998-E46993C771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3B9BC4-3937-48FB-B2AE-DB1163DCE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9A0B3-98DB-4BB3-9C5B-C84C2718AB4F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DF1861-B67A-464B-880A-DF2F678FB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BDCFB2-D9C3-4A00-B1BD-4ACC44B14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D33C7-E8AA-414F-850B-9EA2D239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168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78D81-EDC7-4987-88A7-DFEF99B86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9F798D-9C40-4ACF-A8EA-63155B4685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6D67ED-6DD3-4859-B64D-3A168519BE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174146-F21C-4B8B-9A78-B07EF12DE8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9B6A24D-7AA8-4356-B994-208833C6FB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21133C8-F733-4BE0-AA71-8F2BCC85E7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9A0B3-98DB-4BB3-9C5B-C84C2718AB4F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7350F9-330B-46D3-8AB4-2DF482CAF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9A1F8FB-3508-4DBB-A577-28C1F53EE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D33C7-E8AA-414F-850B-9EA2D239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37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0A49C2-1274-40B1-81D9-F110F5C2F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46D0E2-8FC4-44DE-B417-85F67C552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9A0B3-98DB-4BB3-9C5B-C84C2718AB4F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FCABEB-B960-462B-A383-491BE8E78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7DF7F6-391C-4761-B0DF-1ED856CEF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D33C7-E8AA-414F-850B-9EA2D239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423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7A14E7-C9C0-4F19-A199-8AB172B3E2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9A0B3-98DB-4BB3-9C5B-C84C2718AB4F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A91EA5-0B9F-4B58-B5A5-8835C3B46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73E4B2-D001-4D8C-9C8C-EB5B6E288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D33C7-E8AA-414F-850B-9EA2D239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940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F7BA0-E9B7-4E5B-A0DF-CC95962F3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CCDB38-81EF-463B-AAD2-2E914B2361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9AFEB7-593A-443B-B700-3127FBC7EA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0E0725-E535-4B56-BFA2-B87E68BCA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9A0B3-98DB-4BB3-9C5B-C84C2718AB4F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4B502E-F180-4033-9083-705DACD13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1BF220-C5CE-4851-96F7-9AC49FED5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D33C7-E8AA-414F-850B-9EA2D239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243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EC75C0-35D9-4D33-B70E-332EBBCFB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43F2715-E82A-4FEC-8F84-1F3082E866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49CC56-9AFE-4507-8489-15C033BE8A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17D04-9055-490C-9DB3-6ADEED9A8E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9A0B3-98DB-4BB3-9C5B-C84C2718AB4F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1430AB-7E65-436F-8EAB-25B1699DB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56BB5C-848A-41B7-B0A4-3A78C95BB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D33C7-E8AA-414F-850B-9EA2D239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512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1465ECE-08E1-4D69-A6A0-8037052D3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2983DE-2322-47C0-8977-4652CBE1CC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63EC1A-9129-4948-A828-AD2312E9C5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E9A0B3-98DB-4BB3-9C5B-C84C2718AB4F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AC9B96-3B63-49E0-80B2-BC9FEEE1C5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4081B8-E24E-4C0E-BA89-6CDDC86E8F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FD33C7-E8AA-414F-850B-9EA2D239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044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image" Target="../media/image5.emf"/><Relationship Id="rId7" Type="http://schemas.openxmlformats.org/officeDocument/2006/relationships/image" Target="../media/image8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emf"/><Relationship Id="rId11" Type="http://schemas.openxmlformats.org/officeDocument/2006/relationships/image" Target="../media/image11.emf"/><Relationship Id="rId5" Type="http://schemas.openxmlformats.org/officeDocument/2006/relationships/image" Target="../media/image7.emf"/><Relationship Id="rId10" Type="http://schemas.openxmlformats.org/officeDocument/2006/relationships/image" Target="../media/image10.emf"/><Relationship Id="rId4" Type="http://schemas.openxmlformats.org/officeDocument/2006/relationships/image" Target="../media/image6.emf"/><Relationship Id="rId9" Type="http://schemas.openxmlformats.org/officeDocument/2006/relationships/image" Target="../media/image9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57CA9E-66E5-4B40-9194-DAE07D719C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6181" y="1122363"/>
            <a:ext cx="11048215" cy="2387600"/>
          </a:xfrm>
        </p:spPr>
        <p:txBody>
          <a:bodyPr>
            <a:normAutofit fontScale="90000"/>
          </a:bodyPr>
          <a:lstStyle/>
          <a:p>
            <a:r>
              <a:rPr lang="en-US" dirty="0"/>
              <a:t>Thứ </a:t>
            </a:r>
            <a:r>
              <a:rPr lang="en-US" dirty="0" smtClean="0"/>
              <a:t>năm  </a:t>
            </a:r>
            <a:r>
              <a:rPr lang="en-US" dirty="0"/>
              <a:t>ngày </a:t>
            </a:r>
            <a:r>
              <a:rPr lang="en-US" dirty="0" smtClean="0"/>
              <a:t>9 </a:t>
            </a:r>
            <a:r>
              <a:rPr lang="en-US" dirty="0"/>
              <a:t>tháng 9 năm </a:t>
            </a:r>
            <a:r>
              <a:rPr lang="en-US" dirty="0" smtClean="0"/>
              <a:t>2021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Toán</a:t>
            </a:r>
            <a:br>
              <a:rPr lang="en-US" dirty="0"/>
            </a:br>
            <a:endParaRPr lang="en-US" dirty="0"/>
          </a:p>
        </p:txBody>
      </p:sp>
      <p:pic>
        <p:nvPicPr>
          <p:cNvPr id="4" name="图片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3531" y="0"/>
            <a:ext cx="1644240" cy="1227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881" y="0"/>
            <a:ext cx="1698171" cy="2026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9228" y="4632326"/>
            <a:ext cx="1520190" cy="1400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8690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A12A0-2AAB-4FF8-B276-88B0E0BF0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Củng</a:t>
            </a:r>
            <a:r>
              <a:rPr lang="en-US" dirty="0"/>
              <a:t> </a:t>
            </a:r>
            <a:r>
              <a:rPr lang="en-US" dirty="0" err="1"/>
              <a:t>cố</a:t>
            </a:r>
            <a:r>
              <a:rPr lang="en-US" dirty="0"/>
              <a:t> - </a:t>
            </a:r>
            <a:r>
              <a:rPr lang="en-US" dirty="0" err="1"/>
              <a:t>dặn</a:t>
            </a:r>
            <a:r>
              <a:rPr lang="en-US" dirty="0"/>
              <a:t> </a:t>
            </a:r>
            <a:r>
              <a:rPr lang="en-US" dirty="0" err="1"/>
              <a:t>dò</a:t>
            </a:r>
            <a:r>
              <a:rPr lang="en-US" dirty="0"/>
              <a:t>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98749-6FD4-4E53-B291-80038E98BE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1584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>
              <a:cs typeface="+mn-ea"/>
              <a:sym typeface="+mn-lt"/>
            </a:endParaRPr>
          </a:p>
        </p:txBody>
      </p:sp>
      <p:pic>
        <p:nvPicPr>
          <p:cNvPr id="22531" name="图片 2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5333" y="-1443566"/>
            <a:ext cx="3386667" cy="401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886884"/>
            <a:ext cx="577851" cy="810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图片 22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528485"/>
            <a:ext cx="5888567" cy="3348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7617" y="404285"/>
            <a:ext cx="886883" cy="783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1" y="273051"/>
            <a:ext cx="1615017" cy="1276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9467" y="4516967"/>
            <a:ext cx="6731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图片 51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4400" y="1807634"/>
            <a:ext cx="2245784" cy="442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" name="矩形 67"/>
          <p:cNvSpPr/>
          <p:nvPr/>
        </p:nvSpPr>
        <p:spPr>
          <a:xfrm>
            <a:off x="1962151" y="2216152"/>
            <a:ext cx="4959349" cy="2036233"/>
          </a:xfrm>
          <a:prstGeom prst="rect">
            <a:avLst/>
          </a:prstGeom>
          <a:solidFill>
            <a:srgbClr val="FFE8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2025650" y="2511096"/>
            <a:ext cx="4832985" cy="144655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pPr algn="ctr">
              <a:defRPr/>
            </a:pPr>
            <a:r>
              <a:rPr lang="en-US" altLang="zh-CN" sz="4400" spc="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UTM Cooper Black" panose="02040603050506020204" charset="0"/>
                <a:cs typeface="UTM Cooper Black" panose="02040603050506020204" charset="0"/>
                <a:sym typeface="+mn-lt"/>
              </a:rPr>
              <a:t>Chào </a:t>
            </a:r>
            <a:r>
              <a:rPr lang="en-US" altLang="zh-CN" sz="4400" spc="3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UTM Cooper Black" panose="02040603050506020204" charset="0"/>
                <a:cs typeface="UTM Cooper Black" panose="02040603050506020204" charset="0"/>
                <a:sym typeface="+mn-lt"/>
              </a:rPr>
              <a:t>tạm biệt các con</a:t>
            </a:r>
          </a:p>
        </p:txBody>
      </p:sp>
      <p:pic>
        <p:nvPicPr>
          <p:cNvPr id="67" name="图片 66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0601" y="-14453"/>
            <a:ext cx="1274233" cy="1060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1" name="图片 68"/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2" y="2434167"/>
            <a:ext cx="501649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48667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9" presetClass="entr" presetSubtype="0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7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3800"/>
                            </p:stCondLst>
                            <p:childTnLst>
                              <p:par>
                                <p:cTn id="4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779 -0.02454 L 0.04779 -0.0243 C 0.0651 -0.00602 0.04753 -0.02546 0.06094 -0.00949 C 0.06315 -0.00694 0.06536 -0.00532 0.06706 -0.00254 C 0.06953 0.00116 0.07135 0.00625 0.07396 0.00972 C 0.08125 0.01945 0.07318 0.00926 0.08021 0.01667 C 0.08685 0.02384 0.08255 0.02083 0.08711 0.02384 C 0.08867 0.02546 0.08997 0.02801 0.0918 0.02917 C 0.09362 0.03033 0.09609 0.03148 0.09779 0.0331 C 0.09883 0.03403 0.09948 0.03519 0.10013 0.03588 C 0.10182 0.03704 0.10339 0.03773 0.10482 0.03866 C 0.10599 0.03935 0.10703 0.04074 0.10807 0.04144 C 0.10872 0.0419 0.10951 0.04236 0.11029 0.04283 C 0.11146 0.04352 0.11237 0.04468 0.11341 0.0456 C 0.11497 0.04653 0.11654 0.04769 0.1181 0.04838 C 0.11914 0.04884 0.12018 0.04908 0.12122 0.04977 C 0.12227 0.05046 0.12318 0.05162 0.12422 0.05255 C 0.12552 0.05324 0.13021 0.05486 0.13125 0.05509 C 0.13425 0.0588 0.13333 0.0581 0.13724 0.06065 C 0.13958 0.06204 0.14219 0.06296 0.1444 0.06482 C 0.14935 0.06921 0.14635 0.06713 0.15365 0.07037 L 0.1599 0.07315 L 0.16289 0.07454 C 0.16849 0.07408 0.17422 0.07384 0.17995 0.07315 C 0.18099 0.07292 0.18203 0.07199 0.18307 0.07176 C 0.18438 0.07107 0.18555 0.0706 0.18685 0.07037 C 0.1905 0.06921 0.19414 0.06852 0.19779 0.06759 C 0.19948 0.06713 0.2013 0.0669 0.20313 0.06621 C 0.20625 0.06505 0.21042 0.06366 0.21315 0.06204 L 0.2155 0.06065 C 0.2168 0.0588 0.21927 0.05533 0.22096 0.05371 C 0.22188 0.05278 0.22292 0.05185 0.22396 0.05116 C 0.22565 0.05 0.2276 0.04931 0.22917 0.04838 C 0.23073 0.04699 0.2319 0.04514 0.23333 0.04421 C 0.23984 0.03935 0.24089 0.03935 0.24648 0.03727 C 0.25 0.03472 0.25677 0.02963 0.25964 0.02639 C 0.26042 0.02546 0.26094 0.02454 0.26185 0.02384 C 0.26289 0.02222 0.26406 0.02107 0.26497 0.01945 C 0.26563 0.01852 0.26563 0.01644 0.26654 0.01528 C 0.26719 0.01435 0.26797 0.01435 0.26888 0.01389 C 0.26914 0.0125 0.26979 0.01111 0.27031 0.00972 C 0.27214 0.00671 0.27669 0.00417 0.27813 0.00301 C 0.28021 0.00116 0.28203 -0.00092 0.28438 -0.00254 C 0.28841 -0.00579 0.29258 -0.00903 0.29675 -0.01204 C 0.29844 -0.01342 0.30039 -0.01481 0.30208 -0.0162 C 0.30768 -0.02129 0.30508 -0.01967 0.3099 -0.02176 C 0.31029 -0.02315 0.3112 -0.02477 0.31211 -0.02592 C 0.31263 -0.02685 0.31706 -0.02824 0.31758 -0.0287 C 0.31888 -0.0294 0.32005 -0.03079 0.32148 -0.03148 C 0.32409 -0.03264 0.33359 -0.03379 0.33542 -0.03403 C 0.35404 -0.03727 0.33203 -0.03333 0.35078 -0.03819 C 0.35339 -0.03889 0.35599 -0.03912 0.35859 -0.03958 C 0.36081 -0.04004 0.36315 -0.04051 0.3655 -0.04097 C 0.3668 -0.04143 0.3681 -0.0419 0.3694 -0.04236 C 0.37604 -0.0419 0.38281 -0.0419 0.38945 -0.04097 C 0.3944 -0.04051 0.39922 -0.03866 0.40417 -0.03819 C 0.41445 -0.03727 0.42474 -0.03727 0.43516 -0.0368 C 0.44115 -0.03426 0.43672 -0.03588 0.44675 -0.03403 C 0.44896 -0.03379 0.4513 -0.03333 0.45365 -0.03287 C 0.45612 -0.03171 0.4569 -0.03148 0.45898 -0.03009 C 0.46042 -0.02917 0.46159 -0.02801 0.46276 -0.02731 C 0.46445 -0.02662 0.46602 -0.02639 0.46745 -0.02592 C 0.46888 -0.02546 0.47018 -0.025 0.47148 -0.02454 C 0.47305 -0.02407 0.475 -0.02361 0.47682 -0.02315 C 0.47839 -0.02268 0.47995 -0.02222 0.48151 -0.02176 C 0.48333 -0.02129 0.48503 -0.02106 0.48685 -0.02037 C 0.48828 -0.01991 0.49505 -0.01759 0.49766 -0.0162 C 0.49935 -0.01528 0.50078 -0.01435 0.50234 -0.01342 L 0.50469 -0.01204 C 0.50872 -0.00741 0.50534 -0.01042 0.51159 -0.0081 C 0.5125 -0.00764 0.51315 -0.00694 0.51393 -0.00671 C 0.51602 -0.00555 0.5181 -0.00486 0.52018 -0.00393 L 0.52318 -0.00254 C 0.52422 -0.00208 0.52513 -0.00162 0.5263 -0.00116 L 0.53021 0.00023 C 0.5319 0.0007 0.53333 0.00116 0.5349 0.00162 C 0.53594 0.00185 0.53685 0.00255 0.53776 0.00301 C 0.54948 0.00255 0.5612 0.00278 0.57279 0.00162 C 0.57487 0.00139 0.57669 -0.00069 0.57878 -0.00116 C 0.58503 -0.00231 0.58477 -0.00162 0.58971 -0.00393 C 0.60078 -0.00833 0.58203 -0.00116 0.59753 -0.0081 C 0.60052 -0.00949 0.60208 -0.00995 0.60521 -0.01204 C 0.60651 -0.01296 0.60781 -0.01412 0.60911 -0.01481 C 0.61003 -0.01528 0.6112 -0.01574 0.61211 -0.0162 C 0.61367 -0.01713 0.61523 -0.01805 0.6168 -0.01898 C 0.61758 -0.01944 0.61836 -0.01991 0.61914 -0.02037 C 0.62096 -0.02176 0.62266 -0.02315 0.62448 -0.02454 C 0.62526 -0.025 0.62604 -0.02523 0.62682 -0.02592 C 0.63255 -0.03009 0.62734 -0.02754 0.63307 -0.03009 C 0.63385 -0.03102 0.63451 -0.03217 0.63542 -0.03287 C 0.63685 -0.03403 0.63841 -0.03449 0.63997 -0.03542 C 0.64076 -0.03588 0.64154 -0.03657 0.64232 -0.0368 C 0.64336 -0.03727 0.6444 -0.03773 0.64544 -0.03819 C 0.64805 -0.03958 0.65052 -0.04167 0.65313 -0.04236 C 0.65521 -0.04305 0.65729 -0.04329 0.65938 -0.04375 C 0.66042 -0.04421 0.66146 -0.04467 0.66237 -0.04514 C 0.66315 -0.0456 0.66393 -0.04606 0.66471 -0.04653 C 0.6668 -0.04745 0.66888 -0.04838 0.67096 -0.0493 C 0.67201 -0.04977 0.67305 -0.05 0.67396 -0.05069 C 0.67591 -0.05162 0.67747 -0.05278 0.67943 -0.05347 C 0.68151 -0.05393 0.68359 -0.0544 0.68568 -0.05463 C 0.6905 -0.05393 0.69544 -0.05347 0.70026 -0.05208 C 0.70169 -0.05162 0.70286 -0.05 0.70417 -0.0493 C 0.71966 -0.03935 0.70039 -0.05254 0.71185 -0.04375 C 0.71263 -0.04329 0.71354 -0.04305 0.71419 -0.04236 C 0.71953 -0.03773 0.71315 -0.0412 0.71966 -0.03819 C 0.72044 -0.03727 0.72109 -0.03611 0.72201 -0.03542 C 0.72344 -0.03426 0.72513 -0.03426 0.72656 -0.03287 C 0.72786 -0.03148 0.72904 -0.02963 0.73047 -0.0287 C 0.73138 -0.02778 0.73255 -0.02778 0.73359 -0.02731 C 0.73516 -0.02639 0.73815 -0.02454 0.73815 -0.0243 C 0.74479 -0.01667 0.73646 -0.02616 0.74284 -0.02037 C 0.74362 -0.01967 0.74427 -0.01805 0.74518 -0.01759 C 0.74609 -0.01713 0.74727 -0.01759 0.74831 -0.01759 L 0.74831 -0.01736 L 0.74831 -0.01759 " pathEditMode="relative" rAng="0" ptsTypes="AAAAAAAAAAAAAAAAAAAAAAAAAAAAAAAAAAAAAAAAAAAAAAAAAAAAAAAAAAAAAAAAAAAAAAAAAAAAAAAAAAAAAAAAAAAAAAAAAAAAAAAAAAAAAAAAAAAA">
                                      <p:cBhvr>
                                        <p:cTn id="46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26" y="3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03284A-E2E8-41C6-89AA-153CB8022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500062"/>
            <a:ext cx="10515600" cy="1325563"/>
          </a:xfrm>
        </p:spPr>
        <p:txBody>
          <a:bodyPr/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254C7B-C478-4CC0-821D-28FFD077C9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653 720 ….6 512 121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784 503 … 782 634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图片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880" y="1"/>
            <a:ext cx="1515292" cy="1306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3531" y="0"/>
            <a:ext cx="1644240" cy="1227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9228" y="4632326"/>
            <a:ext cx="1520190" cy="1400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5215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658237-EA01-401A-BEE1-15D4F9F74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Thứ </a:t>
            </a:r>
            <a:r>
              <a:rPr lang="en-US" dirty="0" smtClean="0"/>
              <a:t>năm</a:t>
            </a:r>
            <a:r>
              <a:rPr lang="en-US" dirty="0" smtClean="0"/>
              <a:t> </a:t>
            </a:r>
            <a:r>
              <a:rPr lang="en-US" dirty="0"/>
              <a:t>ngày </a:t>
            </a:r>
            <a:r>
              <a:rPr lang="en-US" dirty="0"/>
              <a:t>9</a:t>
            </a:r>
            <a:r>
              <a:rPr lang="en-US" dirty="0" smtClean="0"/>
              <a:t> </a:t>
            </a:r>
            <a:r>
              <a:rPr lang="en-US" dirty="0"/>
              <a:t>tháng 9 năm </a:t>
            </a:r>
            <a:r>
              <a:rPr lang="en-US" dirty="0" smtClean="0"/>
              <a:t>2021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Toán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E5A50B-B9FF-44B1-AD07-E5C8723C87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TRIỆU, LỚP TRIỆU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9F9FF81-6A52-4CB4-B1B1-AE47EAA2EACA}"/>
              </a:ext>
            </a:extLst>
          </p:cNvPr>
          <p:cNvSpPr txBox="1"/>
          <p:nvPr/>
        </p:nvSpPr>
        <p:spPr>
          <a:xfrm>
            <a:off x="1542853" y="2705495"/>
            <a:ext cx="88611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10 </a:t>
            </a:r>
            <a:r>
              <a:rPr lang="en-US" sz="2800" b="1" dirty="0" err="1"/>
              <a:t>trăm</a:t>
            </a:r>
            <a:r>
              <a:rPr lang="en-US" sz="2800" b="1" dirty="0"/>
              <a:t> </a:t>
            </a:r>
            <a:r>
              <a:rPr lang="en-US" sz="2800" b="1" dirty="0" err="1"/>
              <a:t>nghìn</a:t>
            </a:r>
            <a:r>
              <a:rPr lang="en-US" sz="2800" b="1" dirty="0"/>
              <a:t> </a:t>
            </a:r>
            <a:r>
              <a:rPr lang="en-US" sz="2800" b="1" dirty="0" err="1"/>
              <a:t>gọi</a:t>
            </a:r>
            <a:r>
              <a:rPr lang="en-US" sz="2800" b="1" dirty="0"/>
              <a:t> </a:t>
            </a:r>
            <a:r>
              <a:rPr lang="en-US" sz="2800" b="1" dirty="0" err="1"/>
              <a:t>là</a:t>
            </a:r>
            <a:r>
              <a:rPr lang="en-US" sz="2800" b="1" dirty="0"/>
              <a:t> </a:t>
            </a:r>
            <a:r>
              <a:rPr lang="en-US" sz="2800" b="1" u="sng" dirty="0"/>
              <a:t>1 </a:t>
            </a:r>
            <a:r>
              <a:rPr lang="en-US" sz="2800" b="1" u="sng" dirty="0" err="1"/>
              <a:t>triệu</a:t>
            </a:r>
            <a:r>
              <a:rPr lang="en-US" sz="2800" b="1" dirty="0"/>
              <a:t>, </a:t>
            </a:r>
            <a:r>
              <a:rPr lang="en-US" sz="2800" b="1" dirty="0" err="1"/>
              <a:t>viết</a:t>
            </a:r>
            <a:r>
              <a:rPr lang="en-US" sz="2800" b="1" dirty="0"/>
              <a:t> </a:t>
            </a:r>
            <a:r>
              <a:rPr lang="en-US" sz="2800" b="1" dirty="0" err="1"/>
              <a:t>là</a:t>
            </a:r>
            <a:r>
              <a:rPr lang="en-US" sz="2800" b="1" dirty="0"/>
              <a:t> 1 000 000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06C4D0-E6B1-431E-B42E-10CEF41EB82B}"/>
              </a:ext>
            </a:extLst>
          </p:cNvPr>
          <p:cNvSpPr txBox="1"/>
          <p:nvPr/>
        </p:nvSpPr>
        <p:spPr>
          <a:xfrm>
            <a:off x="1542853" y="3582186"/>
            <a:ext cx="7186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10 </a:t>
            </a:r>
            <a:r>
              <a:rPr lang="en-US" sz="2800" b="1" dirty="0" err="1"/>
              <a:t>triệu</a:t>
            </a:r>
            <a:r>
              <a:rPr lang="en-US" sz="2800" b="1" dirty="0"/>
              <a:t> </a:t>
            </a:r>
            <a:r>
              <a:rPr lang="en-US" sz="2800" b="1" dirty="0" err="1"/>
              <a:t>gọi</a:t>
            </a:r>
            <a:r>
              <a:rPr lang="en-US" sz="2800" b="1" dirty="0"/>
              <a:t> </a:t>
            </a:r>
            <a:r>
              <a:rPr lang="en-US" sz="2800" b="1" dirty="0" err="1"/>
              <a:t>là</a:t>
            </a:r>
            <a:r>
              <a:rPr lang="en-US" sz="2800" b="1" dirty="0"/>
              <a:t> </a:t>
            </a:r>
            <a:r>
              <a:rPr lang="en-US" sz="2800" b="1" u="sng" dirty="0"/>
              <a:t>1 </a:t>
            </a:r>
            <a:r>
              <a:rPr lang="en-US" sz="2800" b="1" u="sng" dirty="0" err="1"/>
              <a:t>chục</a:t>
            </a:r>
            <a:r>
              <a:rPr lang="en-US" sz="2800" b="1" u="sng" dirty="0"/>
              <a:t> </a:t>
            </a:r>
            <a:r>
              <a:rPr lang="en-US" sz="2800" b="1" u="sng" dirty="0" err="1"/>
              <a:t>triệu</a:t>
            </a:r>
            <a:r>
              <a:rPr lang="en-US" sz="2800" b="1" dirty="0"/>
              <a:t>, </a:t>
            </a:r>
            <a:r>
              <a:rPr lang="en-US" sz="2800" b="1" dirty="0" err="1"/>
              <a:t>viết</a:t>
            </a:r>
            <a:r>
              <a:rPr lang="en-US" sz="2800" b="1" dirty="0"/>
              <a:t> </a:t>
            </a:r>
            <a:r>
              <a:rPr lang="en-US" sz="2800" b="1" dirty="0" err="1"/>
              <a:t>là</a:t>
            </a:r>
            <a:r>
              <a:rPr lang="en-US" sz="2800" b="1" dirty="0"/>
              <a:t> 10 000 000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B94381-CC31-4560-8B57-55DF676EA893}"/>
              </a:ext>
            </a:extLst>
          </p:cNvPr>
          <p:cNvSpPr txBox="1"/>
          <p:nvPr/>
        </p:nvSpPr>
        <p:spPr>
          <a:xfrm>
            <a:off x="1542853" y="4458877"/>
            <a:ext cx="74974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10 </a:t>
            </a:r>
            <a:r>
              <a:rPr lang="en-US" sz="2800" b="1" dirty="0" err="1"/>
              <a:t>chục</a:t>
            </a:r>
            <a:r>
              <a:rPr lang="en-US" sz="2800" b="1" dirty="0"/>
              <a:t> </a:t>
            </a:r>
            <a:r>
              <a:rPr lang="en-US" sz="2800" b="1" dirty="0" err="1"/>
              <a:t>triệu</a:t>
            </a:r>
            <a:r>
              <a:rPr lang="en-US" sz="2800" b="1" dirty="0"/>
              <a:t> </a:t>
            </a:r>
            <a:r>
              <a:rPr lang="en-US" sz="2800" b="1" dirty="0" err="1"/>
              <a:t>gọi</a:t>
            </a:r>
            <a:r>
              <a:rPr lang="en-US" sz="2800" b="1" dirty="0"/>
              <a:t> </a:t>
            </a:r>
            <a:r>
              <a:rPr lang="en-US" sz="2800" b="1" dirty="0" err="1"/>
              <a:t>là</a:t>
            </a:r>
            <a:r>
              <a:rPr lang="en-US" sz="2800" b="1" dirty="0"/>
              <a:t> </a:t>
            </a:r>
            <a:r>
              <a:rPr lang="en-US" sz="2800" b="1" dirty="0" err="1"/>
              <a:t>trăm</a:t>
            </a:r>
            <a:r>
              <a:rPr lang="en-US" sz="2800" b="1" dirty="0"/>
              <a:t> </a:t>
            </a:r>
            <a:r>
              <a:rPr lang="en-US" sz="2800" b="1" dirty="0" err="1"/>
              <a:t>triệu</a:t>
            </a:r>
            <a:r>
              <a:rPr lang="en-US" sz="2800" b="1" dirty="0"/>
              <a:t>, </a:t>
            </a:r>
            <a:r>
              <a:rPr lang="en-US" sz="2800" b="1" dirty="0" err="1"/>
              <a:t>viết</a:t>
            </a:r>
            <a:r>
              <a:rPr lang="en-US" sz="2800" b="1" dirty="0"/>
              <a:t> </a:t>
            </a:r>
            <a:r>
              <a:rPr lang="en-US" sz="2800" b="1" dirty="0" err="1"/>
              <a:t>là</a:t>
            </a:r>
            <a:r>
              <a:rPr lang="en-US" sz="2800" b="1" dirty="0"/>
              <a:t> 100 000 000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CE50A3-F43A-4492-AAE7-8FA7BF495C8C}"/>
              </a:ext>
            </a:extLst>
          </p:cNvPr>
          <p:cNvSpPr txBox="1"/>
          <p:nvPr/>
        </p:nvSpPr>
        <p:spPr>
          <a:xfrm>
            <a:off x="1542853" y="5335568"/>
            <a:ext cx="7899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C00000"/>
                </a:solidFill>
              </a:rPr>
              <a:t>Lớp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triệu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gồm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các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hàng</a:t>
            </a:r>
            <a:r>
              <a:rPr lang="en-US" sz="2800" b="1" dirty="0">
                <a:solidFill>
                  <a:srgbClr val="C00000"/>
                </a:solidFill>
              </a:rPr>
              <a:t>: </a:t>
            </a:r>
            <a:r>
              <a:rPr lang="en-US" sz="2800" b="1" dirty="0" err="1">
                <a:solidFill>
                  <a:srgbClr val="C00000"/>
                </a:solidFill>
              </a:rPr>
              <a:t>triệu</a:t>
            </a:r>
            <a:r>
              <a:rPr lang="en-US" sz="2800" b="1" dirty="0">
                <a:solidFill>
                  <a:srgbClr val="C00000"/>
                </a:solidFill>
              </a:rPr>
              <a:t>, </a:t>
            </a:r>
            <a:r>
              <a:rPr lang="en-US" sz="2800" b="1" dirty="0" err="1">
                <a:solidFill>
                  <a:srgbClr val="C00000"/>
                </a:solidFill>
              </a:rPr>
              <a:t>chục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triệu</a:t>
            </a:r>
            <a:r>
              <a:rPr lang="en-US" sz="2800" b="1" dirty="0">
                <a:solidFill>
                  <a:srgbClr val="C00000"/>
                </a:solidFill>
              </a:rPr>
              <a:t>, </a:t>
            </a:r>
            <a:r>
              <a:rPr lang="en-US" sz="2800" b="1" dirty="0" err="1">
                <a:solidFill>
                  <a:srgbClr val="C00000"/>
                </a:solidFill>
              </a:rPr>
              <a:t>trăm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triệu</a:t>
            </a:r>
            <a:endParaRPr lang="en-US" sz="2800" b="1" dirty="0">
              <a:solidFill>
                <a:srgbClr val="C00000"/>
              </a:solidFill>
            </a:endParaRPr>
          </a:p>
        </p:txBody>
      </p:sp>
      <p:pic>
        <p:nvPicPr>
          <p:cNvPr id="8" name="图片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881" y="0"/>
            <a:ext cx="1698171" cy="2026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3531" y="0"/>
            <a:ext cx="1644240" cy="1227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7168" y="5335568"/>
            <a:ext cx="1520190" cy="1400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3784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96C3748-EC06-46B2-9785-268C1370C2B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6887111"/>
              </p:ext>
            </p:extLst>
          </p:nvPr>
        </p:nvGraphicFramePr>
        <p:xfrm>
          <a:off x="666204" y="2026693"/>
          <a:ext cx="10959741" cy="2255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49863">
                  <a:extLst>
                    <a:ext uri="{9D8B030D-6E8A-4147-A177-3AD203B41FA5}">
                      <a16:colId xmlns:a16="http://schemas.microsoft.com/office/drawing/2014/main" val="1446024923"/>
                    </a:ext>
                  </a:extLst>
                </a:gridCol>
                <a:gridCol w="1015755">
                  <a:extLst>
                    <a:ext uri="{9D8B030D-6E8A-4147-A177-3AD203B41FA5}">
                      <a16:colId xmlns:a16="http://schemas.microsoft.com/office/drawing/2014/main" val="1024653115"/>
                    </a:ext>
                  </a:extLst>
                </a:gridCol>
                <a:gridCol w="1015755">
                  <a:extLst>
                    <a:ext uri="{9D8B030D-6E8A-4147-A177-3AD203B41FA5}">
                      <a16:colId xmlns:a16="http://schemas.microsoft.com/office/drawing/2014/main" val="276839375"/>
                    </a:ext>
                  </a:extLst>
                </a:gridCol>
                <a:gridCol w="1015755">
                  <a:extLst>
                    <a:ext uri="{9D8B030D-6E8A-4147-A177-3AD203B41FA5}">
                      <a16:colId xmlns:a16="http://schemas.microsoft.com/office/drawing/2014/main" val="2447595869"/>
                    </a:ext>
                  </a:extLst>
                </a:gridCol>
                <a:gridCol w="1015755">
                  <a:extLst>
                    <a:ext uri="{9D8B030D-6E8A-4147-A177-3AD203B41FA5}">
                      <a16:colId xmlns:a16="http://schemas.microsoft.com/office/drawing/2014/main" val="2811794431"/>
                    </a:ext>
                  </a:extLst>
                </a:gridCol>
                <a:gridCol w="1015755">
                  <a:extLst>
                    <a:ext uri="{9D8B030D-6E8A-4147-A177-3AD203B41FA5}">
                      <a16:colId xmlns:a16="http://schemas.microsoft.com/office/drawing/2014/main" val="2599852050"/>
                    </a:ext>
                  </a:extLst>
                </a:gridCol>
                <a:gridCol w="1015755">
                  <a:extLst>
                    <a:ext uri="{9D8B030D-6E8A-4147-A177-3AD203B41FA5}">
                      <a16:colId xmlns:a16="http://schemas.microsoft.com/office/drawing/2014/main" val="630387836"/>
                    </a:ext>
                  </a:extLst>
                </a:gridCol>
                <a:gridCol w="1015755">
                  <a:extLst>
                    <a:ext uri="{9D8B030D-6E8A-4147-A177-3AD203B41FA5}">
                      <a16:colId xmlns:a16="http://schemas.microsoft.com/office/drawing/2014/main" val="3251038821"/>
                    </a:ext>
                  </a:extLst>
                </a:gridCol>
                <a:gridCol w="1015755">
                  <a:extLst>
                    <a:ext uri="{9D8B030D-6E8A-4147-A177-3AD203B41FA5}">
                      <a16:colId xmlns:a16="http://schemas.microsoft.com/office/drawing/2014/main" val="3229007477"/>
                    </a:ext>
                  </a:extLst>
                </a:gridCol>
                <a:gridCol w="1183838">
                  <a:extLst>
                    <a:ext uri="{9D8B030D-6E8A-4147-A177-3AD203B41FA5}">
                      <a16:colId xmlns:a16="http://schemas.microsoft.com/office/drawing/2014/main" val="1776662194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sz="2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2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2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Lớp</a:t>
                      </a:r>
                      <a:r>
                        <a:rPr lang="en-US" sz="2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triệu</a:t>
                      </a:r>
                      <a:endParaRPr lang="en-US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2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Lớp</a:t>
                      </a:r>
                      <a:r>
                        <a:rPr lang="en-US" sz="2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nghìn</a:t>
                      </a:r>
                      <a:endParaRPr lang="en-US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2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Lớp</a:t>
                      </a:r>
                      <a:r>
                        <a:rPr lang="en-US" sz="2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đ</a:t>
                      </a:r>
                      <a:r>
                        <a:rPr lang="vi-VN" sz="2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ơ</a:t>
                      </a:r>
                      <a:r>
                        <a:rPr lang="en-US" sz="2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 </a:t>
                      </a:r>
                      <a:r>
                        <a:rPr lang="en-US" sz="2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endParaRPr lang="en-US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788014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lang="en-US" sz="2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trăm</a:t>
                      </a:r>
                      <a:r>
                        <a:rPr lang="en-US" sz="2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triệu</a:t>
                      </a:r>
                      <a:endParaRPr lang="en-US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lang="en-US" sz="2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chục</a:t>
                      </a:r>
                      <a:r>
                        <a:rPr lang="en-US" sz="2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triệu</a:t>
                      </a:r>
                      <a:endParaRPr lang="en-US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lang="en-US" sz="2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triệu</a:t>
                      </a:r>
                      <a:endParaRPr lang="en-US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lang="en-US" sz="2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trăm</a:t>
                      </a:r>
                      <a:r>
                        <a:rPr lang="en-US" sz="2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nghìn</a:t>
                      </a:r>
                      <a:endParaRPr lang="en-US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lang="en-US" sz="2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chục</a:t>
                      </a:r>
                      <a:r>
                        <a:rPr lang="en-US" sz="2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nghìn</a:t>
                      </a:r>
                      <a:endParaRPr lang="en-US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lang="en-US" sz="2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nghìn</a:t>
                      </a:r>
                      <a:endParaRPr lang="en-US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lang="en-US" sz="2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trăm</a:t>
                      </a:r>
                      <a:endParaRPr lang="en-US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lang="en-US" sz="2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chục</a:t>
                      </a:r>
                      <a:endParaRPr lang="en-US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lang="en-US" sz="2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đ</a:t>
                      </a:r>
                      <a:r>
                        <a:rPr lang="vi-VN" sz="2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ơ</a:t>
                      </a:r>
                      <a:r>
                        <a:rPr lang="en-US" sz="2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 </a:t>
                      </a:r>
                      <a:r>
                        <a:rPr lang="en-US" sz="2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endParaRPr lang="en-US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64787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4357523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1670BC2D-0AA5-434C-A8AC-B31D11B1F359}"/>
              </a:ext>
            </a:extLst>
          </p:cNvPr>
          <p:cNvSpPr txBox="1"/>
          <p:nvPr/>
        </p:nvSpPr>
        <p:spPr>
          <a:xfrm>
            <a:off x="624568" y="3772536"/>
            <a:ext cx="203780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756 093 284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2738235" y="3755302"/>
            <a:ext cx="8407239" cy="526911"/>
            <a:chOff x="2738321" y="3818525"/>
            <a:chExt cx="8407239" cy="526911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DE51766-91B8-479B-B768-E86A07DAFCE5}"/>
                </a:ext>
              </a:extLst>
            </p:cNvPr>
            <p:cNvSpPr txBox="1"/>
            <p:nvPr/>
          </p:nvSpPr>
          <p:spPr>
            <a:xfrm>
              <a:off x="2738321" y="3822696"/>
              <a:ext cx="26395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9B844EA-AF6B-4375-9F2E-FA0BCCCD9716}"/>
                </a:ext>
              </a:extLst>
            </p:cNvPr>
            <p:cNvSpPr txBox="1"/>
            <p:nvPr/>
          </p:nvSpPr>
          <p:spPr>
            <a:xfrm>
              <a:off x="3629796" y="3818525"/>
              <a:ext cx="471341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A7B107D-BA71-43E4-BB3E-C8BAAF3B4D21}"/>
                </a:ext>
              </a:extLst>
            </p:cNvPr>
            <p:cNvSpPr txBox="1"/>
            <p:nvPr/>
          </p:nvSpPr>
          <p:spPr>
            <a:xfrm>
              <a:off x="4710261" y="3818525"/>
              <a:ext cx="499621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C529C6C-A1DA-4903-AFCF-8D62F7698652}"/>
                </a:ext>
              </a:extLst>
            </p:cNvPr>
            <p:cNvSpPr txBox="1"/>
            <p:nvPr/>
          </p:nvSpPr>
          <p:spPr>
            <a:xfrm>
              <a:off x="5736027" y="3818525"/>
              <a:ext cx="395926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EBBADA06-2C88-4A38-8788-8EDC7982A472}"/>
                </a:ext>
              </a:extLst>
            </p:cNvPr>
            <p:cNvSpPr txBox="1"/>
            <p:nvPr/>
          </p:nvSpPr>
          <p:spPr>
            <a:xfrm>
              <a:off x="6696435" y="3826268"/>
              <a:ext cx="266873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9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6AB1052-D77C-487D-B2ED-2A1A2F8AFBF1}"/>
                </a:ext>
              </a:extLst>
            </p:cNvPr>
            <p:cNvSpPr txBox="1"/>
            <p:nvPr/>
          </p:nvSpPr>
          <p:spPr>
            <a:xfrm>
              <a:off x="7763579" y="3852993"/>
              <a:ext cx="284812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C0F6394-9C92-4765-9C2B-B1F797BA24E8}"/>
                </a:ext>
              </a:extLst>
            </p:cNvPr>
            <p:cNvSpPr txBox="1"/>
            <p:nvPr/>
          </p:nvSpPr>
          <p:spPr>
            <a:xfrm>
              <a:off x="8792897" y="3852993"/>
              <a:ext cx="284812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3B6A700-1030-4FD4-8C40-A2349C6B1FE6}"/>
                </a:ext>
              </a:extLst>
            </p:cNvPr>
            <p:cNvSpPr txBox="1"/>
            <p:nvPr/>
          </p:nvSpPr>
          <p:spPr>
            <a:xfrm>
              <a:off x="9801817" y="3818525"/>
              <a:ext cx="284812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44A05AE-306D-4052-A367-F473EF698FE1}"/>
                </a:ext>
              </a:extLst>
            </p:cNvPr>
            <p:cNvSpPr txBox="1"/>
            <p:nvPr/>
          </p:nvSpPr>
          <p:spPr>
            <a:xfrm>
              <a:off x="10860748" y="3835759"/>
              <a:ext cx="284812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pic>
        <p:nvPicPr>
          <p:cNvPr id="14" name="图片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881" y="0"/>
            <a:ext cx="1698171" cy="2026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图片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3531" y="0"/>
            <a:ext cx="1644240" cy="1227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图片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1731" y="5457190"/>
            <a:ext cx="1520190" cy="1400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3301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8F20DD-CBB8-48DC-A768-1D91318FB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0070" y="484924"/>
            <a:ext cx="10515600" cy="1325563"/>
          </a:xfrm>
        </p:spPr>
        <p:txBody>
          <a:bodyPr/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48341C-5888-4FD0-8A95-2208BFA5A92A}"/>
              </a:ext>
            </a:extLst>
          </p:cNvPr>
          <p:cNvSpPr txBox="1"/>
          <p:nvPr/>
        </p:nvSpPr>
        <p:spPr>
          <a:xfrm>
            <a:off x="961534" y="1825625"/>
            <a:ext cx="52130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triệu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thêm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triệu là mấy triệu?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0629D2-9EC4-42DB-9A85-AF52B20DA678}"/>
              </a:ext>
            </a:extLst>
          </p:cNvPr>
          <p:cNvSpPr txBox="1"/>
          <p:nvPr/>
        </p:nvSpPr>
        <p:spPr>
          <a:xfrm>
            <a:off x="6862713" y="1825625"/>
            <a:ext cx="2894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97AEFB-0F1E-44E0-BDEB-A3C71246E857}"/>
              </a:ext>
            </a:extLst>
          </p:cNvPr>
          <p:cNvSpPr txBox="1"/>
          <p:nvPr/>
        </p:nvSpPr>
        <p:spPr>
          <a:xfrm>
            <a:off x="1030664" y="2688210"/>
            <a:ext cx="5213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317382-F485-4ACB-A6CA-E466ECE4D539}"/>
              </a:ext>
            </a:extLst>
          </p:cNvPr>
          <p:cNvSpPr txBox="1"/>
          <p:nvPr/>
        </p:nvSpPr>
        <p:spPr>
          <a:xfrm>
            <a:off x="6975835" y="2688210"/>
            <a:ext cx="13763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A382DC-5AD5-47C3-B09E-99B051154BC9}"/>
              </a:ext>
            </a:extLst>
          </p:cNvPr>
          <p:cNvSpPr txBox="1"/>
          <p:nvPr/>
        </p:nvSpPr>
        <p:spPr>
          <a:xfrm>
            <a:off x="1150070" y="3889349"/>
            <a:ext cx="80316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3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4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5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6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7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8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9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10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CF6231B-2A0A-41AB-9913-2E33547E0F92}"/>
              </a:ext>
            </a:extLst>
          </p:cNvPr>
          <p:cNvSpPr txBox="1"/>
          <p:nvPr/>
        </p:nvSpPr>
        <p:spPr>
          <a:xfrm>
            <a:off x="1611984" y="5140877"/>
            <a:ext cx="84369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1 000 000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10 000 000</a:t>
            </a:r>
          </a:p>
        </p:txBody>
      </p:sp>
      <p:pic>
        <p:nvPicPr>
          <p:cNvPr id="10" name="图片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881" y="1"/>
            <a:ext cx="1332951" cy="1528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3531" y="0"/>
            <a:ext cx="1644240" cy="1227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7559" y="5457190"/>
            <a:ext cx="1520190" cy="1400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2606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7E4F22-0079-40AE-8D13-3055B7028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4082" y="464349"/>
            <a:ext cx="10515600" cy="1325563"/>
          </a:xfrm>
        </p:spPr>
        <p:txBody>
          <a:bodyPr/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9F32906-C7DD-472F-923A-D1907CBA670A}"/>
              </a:ext>
            </a:extLst>
          </p:cNvPr>
          <p:cNvSpPr txBox="1"/>
          <p:nvPr/>
        </p:nvSpPr>
        <p:spPr>
          <a:xfrm>
            <a:off x="904972" y="1825625"/>
            <a:ext cx="73819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chục triệu thêm 1 chục triệu là bao nhiêu triệu?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7391F7-75F1-4507-BA42-2E9752D5FC7B}"/>
              </a:ext>
            </a:extLst>
          </p:cNvPr>
          <p:cNvSpPr txBox="1"/>
          <p:nvPr/>
        </p:nvSpPr>
        <p:spPr>
          <a:xfrm>
            <a:off x="8502977" y="1825625"/>
            <a:ext cx="23472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9CBE91-26C0-4F35-92C9-6EFEA2454941}"/>
              </a:ext>
            </a:extLst>
          </p:cNvPr>
          <p:cNvSpPr txBox="1"/>
          <p:nvPr/>
        </p:nvSpPr>
        <p:spPr>
          <a:xfrm>
            <a:off x="904973" y="2556235"/>
            <a:ext cx="73819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BA28AFC-5E9F-4848-8C34-D0A399D578AB}"/>
              </a:ext>
            </a:extLst>
          </p:cNvPr>
          <p:cNvSpPr txBox="1"/>
          <p:nvPr/>
        </p:nvSpPr>
        <p:spPr>
          <a:xfrm>
            <a:off x="8502977" y="2556235"/>
            <a:ext cx="21210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72C1039-8B64-4F6E-BE89-F1B74C8F1812}"/>
              </a:ext>
            </a:extLst>
          </p:cNvPr>
          <p:cNvSpPr txBox="1"/>
          <p:nvPr/>
        </p:nvSpPr>
        <p:spPr>
          <a:xfrm>
            <a:off x="1084082" y="3150881"/>
            <a:ext cx="99829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3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5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6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7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8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9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10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C7BC6D5-9DB6-468C-8DD4-1759018A024A}"/>
              </a:ext>
            </a:extLst>
          </p:cNvPr>
          <p:cNvSpPr txBox="1"/>
          <p:nvPr/>
        </p:nvSpPr>
        <p:spPr>
          <a:xfrm>
            <a:off x="1432874" y="4609707"/>
            <a:ext cx="94173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10 000 000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100 000 000</a:t>
            </a:r>
          </a:p>
        </p:txBody>
      </p:sp>
      <p:pic>
        <p:nvPicPr>
          <p:cNvPr id="12" name="图片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880" y="0"/>
            <a:ext cx="1358538" cy="1618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图片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3531" y="0"/>
            <a:ext cx="1644240" cy="1227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图片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3913" y="5465957"/>
            <a:ext cx="1520190" cy="1400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0441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62148" y="444137"/>
            <a:ext cx="87129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2: Viết số thích hợp vào chỗ chấm (theo mẫu):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0080" y="1410789"/>
            <a:ext cx="22206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chục triệu</a:t>
            </a:r>
          </a:p>
          <a:p>
            <a:pPr algn="ctr"/>
            <a:r>
              <a:rPr lang="en-US" sz="3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10 000 000</a:t>
            </a:r>
            <a:endParaRPr lang="en-US" sz="30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05201" y="2901478"/>
            <a:ext cx="22206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chục triệu</a:t>
            </a:r>
          </a:p>
          <a:p>
            <a:pPr algn="ctr"/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83978" y="2869883"/>
            <a:ext cx="22206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chục triệu</a:t>
            </a:r>
          </a:p>
          <a:p>
            <a:pPr algn="ctr"/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474926" y="2869884"/>
            <a:ext cx="22206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chục triệu</a:t>
            </a:r>
          </a:p>
          <a:p>
            <a:pPr algn="ctr"/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05201" y="1426586"/>
            <a:ext cx="22206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chục triệu</a:t>
            </a:r>
          </a:p>
          <a:p>
            <a:pPr algn="ctr"/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0 000 000</a:t>
            </a:r>
            <a:endParaRPr lang="en-US" sz="30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09805" y="1426586"/>
            <a:ext cx="22206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chục triệu</a:t>
            </a:r>
          </a:p>
          <a:p>
            <a:pPr algn="ctr"/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…………..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440091" y="1410789"/>
            <a:ext cx="22206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chục triệu</a:t>
            </a:r>
          </a:p>
          <a:p>
            <a:pPr algn="ctr"/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0080" y="2901478"/>
            <a:ext cx="22206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chục triệu</a:t>
            </a:r>
          </a:p>
          <a:p>
            <a:pPr algn="ctr"/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0080" y="4246953"/>
            <a:ext cx="22206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chục triệu</a:t>
            </a:r>
          </a:p>
          <a:p>
            <a:pPr algn="ctr"/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05201" y="4286454"/>
            <a:ext cx="22206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trăm triệu</a:t>
            </a:r>
          </a:p>
          <a:p>
            <a:pPr algn="ctr"/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100 000 000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655524" y="4286454"/>
            <a:ext cx="22206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trăm triệu</a:t>
            </a:r>
          </a:p>
          <a:p>
            <a:pPr algn="ctr"/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440091" y="4328979"/>
            <a:ext cx="22206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trăm triệu</a:t>
            </a:r>
          </a:p>
          <a:p>
            <a:pPr algn="ctr"/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914605" y="1857873"/>
            <a:ext cx="22206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30 000 000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714409" y="1870217"/>
            <a:ext cx="22206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0 000 000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62148" y="3362326"/>
            <a:ext cx="22206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0 000 000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712029" y="3354827"/>
            <a:ext cx="22206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0 000 000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019109" y="3302671"/>
            <a:ext cx="22206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0 000 000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714409" y="3302671"/>
            <a:ext cx="22206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0 000 000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62148" y="4702628"/>
            <a:ext cx="22206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0 000 000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881946" y="4739396"/>
            <a:ext cx="22206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200 000 000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575073" y="4778801"/>
            <a:ext cx="22206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300 000 000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" name="图片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881" y="1"/>
            <a:ext cx="1254035" cy="1554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图片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3531" y="0"/>
            <a:ext cx="1644240" cy="1227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图片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5321" y="5554526"/>
            <a:ext cx="1520190" cy="1400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1730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70D206-A073-49D1-BCBF-697A66413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0.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B2BBD7C-6FE6-4950-9E57-94630594134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8758629"/>
              </p:ext>
            </p:extLst>
          </p:nvPr>
        </p:nvGraphicFramePr>
        <p:xfrm>
          <a:off x="838200" y="2937988"/>
          <a:ext cx="10515600" cy="182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26790">
                  <a:extLst>
                    <a:ext uri="{9D8B030D-6E8A-4147-A177-3AD203B41FA5}">
                      <a16:colId xmlns:a16="http://schemas.microsoft.com/office/drawing/2014/main" val="4102232327"/>
                    </a:ext>
                  </a:extLst>
                </a:gridCol>
                <a:gridCol w="2231010">
                  <a:extLst>
                    <a:ext uri="{9D8B030D-6E8A-4147-A177-3AD203B41FA5}">
                      <a16:colId xmlns:a16="http://schemas.microsoft.com/office/drawing/2014/main" val="3335320367"/>
                    </a:ext>
                  </a:extLst>
                </a:gridCol>
                <a:gridCol w="3057427">
                  <a:extLst>
                    <a:ext uri="{9D8B030D-6E8A-4147-A177-3AD203B41FA5}">
                      <a16:colId xmlns:a16="http://schemas.microsoft.com/office/drawing/2014/main" val="3528331428"/>
                    </a:ext>
                  </a:extLst>
                </a:gridCol>
                <a:gridCol w="2200373">
                  <a:extLst>
                    <a:ext uri="{9D8B030D-6E8A-4147-A177-3AD203B41FA5}">
                      <a16:colId xmlns:a16="http://schemas.microsoft.com/office/drawing/2014/main" val="39566369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vi-VN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ời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lăm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nghìn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15 000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</a:t>
                      </a:r>
                      <a:r>
                        <a:rPr lang="vi-VN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ơi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nghìn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50 000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425062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trăm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</a:t>
                      </a:r>
                      <a:r>
                        <a:rPr lang="vi-VN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ơi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Bảy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triệu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7 000 000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793204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Sáu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trăm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 m</a:t>
                      </a:r>
                      <a:r>
                        <a:rPr lang="vi-VN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ơi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sáu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triệu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36 000 000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394019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nghìn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trăm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trăm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triệu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900 000 000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41185704"/>
                  </a:ext>
                </a:extLst>
              </a:tr>
            </a:tbl>
          </a:graphicData>
        </a:graphic>
      </p:graphicFrame>
      <p:pic>
        <p:nvPicPr>
          <p:cNvPr id="5" name="图片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880" y="0"/>
            <a:ext cx="1293224" cy="1593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1680" y="0"/>
            <a:ext cx="1644240" cy="1227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3610" y="5457190"/>
            <a:ext cx="1520190" cy="1400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8393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546" name="Picture 298" descr="TOAN 4 T 14"/>
          <p:cNvPicPr>
            <a:picLocks noChangeAspect="1" noChangeArrowheads="1"/>
          </p:cNvPicPr>
          <p:nvPr/>
        </p:nvPicPr>
        <p:blipFill>
          <a:blip r:embed="rId2">
            <a:lum bright="-36000" contras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3" t="2689" b="51596"/>
          <a:stretch>
            <a:fillRect/>
          </a:stretch>
        </p:blipFill>
        <p:spPr bwMode="auto">
          <a:xfrm>
            <a:off x="508000" y="88901"/>
            <a:ext cx="11582400" cy="676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9548" name="Text Box 300"/>
          <p:cNvSpPr txBox="1">
            <a:spLocks noChangeArrowheads="1"/>
          </p:cNvSpPr>
          <p:nvPr/>
        </p:nvSpPr>
        <p:spPr bwMode="auto">
          <a:xfrm>
            <a:off x="622300" y="3246967"/>
            <a:ext cx="2235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</a:rPr>
              <a:t>Hai trăm ba mươi sáu triệu</a:t>
            </a:r>
          </a:p>
        </p:txBody>
      </p:sp>
      <p:sp>
        <p:nvSpPr>
          <p:cNvPr id="309549" name="Text Box 301"/>
          <p:cNvSpPr txBox="1">
            <a:spLocks noChangeArrowheads="1"/>
          </p:cNvSpPr>
          <p:nvPr/>
        </p:nvSpPr>
        <p:spPr bwMode="auto">
          <a:xfrm>
            <a:off x="11271251" y="3445934"/>
            <a:ext cx="609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309550" name="Text Box 302"/>
          <p:cNvSpPr txBox="1">
            <a:spLocks noChangeArrowheads="1"/>
          </p:cNvSpPr>
          <p:nvPr/>
        </p:nvSpPr>
        <p:spPr bwMode="auto">
          <a:xfrm>
            <a:off x="10464800" y="3435352"/>
            <a:ext cx="609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309551" name="Text Box 303"/>
          <p:cNvSpPr txBox="1">
            <a:spLocks noChangeArrowheads="1"/>
          </p:cNvSpPr>
          <p:nvPr/>
        </p:nvSpPr>
        <p:spPr bwMode="auto">
          <a:xfrm>
            <a:off x="9624484" y="3431118"/>
            <a:ext cx="609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309552" name="Text Box 304"/>
          <p:cNvSpPr txBox="1">
            <a:spLocks noChangeArrowheads="1"/>
          </p:cNvSpPr>
          <p:nvPr/>
        </p:nvSpPr>
        <p:spPr bwMode="auto">
          <a:xfrm>
            <a:off x="8801100" y="3431118"/>
            <a:ext cx="609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309553" name="Text Box 305"/>
          <p:cNvSpPr txBox="1">
            <a:spLocks noChangeArrowheads="1"/>
          </p:cNvSpPr>
          <p:nvPr/>
        </p:nvSpPr>
        <p:spPr bwMode="auto">
          <a:xfrm>
            <a:off x="8013700" y="3418418"/>
            <a:ext cx="609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309554" name="Text Box 306"/>
          <p:cNvSpPr txBox="1">
            <a:spLocks noChangeArrowheads="1"/>
          </p:cNvSpPr>
          <p:nvPr/>
        </p:nvSpPr>
        <p:spPr bwMode="auto">
          <a:xfrm>
            <a:off x="7177617" y="3431118"/>
            <a:ext cx="609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309555" name="Text Box 307"/>
          <p:cNvSpPr txBox="1">
            <a:spLocks noChangeArrowheads="1"/>
          </p:cNvSpPr>
          <p:nvPr/>
        </p:nvSpPr>
        <p:spPr bwMode="auto">
          <a:xfrm>
            <a:off x="6360584" y="3431118"/>
            <a:ext cx="609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309556" name="Text Box 308"/>
          <p:cNvSpPr txBox="1">
            <a:spLocks noChangeArrowheads="1"/>
          </p:cNvSpPr>
          <p:nvPr/>
        </p:nvSpPr>
        <p:spPr bwMode="auto">
          <a:xfrm>
            <a:off x="5524500" y="3418418"/>
            <a:ext cx="609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309557" name="Text Box 309"/>
          <p:cNvSpPr txBox="1">
            <a:spLocks noChangeArrowheads="1"/>
          </p:cNvSpPr>
          <p:nvPr/>
        </p:nvSpPr>
        <p:spPr bwMode="auto">
          <a:xfrm>
            <a:off x="4699000" y="3418418"/>
            <a:ext cx="609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09558" name="Text Box 310"/>
          <p:cNvSpPr txBox="1">
            <a:spLocks noChangeArrowheads="1"/>
          </p:cNvSpPr>
          <p:nvPr/>
        </p:nvSpPr>
        <p:spPr bwMode="auto">
          <a:xfrm>
            <a:off x="2935817" y="4292601"/>
            <a:ext cx="1727200" cy="42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133" b="1">
                <a:solidFill>
                  <a:srgbClr val="FF0000"/>
                </a:solidFill>
              </a:rPr>
              <a:t>990 000 000</a:t>
            </a:r>
          </a:p>
        </p:txBody>
      </p:sp>
      <p:sp>
        <p:nvSpPr>
          <p:cNvPr id="309559" name="Text Box 311"/>
          <p:cNvSpPr txBox="1">
            <a:spLocks noChangeArrowheads="1"/>
          </p:cNvSpPr>
          <p:nvPr/>
        </p:nvSpPr>
        <p:spPr bwMode="auto">
          <a:xfrm>
            <a:off x="11241617" y="4224868"/>
            <a:ext cx="609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309560" name="Text Box 312"/>
          <p:cNvSpPr txBox="1">
            <a:spLocks noChangeArrowheads="1"/>
          </p:cNvSpPr>
          <p:nvPr/>
        </p:nvSpPr>
        <p:spPr bwMode="auto">
          <a:xfrm>
            <a:off x="10464800" y="4224868"/>
            <a:ext cx="609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309561" name="Text Box 313"/>
          <p:cNvSpPr txBox="1">
            <a:spLocks noChangeArrowheads="1"/>
          </p:cNvSpPr>
          <p:nvPr/>
        </p:nvSpPr>
        <p:spPr bwMode="auto">
          <a:xfrm>
            <a:off x="9687984" y="4235452"/>
            <a:ext cx="609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309562" name="Text Box 314"/>
          <p:cNvSpPr txBox="1">
            <a:spLocks noChangeArrowheads="1"/>
          </p:cNvSpPr>
          <p:nvPr/>
        </p:nvSpPr>
        <p:spPr bwMode="auto">
          <a:xfrm>
            <a:off x="8851900" y="4262968"/>
            <a:ext cx="609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309563" name="Text Box 315"/>
          <p:cNvSpPr txBox="1">
            <a:spLocks noChangeArrowheads="1"/>
          </p:cNvSpPr>
          <p:nvPr/>
        </p:nvSpPr>
        <p:spPr bwMode="auto">
          <a:xfrm>
            <a:off x="8032751" y="4262968"/>
            <a:ext cx="609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309564" name="Text Box 316"/>
          <p:cNvSpPr txBox="1">
            <a:spLocks noChangeArrowheads="1"/>
          </p:cNvSpPr>
          <p:nvPr/>
        </p:nvSpPr>
        <p:spPr bwMode="auto">
          <a:xfrm>
            <a:off x="7224184" y="4277785"/>
            <a:ext cx="609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309565" name="Text Box 317"/>
          <p:cNvSpPr txBox="1">
            <a:spLocks noChangeArrowheads="1"/>
          </p:cNvSpPr>
          <p:nvPr/>
        </p:nvSpPr>
        <p:spPr bwMode="auto">
          <a:xfrm>
            <a:off x="6360584" y="4256618"/>
            <a:ext cx="609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309566" name="Text Box 318"/>
          <p:cNvSpPr txBox="1">
            <a:spLocks noChangeArrowheads="1"/>
          </p:cNvSpPr>
          <p:nvPr/>
        </p:nvSpPr>
        <p:spPr bwMode="auto">
          <a:xfrm>
            <a:off x="5579533" y="4256618"/>
            <a:ext cx="609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309567" name="Text Box 319"/>
          <p:cNvSpPr txBox="1">
            <a:spLocks noChangeArrowheads="1"/>
          </p:cNvSpPr>
          <p:nvPr/>
        </p:nvSpPr>
        <p:spPr bwMode="auto">
          <a:xfrm>
            <a:off x="4730751" y="4286252"/>
            <a:ext cx="609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309568" name="Text Box 320"/>
          <p:cNvSpPr txBox="1">
            <a:spLocks noChangeArrowheads="1"/>
          </p:cNvSpPr>
          <p:nvPr/>
        </p:nvSpPr>
        <p:spPr bwMode="auto">
          <a:xfrm>
            <a:off x="2933700" y="5137152"/>
            <a:ext cx="1727200" cy="42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133" b="1">
                <a:solidFill>
                  <a:srgbClr val="FF0000"/>
                </a:solidFill>
              </a:rPr>
              <a:t>708 000 000</a:t>
            </a:r>
          </a:p>
        </p:txBody>
      </p:sp>
      <p:sp>
        <p:nvSpPr>
          <p:cNvPr id="309569" name="Text Box 321"/>
          <p:cNvSpPr txBox="1">
            <a:spLocks noChangeArrowheads="1"/>
          </p:cNvSpPr>
          <p:nvPr/>
        </p:nvSpPr>
        <p:spPr bwMode="auto">
          <a:xfrm>
            <a:off x="11281833" y="5107518"/>
            <a:ext cx="609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309570" name="Text Box 322"/>
          <p:cNvSpPr txBox="1">
            <a:spLocks noChangeArrowheads="1"/>
          </p:cNvSpPr>
          <p:nvPr/>
        </p:nvSpPr>
        <p:spPr bwMode="auto">
          <a:xfrm>
            <a:off x="10464800" y="5135034"/>
            <a:ext cx="609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309571" name="Text Box 323"/>
          <p:cNvSpPr txBox="1">
            <a:spLocks noChangeArrowheads="1"/>
          </p:cNvSpPr>
          <p:nvPr/>
        </p:nvSpPr>
        <p:spPr bwMode="auto">
          <a:xfrm>
            <a:off x="9683751" y="5135034"/>
            <a:ext cx="609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309572" name="Text Box 324"/>
          <p:cNvSpPr txBox="1">
            <a:spLocks noChangeArrowheads="1"/>
          </p:cNvSpPr>
          <p:nvPr/>
        </p:nvSpPr>
        <p:spPr bwMode="auto">
          <a:xfrm>
            <a:off x="8851900" y="5151968"/>
            <a:ext cx="609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309573" name="Text Box 325"/>
          <p:cNvSpPr txBox="1">
            <a:spLocks noChangeArrowheads="1"/>
          </p:cNvSpPr>
          <p:nvPr/>
        </p:nvSpPr>
        <p:spPr bwMode="auto">
          <a:xfrm>
            <a:off x="8045451" y="5115985"/>
            <a:ext cx="609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309574" name="Text Box 326"/>
          <p:cNvSpPr txBox="1">
            <a:spLocks noChangeArrowheads="1"/>
          </p:cNvSpPr>
          <p:nvPr/>
        </p:nvSpPr>
        <p:spPr bwMode="auto">
          <a:xfrm>
            <a:off x="7230533" y="5124452"/>
            <a:ext cx="609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309575" name="Text Box 327"/>
          <p:cNvSpPr txBox="1">
            <a:spLocks noChangeArrowheads="1"/>
          </p:cNvSpPr>
          <p:nvPr/>
        </p:nvSpPr>
        <p:spPr bwMode="auto">
          <a:xfrm>
            <a:off x="6411384" y="5137152"/>
            <a:ext cx="609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309576" name="Text Box 328"/>
          <p:cNvSpPr txBox="1">
            <a:spLocks noChangeArrowheads="1"/>
          </p:cNvSpPr>
          <p:nvPr/>
        </p:nvSpPr>
        <p:spPr bwMode="auto">
          <a:xfrm>
            <a:off x="5590117" y="5149852"/>
            <a:ext cx="609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309577" name="Text Box 329"/>
          <p:cNvSpPr txBox="1">
            <a:spLocks noChangeArrowheads="1"/>
          </p:cNvSpPr>
          <p:nvPr/>
        </p:nvSpPr>
        <p:spPr bwMode="auto">
          <a:xfrm>
            <a:off x="4768851" y="5156201"/>
            <a:ext cx="609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309578" name="Text Box 330"/>
          <p:cNvSpPr txBox="1">
            <a:spLocks noChangeArrowheads="1"/>
          </p:cNvSpPr>
          <p:nvPr/>
        </p:nvSpPr>
        <p:spPr bwMode="auto">
          <a:xfrm>
            <a:off x="711200" y="6019801"/>
            <a:ext cx="2032000" cy="42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133" b="1">
                <a:solidFill>
                  <a:srgbClr val="FF0000"/>
                </a:solidFill>
              </a:rPr>
              <a:t>Năm trăm triệu</a:t>
            </a:r>
          </a:p>
        </p:txBody>
      </p:sp>
      <p:sp>
        <p:nvSpPr>
          <p:cNvPr id="309588" name="Text Box 340"/>
          <p:cNvSpPr txBox="1">
            <a:spLocks noChangeArrowheads="1"/>
          </p:cNvSpPr>
          <p:nvPr/>
        </p:nvSpPr>
        <p:spPr bwMode="auto">
          <a:xfrm>
            <a:off x="2895600" y="5949952"/>
            <a:ext cx="1727200" cy="42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133" b="1">
                <a:solidFill>
                  <a:srgbClr val="FF0000"/>
                </a:solidFill>
              </a:rPr>
              <a:t>500 000 000</a:t>
            </a:r>
          </a:p>
        </p:txBody>
      </p:sp>
    </p:spTree>
    <p:extLst>
      <p:ext uri="{BB962C8B-B14F-4D97-AF65-F5344CB8AC3E}">
        <p14:creationId xmlns:p14="http://schemas.microsoft.com/office/powerpoint/2010/main" val="19064558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09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09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95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95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95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95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95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95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95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95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95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9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09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09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09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09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09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09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9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09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2" dur="2000"/>
                                        <p:tgtEl>
                                          <p:spTgt spid="309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09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09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6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09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09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7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09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09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7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09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09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8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09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09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8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09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09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9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09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09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9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09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09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0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09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09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2" dur="2000"/>
                                        <p:tgtEl>
                                          <p:spTgt spid="309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095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3095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09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09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2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3095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095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2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309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09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3095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3095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3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3095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3095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4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3095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3095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4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3095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3095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5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3095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3095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 nodeType="clickPar">
                      <p:stCondLst>
                        <p:cond delay="indefinite"/>
                      </p:stCondLst>
                      <p:childTnLst>
                        <p:par>
                          <p:cTn id="1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2" dur="2000"/>
                                        <p:tgtEl>
                                          <p:spTgt spid="309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4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6" dur="2000"/>
                                        <p:tgtEl>
                                          <p:spTgt spid="309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548" grpId="0"/>
      <p:bldP spid="309549" grpId="0"/>
      <p:bldP spid="309550" grpId="0"/>
      <p:bldP spid="309551" grpId="0"/>
      <p:bldP spid="309552" grpId="0"/>
      <p:bldP spid="309553" grpId="0"/>
      <p:bldP spid="309554" grpId="0"/>
      <p:bldP spid="309555" grpId="0"/>
      <p:bldP spid="309556" grpId="0"/>
      <p:bldP spid="309557" grpId="0"/>
      <p:bldP spid="309558" grpId="0"/>
      <p:bldP spid="309559" grpId="0"/>
      <p:bldP spid="309560" grpId="0"/>
      <p:bldP spid="309561" grpId="0"/>
      <p:bldP spid="309562" grpId="0"/>
      <p:bldP spid="309563" grpId="0"/>
      <p:bldP spid="309564" grpId="0"/>
      <p:bldP spid="309565" grpId="0"/>
      <p:bldP spid="309566" grpId="0"/>
      <p:bldP spid="309567" grpId="0"/>
      <p:bldP spid="309568" grpId="0"/>
      <p:bldP spid="309569" grpId="0"/>
      <p:bldP spid="309570" grpId="0"/>
      <p:bldP spid="309571" grpId="0"/>
      <p:bldP spid="309572" grpId="0"/>
      <p:bldP spid="309573" grpId="0"/>
      <p:bldP spid="309574" grpId="0"/>
      <p:bldP spid="309575" grpId="0"/>
      <p:bldP spid="309576" grpId="0"/>
      <p:bldP spid="309577" grpId="0"/>
      <p:bldP spid="309578" grpId="0"/>
      <p:bldP spid="30958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518</Words>
  <Application>Microsoft Office PowerPoint</Application>
  <PresentationFormat>Widescreen</PresentationFormat>
  <Paragraphs>134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等线</vt:lpstr>
      <vt:lpstr>Times New Roman</vt:lpstr>
      <vt:lpstr>UTM Cooper Black</vt:lpstr>
      <vt:lpstr>Office Theme</vt:lpstr>
      <vt:lpstr>Thứ năm  ngày 9 tháng 9 năm 2021 Toán </vt:lpstr>
      <vt:lpstr>Bài cũ:</vt:lpstr>
      <vt:lpstr>Thứ năm ngày 9 tháng 9 năm 2021 Toán</vt:lpstr>
      <vt:lpstr>PowerPoint Presentation</vt:lpstr>
      <vt:lpstr>Bài tập 1</vt:lpstr>
      <vt:lpstr>Bài tập 2</vt:lpstr>
      <vt:lpstr>PowerPoint Presentation</vt:lpstr>
      <vt:lpstr>Bài tập 3: Viết các số sau và cho biết mỗi số có bao nhiêu chữ số, mỗi số có bao nhiêu chữ số 0.</vt:lpstr>
      <vt:lpstr>PowerPoint Presentation</vt:lpstr>
      <vt:lpstr>Củng cố - dặn dò.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Thứ hai  ngày 17 tháng 9 năm 2018 Toán</dc:title>
  <dc:creator>ASUS</dc:creator>
  <cp:lastModifiedBy>Windows User</cp:lastModifiedBy>
  <cp:revision>15</cp:revision>
  <dcterms:created xsi:type="dcterms:W3CDTF">2018-09-16T09:47:55Z</dcterms:created>
  <dcterms:modified xsi:type="dcterms:W3CDTF">2021-09-04T16:39:32Z</dcterms:modified>
</cp:coreProperties>
</file>