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6" r:id="rId10"/>
    <p:sldId id="267" r:id="rId11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02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ề bản chiế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Tiêu đề phụ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vi-VN" smtClean="0"/>
              <a:t>Bấm &amp; sửa kiểu phụ đề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32246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11136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Dọc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Dọc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90369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ề và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62248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ầu trang của Phầ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8997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ộ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40724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ép so sá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4" name="Chỗ dành sẵn cho Nội dung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5" name="Chỗ dành sẵn cho Văn bản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6" name="Chỗ dành sẵn cho Nội dung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7" name="Chỗ dành sẵn cho Ngày tháng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8" name="Chỗ dành sẵn cho Chân trang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ố hiệu Bản chiế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090530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ỉ Tiêu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gày tháng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4" name="Chỗ dành sẵn cho Chân trang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ố hiệu Bản chiế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48546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ố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ày tháng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3" name="Chỗ dành sẵn cho Chân trang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ố hiệu Bản chiế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61477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ội dung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Nội dung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40461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Ảnh với Phụ đ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Hình ảnh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ản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 smtClean="0"/>
              <a:t>Bấm &amp; sửa kiểu tiêu đề</a:t>
            </a:r>
          </a:p>
        </p:txBody>
      </p:sp>
      <p:sp>
        <p:nvSpPr>
          <p:cNvPr id="5" name="Chỗ dành sẵn cho Ngày tháng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6" name="Chỗ dành sẵn cho Chân trang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ố hiệu Bản chiế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7776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ề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Bấm &amp; sửa kiểu tiêu đề</a:t>
            </a:r>
            <a:endParaRPr lang="vi-VN"/>
          </a:p>
        </p:txBody>
      </p:sp>
      <p:sp>
        <p:nvSpPr>
          <p:cNvPr id="3" name="Chỗ dành sẵn cho Văn bản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4" name="Chỗ dành sẵn cho Ngày tháng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F42E9-8A7F-43B6-89D3-5869E7B1B1F6}" type="datetimeFigureOut">
              <a:rPr lang="vi-VN" smtClean="0"/>
              <a:t>04/09/2021</a:t>
            </a:fld>
            <a:endParaRPr lang="vi-VN"/>
          </a:p>
        </p:txBody>
      </p:sp>
      <p:sp>
        <p:nvSpPr>
          <p:cNvPr id="5" name="Chỗ dành sẵn cho Chân trang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ố hiệu Bản chiế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34C2D-3BBC-4390-BE2B-898EBCE2AAE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36126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7"/>
          <p:cNvSpPr txBox="1">
            <a:spLocks noChangeArrowheads="1"/>
          </p:cNvSpPr>
          <p:nvPr/>
        </p:nvSpPr>
        <p:spPr bwMode="auto">
          <a:xfrm>
            <a:off x="457200" y="3657600"/>
            <a:ext cx="823753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 VÀ  ĐÀO TẠO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THẠCH BÀN A</a:t>
            </a:r>
            <a:endParaRPr lang="en-US" sz="2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Ảnh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7"/>
          <p:cNvSpPr txBox="1">
            <a:spLocks noChangeArrowheads="1"/>
          </p:cNvSpPr>
          <p:nvPr/>
        </p:nvSpPr>
        <p:spPr bwMode="auto">
          <a:xfrm>
            <a:off x="534988" y="198638"/>
            <a:ext cx="8237537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PHÒNG GIÁO DỤC  VÀ  ĐÀO TẠO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QUẬN LONG BIÊN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/>
            <a:r>
              <a:rPr lang="en-US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TIỂU HỌC </a:t>
            </a: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THẠCH BÀN A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Hộp_Văn_Bản 5"/>
          <p:cNvSpPr txBox="1"/>
          <p:nvPr/>
        </p:nvSpPr>
        <p:spPr>
          <a:xfrm>
            <a:off x="1207091" y="1981200"/>
            <a:ext cx="73273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DẤU HAI CHẤM.</a:t>
            </a:r>
            <a:endParaRPr lang="vi-VN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317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98640" y="56212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812800" y="19812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4400" b="1" i="1" dirty="0">
                <a:solidFill>
                  <a:srgbClr val="FF3300"/>
                </a:solidFill>
                <a:latin typeface="Times New Roman" pitchFamily="18" charset="0"/>
              </a:rPr>
              <a:t>TIẾT HỌC KẾT THÚC</a:t>
            </a:r>
          </a:p>
        </p:txBody>
      </p:sp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1651000" y="3505200"/>
            <a:ext cx="6477000" cy="823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4800" b="1" i="1" dirty="0" err="1">
                <a:latin typeface=".VnTime" pitchFamily="34" charset="0"/>
              </a:rPr>
              <a:t>Chóc</a:t>
            </a:r>
            <a:r>
              <a:rPr lang="en-US" sz="4800" b="1" i="1" dirty="0">
                <a:latin typeface=".VnTime" pitchFamily="34" charset="0"/>
              </a:rPr>
              <a:t> </a:t>
            </a:r>
            <a:r>
              <a:rPr lang="en-US" sz="4800" b="1" i="1" dirty="0" err="1">
                <a:latin typeface=".VnTime" pitchFamily="34" charset="0"/>
              </a:rPr>
              <a:t>c¸c</a:t>
            </a:r>
            <a:r>
              <a:rPr lang="en-US" sz="4800" b="1" i="1" dirty="0">
                <a:latin typeface=".VnTime" pitchFamily="34" charset="0"/>
              </a:rPr>
              <a:t> </a:t>
            </a:r>
            <a:r>
              <a:rPr lang="en-US" sz="4800" b="1" i="1" dirty="0" err="1">
                <a:latin typeface=".VnTime" pitchFamily="34" charset="0"/>
              </a:rPr>
              <a:t>em</a:t>
            </a:r>
            <a:r>
              <a:rPr lang="en-US" sz="4800" b="1" i="1" dirty="0">
                <a:latin typeface=".VnTime" pitchFamily="34" charset="0"/>
              </a:rPr>
              <a:t> </a:t>
            </a:r>
            <a:r>
              <a:rPr lang="en-US" sz="4800" b="1" i="1" dirty="0" err="1">
                <a:latin typeface=".VnTime" pitchFamily="34" charset="0"/>
              </a:rPr>
              <a:t>häc</a:t>
            </a:r>
            <a:r>
              <a:rPr lang="en-US" sz="4800" b="1" i="1" dirty="0">
                <a:latin typeface=".VnTime" pitchFamily="34" charset="0"/>
              </a:rPr>
              <a:t> </a:t>
            </a:r>
            <a:r>
              <a:rPr lang="en-US" sz="4800" b="1" i="1" dirty="0" err="1">
                <a:latin typeface=".VnTime" pitchFamily="34" charset="0"/>
              </a:rPr>
              <a:t>giái</a:t>
            </a:r>
            <a:r>
              <a:rPr lang="en-US" sz="4800" b="1" i="1" dirty="0">
                <a:latin typeface=".VnTime" pitchFamily="34" charset="0"/>
              </a:rPr>
              <a:t>!</a:t>
            </a:r>
          </a:p>
        </p:txBody>
      </p:sp>
      <p:pic>
        <p:nvPicPr>
          <p:cNvPr id="8" name="Picture 8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079500" y="4076700"/>
            <a:ext cx="1752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9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89600" y="5181600"/>
            <a:ext cx="35052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1483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4918" y="65943"/>
            <a:ext cx="2101553" cy="203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Hộp_Văn_Bản 3"/>
          <p:cNvSpPr txBox="1"/>
          <p:nvPr/>
        </p:nvSpPr>
        <p:spPr>
          <a:xfrm>
            <a:off x="1295400" y="2391974"/>
            <a:ext cx="712724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thét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múp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béo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míp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cứ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đòi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mãi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tẹo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1295400" y="405080"/>
            <a:ext cx="732730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câu</a:t>
            </a:r>
            <a:endParaRPr lang="en-US" sz="32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Hộp_Văn_Bản 6"/>
          <p:cNvSpPr txBox="1"/>
          <p:nvPr/>
        </p:nvSpPr>
        <p:spPr>
          <a:xfrm>
            <a:off x="2204720" y="1044997"/>
            <a:ext cx="556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3600" b="1" i="1" dirty="0">
                <a:latin typeface="Times New Roman" pitchFamily="18" charset="0"/>
                <a:cs typeface="Times New Roman" pitchFamily="18" charset="0"/>
              </a:rPr>
              <a:t>DẤU HAI CHẤM.</a:t>
            </a:r>
            <a:endParaRPr lang="vi-VN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102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4918" y="65943"/>
            <a:ext cx="2101553" cy="203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Hộp_Văn_Bản 7"/>
          <p:cNvSpPr txBox="1"/>
          <p:nvPr/>
        </p:nvSpPr>
        <p:spPr>
          <a:xfrm>
            <a:off x="1905000" y="212946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I.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xét</a:t>
            </a:r>
            <a:endParaRPr lang="vi-VN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Hộp_Văn_Bản 5"/>
          <p:cNvSpPr txBox="1"/>
          <p:nvPr/>
        </p:nvSpPr>
        <p:spPr>
          <a:xfrm>
            <a:off x="457200" y="1828800"/>
            <a:ext cx="8001000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a)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Chủ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tịch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Hồ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Chí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Minh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nói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: “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Tôi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chỉ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có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một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sự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ham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muốn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, ham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muốn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tột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bậc,là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làm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sao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cho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nước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ta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hoàn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toàn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độc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lập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dân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ta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được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hoàn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toàn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tự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do,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đồng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bào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ta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ai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cũng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có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cơm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ăn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áo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mặc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ai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cũng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được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học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hành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.”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Nguyện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vọng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đó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chi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phối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mọi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ý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nghĩ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và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hành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động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trong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suốt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cuộc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đời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của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Người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.</a:t>
            </a:r>
          </a:p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                                         Theo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Trường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Chinh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</p:txBody>
      </p:sp>
      <p:sp>
        <p:nvSpPr>
          <p:cNvPr id="10" name="Hộp_Văn_Bản 9"/>
          <p:cNvSpPr txBox="1"/>
          <p:nvPr/>
        </p:nvSpPr>
        <p:spPr>
          <a:xfrm>
            <a:off x="1219200" y="859277"/>
            <a:ext cx="6858000" cy="8679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</a:pP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Trong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các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câu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văn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,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câu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thơ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sau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đây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, </a:t>
            </a:r>
            <a:r>
              <a:rPr lang="en-US" sz="2800" b="1" i="1" kern="0" dirty="0" err="1" smtClean="0">
                <a:solidFill>
                  <a:prstClr val="black"/>
                </a:solidFill>
                <a:latin typeface="Times New Roman" pitchFamily="18" charset="0"/>
                <a:cs typeface="Arial"/>
              </a:rPr>
              <a:t>dấu</a:t>
            </a:r>
            <a:r>
              <a:rPr lang="en-US" sz="2800" b="1" i="1" kern="0" dirty="0" smtClean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 smtClean="0">
                <a:solidFill>
                  <a:prstClr val="black"/>
                </a:solidFill>
                <a:latin typeface="Times New Roman" pitchFamily="18" charset="0"/>
                <a:cs typeface="Arial"/>
              </a:rPr>
              <a:t>hai</a:t>
            </a:r>
            <a:r>
              <a:rPr lang="en-US" sz="2800" b="1" i="1" kern="0" dirty="0" smtClean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chấm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có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tác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dụng</a:t>
            </a:r>
            <a:r>
              <a:rPr lang="en-US" sz="2800" b="1" i="1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</a:t>
            </a:r>
            <a:r>
              <a:rPr lang="en-US" sz="2800" b="1" i="1" kern="0" dirty="0" err="1">
                <a:solidFill>
                  <a:prstClr val="black"/>
                </a:solidFill>
                <a:latin typeface="Times New Roman" pitchFamily="18" charset="0"/>
                <a:cs typeface="Arial"/>
              </a:rPr>
              <a:t>gì</a:t>
            </a:r>
            <a:r>
              <a:rPr lang="en-US" sz="2800" kern="0" dirty="0">
                <a:solidFill>
                  <a:prstClr val="black"/>
                </a:solidFill>
                <a:latin typeface="Times New Roman" pitchFamily="18" charset="0"/>
                <a:cs typeface="Arial"/>
              </a:rPr>
              <a:t> ?</a:t>
            </a:r>
          </a:p>
        </p:txBody>
      </p:sp>
      <p:sp>
        <p:nvSpPr>
          <p:cNvPr id="11" name="Hộp_Văn_Bản 10"/>
          <p:cNvSpPr txBox="1"/>
          <p:nvPr/>
        </p:nvSpPr>
        <p:spPr>
          <a:xfrm>
            <a:off x="228599" y="4721900"/>
            <a:ext cx="8913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Dấu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chấm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báo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hiệu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phần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sau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lời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nói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Bác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Hồ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. </a:t>
            </a:r>
            <a:endParaRPr lang="vi-VN" dirty="0"/>
          </a:p>
        </p:txBody>
      </p:sp>
      <p:sp>
        <p:nvSpPr>
          <p:cNvPr id="13" name="Hộp_Văn_Bản 12"/>
          <p:cNvSpPr txBox="1"/>
          <p:nvPr/>
        </p:nvSpPr>
        <p:spPr>
          <a:xfrm>
            <a:off x="243912" y="5334000"/>
            <a:ext cx="8913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Arial" charset="0"/>
              </a:rPr>
              <a:t>		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Nó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đã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dùng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phối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hợp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với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dấu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nào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? </a:t>
            </a:r>
            <a:endParaRPr lang="vi-VN" i="1" dirty="0"/>
          </a:p>
        </p:txBody>
      </p:sp>
      <p:sp>
        <p:nvSpPr>
          <p:cNvPr id="14" name="Hộp_Văn_Bản 13"/>
          <p:cNvSpPr txBox="1"/>
          <p:nvPr/>
        </p:nvSpPr>
        <p:spPr>
          <a:xfrm>
            <a:off x="191211" y="5354104"/>
            <a:ext cx="8913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Nó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dùng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phối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hợp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dấu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ngoặc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kép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. </a:t>
            </a:r>
            <a:endParaRPr lang="vi-VN" dirty="0"/>
          </a:p>
        </p:txBody>
      </p:sp>
      <p:sp>
        <p:nvSpPr>
          <p:cNvPr id="15" name="Hình Bầu dục 14"/>
          <p:cNvSpPr/>
          <p:nvPr/>
        </p:nvSpPr>
        <p:spPr>
          <a:xfrm>
            <a:off x="4648200" y="1823103"/>
            <a:ext cx="228600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: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8883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3" grpId="1"/>
      <p:bldP spid="14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4918" y="65943"/>
            <a:ext cx="2101553" cy="203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Hộp_Văn_Bản 3"/>
          <p:cNvSpPr txBox="1"/>
          <p:nvPr/>
        </p:nvSpPr>
        <p:spPr>
          <a:xfrm>
            <a:off x="1102360" y="457200"/>
            <a:ext cx="7660640" cy="15573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b)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Tôi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xòe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cả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hai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càng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càng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ra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,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bảo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Nhà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Trò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: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  -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Em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đừng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sợ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.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Hãy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trở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về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cùng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với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tôi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đây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.</a:t>
            </a:r>
          </a:p>
          <a:p>
            <a:pPr marL="342900" lvl="0" indent="-34290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                                        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Tô</a:t>
            </a:r>
            <a:r>
              <a:rPr kumimoji="0" lang="en-US" sz="28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Hoài</a:t>
            </a:r>
            <a:endParaRPr kumimoji="0" lang="en-US" sz="28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304800" y="2012551"/>
            <a:ext cx="8913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Dấu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hai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chấm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báo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hiệu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phần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sau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là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lời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nói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của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Dế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Mèn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. </a:t>
            </a:r>
            <a:endParaRPr lang="vi-VN" dirty="0"/>
          </a:p>
        </p:txBody>
      </p:sp>
      <p:sp>
        <p:nvSpPr>
          <p:cNvPr id="6" name="Hộp_Văn_Bản 5"/>
          <p:cNvSpPr txBox="1"/>
          <p:nvPr/>
        </p:nvSpPr>
        <p:spPr>
          <a:xfrm>
            <a:off x="152400" y="2743200"/>
            <a:ext cx="8913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Arial" charset="0"/>
              </a:rPr>
              <a:t>		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Nó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đã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dùng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phối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hợp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với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dấu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  <a:cs typeface="Arial" charset="0"/>
              </a:rPr>
              <a:t>nào</a:t>
            </a:r>
            <a:r>
              <a:rPr lang="en-US" sz="2800" b="1" i="1" dirty="0" smtClean="0">
                <a:latin typeface="Times New Roman" pitchFamily="18" charset="0"/>
                <a:cs typeface="Arial" charset="0"/>
              </a:rPr>
              <a:t>? </a:t>
            </a:r>
            <a:endParaRPr lang="vi-VN" i="1" dirty="0"/>
          </a:p>
        </p:txBody>
      </p:sp>
      <p:sp>
        <p:nvSpPr>
          <p:cNvPr id="7" name="Hộp_Văn_Bản 6"/>
          <p:cNvSpPr txBox="1"/>
          <p:nvPr/>
        </p:nvSpPr>
        <p:spPr>
          <a:xfrm>
            <a:off x="304800" y="2924670"/>
            <a:ext cx="89139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-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Nó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dùng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phối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hợp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với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dấu</a:t>
            </a:r>
            <a:r>
              <a:rPr lang="en-US" sz="2800" b="1" dirty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gạch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đầu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dòng</a:t>
            </a:r>
            <a:r>
              <a:rPr lang="en-US" sz="2800" b="1" dirty="0" smtClean="0">
                <a:solidFill>
                  <a:srgbClr val="002060"/>
                </a:solidFill>
                <a:latin typeface="Times New Roman" pitchFamily="18" charset="0"/>
                <a:cs typeface="Arial" charset="0"/>
              </a:rPr>
              <a:t>. </a:t>
            </a:r>
            <a:endParaRPr lang="vi-VN" dirty="0"/>
          </a:p>
        </p:txBody>
      </p:sp>
      <p:sp>
        <p:nvSpPr>
          <p:cNvPr id="8" name="Hình Bầu dục 7"/>
          <p:cNvSpPr/>
          <p:nvPr/>
        </p:nvSpPr>
        <p:spPr>
          <a:xfrm>
            <a:off x="7467600" y="488535"/>
            <a:ext cx="228600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: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1172569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6" grpId="1"/>
      <p:bldP spid="7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4918" y="65943"/>
            <a:ext cx="2101553" cy="203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2438400" y="152400"/>
            <a:ext cx="6324600" cy="426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c)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Bà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thương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không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muốn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bán</a:t>
            </a:r>
            <a:endParaRPr kumimoji="0" lang="en-US" sz="2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Bèn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thả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vào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trong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chum 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Rồi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bà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lại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đi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làm</a:t>
            </a:r>
            <a:endParaRPr kumimoji="0" lang="en-US" sz="2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Đến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khi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về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thấy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lạ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: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Sân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nhà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sao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sạch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quá</a:t>
            </a:r>
            <a:endParaRPr kumimoji="0" lang="en-US" sz="2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Đàn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lợn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đã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được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ăn</a:t>
            </a:r>
            <a:endParaRPr kumimoji="0" lang="en-US" sz="2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Cơm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nước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nấu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tinh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tươm</a:t>
            </a:r>
            <a:endParaRPr kumimoji="0" lang="en-US" sz="28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Vườn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rau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tươi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sạch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280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cỏ</a:t>
            </a: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.</a:t>
            </a: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                            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PHAN THỊ THANH NHÀN</a:t>
            </a:r>
            <a:endParaRPr kumimoji="0" lang="en-US" sz="240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99CC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                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63563" y="45720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b="1" dirty="0" err="1">
                <a:latin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chấm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báo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hiệu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bộ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thích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điều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lạ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nhận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thấy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khi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về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như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sân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đã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được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quét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sạch</a:t>
            </a:r>
            <a:r>
              <a:rPr lang="en-US" sz="2800" b="1" dirty="0" smtClean="0">
                <a:latin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</a:rPr>
              <a:t>đàn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lơn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đã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cho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ăn</a:t>
            </a:r>
            <a:r>
              <a:rPr lang="en-US" sz="2800" b="1" dirty="0" smtClean="0">
                <a:latin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</a:rPr>
              <a:t>cơm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nước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đã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nấu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tinh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tươm</a:t>
            </a:r>
            <a:r>
              <a:rPr lang="en-US" sz="2800" b="1" dirty="0" smtClean="0">
                <a:latin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</a:rPr>
              <a:t>vườn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rau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sạch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cỏ</a:t>
            </a:r>
            <a:r>
              <a:rPr lang="en-US" sz="2800" b="1" dirty="0" smtClean="0">
                <a:latin typeface="Times New Roman" pitchFamily="18" charset="0"/>
              </a:rPr>
              <a:t>. 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6" name="Hình Bầu dục 5"/>
          <p:cNvSpPr/>
          <p:nvPr/>
        </p:nvSpPr>
        <p:spPr>
          <a:xfrm>
            <a:off x="5486400" y="1561032"/>
            <a:ext cx="228600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:</a:t>
            </a:r>
            <a:endParaRPr lang="vi-VN" sz="2800" dirty="0"/>
          </a:p>
        </p:txBody>
      </p:sp>
    </p:spTree>
    <p:extLst>
      <p:ext uri="{BB962C8B-B14F-4D97-AF65-F5344CB8AC3E}">
        <p14:creationId xmlns:p14="http://schemas.microsoft.com/office/powerpoint/2010/main" val="2406171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4918" y="65943"/>
            <a:ext cx="2101553" cy="203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Hộp_Văn_Bản 3"/>
          <p:cNvSpPr txBox="1"/>
          <p:nvPr/>
        </p:nvSpPr>
        <p:spPr>
          <a:xfrm>
            <a:off x="1102360" y="762000"/>
            <a:ext cx="6746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Qua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a,b,c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? </a:t>
            </a:r>
            <a:endParaRPr lang="vi-VN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Hộp_Văn_Bản 4"/>
          <p:cNvSpPr txBox="1"/>
          <p:nvPr/>
        </p:nvSpPr>
        <p:spPr>
          <a:xfrm>
            <a:off x="1219200" y="1255689"/>
            <a:ext cx="674624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3200" kern="0" dirty="0" smtClean="0">
                <a:solidFill>
                  <a:srgbClr val="002060"/>
                </a:solidFill>
                <a:latin typeface="Times New Roman" pitchFamily="18" charset="0"/>
                <a:cs typeface="Arial"/>
              </a:rPr>
              <a:t>- </a:t>
            </a:r>
            <a:r>
              <a:rPr kumimoji="0" lang="en-US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Dấu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hai</a:t>
            </a:r>
            <a:r>
              <a:rPr kumimoji="0" lang="en-US" sz="3200" b="1" i="1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chấm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dùng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để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báo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hiệu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bộ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phận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câu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đứng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sau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nó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là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lời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nói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của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nhân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vật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hoặc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là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lời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giải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thích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cho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bộ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phận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đứng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trước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.</a:t>
            </a:r>
          </a:p>
        </p:txBody>
      </p:sp>
      <p:sp>
        <p:nvSpPr>
          <p:cNvPr id="6" name="Hình chữ nhật 5"/>
          <p:cNvSpPr/>
          <p:nvPr/>
        </p:nvSpPr>
        <p:spPr>
          <a:xfrm>
            <a:off x="1137967" y="3317792"/>
            <a:ext cx="6248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Dấu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hai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chấm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thường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phối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hợp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với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những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dấu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khác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khi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nào</a:t>
            </a:r>
            <a:r>
              <a:rPr kumimoji="0" lang="en-US" sz="3200" b="0" i="0" u="none" strike="noStrike" kern="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? </a:t>
            </a:r>
            <a:endParaRPr kumimoji="0" lang="en-US" sz="3200" b="0" i="0" u="none" strike="noStrike" kern="0" cap="none" spc="0" normalizeH="0" baseline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ea typeface="+mn-ea"/>
              <a:cs typeface="Arial"/>
            </a:endParaRPr>
          </a:p>
        </p:txBody>
      </p:sp>
      <p:sp>
        <p:nvSpPr>
          <p:cNvPr id="8" name="Hình chữ nhật 7"/>
          <p:cNvSpPr/>
          <p:nvPr/>
        </p:nvSpPr>
        <p:spPr>
          <a:xfrm>
            <a:off x="1295400" y="3657600"/>
            <a:ext cx="65938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-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Khi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báo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hiệu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lời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nói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của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nhân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vật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,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dấu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hai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chấm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được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dùng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phối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hợp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với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dấu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ngoặc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kép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hay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dấu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gạch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đầu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</a:t>
            </a:r>
            <a:r>
              <a:rPr kumimoji="0" lang="en-US" sz="3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dòng</a:t>
            </a:r>
            <a:r>
              <a:rPr kumimoji="0" lang="en-US" sz="3200" b="0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/>
              </a:rPr>
              <a:t> .</a:t>
            </a:r>
          </a:p>
        </p:txBody>
      </p:sp>
      <p:sp>
        <p:nvSpPr>
          <p:cNvPr id="9" name="Hộp_Văn_Bản 8"/>
          <p:cNvSpPr txBox="1"/>
          <p:nvPr/>
        </p:nvSpPr>
        <p:spPr>
          <a:xfrm>
            <a:off x="2819400" y="32047"/>
            <a:ext cx="3505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GHI NHỚ</a:t>
            </a:r>
            <a:endParaRPr 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4037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/>
      <p:bldP spid="6" grpId="0" build="allAtOnce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4918" y="65943"/>
            <a:ext cx="2101553" cy="203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Hộp_Văn_Bản 3"/>
          <p:cNvSpPr txBox="1"/>
          <p:nvPr/>
        </p:nvSpPr>
        <p:spPr>
          <a:xfrm>
            <a:off x="2895600" y="152400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LUYỆN TẬP</a:t>
            </a:r>
            <a:endParaRPr lang="vi-VN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04800" y="800100"/>
            <a:ext cx="8686800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b="1" i="1" dirty="0" smtClean="0">
                <a:latin typeface="Times New Roman" pitchFamily="18" charset="0"/>
              </a:rPr>
              <a:t>1.Trong </a:t>
            </a:r>
            <a:r>
              <a:rPr lang="en-US" sz="2800" b="1" i="1" dirty="0" err="1" smtClean="0">
                <a:latin typeface="Times New Roman" pitchFamily="18" charset="0"/>
              </a:rPr>
              <a:t>các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câu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sau</a:t>
            </a:r>
            <a:r>
              <a:rPr lang="en-US" sz="2800" dirty="0" smtClean="0">
                <a:latin typeface="Times New Roman" pitchFamily="18" charset="0"/>
              </a:rPr>
              <a:t>, </a:t>
            </a:r>
            <a:r>
              <a:rPr lang="en-US" sz="2800" b="1" i="1" dirty="0" err="1" smtClean="0">
                <a:latin typeface="Times New Roman" pitchFamily="18" charset="0"/>
              </a:rPr>
              <a:t>mỗi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dấu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hai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chấm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có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tác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dụng</a:t>
            </a:r>
            <a:r>
              <a:rPr lang="en-US" sz="2800" b="1" i="1" dirty="0" smtClean="0">
                <a:latin typeface="Times New Roman" pitchFamily="18" charset="0"/>
              </a:rPr>
              <a:t> </a:t>
            </a:r>
            <a:r>
              <a:rPr lang="en-US" sz="2800" b="1" i="1" dirty="0" err="1" smtClean="0">
                <a:latin typeface="Times New Roman" pitchFamily="18" charset="0"/>
              </a:rPr>
              <a:t>gì</a:t>
            </a:r>
            <a:r>
              <a:rPr lang="en-US" sz="2800" b="1" i="1" dirty="0" smtClean="0">
                <a:latin typeface="Times New Roman" pitchFamily="18" charset="0"/>
              </a:rPr>
              <a:t> 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a)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Tôi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thở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: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  -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Còn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đứa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bị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điểm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nó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tả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nào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?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  -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Nó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tả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viết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gì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hết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Nó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nộp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giấy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trắng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cho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cô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Hôm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trả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cô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giận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lắm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Cô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hỏi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: “ Sao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trò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không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chịu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làm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bài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?”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                              Theo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Nguyễn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Quang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Sáng</a:t>
            </a:r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endParaRPr lang="en-US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6" name="Hình Bầu dục 5"/>
          <p:cNvSpPr/>
          <p:nvPr/>
        </p:nvSpPr>
        <p:spPr>
          <a:xfrm>
            <a:off x="2339411" y="1248398"/>
            <a:ext cx="228600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:</a:t>
            </a:r>
            <a:endParaRPr lang="vi-VN" sz="2800" dirty="0"/>
          </a:p>
        </p:txBody>
      </p:sp>
      <p:sp>
        <p:nvSpPr>
          <p:cNvPr id="7" name="Hình Bầu dục 6"/>
          <p:cNvSpPr/>
          <p:nvPr/>
        </p:nvSpPr>
        <p:spPr>
          <a:xfrm>
            <a:off x="5904432" y="2590800"/>
            <a:ext cx="228600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:</a:t>
            </a:r>
            <a:endParaRPr lang="vi-VN" sz="2800" dirty="0"/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152400" y="38862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b="1" dirty="0">
                <a:latin typeface="Times New Roman" pitchFamily="18" charset="0"/>
              </a:rPr>
              <a:t>+ </a:t>
            </a:r>
            <a:r>
              <a:rPr lang="en-US" sz="2800" b="1" dirty="0" err="1">
                <a:latin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chấm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nhất</a:t>
            </a:r>
            <a:r>
              <a:rPr lang="en-US" sz="2800" b="1" dirty="0">
                <a:latin typeface="Times New Roman" pitchFamily="18" charset="0"/>
              </a:rPr>
              <a:t> ( </a:t>
            </a:r>
            <a:r>
              <a:rPr lang="en-US" sz="2800" b="1" dirty="0" err="1">
                <a:latin typeface="Times New Roman" pitchFamily="18" charset="0"/>
              </a:rPr>
              <a:t>phối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gạch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ngang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đầu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dòng</a:t>
            </a:r>
            <a:r>
              <a:rPr lang="en-US" sz="2800" b="1" dirty="0">
                <a:latin typeface="Times New Roman" pitchFamily="18" charset="0"/>
              </a:rPr>
              <a:t>)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tác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báo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hiệu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bộ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đứng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lời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nhân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vật</a:t>
            </a:r>
            <a:r>
              <a:rPr lang="en-US" sz="2800" b="1" dirty="0">
                <a:latin typeface="Times New Roman" pitchFamily="18" charset="0"/>
              </a:rPr>
              <a:t> “ </a:t>
            </a:r>
            <a:r>
              <a:rPr lang="en-US" sz="2800" b="1" dirty="0" err="1">
                <a:latin typeface="Times New Roman" pitchFamily="18" charset="0"/>
              </a:rPr>
              <a:t>tôi</a:t>
            </a:r>
            <a:r>
              <a:rPr lang="en-US" sz="2800" b="1" dirty="0" smtClean="0">
                <a:latin typeface="Times New Roman" pitchFamily="18" charset="0"/>
              </a:rPr>
              <a:t>”.</a:t>
            </a:r>
            <a:endParaRPr lang="en-US" sz="2800" b="1" dirty="0">
              <a:latin typeface="Times New Roman" pitchFamily="18" charset="0"/>
            </a:endParaRPr>
          </a:p>
        </p:txBody>
      </p:sp>
      <p:sp>
        <p:nvSpPr>
          <p:cNvPr id="9" name="Rectangle 6"/>
          <p:cNvSpPr>
            <a:spLocks noChangeArrowheads="1"/>
          </p:cNvSpPr>
          <p:nvPr/>
        </p:nvSpPr>
        <p:spPr bwMode="auto">
          <a:xfrm>
            <a:off x="149551" y="54102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b="1" dirty="0">
                <a:latin typeface="Times New Roman" pitchFamily="18" charset="0"/>
              </a:rPr>
              <a:t>+</a:t>
            </a:r>
            <a:r>
              <a:rPr lang="en-US" sz="2800" b="1" dirty="0">
                <a:solidFill>
                  <a:srgbClr val="CC0099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chấm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thứ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</a:rPr>
              <a:t> ( </a:t>
            </a:r>
            <a:r>
              <a:rPr lang="en-US" sz="2800" b="1" dirty="0" err="1">
                <a:latin typeface="Times New Roman" pitchFamily="18" charset="0"/>
              </a:rPr>
              <a:t>phối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hợp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với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ngoặc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kép</a:t>
            </a:r>
            <a:r>
              <a:rPr lang="en-US" sz="2800" b="1" dirty="0">
                <a:latin typeface="Times New Roman" pitchFamily="18" charset="0"/>
              </a:rPr>
              <a:t>)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tác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báo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hiệu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phần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sau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câu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của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cô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giáo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969628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7074918" y="65943"/>
            <a:ext cx="2101553" cy="2033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1143000" y="381000"/>
            <a:ext cx="6934200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buFontTx/>
              <a:buNone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b)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Dưới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tầm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cánh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chú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bây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giờ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lũy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tre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xanh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rì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rào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gió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bờ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ao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khóm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khoai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rung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rinh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.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Rồi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cảnh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tuyệt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đẹp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đất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nước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hiện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ra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: 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cánh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đồng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những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đàn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trâu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thung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thăng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gặm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cỏ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;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dòng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sông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nhữngđoàn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thyền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ngược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xuôi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.</a:t>
            </a:r>
          </a:p>
          <a:p>
            <a:pPr eaLnBrk="1" hangingPunct="1">
              <a:buFontTx/>
              <a:buNone/>
            </a:pP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                                  Theo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Nguyễn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Thế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Times New Roman" pitchFamily="18" charset="0"/>
              </a:rPr>
              <a:t>Hội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5" name="Hình Bầu dục 4"/>
          <p:cNvSpPr/>
          <p:nvPr/>
        </p:nvSpPr>
        <p:spPr>
          <a:xfrm>
            <a:off x="5105400" y="1676400"/>
            <a:ext cx="228600" cy="457200"/>
          </a:xfrm>
          <a:prstGeom prst="ellips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:</a:t>
            </a:r>
            <a:endParaRPr lang="vi-VN" sz="2800" dirty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95300" y="3810000"/>
            <a:ext cx="82296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800" b="1" dirty="0" err="1">
                <a:latin typeface="Times New Roman" pitchFamily="18" charset="0"/>
              </a:rPr>
              <a:t>Dấu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hai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chấm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tác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dụng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giải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thích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cho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bộ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phận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đứng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trước</a:t>
            </a:r>
            <a:r>
              <a:rPr lang="en-US" sz="2800" b="1" dirty="0" smtClean="0">
                <a:latin typeface="Times New Roman" pitchFamily="18" charset="0"/>
              </a:rPr>
              <a:t>, </a:t>
            </a:r>
            <a:r>
              <a:rPr lang="en-US" sz="2800" b="1" dirty="0" err="1" smtClean="0">
                <a:latin typeface="Times New Roman" pitchFamily="18" charset="0"/>
              </a:rPr>
              <a:t>làm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rõ</a:t>
            </a:r>
            <a:r>
              <a:rPr lang="en-US" sz="2800" b="1" dirty="0" smtClean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những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cảnh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tuyệt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đẹp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của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đất</a:t>
            </a:r>
            <a:r>
              <a:rPr lang="en-US" sz="2800" b="1" i="1" dirty="0">
                <a:latin typeface="Times New Roman" pitchFamily="18" charset="0"/>
              </a:rPr>
              <a:t> </a:t>
            </a:r>
            <a:r>
              <a:rPr lang="en-US" sz="2800" b="1" i="1" dirty="0" err="1">
                <a:latin typeface="Times New Roman" pitchFamily="18" charset="0"/>
              </a:rPr>
              <a:t>nước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là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những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cảnh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gì</a:t>
            </a:r>
            <a:r>
              <a:rPr lang="en-US" sz="2800" b="1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89033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1" descr="POINSET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98640" y="56212"/>
            <a:ext cx="220472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1600199" y="196547"/>
            <a:ext cx="6172201" cy="202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2.Viết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đoạn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văn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theo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truyện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“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Nàng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Tiên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Ốc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”,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trong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đó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có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ít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nhất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hai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lần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dùng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hai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b="1" i="1" dirty="0" err="1" smtClean="0">
                <a:solidFill>
                  <a:srgbClr val="002060"/>
                </a:solidFill>
                <a:latin typeface="Times New Roman" pitchFamily="18" charset="0"/>
              </a:rPr>
              <a:t>chấm</a:t>
            </a:r>
            <a:r>
              <a:rPr lang="en-US" sz="2400" b="1" i="1" dirty="0" smtClean="0">
                <a:solidFill>
                  <a:srgbClr val="002060"/>
                </a:solidFill>
                <a:latin typeface="Times New Roman" pitchFamily="18" charset="0"/>
              </a:rPr>
              <a:t>: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  -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lần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chấm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dùng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để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giải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thích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  -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Một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lần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,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dấu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hai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chấm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dùng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để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dẫn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lời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nhân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2060"/>
                </a:solidFill>
                <a:latin typeface="Times New Roman" pitchFamily="18" charset="0"/>
              </a:rPr>
              <a:t>vật</a:t>
            </a:r>
            <a:r>
              <a:rPr lang="en-US" sz="2400" dirty="0" smtClean="0">
                <a:solidFill>
                  <a:srgbClr val="002060"/>
                </a:solidFill>
                <a:latin typeface="Times New Roman" pitchFamily="18" charset="0"/>
              </a:rPr>
              <a:t>.</a:t>
            </a:r>
            <a:endParaRPr lang="en-US" sz="2400" dirty="0" smtClean="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4531" y="2743200"/>
            <a:ext cx="8229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2400" b="1" dirty="0">
                <a:latin typeface="Times New Roman" pitchFamily="18" charset="0"/>
              </a:rPr>
              <a:t>+ </a:t>
            </a:r>
            <a:r>
              <a:rPr lang="en-US" sz="2400" b="1" dirty="0" err="1">
                <a:latin typeface="Times New Roman" pitchFamily="18" charset="0"/>
              </a:rPr>
              <a:t>Ví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dụ</a:t>
            </a:r>
            <a:r>
              <a:rPr lang="en-US" sz="2400" b="1" dirty="0">
                <a:latin typeface="Times New Roman" pitchFamily="18" charset="0"/>
              </a:rPr>
              <a:t>: </a:t>
            </a:r>
          </a:p>
          <a:p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</a:rPr>
              <a:t>   </a:t>
            </a:r>
            <a:r>
              <a:rPr lang="en-US" sz="2400" b="1" dirty="0" err="1">
                <a:latin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hôm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đi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lão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thấy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điều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kì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lạ</a:t>
            </a:r>
            <a:r>
              <a:rPr lang="en-US" sz="2400" b="1" dirty="0">
                <a:latin typeface="Times New Roman" pitchFamily="18" charset="0"/>
              </a:rPr>
              <a:t>: </a:t>
            </a:r>
            <a:r>
              <a:rPr lang="en-US" sz="2400" b="1" dirty="0" err="1">
                <a:latin typeface="Times New Roman" pitchFamily="18" charset="0"/>
              </a:rPr>
              <a:t>nhà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cửa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sạch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sẽ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đàn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lợn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được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ăn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vườn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rau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sạch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cỏ</a:t>
            </a:r>
            <a:r>
              <a:rPr lang="en-US" sz="2400" b="1" dirty="0">
                <a:latin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</a:rPr>
              <a:t>Bà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quyết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định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rình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xem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điều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gì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đang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xảy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ra.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lần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</a:rPr>
              <a:t> quay </a:t>
            </a:r>
            <a:r>
              <a:rPr lang="en-US" sz="2400" b="1" dirty="0" err="1">
                <a:latin typeface="Times New Roman" pitchFamily="18" charset="0"/>
              </a:rPr>
              <a:t>về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nấp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sau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cánh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cửa</a:t>
            </a:r>
            <a:r>
              <a:rPr lang="en-US" sz="2400" b="1" dirty="0">
                <a:latin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</a:rPr>
              <a:t>Bà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thấy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một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tiên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bước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ra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</a:rPr>
              <a:t> chum </a:t>
            </a:r>
            <a:r>
              <a:rPr lang="en-US" sz="2400" b="1" dirty="0" err="1">
                <a:latin typeface="Times New Roman" pitchFamily="18" charset="0"/>
              </a:rPr>
              <a:t>nước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nàng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tiên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làm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tất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cả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mọi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việc</a:t>
            </a:r>
            <a:r>
              <a:rPr lang="en-US" sz="2400" b="1" dirty="0">
                <a:latin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</a:rPr>
              <a:t>Bà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già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rón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rén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gần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cầm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vỏ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ốc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đập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vỡ</a:t>
            </a:r>
            <a:r>
              <a:rPr lang="en-US" sz="2400" b="1" dirty="0">
                <a:latin typeface="Times New Roman" pitchFamily="18" charset="0"/>
              </a:rPr>
              <a:t> tan. </a:t>
            </a:r>
            <a:r>
              <a:rPr lang="en-US" sz="2400" b="1" dirty="0" err="1">
                <a:latin typeface="Times New Roman" pitchFamily="18" charset="0"/>
              </a:rPr>
              <a:t>Nghe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tiếng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động</a:t>
            </a:r>
            <a:r>
              <a:rPr lang="en-US" sz="2400" b="1" dirty="0">
                <a:latin typeface="Times New Roman" pitchFamily="18" charset="0"/>
              </a:rPr>
              <a:t>, </a:t>
            </a:r>
            <a:r>
              <a:rPr lang="en-US" sz="2400" b="1" dirty="0" err="1">
                <a:latin typeface="Times New Roman" pitchFamily="18" charset="0"/>
              </a:rPr>
              <a:t>nàng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tiên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giật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mình</a:t>
            </a:r>
            <a:r>
              <a:rPr lang="en-US" sz="2400" b="1" dirty="0">
                <a:latin typeface="Times New Roman" pitchFamily="18" charset="0"/>
              </a:rPr>
              <a:t>, quay </a:t>
            </a:r>
            <a:r>
              <a:rPr lang="en-US" sz="2400" b="1" dirty="0" err="1">
                <a:latin typeface="Times New Roman" pitchFamily="18" charset="0"/>
              </a:rPr>
              <a:t>lại</a:t>
            </a:r>
            <a:r>
              <a:rPr lang="en-US" sz="2400" b="1" dirty="0">
                <a:latin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</a:rPr>
              <a:t>Nàng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chạy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vội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đến</a:t>
            </a:r>
            <a:r>
              <a:rPr lang="en-US" sz="2400" b="1" dirty="0">
                <a:latin typeface="Times New Roman" pitchFamily="18" charset="0"/>
              </a:rPr>
              <a:t> chum </a:t>
            </a:r>
            <a:r>
              <a:rPr lang="en-US" sz="2400" b="1" dirty="0" err="1">
                <a:latin typeface="Times New Roman" pitchFamily="18" charset="0"/>
              </a:rPr>
              <a:t>nước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nhưng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không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kịp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nữa</a:t>
            </a:r>
            <a:r>
              <a:rPr lang="en-US" sz="2400" b="1" dirty="0">
                <a:latin typeface="Times New Roman" pitchFamily="18" charset="0"/>
              </a:rPr>
              <a:t>. </a:t>
            </a:r>
            <a:r>
              <a:rPr lang="en-US" sz="2400" b="1" dirty="0" err="1">
                <a:latin typeface="Times New Roman" pitchFamily="18" charset="0"/>
              </a:rPr>
              <a:t>Bà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lão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ôm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lấy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tiên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dịu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dàng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nói</a:t>
            </a:r>
            <a:r>
              <a:rPr lang="en-US" sz="2400" b="1" dirty="0">
                <a:latin typeface="Times New Roman" pitchFamily="18" charset="0"/>
              </a:rPr>
              <a:t>: </a:t>
            </a:r>
            <a:br>
              <a:rPr lang="en-US" sz="2400" b="1" dirty="0">
                <a:latin typeface="Times New Roman" pitchFamily="18" charset="0"/>
              </a:rPr>
            </a:br>
            <a:r>
              <a:rPr lang="en-US" sz="2400" b="1" dirty="0">
                <a:latin typeface="Times New Roman" pitchFamily="18" charset="0"/>
              </a:rPr>
              <a:t>  - Con </a:t>
            </a:r>
            <a:r>
              <a:rPr lang="en-US" sz="2400" b="1" dirty="0" err="1">
                <a:latin typeface="Times New Roman" pitchFamily="18" charset="0"/>
              </a:rPr>
              <a:t>hãy</a:t>
            </a:r>
            <a:r>
              <a:rPr lang="en-US" sz="2400" b="1" dirty="0">
                <a:latin typeface="Times New Roman" pitchFamily="18" charset="0"/>
              </a:rPr>
              <a:t> ở </a:t>
            </a:r>
            <a:r>
              <a:rPr lang="en-US" sz="2400" b="1" dirty="0" err="1">
                <a:latin typeface="Times New Roman" pitchFamily="18" charset="0"/>
              </a:rPr>
              <a:t>đây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với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mẹ</a:t>
            </a:r>
            <a:r>
              <a:rPr lang="en-US" sz="2400" b="1" dirty="0">
                <a:latin typeface="Times New Roman" pitchFamily="18" charset="0"/>
              </a:rPr>
              <a:t>!</a:t>
            </a:r>
          </a:p>
          <a:p>
            <a:r>
              <a:rPr lang="en-US" sz="2400" b="1" dirty="0" err="1">
                <a:latin typeface="Times New Roman" pitchFamily="18" charset="0"/>
              </a:rPr>
              <a:t>Từ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đó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hai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mẹ</a:t>
            </a:r>
            <a:r>
              <a:rPr lang="en-US" sz="2400" b="1" dirty="0">
                <a:latin typeface="Times New Roman" pitchFamily="18" charset="0"/>
              </a:rPr>
              <a:t> con </a:t>
            </a:r>
            <a:r>
              <a:rPr lang="en-US" sz="2400" b="1" dirty="0" err="1">
                <a:latin typeface="Times New Roman" pitchFamily="18" charset="0"/>
              </a:rPr>
              <a:t>sống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hạnh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phúc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bên</a:t>
            </a:r>
            <a:r>
              <a:rPr lang="en-US" sz="2400" b="1" dirty="0">
                <a:latin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</a:rPr>
              <a:t>nhau</a:t>
            </a:r>
            <a:r>
              <a:rPr lang="en-US" sz="2400" b="1" dirty="0">
                <a:latin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913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883</Words>
  <Application>Microsoft Office PowerPoint</Application>
  <PresentationFormat>Trình chiếu trên màn hình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Chủ đề</vt:lpstr>
      </vt:variant>
      <vt:variant>
        <vt:i4>1</vt:i4>
      </vt:variant>
      <vt:variant>
        <vt:lpstr>Tiêu đề Bản chiếu</vt:lpstr>
      </vt:variant>
      <vt:variant>
        <vt:i4>10</vt:i4>
      </vt:variant>
    </vt:vector>
  </HeadingPairs>
  <TitlesOfParts>
    <vt:vector size="11" baseType="lpstr">
      <vt:lpstr>Chủ đề của Office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  <vt:lpstr>Bản trình bày của PowerPoint</vt:lpstr>
    </vt:vector>
  </TitlesOfParts>
  <Company>Phienbanmoi.com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Bản trình bày của PowerPoint</dc:title>
  <dc:creator>Windows User</dc:creator>
  <cp:lastModifiedBy>Windows User</cp:lastModifiedBy>
  <cp:revision>5</cp:revision>
  <dcterms:created xsi:type="dcterms:W3CDTF">2021-09-04T04:47:59Z</dcterms:created>
  <dcterms:modified xsi:type="dcterms:W3CDTF">2021-09-04T05:48:15Z</dcterms:modified>
</cp:coreProperties>
</file>