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0"/>
  </p:notesMasterIdLst>
  <p:sldIdLst>
    <p:sldId id="258" r:id="rId2"/>
    <p:sldId id="282" r:id="rId3"/>
    <p:sldId id="278" r:id="rId4"/>
    <p:sldId id="300" r:id="rId5"/>
    <p:sldId id="306" r:id="rId6"/>
    <p:sldId id="261" r:id="rId7"/>
    <p:sldId id="262" r:id="rId8"/>
    <p:sldId id="263" r:id="rId9"/>
    <p:sldId id="264" r:id="rId10"/>
    <p:sldId id="296" r:id="rId11"/>
    <p:sldId id="286" r:id="rId12"/>
    <p:sldId id="310" r:id="rId13"/>
    <p:sldId id="281" r:id="rId14"/>
    <p:sldId id="267" r:id="rId15"/>
    <p:sldId id="307" r:id="rId16"/>
    <p:sldId id="308" r:id="rId17"/>
    <p:sldId id="268" r:id="rId18"/>
    <p:sldId id="309" r:id="rId1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400" i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i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i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i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i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i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i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i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i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EAEA"/>
    <a:srgbClr val="675C2B"/>
    <a:srgbClr val="A50021"/>
    <a:srgbClr val="FFFF00"/>
    <a:srgbClr val="996633"/>
    <a:srgbClr val="FFFFCC"/>
    <a:srgbClr val="99CC00"/>
    <a:srgbClr val="66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32" autoAdjust="0"/>
  </p:normalViewPr>
  <p:slideViewPr>
    <p:cSldViewPr>
      <p:cViewPr varScale="1">
        <p:scale>
          <a:sx n="59" d="100"/>
          <a:sy n="59" d="100"/>
        </p:scale>
        <p:origin x="-9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i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D7F188C-DCB0-48A8-98F0-73CE3D676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8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8F609-B966-4117-A4A1-159AF1F10A93}" type="slidenum">
              <a:rPr lang="en-US" smtClean="0">
                <a:latin typeface="Arial" charset="0"/>
                <a:cs typeface="Times New Roman" pitchFamily="18" charset="0"/>
              </a:rPr>
              <a:pPr/>
              <a:t>18</a:t>
            </a:fld>
            <a:endParaRPr lang="en-US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kumimoji="1" lang="en-GB" i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kumimoji="1" lang="en-GB" i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AC8B8-DE06-41EC-9BF0-C95451AADD76}" type="datetime1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2A764-4D8D-4EE8-82B8-F6CCD0305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D256B-2E6E-4964-9433-8F0FB36FB00D}" type="datetime1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2209F-A26F-4652-9EDF-65805FFB2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2CEAA-A4F8-4BE2-BE4E-733B17B53501}" type="datetime1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D751A-345F-4D5A-9DD1-0562E8092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45AAA-2489-4586-9DAB-7B851DE5E88E}" type="datetime1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FE308-2ED3-433F-9C27-60FBF3EF5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7BE52-3ACE-4DAF-9822-19E30870AD60}" type="datetime1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7D607-5258-42C3-8268-246CAD795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866D0-DC00-4D77-BC7E-7222E34FE6DC}" type="datetime1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37E82-CB02-49AA-BBBD-F7EC76868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E712-0472-4555-9D5C-646120621785}" type="datetime1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2A6C1-679F-4656-83D8-BA04787C1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A53B-553A-4017-A5E0-7C66F7EC2919}" type="datetime1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DBDFA-A718-44A2-B71A-9C7F0A345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D8EEF-1556-42EB-9675-AA823395C529}" type="datetime1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4172F-2604-4D86-9F46-A8369F21D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E6394-3AFC-4290-AD0D-50B2498ACD5B}" type="datetime1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1ED48-2480-46AF-B22D-6B1FBD95C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876AB-954A-4CF9-B5D2-51A94FF18053}" type="datetime1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25EE8-EE10-4BFA-9DCD-7CFF693F5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defRPr/>
            </a:pPr>
            <a:endParaRPr kumimoji="1" lang="en-GB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2" name="Picture 4" descr="minispir"/>
          <p:cNvPicPr>
            <a:picLocks noChangeAspect="1" noChangeArrowheads="1"/>
          </p:cNvPicPr>
          <p:nvPr/>
        </p:nvPicPr>
        <p:blipFill>
          <a:blip r:embed="rId13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minispir"/>
          <p:cNvPicPr>
            <a:picLocks noChangeAspect="1" noChangeArrowheads="1"/>
          </p:cNvPicPr>
          <p:nvPr/>
        </p:nvPicPr>
        <p:blipFill>
          <a:blip r:embed="rId1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i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B8C7C9-5401-4205-8186-A9413E6C6D67}" type="datetime1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i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i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2B9C6F-F30D-4FCD-96AF-83B77E85B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vn/imgres?imgurl=http://www.tuoitre.com.vn/Tianyon/ImageView.aspx?ThumbnailID=64663&amp;imgrefurl=http://www.tuoitre.com.vn/Tianyon/Index.aspx?ArticleID=71696&amp;ChannelID=13&amp;usg=__UdIJkTEDgdhvxLBaOkA8SECnLqQ=&amp;h=305&amp;w=405&amp;sz=74&amp;hl=vi&amp;start=47&amp;sig2=UgtI4DdMoBPX6y5zQqmgHw&amp;tbnid=T1FcoIsW9MJtJM:&amp;tbnh=93&amp;tbnw=124&amp;ei=JV5jSYH4DYyUswLxnfHlCA&amp;prev=/images?q=thao+luan+nhom&amp;start=40&amp;gbv=2&amp;ndsp=20&amp;hl=vi&amp;sa=N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eaLnBrk="1" hangingPunct="1"/>
            <a:r>
              <a:rPr lang="en-US" sz="2800" i="1" u="sng" smtClean="0">
                <a:solidFill>
                  <a:schemeClr val="tx1"/>
                </a:solidFill>
                <a:latin typeface="Arial" charset="0"/>
              </a:rPr>
              <a:t>Kể chuyện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066800" y="1752600"/>
            <a:ext cx="7848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i="0" u="sng" dirty="0" err="1">
                <a:solidFill>
                  <a:srgbClr val="FF0000"/>
                </a:solidFill>
                <a:latin typeface="Arial" charset="0"/>
              </a:rPr>
              <a:t>Kiểm</a:t>
            </a:r>
            <a:r>
              <a:rPr lang="en-US" sz="2800" i="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i="0" u="sng" dirty="0" err="1">
                <a:solidFill>
                  <a:srgbClr val="FF0000"/>
                </a:solidFill>
                <a:latin typeface="Arial" charset="0"/>
              </a:rPr>
              <a:t>tra</a:t>
            </a:r>
            <a:r>
              <a:rPr lang="en-US" sz="2800" i="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i="0" u="sng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800" i="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i="0" u="sng" dirty="0" err="1">
                <a:solidFill>
                  <a:srgbClr val="FF0000"/>
                </a:solidFill>
                <a:latin typeface="Arial" charset="0"/>
              </a:rPr>
              <a:t>cũ</a:t>
            </a:r>
            <a:r>
              <a:rPr lang="en-US" sz="2800" i="0" u="sng" dirty="0">
                <a:solidFill>
                  <a:srgbClr val="FF0000"/>
                </a:solidFill>
                <a:latin typeface="Arial" charset="0"/>
              </a:rPr>
              <a:t> :</a:t>
            </a:r>
          </a:p>
          <a:p>
            <a:pPr algn="l">
              <a:spcBef>
                <a:spcPct val="0"/>
              </a:spcBef>
            </a:pPr>
            <a:endParaRPr lang="en-US" sz="2800" i="0" u="sng" dirty="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0"/>
              </a:spcBef>
            </a:pP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          </a:t>
            </a:r>
            <a:r>
              <a:rPr lang="en-US" sz="2800" i="0" dirty="0" err="1">
                <a:solidFill>
                  <a:schemeClr val="tx1"/>
                </a:solidFill>
                <a:latin typeface="Arial" charset="0"/>
              </a:rPr>
              <a:t>Hãy</a:t>
            </a: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Arial" charset="0"/>
              </a:rPr>
              <a:t>kể</a:t>
            </a: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Arial" charset="0"/>
              </a:rPr>
              <a:t>một</a:t>
            </a: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Arial" charset="0"/>
              </a:rPr>
              <a:t>câu</a:t>
            </a: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Arial" charset="0"/>
              </a:rPr>
              <a:t>chuyện</a:t>
            </a: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Arial" charset="0"/>
              </a:rPr>
              <a:t>về</a:t>
            </a: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Arial" charset="0"/>
              </a:rPr>
              <a:t>lòng</a:t>
            </a: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Arial" charset="0"/>
              </a:rPr>
              <a:t>tự</a:t>
            </a: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Arial" charset="0"/>
              </a:rPr>
              <a:t>trọng</a:t>
            </a: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Arial" charset="0"/>
              </a:rPr>
              <a:t>mà</a:t>
            </a: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Arial" charset="0"/>
              </a:rPr>
              <a:t>em</a:t>
            </a: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Arial" charset="0"/>
              </a:rPr>
              <a:t>đã</a:t>
            </a: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Arial" charset="0"/>
              </a:rPr>
              <a:t>được</a:t>
            </a: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Arial" charset="0"/>
              </a:rPr>
              <a:t>nghe</a:t>
            </a: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800" i="0" dirty="0" err="1">
                <a:solidFill>
                  <a:schemeClr val="tx1"/>
                </a:solidFill>
                <a:latin typeface="Arial" charset="0"/>
              </a:rPr>
              <a:t>được</a:t>
            </a: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Arial" charset="0"/>
              </a:rPr>
              <a:t>đọc</a:t>
            </a: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6934200" y="3352800"/>
          <a:ext cx="1644650" cy="308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3" imgW="2392363" imgH="4489450" progId="MS_ClipArt_Gallery.2">
                  <p:embed/>
                </p:oleObj>
              </mc:Choice>
              <mc:Fallback>
                <p:oleObj name="Clip" r:id="rId3" imgW="2392363" imgH="448945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352800"/>
                        <a:ext cx="1644650" cy="308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 descr="DSC000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914400" y="3048000"/>
            <a:ext cx="3962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Đêm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rằm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tháng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Giêng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cô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gái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tròn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15 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tuổi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đến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bên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cầu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phúc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17525" y="31686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endParaRPr lang="en-GB" sz="36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3974" name="Oval 6"/>
          <p:cNvSpPr>
            <a:spLocks noChangeArrowheads="1"/>
          </p:cNvSpPr>
          <p:nvPr/>
        </p:nvSpPr>
        <p:spPr bwMode="auto">
          <a:xfrm>
            <a:off x="4343400" y="175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pic>
        <p:nvPicPr>
          <p:cNvPr id="83977" name="Picture 9" descr="hinh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6576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990600" y="5699125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    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Nghe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Ngàn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khẩn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cầu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      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ngạc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nhiên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quá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83980" name="Oval 12"/>
          <p:cNvSpPr>
            <a:spLocks noChangeArrowheads="1"/>
          </p:cNvSpPr>
          <p:nvPr/>
        </p:nvSpPr>
        <p:spPr bwMode="auto">
          <a:xfrm>
            <a:off x="4267200" y="6019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pic>
        <p:nvPicPr>
          <p:cNvPr id="8398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9144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5181600" y="3048000"/>
            <a:ext cx="3657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Ngàn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cô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gái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mù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cũng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đến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83983" name="Oval 15"/>
          <p:cNvSpPr>
            <a:spLocks noChangeArrowheads="1"/>
          </p:cNvSpPr>
          <p:nvPr/>
        </p:nvSpPr>
        <p:spPr bwMode="auto">
          <a:xfrm>
            <a:off x="8153400" y="1828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pic>
        <p:nvPicPr>
          <p:cNvPr id="8398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6576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5" name="Oval 17"/>
          <p:cNvSpPr>
            <a:spLocks noChangeArrowheads="1"/>
          </p:cNvSpPr>
          <p:nvPr/>
        </p:nvSpPr>
        <p:spPr bwMode="auto">
          <a:xfrm>
            <a:off x="8305800" y="6096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>
                <a:solidFill>
                  <a:schemeClr val="tx1"/>
                </a:solidFill>
                <a:latin typeface="Arial" charset="0"/>
              </a:rPr>
              <a:t>4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5257800" y="5943600"/>
            <a:ext cx="3079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i="0">
                <a:solidFill>
                  <a:srgbClr val="0000FF"/>
                </a:solidFill>
                <a:latin typeface="Arial" charset="0"/>
              </a:rPr>
              <a:t>Chị Ngàn ơi, em hiểu  ra rồi.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762000" y="76200"/>
            <a:ext cx="8305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i="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Dựa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vào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lời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kể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của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cô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giáo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và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các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tranh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vẽ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dưới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đây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kể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lại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từng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đoạn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câu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</a:rPr>
              <a:t>chuyện</a:t>
            </a:r>
            <a:r>
              <a:rPr lang="en-US" sz="1800" b="1" dirty="0">
                <a:solidFill>
                  <a:schemeClr val="tx1"/>
                </a:solidFill>
                <a:latin typeface="Arial" charset="0"/>
              </a:rPr>
              <a:t> :</a:t>
            </a: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990600" y="6317371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chemeClr val="tx1"/>
                </a:solidFill>
                <a:latin typeface="Arial" charset="0"/>
              </a:rPr>
              <a:t>2. Kể lại toàn bộ câu chuyện.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utoUpdateAnimBg="0"/>
      <p:bldP spid="83974" grpId="0" animBg="1" autoUpdateAnimBg="0"/>
      <p:bldP spid="83978" grpId="0" autoUpdateAnimBg="0"/>
      <p:bldP spid="83980" grpId="0" animBg="1" autoUpdateAnimBg="0"/>
      <p:bldP spid="83982" grpId="0" autoUpdateAnimBg="0"/>
      <p:bldP spid="83983" grpId="0" animBg="1" autoUpdateAnimBg="0"/>
      <p:bldP spid="83985" grpId="0" animBg="1" autoUpdateAnimBg="0"/>
      <p:bldP spid="83986" grpId="0" autoUpdateAnimBg="0"/>
      <p:bldP spid="83987" grpId="0" autoUpdateAnimBg="0"/>
      <p:bldP spid="8398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620000" cy="1143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400" i="1" u="sng" dirty="0" err="1" smtClean="0">
                <a:solidFill>
                  <a:schemeClr val="tx1"/>
                </a:solidFill>
                <a:latin typeface="Arial" charset="0"/>
              </a:rPr>
              <a:t>Kể</a:t>
            </a:r>
            <a:r>
              <a:rPr lang="en-US" sz="2400" i="1" u="sng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Arial" charset="0"/>
              </a:rPr>
              <a:t>chuyện</a:t>
            </a:r>
            <a:r>
              <a:rPr lang="en-US" sz="2400" i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400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400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</a:rPr>
              <a:t>Lời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</a:rPr>
              <a:t>ước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</a:rPr>
              <a:t>dưới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</a:rPr>
              <a:t>trăng</a:t>
            </a:r>
            <a:r>
              <a:rPr lang="en-US" sz="2400" i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400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800" i="1" dirty="0" smtClean="0">
                <a:solidFill>
                  <a:schemeClr val="tx1"/>
                </a:solidFill>
                <a:latin typeface="Arial" charset="0"/>
              </a:rPr>
              <a:t> 					</a:t>
            </a:r>
            <a:endParaRPr lang="en-US" sz="2000" i="1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315" name="Picture 4" descr="DSC000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2954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3048000" y="3200400"/>
            <a:ext cx="3200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Đêm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rằm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tháng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Giêng,các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cô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gái</a:t>
            </a:r>
            <a:endParaRPr lang="en-US" sz="1400" i="0" dirty="0">
              <a:solidFill>
                <a:srgbClr val="0000FF"/>
              </a:solidFill>
              <a:latin typeface="Arial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tròn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15 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tuổi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đến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bên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cầu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phúc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1279525" y="31686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endParaRPr lang="en-GB" sz="36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8" name="Oval 13"/>
          <p:cNvSpPr>
            <a:spLocks noChangeArrowheads="1"/>
          </p:cNvSpPr>
          <p:nvPr/>
        </p:nvSpPr>
        <p:spPr bwMode="auto">
          <a:xfrm>
            <a:off x="5562600" y="2286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pic>
        <p:nvPicPr>
          <p:cNvPr id="13319" name="Picture 17" descr="hinh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8862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18"/>
          <p:cNvSpPr txBox="1">
            <a:spLocks noChangeArrowheads="1"/>
          </p:cNvSpPr>
          <p:nvPr/>
        </p:nvSpPr>
        <p:spPr bwMode="auto">
          <a:xfrm>
            <a:off x="3200400" y="5765800"/>
            <a:ext cx="2667000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    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Nghe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Ngàn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khẩn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cầu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 smtClean="0">
                <a:solidFill>
                  <a:srgbClr val="0000FF"/>
                </a:solidFill>
                <a:latin typeface="Arial" charset="0"/>
              </a:rPr>
              <a:t>ngạc</a:t>
            </a:r>
            <a:r>
              <a:rPr lang="en-US" sz="1400" i="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nhiên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quá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13321" name="Oval 19"/>
          <p:cNvSpPr>
            <a:spLocks noChangeArrowheads="1"/>
          </p:cNvSpPr>
          <p:nvPr/>
        </p:nvSpPr>
        <p:spPr bwMode="auto">
          <a:xfrm>
            <a:off x="5410200" y="4495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pic>
        <p:nvPicPr>
          <p:cNvPr id="13322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2954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 Box 21"/>
          <p:cNvSpPr txBox="1">
            <a:spLocks noChangeArrowheads="1"/>
          </p:cNvSpPr>
          <p:nvPr/>
        </p:nvSpPr>
        <p:spPr bwMode="auto">
          <a:xfrm>
            <a:off x="6129169" y="3301476"/>
            <a:ext cx="2819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     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 smtClean="0">
                <a:solidFill>
                  <a:srgbClr val="0000FF"/>
                </a:solidFill>
                <a:latin typeface="Arial" charset="0"/>
              </a:rPr>
              <a:t>Ngàn</a:t>
            </a:r>
            <a:r>
              <a:rPr lang="en-US" sz="1400" i="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cô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gái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mù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cũng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đến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i="0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1400" i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13324" name="Oval 22"/>
          <p:cNvSpPr>
            <a:spLocks noChangeArrowheads="1"/>
          </p:cNvSpPr>
          <p:nvPr/>
        </p:nvSpPr>
        <p:spPr bwMode="auto">
          <a:xfrm>
            <a:off x="8382000" y="2362200"/>
            <a:ext cx="2667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pic>
        <p:nvPicPr>
          <p:cNvPr id="13325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886200"/>
            <a:ext cx="2676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Oval 24"/>
          <p:cNvSpPr>
            <a:spLocks noChangeArrowheads="1"/>
          </p:cNvSpPr>
          <p:nvPr/>
        </p:nvSpPr>
        <p:spPr bwMode="auto">
          <a:xfrm>
            <a:off x="8382000" y="43434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>
                <a:solidFill>
                  <a:schemeClr val="tx1"/>
                </a:solidFill>
                <a:latin typeface="Arial" charset="0"/>
              </a:rPr>
              <a:t>4</a:t>
            </a:r>
          </a:p>
        </p:txBody>
      </p:sp>
      <p:sp>
        <p:nvSpPr>
          <p:cNvPr id="13327" name="Text Box 25"/>
          <p:cNvSpPr txBox="1">
            <a:spLocks noChangeArrowheads="1"/>
          </p:cNvSpPr>
          <p:nvPr/>
        </p:nvSpPr>
        <p:spPr bwMode="auto">
          <a:xfrm>
            <a:off x="6096000" y="5867400"/>
            <a:ext cx="2430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 i="0">
                <a:solidFill>
                  <a:srgbClr val="0000FF"/>
                </a:solidFill>
                <a:latin typeface="Arial" charset="0"/>
              </a:rPr>
              <a:t>Chị Ngàn ơi, em hiểu  ra rồi.</a:t>
            </a:r>
          </a:p>
        </p:txBody>
      </p:sp>
      <p:sp>
        <p:nvSpPr>
          <p:cNvPr id="71706" name="Document"/>
          <p:cNvSpPr>
            <a:spLocks noEditPoints="1" noChangeArrowheads="1"/>
          </p:cNvSpPr>
          <p:nvPr/>
        </p:nvSpPr>
        <p:spPr bwMode="auto">
          <a:xfrm>
            <a:off x="1219200" y="1981200"/>
            <a:ext cx="1676400" cy="4572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10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1013010" y="2743200"/>
            <a:ext cx="1905000" cy="3810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Arial" charset="0"/>
              </a:rPr>
              <a:t>   </a:t>
            </a:r>
            <a:r>
              <a:rPr lang="en-US" sz="2000" b="1" i="1" u="sng" dirty="0" err="1" smtClean="0">
                <a:solidFill>
                  <a:srgbClr val="A50021"/>
                </a:solidFill>
                <a:latin typeface="Arial" charset="0"/>
              </a:rPr>
              <a:t>Giọng</a:t>
            </a:r>
            <a:r>
              <a:rPr lang="en-US" sz="2000" b="1" i="1" u="sng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000" b="1" i="1" u="sng" dirty="0" err="1" smtClean="0">
                <a:solidFill>
                  <a:srgbClr val="A50021"/>
                </a:solidFill>
                <a:latin typeface="Arial" charset="0"/>
              </a:rPr>
              <a:t>kể</a:t>
            </a:r>
            <a:r>
              <a:rPr lang="en-US" sz="2000" b="1" i="1" u="sng" dirty="0" smtClean="0">
                <a:solidFill>
                  <a:srgbClr val="A50021"/>
                </a:solidFill>
                <a:latin typeface="Arial" charset="0"/>
              </a:rPr>
              <a:t> :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Toàn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truyện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kể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với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giọng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chậm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rãi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, 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nhẹ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nhàng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.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Lời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cô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bé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trong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truyện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: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tò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mò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,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hồn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nhiên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.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Lời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chị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Ngàn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: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hiền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hậu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,   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dịu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Arial" charset="0"/>
              </a:rPr>
              <a:t>dàng</a:t>
            </a:r>
            <a:r>
              <a:rPr lang="en-US" sz="2000" i="1" dirty="0" smtClean="0">
                <a:solidFill>
                  <a:srgbClr val="A50021"/>
                </a:solidFill>
                <a:latin typeface="Arial" charset="0"/>
              </a:rPr>
              <a:t>.</a:t>
            </a:r>
          </a:p>
        </p:txBody>
      </p:sp>
      <p:sp>
        <p:nvSpPr>
          <p:cNvPr id="71711" name="AutoShape 31"/>
          <p:cNvSpPr>
            <a:spLocks noChangeArrowheads="1"/>
          </p:cNvSpPr>
          <p:nvPr/>
        </p:nvSpPr>
        <p:spPr bwMode="auto">
          <a:xfrm>
            <a:off x="1219200" y="1447800"/>
            <a:ext cx="1676400" cy="838200"/>
          </a:xfrm>
          <a:prstGeom prst="cloudCallout">
            <a:avLst>
              <a:gd name="adj1" fmla="val 67801"/>
              <a:gd name="adj2" fmla="val 55093"/>
            </a:avLst>
          </a:prstGeom>
          <a:gradFill rotWithShape="1">
            <a:gsLst>
              <a:gs pos="0">
                <a:srgbClr val="FAA4CF"/>
              </a:gs>
              <a:gs pos="50000">
                <a:srgbClr val="00CCFF"/>
              </a:gs>
              <a:gs pos="100000">
                <a:srgbClr val="FAA4CF"/>
              </a:gs>
            </a:gsLst>
            <a:lin ang="5400000" scaled="1"/>
          </a:gradFill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1" i="0" dirty="0" err="1">
                <a:solidFill>
                  <a:schemeClr val="tx2"/>
                </a:solidFill>
                <a:latin typeface="Arial" charset="0"/>
              </a:rPr>
              <a:t>HO</a:t>
            </a:r>
            <a:r>
              <a:rPr lang="en-US" sz="1200" b="1" i="0" dirty="0" err="1">
                <a:solidFill>
                  <a:schemeClr val="tx1"/>
                </a:solidFill>
                <a:latin typeface="Times New Roman" pitchFamily="18" charset="0"/>
              </a:rPr>
              <a:t>Ạ</a:t>
            </a:r>
            <a:r>
              <a:rPr lang="en-US" sz="1200" b="1" i="0" dirty="0" err="1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sz="1200" b="1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b="1" i="0" dirty="0" smtClean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1200" b="1" i="0" dirty="0" err="1" smtClean="0">
                <a:solidFill>
                  <a:schemeClr val="tx1"/>
                </a:solidFill>
                <a:latin typeface="Arial" charset="0"/>
              </a:rPr>
              <a:t>ĐỘNG</a:t>
            </a:r>
            <a:endParaRPr lang="en-US" sz="1200" b="1" i="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b="1" i="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200" b="1" i="0" dirty="0" err="1">
                <a:solidFill>
                  <a:schemeClr val="tx2"/>
                </a:solidFill>
                <a:latin typeface="Arial" charset="0"/>
              </a:rPr>
              <a:t>NH</a:t>
            </a:r>
            <a:r>
              <a:rPr lang="en-US" sz="1200" b="1" i="0" dirty="0" err="1">
                <a:solidFill>
                  <a:schemeClr val="tx1"/>
                </a:solidFill>
                <a:latin typeface="Arial" charset="0"/>
              </a:rPr>
              <a:t>ÓM</a:t>
            </a:r>
            <a:endParaRPr lang="en-US" sz="1200" b="1" i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1712" name="Picture 32" descr="ImageView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2286000"/>
            <a:ext cx="9906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71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utoUpdateAnimBg="0"/>
      <p:bldP spid="71710" grpId="0" build="p" autoUpdateAnimBg="0" advAuto="0"/>
      <p:bldP spid="7171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29600" cy="13843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800" i="1" u="sng" dirty="0" err="1" smtClean="0">
                <a:solidFill>
                  <a:schemeClr val="tx1"/>
                </a:solidFill>
                <a:latin typeface="Arial" charset="0"/>
              </a:rPr>
              <a:t>Kể</a:t>
            </a:r>
            <a:r>
              <a:rPr lang="en-US" sz="2800" i="1" u="sng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1" u="sng" dirty="0" err="1" smtClean="0">
                <a:solidFill>
                  <a:schemeClr val="tx1"/>
                </a:solidFill>
                <a:latin typeface="Arial" charset="0"/>
              </a:rPr>
              <a:t>chuyện</a:t>
            </a:r>
            <a:r>
              <a:rPr lang="en-US" sz="2800" i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800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800" i="1" dirty="0" smtClean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2800" i="1" dirty="0" err="1" smtClean="0">
                <a:solidFill>
                  <a:srgbClr val="FF0000"/>
                </a:solidFill>
                <a:latin typeface="Arial" charset="0"/>
              </a:rPr>
              <a:t>Lời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charset="0"/>
              </a:rPr>
              <a:t>ước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charset="0"/>
              </a:rPr>
              <a:t>dưới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charset="0"/>
              </a:rPr>
              <a:t>trăng</a:t>
            </a:r>
            <a:r>
              <a:rPr lang="en-US" sz="2800" i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800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800" i="1" dirty="0" smtClean="0">
                <a:solidFill>
                  <a:schemeClr val="tx1"/>
                </a:solidFill>
                <a:latin typeface="Arial" charset="0"/>
              </a:rPr>
              <a:t> 					</a:t>
            </a:r>
            <a:r>
              <a:rPr lang="en-US" sz="2000" i="1" dirty="0" err="1" smtClean="0">
                <a:solidFill>
                  <a:schemeClr val="tx1"/>
                </a:solidFill>
                <a:latin typeface="Arial" charset="0"/>
              </a:rPr>
              <a:t>Phạm</a:t>
            </a:r>
            <a:r>
              <a:rPr lang="en-US" sz="2000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charset="0"/>
              </a:rPr>
              <a:t>Thị</a:t>
            </a:r>
            <a:r>
              <a:rPr lang="en-US" sz="2000" i="1" dirty="0" smtClean="0">
                <a:solidFill>
                  <a:schemeClr val="tx1"/>
                </a:solidFill>
                <a:latin typeface="Arial" charset="0"/>
              </a:rPr>
              <a:t> Kim </a:t>
            </a:r>
            <a:r>
              <a:rPr lang="en-US" sz="2000" i="1" dirty="0" err="1" smtClean="0">
                <a:solidFill>
                  <a:schemeClr val="tx1"/>
                </a:solidFill>
                <a:latin typeface="Arial" charset="0"/>
              </a:rPr>
              <a:t>Nhường</a:t>
            </a:r>
            <a:endParaRPr lang="en-US" sz="2000" i="1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531" name="Picture 3" descr="DSC00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09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inh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5720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2098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572000"/>
            <a:ext cx="2524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838200" y="2057400"/>
            <a:ext cx="2743200" cy="4191000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1143000" y="2855655"/>
            <a:ext cx="2057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0" dirty="0" err="1">
                <a:solidFill>
                  <a:srgbClr val="FF0000"/>
                </a:solidFill>
                <a:latin typeface="Arial" charset="0"/>
              </a:rPr>
              <a:t>Tiêu</a:t>
            </a:r>
            <a:r>
              <a:rPr lang="en-US" sz="2000" b="1" i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0" dirty="0" err="1" smtClean="0">
                <a:solidFill>
                  <a:srgbClr val="FF0000"/>
                </a:solidFill>
                <a:latin typeface="Arial" charset="0"/>
              </a:rPr>
              <a:t>chí</a:t>
            </a:r>
            <a:r>
              <a:rPr lang="en-US" sz="2000" b="1" i="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latin typeface="Arial" charset="0"/>
              </a:rPr>
              <a:t>đánh</a:t>
            </a:r>
            <a:r>
              <a:rPr lang="en-US" sz="2000" b="1" i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latin typeface="Arial" charset="0"/>
              </a:rPr>
              <a:t>giá</a:t>
            </a:r>
            <a:r>
              <a:rPr lang="en-US" sz="2000" b="1" i="0" dirty="0" smtClean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>
              <a:spcBef>
                <a:spcPct val="0"/>
              </a:spcBef>
            </a:pPr>
            <a:endParaRPr lang="en-US" sz="2000" b="1" i="0" dirty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latin typeface="Arial" charset="0"/>
              </a:rPr>
              <a:t>Kể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latin typeface="Arial" charset="0"/>
              </a:rPr>
              <a:t>đúng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i="0" dirty="0" err="1" smtClean="0">
                <a:solidFill>
                  <a:schemeClr val="tx1"/>
                </a:solidFill>
                <a:latin typeface="Arial" charset="0"/>
              </a:rPr>
              <a:t>nội</a:t>
            </a:r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dung.</a:t>
            </a:r>
          </a:p>
          <a:p>
            <a:pPr>
              <a:spcBef>
                <a:spcPct val="0"/>
              </a:spcBef>
            </a:pPr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en-US" sz="2000" i="0" dirty="0" err="1" smtClean="0">
                <a:solidFill>
                  <a:schemeClr val="tx1"/>
                </a:solidFill>
                <a:latin typeface="Arial" charset="0"/>
              </a:rPr>
              <a:t>Kể</a:t>
            </a:r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i="0" dirty="0" err="1" smtClean="0">
                <a:solidFill>
                  <a:schemeClr val="tx1"/>
                </a:solidFill>
                <a:latin typeface="Arial" charset="0"/>
              </a:rPr>
              <a:t>đúng</a:t>
            </a:r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latin typeface="Arial" charset="0"/>
              </a:rPr>
              <a:t>trình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latin typeface="Arial" charset="0"/>
              </a:rPr>
              <a:t>tự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latin typeface="Arial" charset="0"/>
              </a:rPr>
              <a:t>Lời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latin typeface="Arial" charset="0"/>
              </a:rPr>
              <a:t>kể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000" i="0" dirty="0" err="1" smtClean="0">
                <a:solidFill>
                  <a:schemeClr val="tx1"/>
                </a:solidFill>
                <a:latin typeface="Arial" charset="0"/>
              </a:rPr>
              <a:t>cử</a:t>
            </a:r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latin typeface="Arial" charset="0"/>
              </a:rPr>
              <a:t>chỉ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latin typeface="Arial" charset="0"/>
              </a:rPr>
              <a:t>tự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latin typeface="Arial" charset="0"/>
              </a:rPr>
              <a:t>nhiên</a:t>
            </a:r>
            <a:r>
              <a:rPr lang="en-US" sz="2000" i="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657600" y="38100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400" b="1" i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22538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99525" y="6437313"/>
            <a:ext cx="184150" cy="460375"/>
          </a:xfrm>
          <a:prstGeom prst="actionButtonReturn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9696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animBg="1"/>
      <p:bldP spid="9933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DSC000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9600"/>
            <a:ext cx="3581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914400" y="3070410"/>
            <a:ext cx="38862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Đêm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rằm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tháng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Giêng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cô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gái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tròn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15 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tuổi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đến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bên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cầu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phúc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517525" y="31686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endParaRPr lang="en-GB" sz="36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4191000" y="1447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pic>
        <p:nvPicPr>
          <p:cNvPr id="66578" name="Picture 18" descr="hinh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3733800"/>
            <a:ext cx="3581400" cy="2362200"/>
          </a:xfrm>
          <a:noFill/>
        </p:spPr>
      </p:pic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990600" y="5959999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    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Nghe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Ngàn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khẩn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cầu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tôi</a:t>
            </a:r>
            <a:endParaRPr lang="en-US" sz="1800" i="0" dirty="0">
              <a:solidFill>
                <a:srgbClr val="0000FF"/>
              </a:solidFill>
              <a:latin typeface="Arial" charset="0"/>
            </a:endParaRP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ngạc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nhiên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quá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6580" name="Oval 20"/>
          <p:cNvSpPr>
            <a:spLocks noChangeArrowheads="1"/>
          </p:cNvSpPr>
          <p:nvPr/>
        </p:nvSpPr>
        <p:spPr bwMode="auto">
          <a:xfrm>
            <a:off x="4114800" y="57150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 dirty="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pic>
        <p:nvPicPr>
          <p:cNvPr id="66581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334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5105400" y="3146240"/>
            <a:ext cx="37338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Ngàn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cô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gái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mù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cũng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đến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800" i="0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1800" i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pic>
        <p:nvPicPr>
          <p:cNvPr id="66586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8100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7" name="Oval 27"/>
          <p:cNvSpPr>
            <a:spLocks noChangeArrowheads="1"/>
          </p:cNvSpPr>
          <p:nvPr/>
        </p:nvSpPr>
        <p:spPr bwMode="auto">
          <a:xfrm>
            <a:off x="8436684" y="5823474"/>
            <a:ext cx="319088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 dirty="0">
                <a:solidFill>
                  <a:schemeClr val="tx1"/>
                </a:solidFill>
                <a:latin typeface="Arial" charset="0"/>
              </a:rPr>
              <a:t>4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5257800" y="5943600"/>
            <a:ext cx="3443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Ngàn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ơi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em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hiểu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ra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rồi</a:t>
            </a:r>
            <a:r>
              <a:rPr lang="en-US" sz="3200" i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66589" name="Oval 29"/>
          <p:cNvSpPr>
            <a:spLocks noChangeArrowheads="1"/>
          </p:cNvSpPr>
          <p:nvPr/>
        </p:nvSpPr>
        <p:spPr bwMode="auto">
          <a:xfrm>
            <a:off x="8382000" y="14478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14351" name="Rectangle 33"/>
          <p:cNvSpPr>
            <a:spLocks noGrp="1" noChangeArrowheads="1"/>
          </p:cNvSpPr>
          <p:nvPr>
            <p:ph type="title"/>
          </p:nvPr>
        </p:nvSpPr>
        <p:spPr>
          <a:xfrm>
            <a:off x="1066800" y="-207084"/>
            <a:ext cx="7620000" cy="1143000"/>
          </a:xfrm>
          <a:noFill/>
        </p:spPr>
        <p:txBody>
          <a:bodyPr/>
          <a:lstStyle/>
          <a:p>
            <a:pPr eaLnBrk="1" hangingPunct="1"/>
            <a:r>
              <a:rPr lang="en-US" sz="2400" i="1" u="sng" dirty="0" err="1" smtClean="0">
                <a:solidFill>
                  <a:schemeClr val="tx1"/>
                </a:solidFill>
                <a:latin typeface="Arial" charset="0"/>
              </a:rPr>
              <a:t>Kể</a:t>
            </a:r>
            <a:r>
              <a:rPr lang="en-US" sz="2400" i="1" u="sng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Arial" charset="0"/>
              </a:rPr>
              <a:t>chuyện</a:t>
            </a:r>
            <a:r>
              <a:rPr lang="en-US" sz="2400" i="1" u="sng" dirty="0" smtClean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</a:rPr>
              <a:t>Lời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</a:rPr>
              <a:t>ước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</a:rPr>
              <a:t>dưới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</a:rPr>
              <a:t>trăng</a:t>
            </a:r>
            <a:endParaRPr lang="en-US" sz="2400" i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52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99525" y="6437313"/>
            <a:ext cx="184150" cy="460375"/>
          </a:xfrm>
          <a:prstGeom prst="actionButtonBlank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utoUpdateAnimBg="0"/>
      <p:bldP spid="66571" grpId="0" autoUpdateAnimBg="0"/>
      <p:bldP spid="66572" grpId="0" animBg="1" autoUpdateAnimBg="0"/>
      <p:bldP spid="66579" grpId="0" autoUpdateAnimBg="0"/>
      <p:bldP spid="66580" grpId="0" animBg="1" autoUpdateAnimBg="0"/>
      <p:bldP spid="66583" grpId="0" autoUpdateAnimBg="0"/>
      <p:bldP spid="66587" grpId="0" animBg="1" autoUpdateAnimBg="0"/>
      <p:bldP spid="66588" grpId="0" autoUpdateAnimBg="0"/>
      <p:bldP spid="6658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-239358"/>
            <a:ext cx="8229600" cy="1384300"/>
          </a:xfrm>
          <a:noFill/>
        </p:spPr>
        <p:txBody>
          <a:bodyPr/>
          <a:lstStyle/>
          <a:p>
            <a:pPr eaLnBrk="1" hangingPunct="1"/>
            <a:r>
              <a:rPr lang="en-US" sz="2800" i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800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800" i="1" u="sng" dirty="0" err="1" smtClean="0">
                <a:solidFill>
                  <a:schemeClr val="tx1"/>
                </a:solidFill>
                <a:latin typeface="Arial" charset="0"/>
              </a:rPr>
              <a:t>Kể</a:t>
            </a:r>
            <a:r>
              <a:rPr lang="en-US" sz="2800" i="1" u="sng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1" u="sng" dirty="0" err="1" smtClean="0">
                <a:solidFill>
                  <a:schemeClr val="tx1"/>
                </a:solidFill>
                <a:latin typeface="Arial" charset="0"/>
              </a:rPr>
              <a:t>chuyện</a:t>
            </a:r>
            <a:r>
              <a:rPr lang="en-US" sz="2800" i="1" u="sng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800" i="1" u="sng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800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charset="0"/>
              </a:rPr>
              <a:t>Lời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charset="0"/>
              </a:rPr>
              <a:t>ước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charset="0"/>
              </a:rPr>
              <a:t>dưới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charset="0"/>
              </a:rPr>
              <a:t>trăng</a:t>
            </a:r>
            <a:endParaRPr lang="en-US" sz="2800" i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3.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Trao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đổi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với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các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bạn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về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nội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dung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câu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chuyện</a:t>
            </a:r>
            <a:endParaRPr lang="en-US" sz="2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0" y="3846493"/>
            <a:ext cx="670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ong bóng Ý nghĩ: Hình đám mây 5">
            <a:extLst>
              <a:ext uri="{FF2B5EF4-FFF2-40B4-BE49-F238E27FC236}"/>
            </a:extLst>
          </p:cNvPr>
          <p:cNvSpPr/>
          <p:nvPr/>
        </p:nvSpPr>
        <p:spPr>
          <a:xfrm>
            <a:off x="1316038" y="2209800"/>
            <a:ext cx="6761162" cy="1219200"/>
          </a:xfrm>
          <a:prstGeom prst="cloudCallout">
            <a:avLst>
              <a:gd name="adj1" fmla="val -49739"/>
              <a:gd name="adj2" fmla="val 4844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57400" y="2401888"/>
            <a:ext cx="5562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0" dirty="0"/>
              <a:t>a. </a:t>
            </a:r>
            <a:r>
              <a:rPr lang="en-US" i="0" dirty="0" err="1"/>
              <a:t>Cô</a:t>
            </a:r>
            <a:r>
              <a:rPr lang="en-US" i="0" dirty="0"/>
              <a:t> </a:t>
            </a:r>
            <a:r>
              <a:rPr lang="en-US" i="0" dirty="0" err="1"/>
              <a:t>gái</a:t>
            </a:r>
            <a:r>
              <a:rPr lang="en-US" i="0" dirty="0"/>
              <a:t> </a:t>
            </a:r>
            <a:r>
              <a:rPr lang="en-US" i="0" dirty="0" err="1"/>
              <a:t>mù</a:t>
            </a:r>
            <a:r>
              <a:rPr lang="en-US" i="0" dirty="0"/>
              <a:t> </a:t>
            </a:r>
            <a:r>
              <a:rPr lang="en-US" i="0" dirty="0" err="1"/>
              <a:t>trong</a:t>
            </a:r>
            <a:r>
              <a:rPr lang="en-US" i="0" dirty="0"/>
              <a:t> </a:t>
            </a:r>
            <a:r>
              <a:rPr lang="en-US" i="0" dirty="0" err="1"/>
              <a:t>câu</a:t>
            </a:r>
            <a:r>
              <a:rPr lang="en-US" i="0" dirty="0"/>
              <a:t> </a:t>
            </a:r>
            <a:r>
              <a:rPr lang="en-US" i="0" dirty="0" err="1"/>
              <a:t>chuyện</a:t>
            </a:r>
            <a:r>
              <a:rPr lang="en-US" i="0" dirty="0"/>
              <a:t> </a:t>
            </a:r>
            <a:r>
              <a:rPr lang="en-US" i="0" dirty="0" err="1"/>
              <a:t>cầu</a:t>
            </a:r>
            <a:r>
              <a:rPr lang="en-US" i="0" dirty="0"/>
              <a:t> </a:t>
            </a:r>
            <a:r>
              <a:rPr lang="en-US" i="0" dirty="0" err="1"/>
              <a:t>nguyện</a:t>
            </a:r>
            <a:r>
              <a:rPr lang="en-US" i="0" dirty="0"/>
              <a:t> </a:t>
            </a:r>
            <a:r>
              <a:rPr lang="en-US" i="0" dirty="0" err="1"/>
              <a:t>điều</a:t>
            </a:r>
            <a:r>
              <a:rPr lang="en-US" i="0" dirty="0"/>
              <a:t> </a:t>
            </a:r>
            <a:r>
              <a:rPr lang="en-US" i="0" dirty="0" err="1"/>
              <a:t>gì</a:t>
            </a:r>
            <a:r>
              <a:rPr lang="en-US" i="0" dirty="0"/>
              <a:t>?</a:t>
            </a:r>
            <a:endParaRPr lang="en-US" i="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utoUpdateAnimBg="0"/>
      <p:bldP spid="12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-239358"/>
            <a:ext cx="8229600" cy="1384300"/>
          </a:xfrm>
          <a:noFill/>
        </p:spPr>
        <p:txBody>
          <a:bodyPr/>
          <a:lstStyle/>
          <a:p>
            <a:pPr eaLnBrk="1" hangingPunct="1"/>
            <a:r>
              <a:rPr lang="en-US" sz="2800" i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800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800" i="1" u="sng" dirty="0" err="1" smtClean="0">
                <a:solidFill>
                  <a:schemeClr val="tx1"/>
                </a:solidFill>
                <a:latin typeface="Arial" charset="0"/>
              </a:rPr>
              <a:t>Kể</a:t>
            </a:r>
            <a:r>
              <a:rPr lang="en-US" sz="2800" i="1" u="sng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1" u="sng" dirty="0" err="1" smtClean="0">
                <a:solidFill>
                  <a:schemeClr val="tx1"/>
                </a:solidFill>
                <a:latin typeface="Arial" charset="0"/>
              </a:rPr>
              <a:t>chuyện</a:t>
            </a:r>
            <a:r>
              <a:rPr lang="en-US" sz="2800" i="1" u="sng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800" i="1" u="sng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800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charset="0"/>
              </a:rPr>
              <a:t>Lời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charset="0"/>
              </a:rPr>
              <a:t>ước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charset="0"/>
              </a:rPr>
              <a:t>dưới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charset="0"/>
              </a:rPr>
              <a:t>trăng</a:t>
            </a:r>
            <a:endParaRPr lang="en-US" sz="2800" i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3.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Trao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đổi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với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các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bạn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về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nội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dung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câu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chuyện</a:t>
            </a:r>
            <a:endParaRPr lang="en-US" sz="2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0" y="3621072"/>
            <a:ext cx="6705600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vi-VN" sz="2800" b="1" dirty="0" smtClean="0">
                <a:solidFill>
                  <a:srgbClr val="0000FF"/>
                </a:solidFill>
                <a:latin typeface="+mj-lt"/>
              </a:rPr>
              <a:t>+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Hành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cô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gái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cho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cô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hậu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sống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vì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cô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tấm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lòng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ái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bao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la.</a:t>
            </a:r>
            <a:endParaRPr lang="en-US" altLang="vi-VN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3" name="Bong bóng Ý nghĩ: Hình đám mây 5">
            <a:extLst>
              <a:ext uri="{FF2B5EF4-FFF2-40B4-BE49-F238E27FC236}"/>
            </a:extLst>
          </p:cNvPr>
          <p:cNvSpPr/>
          <p:nvPr/>
        </p:nvSpPr>
        <p:spPr>
          <a:xfrm>
            <a:off x="1316038" y="1981184"/>
            <a:ext cx="6761162" cy="1219200"/>
          </a:xfrm>
          <a:prstGeom prst="cloudCallout">
            <a:avLst>
              <a:gd name="adj1" fmla="val -49739"/>
              <a:gd name="adj2" fmla="val 4844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57400" y="2173272"/>
            <a:ext cx="5562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0" dirty="0" smtClean="0"/>
              <a:t>b. </a:t>
            </a:r>
            <a:r>
              <a:rPr lang="en-US" i="0" dirty="0" err="1" smtClean="0"/>
              <a:t>Hành</a:t>
            </a:r>
            <a:r>
              <a:rPr lang="en-US" i="0" dirty="0" smtClean="0"/>
              <a:t> </a:t>
            </a:r>
            <a:r>
              <a:rPr lang="en-US" i="0" dirty="0" err="1" smtClean="0"/>
              <a:t>động</a:t>
            </a:r>
            <a:r>
              <a:rPr lang="en-US" i="0" dirty="0" smtClean="0"/>
              <a:t> </a:t>
            </a:r>
            <a:r>
              <a:rPr lang="en-US" i="0" dirty="0" err="1" smtClean="0"/>
              <a:t>của</a:t>
            </a:r>
            <a:r>
              <a:rPr lang="en-US" i="0" dirty="0" smtClean="0"/>
              <a:t> </a:t>
            </a:r>
            <a:r>
              <a:rPr lang="en-US" i="0" dirty="0" err="1" smtClean="0"/>
              <a:t>cô</a:t>
            </a:r>
            <a:r>
              <a:rPr lang="en-US" i="0" dirty="0" smtClean="0"/>
              <a:t> </a:t>
            </a:r>
            <a:r>
              <a:rPr lang="en-US" i="0" dirty="0" err="1" smtClean="0"/>
              <a:t>gái</a:t>
            </a:r>
            <a:r>
              <a:rPr lang="en-US" i="0" dirty="0" smtClean="0"/>
              <a:t> </a:t>
            </a:r>
            <a:r>
              <a:rPr lang="en-US" i="0" dirty="0" err="1" smtClean="0"/>
              <a:t>cho</a:t>
            </a:r>
            <a:r>
              <a:rPr lang="en-US" i="0" dirty="0" smtClean="0"/>
              <a:t> </a:t>
            </a:r>
            <a:r>
              <a:rPr lang="en-US" i="0" dirty="0" err="1" smtClean="0"/>
              <a:t>thấy</a:t>
            </a:r>
            <a:r>
              <a:rPr lang="en-US" i="0" dirty="0" smtClean="0"/>
              <a:t> </a:t>
            </a:r>
            <a:r>
              <a:rPr lang="en-US" i="0" dirty="0" err="1" smtClean="0"/>
              <a:t>cô</a:t>
            </a:r>
            <a:r>
              <a:rPr lang="en-US" i="0" dirty="0" smtClean="0"/>
              <a:t> </a:t>
            </a:r>
            <a:r>
              <a:rPr lang="en-US" i="0" dirty="0" err="1" smtClean="0"/>
              <a:t>là</a:t>
            </a:r>
            <a:r>
              <a:rPr lang="en-US" i="0" dirty="0" smtClean="0"/>
              <a:t> </a:t>
            </a:r>
            <a:r>
              <a:rPr lang="en-US" i="0" dirty="0" err="1" smtClean="0"/>
              <a:t>người</a:t>
            </a:r>
            <a:r>
              <a:rPr lang="en-US" i="0" dirty="0" smtClean="0"/>
              <a:t> </a:t>
            </a:r>
            <a:r>
              <a:rPr lang="en-US" i="0" dirty="0" err="1" smtClean="0"/>
              <a:t>như</a:t>
            </a:r>
            <a:r>
              <a:rPr lang="en-US" i="0" dirty="0" smtClean="0"/>
              <a:t> </a:t>
            </a:r>
            <a:r>
              <a:rPr lang="en-US" i="0" dirty="0" err="1" smtClean="0"/>
              <a:t>thế</a:t>
            </a:r>
            <a:r>
              <a:rPr lang="en-US" i="0" dirty="0" smtClean="0"/>
              <a:t> </a:t>
            </a:r>
            <a:r>
              <a:rPr lang="en-US" i="0" dirty="0" err="1" smtClean="0"/>
              <a:t>nào</a:t>
            </a:r>
            <a:r>
              <a:rPr lang="en-US" i="0" dirty="0" smtClean="0"/>
              <a:t>?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05248148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-239358"/>
            <a:ext cx="8229600" cy="1384300"/>
          </a:xfrm>
          <a:noFill/>
        </p:spPr>
        <p:txBody>
          <a:bodyPr/>
          <a:lstStyle/>
          <a:p>
            <a:pPr eaLnBrk="1" hangingPunct="1"/>
            <a:r>
              <a:rPr lang="en-US" sz="2800" i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800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800" i="1" u="sng" dirty="0" err="1" smtClean="0">
                <a:solidFill>
                  <a:schemeClr val="tx1"/>
                </a:solidFill>
                <a:latin typeface="Arial" charset="0"/>
              </a:rPr>
              <a:t>Kể</a:t>
            </a:r>
            <a:r>
              <a:rPr lang="en-US" sz="2800" i="1" u="sng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1" u="sng" dirty="0" err="1" smtClean="0">
                <a:solidFill>
                  <a:schemeClr val="tx1"/>
                </a:solidFill>
                <a:latin typeface="Arial" charset="0"/>
              </a:rPr>
              <a:t>chuyện</a:t>
            </a:r>
            <a:r>
              <a:rPr lang="en-US" sz="2800" i="1" u="sng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800" i="1" u="sng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charset="0"/>
              </a:rPr>
              <a:t>Lời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charset="0"/>
              </a:rPr>
              <a:t>ước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charset="0"/>
              </a:rPr>
              <a:t>dưới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charset="0"/>
              </a:rPr>
              <a:t>trăng</a:t>
            </a:r>
            <a:endParaRPr lang="en-US" sz="2800" i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3.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Trao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đổi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với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các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bạn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về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nội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dung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câu</a:t>
            </a:r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chuyện</a:t>
            </a:r>
            <a:endParaRPr lang="en-US" sz="2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43000" y="3202900"/>
            <a:ext cx="75438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vi-VN" sz="2800" b="1" dirty="0">
                <a:solidFill>
                  <a:schemeClr val="tx1"/>
                </a:solidFill>
                <a:latin typeface="+mj-lt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Kết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cục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vui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cho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câu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chuyện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: 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Ví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dụ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năm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sau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tôi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15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tuổi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Tôi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đã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bên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hồ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vào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rằm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Giêng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và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ước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chị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Ngàn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mắt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Sau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ít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lâu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chị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Ngàn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các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bác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sĩ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phẫu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thuật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và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đôi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mắt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chị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đã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trở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lại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Chị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chồng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con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cuộc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sống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tràn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đầy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hạnh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phúc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13" name="Bong bóng Ý nghĩ: Hình đám mây 5">
            <a:extLst>
              <a:ext uri="{FF2B5EF4-FFF2-40B4-BE49-F238E27FC236}"/>
            </a:extLst>
          </p:cNvPr>
          <p:cNvSpPr/>
          <p:nvPr/>
        </p:nvSpPr>
        <p:spPr>
          <a:xfrm>
            <a:off x="1316038" y="1828800"/>
            <a:ext cx="6761162" cy="1219200"/>
          </a:xfrm>
          <a:prstGeom prst="cloudCallout">
            <a:avLst>
              <a:gd name="adj1" fmla="val -49739"/>
              <a:gd name="adj2" fmla="val 4844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57400" y="2020888"/>
            <a:ext cx="5562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0" dirty="0" smtClean="0"/>
              <a:t>c. </a:t>
            </a:r>
            <a:r>
              <a:rPr lang="en-US" i="0" dirty="0" err="1"/>
              <a:t>Em</a:t>
            </a:r>
            <a:r>
              <a:rPr lang="en-US" i="0" dirty="0"/>
              <a:t> </a:t>
            </a:r>
            <a:r>
              <a:rPr lang="en-US" i="0" dirty="0" err="1"/>
              <a:t>hãy</a:t>
            </a:r>
            <a:r>
              <a:rPr lang="en-US" i="0" dirty="0"/>
              <a:t> </a:t>
            </a:r>
            <a:r>
              <a:rPr lang="en-US" i="0" dirty="0" err="1"/>
              <a:t>tìm</a:t>
            </a:r>
            <a:r>
              <a:rPr lang="en-US" i="0" dirty="0"/>
              <a:t> </a:t>
            </a:r>
            <a:r>
              <a:rPr lang="en-US" i="0" dirty="0" err="1"/>
              <a:t>một</a:t>
            </a:r>
            <a:r>
              <a:rPr lang="en-US" i="0" dirty="0"/>
              <a:t> </a:t>
            </a:r>
            <a:r>
              <a:rPr lang="en-US" i="0" dirty="0" err="1"/>
              <a:t>kết</a:t>
            </a:r>
            <a:r>
              <a:rPr lang="en-US" i="0" dirty="0"/>
              <a:t> </a:t>
            </a:r>
            <a:r>
              <a:rPr lang="en-US" i="0" dirty="0" err="1"/>
              <a:t>cục</a:t>
            </a:r>
            <a:r>
              <a:rPr lang="en-US" i="0" dirty="0"/>
              <a:t> </a:t>
            </a:r>
            <a:r>
              <a:rPr lang="en-US" i="0" dirty="0" err="1"/>
              <a:t>vui</a:t>
            </a:r>
            <a:r>
              <a:rPr lang="en-US" i="0" dirty="0"/>
              <a:t> </a:t>
            </a:r>
            <a:r>
              <a:rPr lang="en-US" i="0" dirty="0" err="1"/>
              <a:t>cho</a:t>
            </a:r>
            <a:r>
              <a:rPr lang="en-US" i="0" dirty="0"/>
              <a:t>  </a:t>
            </a:r>
            <a:r>
              <a:rPr lang="en-US" i="0" dirty="0" err="1"/>
              <a:t>câu</a:t>
            </a:r>
            <a:r>
              <a:rPr lang="en-US" i="0" dirty="0"/>
              <a:t> </a:t>
            </a:r>
            <a:r>
              <a:rPr lang="en-US" i="0" dirty="0" err="1"/>
              <a:t>chuyện</a:t>
            </a:r>
            <a:r>
              <a:rPr lang="en-US" i="0" dirty="0"/>
              <a:t> </a:t>
            </a:r>
            <a:r>
              <a:rPr lang="en-US" i="0" dirty="0" err="1"/>
              <a:t>trên</a:t>
            </a:r>
            <a:r>
              <a:rPr lang="en-US" i="0" dirty="0"/>
              <a:t>.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62058719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3843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800" u="sng" dirty="0" err="1" smtClean="0">
                <a:solidFill>
                  <a:schemeClr val="tx1"/>
                </a:solidFill>
                <a:latin typeface="Arial" charset="0"/>
              </a:rPr>
              <a:t>Kể</a:t>
            </a:r>
            <a:r>
              <a:rPr lang="en-US" sz="2800" u="sng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latin typeface="Arial" charset="0"/>
              </a:rPr>
              <a:t>chuyện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</a:rPr>
              <a:t>ước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</a:rPr>
              <a:t>dưới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charset="0"/>
              </a:rPr>
              <a:t>trăng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					 </a:t>
            </a:r>
            <a:r>
              <a:rPr lang="en-US" sz="2000" i="1" dirty="0" err="1" smtClean="0">
                <a:solidFill>
                  <a:schemeClr val="tx1"/>
                </a:solidFill>
                <a:latin typeface="Arial" charset="0"/>
              </a:rPr>
              <a:t>Phạm</a:t>
            </a:r>
            <a:r>
              <a:rPr lang="en-US" sz="2000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charset="0"/>
              </a:rPr>
              <a:t>Thị</a:t>
            </a:r>
            <a:r>
              <a:rPr lang="en-US" sz="2000" i="1" dirty="0" smtClean="0">
                <a:solidFill>
                  <a:schemeClr val="tx1"/>
                </a:solidFill>
                <a:latin typeface="Arial" charset="0"/>
              </a:rPr>
              <a:t> Kim </a:t>
            </a:r>
            <a:r>
              <a:rPr lang="en-US" sz="2000" i="1" dirty="0" err="1" smtClean="0">
                <a:solidFill>
                  <a:schemeClr val="tx1"/>
                </a:solidFill>
                <a:latin typeface="Arial" charset="0"/>
              </a:rPr>
              <a:t>Nhường</a:t>
            </a:r>
            <a:endParaRPr lang="en-US" sz="2000" i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295400" y="19050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GB" sz="3600" i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9460" name="Picture 8" descr="DSC000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09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517525" y="31686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endParaRPr lang="en-GB" sz="3600" i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9462" name="Picture 21" descr="hinh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3434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1336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4196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32" name="AutoShape 28"/>
          <p:cNvSpPr>
            <a:spLocks noChangeArrowheads="1"/>
          </p:cNvSpPr>
          <p:nvPr/>
        </p:nvSpPr>
        <p:spPr bwMode="auto">
          <a:xfrm>
            <a:off x="914400" y="1501590"/>
            <a:ext cx="2590800" cy="5105400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132242" y="1806390"/>
            <a:ext cx="2133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b="1" i="0" u="sng" dirty="0">
                <a:solidFill>
                  <a:schemeClr val="tx1"/>
                </a:solidFill>
                <a:latin typeface="Arial" charset="0"/>
              </a:rPr>
              <a:t>Ý </a:t>
            </a:r>
            <a:r>
              <a:rPr lang="en-US" b="1" i="0" u="sng" dirty="0" err="1">
                <a:solidFill>
                  <a:schemeClr val="tx1"/>
                </a:solidFill>
                <a:latin typeface="Arial" charset="0"/>
              </a:rPr>
              <a:t>nghĩa</a:t>
            </a:r>
            <a:r>
              <a:rPr lang="en-US" b="1" i="0" u="sng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3600" i="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r>
              <a:rPr lang="en-US" sz="3600" i="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</a:rPr>
              <a:t>ước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</a:rPr>
              <a:t>cao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</a:rPr>
              <a:t>đẹp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</a:rPr>
              <a:t>mang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</a:rPr>
              <a:t>niềm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</a:rPr>
              <a:t>vui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</a:rPr>
              <a:t>niềm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</a:rPr>
              <a:t>hạnh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</a:rPr>
              <a:t>phúc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</a:rPr>
              <a:t>mọi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19467" name="Oval 31"/>
          <p:cNvSpPr>
            <a:spLocks noChangeArrowheads="1"/>
          </p:cNvSpPr>
          <p:nvPr/>
        </p:nvSpPr>
        <p:spPr bwMode="auto">
          <a:xfrm>
            <a:off x="3657600" y="3962400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1400" b="1" i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0" grpId="0" autoUpdateAnimBg="0"/>
      <p:bldP spid="47132" grpId="0" animBg="1"/>
      <p:bldP spid="4713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			</a:t>
            </a:r>
            <a:endParaRPr lang="en-US" sz="3600" smtClean="0"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562600"/>
            <a:ext cx="8229600" cy="4525963"/>
          </a:xfrm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2286000" y="2084963"/>
            <a:ext cx="441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200" b="1" i="0" dirty="0" err="1">
                <a:solidFill>
                  <a:srgbClr val="FF0000"/>
                </a:solidFill>
                <a:latin typeface="Arial" charset="0"/>
              </a:rPr>
              <a:t>Dặn</a:t>
            </a:r>
            <a:r>
              <a:rPr lang="en-US" sz="3200" b="1" i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latin typeface="Arial" charset="0"/>
              </a:rPr>
              <a:t>dò</a:t>
            </a:r>
            <a:endParaRPr lang="en-US" sz="3200" b="1" i="0" dirty="0" smtClean="0">
              <a:solidFill>
                <a:srgbClr val="FF0000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sz="2800" b="1" i="0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2800" b="1" i="0" dirty="0">
                <a:solidFill>
                  <a:srgbClr val="FF0000"/>
                </a:solidFill>
                <a:latin typeface="Arial" charset="0"/>
              </a:rPr>
            </a:br>
            <a:r>
              <a:rPr lang="en-US" sz="2800" i="0" dirty="0" err="1" smtClean="0">
                <a:solidFill>
                  <a:schemeClr val="tx1"/>
                </a:solidFill>
                <a:latin typeface="Arial" charset="0"/>
              </a:rPr>
              <a:t>Về</a:t>
            </a:r>
            <a:r>
              <a:rPr lang="en-US" sz="280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Arial" charset="0"/>
              </a:rPr>
              <a:t>nhà</a:t>
            </a: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latin typeface="Arial" charset="0"/>
              </a:rPr>
              <a:t>các</a:t>
            </a:r>
            <a:r>
              <a:rPr lang="en-US" sz="2800" i="0" dirty="0">
                <a:solidFill>
                  <a:schemeClr val="tx1"/>
                </a:solidFill>
                <a:latin typeface="Arial" charset="0"/>
              </a:rPr>
              <a:t> con </a:t>
            </a:r>
            <a:r>
              <a:rPr lang="en-US" sz="2800" i="0" dirty="0" err="1" smtClean="0">
                <a:solidFill>
                  <a:schemeClr val="tx1"/>
                </a:solidFill>
                <a:latin typeface="Arial" charset="0"/>
              </a:rPr>
              <a:t>kể</a:t>
            </a:r>
            <a:r>
              <a:rPr lang="en-US" sz="280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 smtClean="0">
                <a:solidFill>
                  <a:schemeClr val="tx1"/>
                </a:solidFill>
                <a:latin typeface="Arial" charset="0"/>
              </a:rPr>
              <a:t>lại</a:t>
            </a:r>
            <a:r>
              <a:rPr lang="en-US" sz="280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 smtClean="0">
                <a:solidFill>
                  <a:schemeClr val="tx1"/>
                </a:solidFill>
                <a:latin typeface="Arial" charset="0"/>
              </a:rPr>
              <a:t>câu</a:t>
            </a:r>
            <a:r>
              <a:rPr lang="en-US" sz="280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 smtClean="0">
                <a:solidFill>
                  <a:schemeClr val="tx1"/>
                </a:solidFill>
                <a:latin typeface="Arial" charset="0"/>
              </a:rPr>
              <a:t>chuyện</a:t>
            </a:r>
            <a:r>
              <a:rPr lang="en-US" sz="280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 smtClean="0">
                <a:solidFill>
                  <a:schemeClr val="tx1"/>
                </a:solidFill>
                <a:latin typeface="Arial" charset="0"/>
              </a:rPr>
              <a:t>cho</a:t>
            </a:r>
            <a:r>
              <a:rPr lang="en-US" sz="280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 smtClean="0">
                <a:solidFill>
                  <a:schemeClr val="tx1"/>
                </a:solidFill>
                <a:latin typeface="Arial" charset="0"/>
              </a:rPr>
              <a:t>người</a:t>
            </a:r>
            <a:r>
              <a:rPr lang="en-US" sz="280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 smtClean="0">
                <a:solidFill>
                  <a:schemeClr val="tx1"/>
                </a:solidFill>
                <a:latin typeface="Arial" charset="0"/>
              </a:rPr>
              <a:t>thân</a:t>
            </a:r>
            <a:r>
              <a:rPr lang="en-US" sz="280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 smtClean="0">
                <a:solidFill>
                  <a:schemeClr val="tx1"/>
                </a:solidFill>
                <a:latin typeface="Arial" charset="0"/>
              </a:rPr>
              <a:t>nghe</a:t>
            </a:r>
            <a:r>
              <a:rPr lang="en-US" sz="280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 smtClean="0">
                <a:solidFill>
                  <a:schemeClr val="tx1"/>
                </a:solidFill>
                <a:latin typeface="Arial" charset="0"/>
              </a:rPr>
              <a:t>và</a:t>
            </a:r>
            <a:r>
              <a:rPr lang="en-US" sz="280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 smtClean="0">
                <a:solidFill>
                  <a:schemeClr val="tx1"/>
                </a:solidFill>
                <a:latin typeface="Arial" charset="0"/>
              </a:rPr>
              <a:t>chuẩn</a:t>
            </a:r>
            <a:r>
              <a:rPr lang="en-US" sz="280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 smtClean="0">
                <a:solidFill>
                  <a:schemeClr val="tx1"/>
                </a:solidFill>
                <a:latin typeface="Arial" charset="0"/>
              </a:rPr>
              <a:t>bị</a:t>
            </a:r>
            <a:r>
              <a:rPr lang="en-US" sz="280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 smtClean="0">
                <a:solidFill>
                  <a:schemeClr val="tx1"/>
                </a:solidFill>
                <a:latin typeface="Arial" charset="0"/>
              </a:rPr>
              <a:t>bài</a:t>
            </a:r>
            <a:r>
              <a:rPr lang="en-US" sz="2800" i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i="0" dirty="0" err="1" smtClean="0">
                <a:solidFill>
                  <a:schemeClr val="tx1"/>
                </a:solidFill>
                <a:latin typeface="Arial" charset="0"/>
              </a:rPr>
              <a:t>sau</a:t>
            </a:r>
            <a:r>
              <a:rPr lang="en-US" sz="2800" i="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en-US" sz="2800" i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238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-1752600" y="2286000"/>
            <a:ext cx="1089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4" algn="l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800" b="1" i="0" dirty="0">
                <a:latin typeface="Arial" charset="0"/>
              </a:rPr>
              <a:t> </a:t>
            </a:r>
            <a:r>
              <a:rPr lang="en-US" sz="2800" b="1" i="0" dirty="0" err="1">
                <a:latin typeface="Arial" charset="0"/>
              </a:rPr>
              <a:t>Quan</a:t>
            </a:r>
            <a:r>
              <a:rPr lang="en-US" sz="2800" b="1" i="0" dirty="0">
                <a:latin typeface="Arial" charset="0"/>
              </a:rPr>
              <a:t> </a:t>
            </a:r>
            <a:r>
              <a:rPr lang="en-US" sz="2800" b="1" i="0" dirty="0" err="1">
                <a:latin typeface="Arial" charset="0"/>
              </a:rPr>
              <a:t>sát</a:t>
            </a:r>
            <a:r>
              <a:rPr lang="en-US" sz="2800" b="1" i="0" dirty="0">
                <a:latin typeface="Arial" charset="0"/>
              </a:rPr>
              <a:t> </a:t>
            </a:r>
            <a:r>
              <a:rPr lang="en-US" sz="2800" b="1" i="0" dirty="0" err="1">
                <a:latin typeface="Arial" charset="0"/>
              </a:rPr>
              <a:t>tranh</a:t>
            </a:r>
            <a:r>
              <a:rPr lang="en-US" sz="2800" b="1" i="0" dirty="0">
                <a:latin typeface="Arial" charset="0"/>
              </a:rPr>
              <a:t> </a:t>
            </a:r>
            <a:r>
              <a:rPr lang="en-US" sz="2800" b="1" i="0" dirty="0" err="1">
                <a:latin typeface="Arial" charset="0"/>
              </a:rPr>
              <a:t>và</a:t>
            </a:r>
            <a:r>
              <a:rPr lang="en-US" sz="2800" b="1" i="0" dirty="0">
                <a:latin typeface="Arial" charset="0"/>
              </a:rPr>
              <a:t> </a:t>
            </a:r>
            <a:r>
              <a:rPr lang="en-US" sz="2800" b="1" i="0" dirty="0" err="1">
                <a:latin typeface="Arial" charset="0"/>
              </a:rPr>
              <a:t>đọc</a:t>
            </a:r>
            <a:r>
              <a:rPr lang="en-US" sz="2800" b="1" i="0" dirty="0">
                <a:latin typeface="Arial" charset="0"/>
              </a:rPr>
              <a:t> </a:t>
            </a:r>
            <a:r>
              <a:rPr lang="en-US" sz="2800" b="1" i="0" dirty="0" err="1">
                <a:latin typeface="Arial" charset="0"/>
              </a:rPr>
              <a:t>lời</a:t>
            </a:r>
            <a:r>
              <a:rPr lang="en-US" sz="2800" b="1" i="0" dirty="0">
                <a:latin typeface="Arial" charset="0"/>
              </a:rPr>
              <a:t> </a:t>
            </a:r>
            <a:r>
              <a:rPr lang="en-US" sz="2800" b="1" i="0" dirty="0" err="1">
                <a:latin typeface="Arial" charset="0"/>
              </a:rPr>
              <a:t>dưới</a:t>
            </a:r>
            <a:r>
              <a:rPr lang="en-US" sz="2800" b="1" i="0" dirty="0">
                <a:latin typeface="Arial" charset="0"/>
              </a:rPr>
              <a:t> </a:t>
            </a:r>
            <a:r>
              <a:rPr lang="en-US" sz="2800" b="1" i="0" dirty="0" err="1">
                <a:latin typeface="Arial" charset="0"/>
              </a:rPr>
              <a:t>mỗi</a:t>
            </a:r>
            <a:r>
              <a:rPr lang="en-US" sz="2800" b="1" i="0" dirty="0">
                <a:latin typeface="Arial" charset="0"/>
              </a:rPr>
              <a:t> </a:t>
            </a:r>
            <a:r>
              <a:rPr lang="en-US" sz="2800" b="1" i="0" dirty="0" err="1">
                <a:latin typeface="Arial" charset="0"/>
              </a:rPr>
              <a:t>bức</a:t>
            </a:r>
            <a:r>
              <a:rPr lang="en-US" sz="2800" b="1" i="0" dirty="0">
                <a:latin typeface="Arial" charset="0"/>
              </a:rPr>
              <a:t> </a:t>
            </a:r>
            <a:r>
              <a:rPr lang="en-US" sz="2800" b="1" i="0" dirty="0" err="1">
                <a:latin typeface="Arial" charset="0"/>
              </a:rPr>
              <a:t>tranh</a:t>
            </a:r>
            <a:r>
              <a:rPr lang="en-US" sz="2800" b="1" i="0" dirty="0">
                <a:latin typeface="Arial" charset="0"/>
              </a:rPr>
              <a:t> .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228600" y="3352800"/>
            <a:ext cx="5410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000" i="0">
                <a:solidFill>
                  <a:schemeClr val="tx1"/>
                </a:solidFill>
                <a:latin typeface="Arial" charset="0"/>
              </a:rPr>
              <a:t>    </a:t>
            </a:r>
            <a:r>
              <a:rPr lang="en-US" sz="2800" i="0">
                <a:latin typeface="Arial" charset="0"/>
              </a:rPr>
              <a:t>Thử đoán xem câu chuyện kể về ai ? Nội dung câu chuyện là gì ?    </a:t>
            </a: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457200" y="292100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US" sz="2800" u="sng">
                <a:latin typeface="Arial" charset="0"/>
              </a:rPr>
              <a:t>Kể chuyện</a:t>
            </a:r>
            <a:r>
              <a:rPr lang="en-US" sz="3200">
                <a:latin typeface="Arial" charset="0"/>
              </a:rPr>
              <a:t/>
            </a:r>
            <a:br>
              <a:rPr lang="en-US" sz="3200">
                <a:latin typeface="Arial" charset="0"/>
              </a:rPr>
            </a:br>
            <a:endParaRPr lang="en-US" sz="3600">
              <a:latin typeface="Arial" charset="0"/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152400" y="990600"/>
            <a:ext cx="8763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US" sz="2800" dirty="0" err="1">
                <a:latin typeface="Arial" charset="0"/>
              </a:rPr>
              <a:t>Lời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ước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dưới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trăng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					 </a:t>
            </a:r>
            <a:r>
              <a:rPr lang="en-US" dirty="0" err="1" smtClean="0">
                <a:latin typeface="Arial" charset="0"/>
              </a:rPr>
              <a:t>Phạm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Thị</a:t>
            </a:r>
            <a:r>
              <a:rPr lang="en-US" dirty="0">
                <a:latin typeface="Arial" charset="0"/>
              </a:rPr>
              <a:t> Kim </a:t>
            </a:r>
            <a:r>
              <a:rPr lang="en-US" dirty="0" err="1">
                <a:latin typeface="Arial" charset="0"/>
              </a:rPr>
              <a:t>Nhường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/>
      <p:bldP spid="67594" grpId="0"/>
      <p:bldP spid="675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6" descr="DSC000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762000" y="3175337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i="0" dirty="0" err="1" smtClean="0">
                <a:solidFill>
                  <a:srgbClr val="0000FF"/>
                </a:solidFill>
                <a:latin typeface="Arial" charset="0"/>
              </a:rPr>
              <a:t>Đêm</a:t>
            </a:r>
            <a:r>
              <a:rPr lang="en-US" sz="2000" i="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rằm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tháng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Giêng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cô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gái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 smtClean="0">
                <a:solidFill>
                  <a:srgbClr val="0000FF"/>
                </a:solidFill>
                <a:latin typeface="Arial" charset="0"/>
              </a:rPr>
              <a:t>tròn</a:t>
            </a:r>
            <a:r>
              <a:rPr lang="en-US" sz="2000" i="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15 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tuổi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đến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bên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cầu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phúc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517525" y="31686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endParaRPr lang="en-GB" sz="36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6" name="Oval 15"/>
          <p:cNvSpPr>
            <a:spLocks noChangeArrowheads="1"/>
          </p:cNvSpPr>
          <p:nvPr/>
        </p:nvSpPr>
        <p:spPr bwMode="auto">
          <a:xfrm>
            <a:off x="4343400" y="2971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 dirty="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5127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384300"/>
          </a:xfrm>
          <a:noFill/>
        </p:spPr>
        <p:txBody>
          <a:bodyPr/>
          <a:lstStyle/>
          <a:p>
            <a:pPr eaLnBrk="1" hangingPunct="1"/>
            <a:r>
              <a:rPr lang="en-US" sz="2400" i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400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400" i="1" u="sng" dirty="0" err="1" smtClean="0">
                <a:solidFill>
                  <a:schemeClr val="tx1"/>
                </a:solidFill>
                <a:latin typeface="Arial" charset="0"/>
              </a:rPr>
              <a:t>Kể</a:t>
            </a:r>
            <a:r>
              <a:rPr lang="en-US" sz="2400" i="1" u="sng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Arial" charset="0"/>
              </a:rPr>
              <a:t>chuyện</a:t>
            </a:r>
            <a:r>
              <a:rPr lang="en-US" sz="2400" i="1" u="sng" dirty="0" smtClean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</a:rPr>
              <a:t>Lời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</a:rPr>
              <a:t>ước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</a:rPr>
              <a:t>dưới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</a:rPr>
              <a:t>trăng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400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800" i="1" dirty="0" smtClean="0">
                <a:solidFill>
                  <a:schemeClr val="tx1"/>
                </a:solidFill>
                <a:latin typeface="Arial" charset="0"/>
              </a:rPr>
              <a:t>					</a:t>
            </a:r>
            <a:endParaRPr lang="en-US" sz="2000" i="1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128" name="Picture 20" descr="hinh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21"/>
          <p:cNvSpPr txBox="1">
            <a:spLocks noChangeArrowheads="1"/>
          </p:cNvSpPr>
          <p:nvPr/>
        </p:nvSpPr>
        <p:spPr bwMode="auto">
          <a:xfrm>
            <a:off x="838200" y="6057435"/>
            <a:ext cx="3733800" cy="72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    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Nghe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Ngàn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khẩn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cầu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i="0" dirty="0" err="1" smtClean="0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i="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ngạc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nhiên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quá</a:t>
            </a:r>
            <a:r>
              <a:rPr lang="en-US" sz="3200" i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5130" name="Oval 23"/>
          <p:cNvSpPr>
            <a:spLocks noChangeArrowheads="1"/>
          </p:cNvSpPr>
          <p:nvPr/>
        </p:nvSpPr>
        <p:spPr bwMode="auto">
          <a:xfrm>
            <a:off x="4343400" y="582436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 dirty="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pic>
        <p:nvPicPr>
          <p:cNvPr id="5131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7620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26"/>
          <p:cNvSpPr txBox="1">
            <a:spLocks noChangeArrowheads="1"/>
          </p:cNvSpPr>
          <p:nvPr/>
        </p:nvSpPr>
        <p:spPr bwMode="auto">
          <a:xfrm>
            <a:off x="4876800" y="317799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Ngàn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cô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gái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mù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cũng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đến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5133" name="Oval 27"/>
          <p:cNvSpPr>
            <a:spLocks noChangeArrowheads="1"/>
          </p:cNvSpPr>
          <p:nvPr/>
        </p:nvSpPr>
        <p:spPr bwMode="auto">
          <a:xfrm>
            <a:off x="8305800" y="2971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 dirty="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pic>
        <p:nvPicPr>
          <p:cNvPr id="5134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962400"/>
            <a:ext cx="396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Oval 29"/>
          <p:cNvSpPr>
            <a:spLocks noChangeArrowheads="1"/>
          </p:cNvSpPr>
          <p:nvPr/>
        </p:nvSpPr>
        <p:spPr bwMode="auto">
          <a:xfrm>
            <a:off x="8305800" y="582436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>
                <a:solidFill>
                  <a:schemeClr val="tx1"/>
                </a:solidFill>
                <a:latin typeface="Arial" charset="0"/>
              </a:rPr>
              <a:t>4</a:t>
            </a:r>
          </a:p>
        </p:txBody>
      </p:sp>
      <p:sp>
        <p:nvSpPr>
          <p:cNvPr id="5136" name="Text Box 30"/>
          <p:cNvSpPr txBox="1">
            <a:spLocks noChangeArrowheads="1"/>
          </p:cNvSpPr>
          <p:nvPr/>
        </p:nvSpPr>
        <p:spPr bwMode="auto">
          <a:xfrm>
            <a:off x="5029200" y="6019800"/>
            <a:ext cx="3443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Ngàn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ơi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em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hiểu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ra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rồi</a:t>
            </a:r>
            <a:r>
              <a:rPr lang="en-US" sz="3200" i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  <p:pic>
        <p:nvPicPr>
          <p:cNvPr id="6148" name="Picture 4" descr="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u="sng">
                <a:latin typeface="Arial" charset="0"/>
              </a:rPr>
              <a:t>Kể chuyện</a:t>
            </a:r>
            <a:br>
              <a:rPr lang="en-US" sz="2800" u="sng">
                <a:latin typeface="Arial" charset="0"/>
              </a:rPr>
            </a:br>
            <a:r>
              <a:rPr lang="en-US" sz="2800">
                <a:latin typeface="Arial" charset="0"/>
              </a:rPr>
              <a:t>  Lời ước dưới trăng </a:t>
            </a:r>
            <a:br>
              <a:rPr lang="en-US" sz="2800">
                <a:latin typeface="Arial" charset="0"/>
              </a:rPr>
            </a:br>
            <a:r>
              <a:rPr lang="en-US" sz="2800">
                <a:latin typeface="Arial" charset="0"/>
              </a:rPr>
              <a:t>			</a:t>
            </a:r>
            <a:endParaRPr lang="en-GB" sz="2800">
              <a:latin typeface="Arial" charset="0"/>
            </a:endParaRP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5334000" y="1322388"/>
            <a:ext cx="3832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latin typeface="Arial" charset="0"/>
              </a:rPr>
              <a:t>      Phạm Thị Kim Nhường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6" descr="DSC000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762000" y="3175337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i="0" dirty="0" err="1" smtClean="0">
                <a:solidFill>
                  <a:srgbClr val="0000FF"/>
                </a:solidFill>
                <a:latin typeface="Arial" charset="0"/>
              </a:rPr>
              <a:t>Đêm</a:t>
            </a:r>
            <a:r>
              <a:rPr lang="en-US" sz="2000" i="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rằm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tháng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Giêng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cô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gái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 smtClean="0">
                <a:solidFill>
                  <a:srgbClr val="0000FF"/>
                </a:solidFill>
                <a:latin typeface="Arial" charset="0"/>
              </a:rPr>
              <a:t>tròn</a:t>
            </a:r>
            <a:r>
              <a:rPr lang="en-US" sz="2000" i="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15 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tuổi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đến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bên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cầu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phúc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517525" y="31686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endParaRPr lang="en-GB" sz="36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6" name="Oval 15"/>
          <p:cNvSpPr>
            <a:spLocks noChangeArrowheads="1"/>
          </p:cNvSpPr>
          <p:nvPr/>
        </p:nvSpPr>
        <p:spPr bwMode="auto">
          <a:xfrm>
            <a:off x="4343400" y="2971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 dirty="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5127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384300"/>
          </a:xfrm>
          <a:noFill/>
        </p:spPr>
        <p:txBody>
          <a:bodyPr/>
          <a:lstStyle/>
          <a:p>
            <a:pPr eaLnBrk="1" hangingPunct="1"/>
            <a:r>
              <a:rPr lang="en-US" sz="2400" i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400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400" i="1" u="sng" dirty="0" err="1" smtClean="0">
                <a:solidFill>
                  <a:schemeClr val="tx1"/>
                </a:solidFill>
                <a:latin typeface="Arial" charset="0"/>
              </a:rPr>
              <a:t>Kể</a:t>
            </a:r>
            <a:r>
              <a:rPr lang="en-US" sz="2400" i="1" u="sng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i="1" u="sng" dirty="0" err="1" smtClean="0">
                <a:solidFill>
                  <a:schemeClr val="tx1"/>
                </a:solidFill>
                <a:latin typeface="Arial" charset="0"/>
              </a:rPr>
              <a:t>chuyện</a:t>
            </a:r>
            <a:r>
              <a:rPr lang="en-US" sz="2400" i="1" u="sng" dirty="0" smtClean="0">
                <a:solidFill>
                  <a:schemeClr val="tx1"/>
                </a:solidFill>
                <a:latin typeface="Arial" charset="0"/>
              </a:rPr>
              <a:t>: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</a:rPr>
              <a:t>Lời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</a:rPr>
              <a:t>ước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</a:rPr>
              <a:t>dưới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</a:rPr>
              <a:t>trăng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400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800" i="1" dirty="0" smtClean="0">
                <a:solidFill>
                  <a:schemeClr val="tx1"/>
                </a:solidFill>
                <a:latin typeface="Arial" charset="0"/>
              </a:rPr>
              <a:t>					</a:t>
            </a:r>
            <a:endParaRPr lang="en-US" sz="2000" i="1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128" name="Picture 20" descr="hinh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21"/>
          <p:cNvSpPr txBox="1">
            <a:spLocks noChangeArrowheads="1"/>
          </p:cNvSpPr>
          <p:nvPr/>
        </p:nvSpPr>
        <p:spPr bwMode="auto">
          <a:xfrm>
            <a:off x="838200" y="6057435"/>
            <a:ext cx="3733800" cy="72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    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Nghe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Ngàn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khẩn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cầu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i="0" dirty="0" err="1" smtClean="0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000" i="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ngạc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nhiên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quá</a:t>
            </a:r>
            <a:r>
              <a:rPr lang="en-US" sz="3200" i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5130" name="Oval 23"/>
          <p:cNvSpPr>
            <a:spLocks noChangeArrowheads="1"/>
          </p:cNvSpPr>
          <p:nvPr/>
        </p:nvSpPr>
        <p:spPr bwMode="auto">
          <a:xfrm>
            <a:off x="4343400" y="582436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 dirty="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pic>
        <p:nvPicPr>
          <p:cNvPr id="5131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7620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26"/>
          <p:cNvSpPr txBox="1">
            <a:spLocks noChangeArrowheads="1"/>
          </p:cNvSpPr>
          <p:nvPr/>
        </p:nvSpPr>
        <p:spPr bwMode="auto">
          <a:xfrm>
            <a:off x="4876800" y="317799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Ngàn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cô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gái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mù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cũng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đến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5133" name="Oval 27"/>
          <p:cNvSpPr>
            <a:spLocks noChangeArrowheads="1"/>
          </p:cNvSpPr>
          <p:nvPr/>
        </p:nvSpPr>
        <p:spPr bwMode="auto">
          <a:xfrm>
            <a:off x="8305800" y="2971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 dirty="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pic>
        <p:nvPicPr>
          <p:cNvPr id="5134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962400"/>
            <a:ext cx="396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Oval 29"/>
          <p:cNvSpPr>
            <a:spLocks noChangeArrowheads="1"/>
          </p:cNvSpPr>
          <p:nvPr/>
        </p:nvSpPr>
        <p:spPr bwMode="auto">
          <a:xfrm>
            <a:off x="8305800" y="5824368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>
                <a:solidFill>
                  <a:schemeClr val="tx1"/>
                </a:solidFill>
                <a:latin typeface="Arial" charset="0"/>
              </a:rPr>
              <a:t>4</a:t>
            </a:r>
          </a:p>
        </p:txBody>
      </p:sp>
      <p:sp>
        <p:nvSpPr>
          <p:cNvPr id="5136" name="Text Box 30"/>
          <p:cNvSpPr txBox="1">
            <a:spLocks noChangeArrowheads="1"/>
          </p:cNvSpPr>
          <p:nvPr/>
        </p:nvSpPr>
        <p:spPr bwMode="auto">
          <a:xfrm>
            <a:off x="5029200" y="6019800"/>
            <a:ext cx="3443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Ngàn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ơi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em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hiểu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ra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0" dirty="0" err="1">
                <a:solidFill>
                  <a:srgbClr val="0000FF"/>
                </a:solidFill>
                <a:latin typeface="Arial" charset="0"/>
              </a:rPr>
              <a:t>rồi</a:t>
            </a:r>
            <a:r>
              <a:rPr lang="en-US" sz="3200" i="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25958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7" descr="DSC000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19"/>
          <p:cNvSpPr txBox="1">
            <a:spLocks noChangeArrowheads="1"/>
          </p:cNvSpPr>
          <p:nvPr/>
        </p:nvSpPr>
        <p:spPr bwMode="auto">
          <a:xfrm>
            <a:off x="609600" y="5903893"/>
            <a:ext cx="8534400" cy="95410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i="0" dirty="0">
                <a:solidFill>
                  <a:srgbClr val="0000FF"/>
                </a:solidFill>
                <a:latin typeface="Arial" charset="0"/>
              </a:rPr>
              <a:t>      </a:t>
            </a:r>
            <a:r>
              <a:rPr lang="en-US" i="0" dirty="0" err="1">
                <a:solidFill>
                  <a:srgbClr val="0000FF"/>
                </a:solidFill>
                <a:latin typeface="Arial" charset="0"/>
              </a:rPr>
              <a:t>Đêm</a:t>
            </a:r>
            <a:r>
              <a:rPr lang="en-US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i="0" dirty="0" err="1">
                <a:solidFill>
                  <a:srgbClr val="0000FF"/>
                </a:solidFill>
                <a:latin typeface="Arial" charset="0"/>
              </a:rPr>
              <a:t>rằm</a:t>
            </a:r>
            <a:r>
              <a:rPr lang="en-US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i="0" dirty="0" err="1">
                <a:solidFill>
                  <a:srgbClr val="0000FF"/>
                </a:solidFill>
                <a:latin typeface="Arial" charset="0"/>
              </a:rPr>
              <a:t>tháng</a:t>
            </a:r>
            <a:r>
              <a:rPr lang="en-US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i="0" dirty="0" err="1">
                <a:solidFill>
                  <a:srgbClr val="0000FF"/>
                </a:solidFill>
                <a:latin typeface="Arial" charset="0"/>
              </a:rPr>
              <a:t>Giêng</a:t>
            </a:r>
            <a:r>
              <a:rPr lang="en-US" i="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i="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i="0" dirty="0" err="1">
                <a:solidFill>
                  <a:srgbClr val="0000FF"/>
                </a:solidFill>
                <a:latin typeface="Arial" charset="0"/>
              </a:rPr>
              <a:t>cô</a:t>
            </a:r>
            <a:r>
              <a:rPr lang="en-US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i="0" dirty="0" err="1">
                <a:solidFill>
                  <a:srgbClr val="0000FF"/>
                </a:solidFill>
                <a:latin typeface="Arial" charset="0"/>
              </a:rPr>
              <a:t>gái</a:t>
            </a:r>
            <a:r>
              <a:rPr lang="en-US" i="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i="0" dirty="0" err="1">
                <a:solidFill>
                  <a:srgbClr val="0000FF"/>
                </a:solidFill>
                <a:latin typeface="Arial" charset="0"/>
              </a:rPr>
              <a:t>tròn</a:t>
            </a:r>
            <a:r>
              <a:rPr lang="en-US" i="0" dirty="0">
                <a:solidFill>
                  <a:srgbClr val="0000FF"/>
                </a:solidFill>
                <a:latin typeface="Arial" charset="0"/>
              </a:rPr>
              <a:t> 15  </a:t>
            </a:r>
            <a:r>
              <a:rPr lang="en-US" i="0" dirty="0" err="1">
                <a:solidFill>
                  <a:srgbClr val="0000FF"/>
                </a:solidFill>
                <a:latin typeface="Arial" charset="0"/>
              </a:rPr>
              <a:t>tuổi</a:t>
            </a:r>
            <a:r>
              <a:rPr lang="en-US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i="0" dirty="0" err="1">
                <a:solidFill>
                  <a:srgbClr val="0000FF"/>
                </a:solidFill>
                <a:latin typeface="Arial" charset="0"/>
              </a:rPr>
              <a:t>đến</a:t>
            </a:r>
            <a:r>
              <a:rPr lang="en-US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i="0" dirty="0" err="1">
                <a:solidFill>
                  <a:srgbClr val="0000FF"/>
                </a:solidFill>
                <a:latin typeface="Arial" charset="0"/>
              </a:rPr>
              <a:t>bên</a:t>
            </a:r>
            <a:r>
              <a:rPr lang="en-US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i="0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i="0" dirty="0" err="1">
                <a:solidFill>
                  <a:srgbClr val="0000FF"/>
                </a:solidFill>
                <a:latin typeface="Arial" charset="0"/>
              </a:rPr>
              <a:t>cầu</a:t>
            </a:r>
            <a:r>
              <a:rPr lang="en-US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i="0" dirty="0" err="1">
                <a:solidFill>
                  <a:srgbClr val="0000FF"/>
                </a:solidFill>
                <a:latin typeface="Arial" charset="0"/>
              </a:rPr>
              <a:t>phúc</a:t>
            </a:r>
            <a:r>
              <a:rPr lang="en-US" i="0" dirty="0" smtClean="0">
                <a:solidFill>
                  <a:srgbClr val="0000FF"/>
                </a:solidFill>
                <a:latin typeface="Arial" charset="0"/>
              </a:rPr>
              <a:t>.</a:t>
            </a:r>
            <a:endParaRPr lang="en-US" i="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197" name="Oval 21"/>
          <p:cNvSpPr>
            <a:spLocks noChangeArrowheads="1"/>
          </p:cNvSpPr>
          <p:nvPr/>
        </p:nvSpPr>
        <p:spPr bwMode="auto">
          <a:xfrm>
            <a:off x="8763000" y="5638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 dirty="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229600" cy="1384300"/>
          </a:xfrm>
          <a:noFill/>
        </p:spPr>
        <p:txBody>
          <a:bodyPr/>
          <a:lstStyle/>
          <a:p>
            <a:pPr eaLnBrk="1" hangingPunct="1"/>
            <a:r>
              <a:rPr lang="en-US" sz="2800" i="1" smtClean="0">
                <a:solidFill>
                  <a:schemeClr val="bg2"/>
                </a:solidFill>
                <a:latin typeface="Arial" charset="0"/>
              </a:rPr>
              <a:t>Thứ sáu ngày 23 tháng 10 năm 2009</a:t>
            </a:r>
            <a:r>
              <a:rPr lang="en-US" sz="2800" smtClean="0">
                <a:solidFill>
                  <a:schemeClr val="bg2"/>
                </a:solidFill>
                <a:latin typeface="Arial" charset="0"/>
              </a:rPr>
              <a:t> </a:t>
            </a:r>
            <a:br>
              <a:rPr lang="en-US" sz="2800" smtClean="0">
                <a:solidFill>
                  <a:schemeClr val="bg2"/>
                </a:solidFill>
                <a:latin typeface="Arial" charset="0"/>
              </a:rPr>
            </a:br>
            <a:r>
              <a:rPr lang="en-US" sz="2800" i="1" u="sng" smtClean="0">
                <a:solidFill>
                  <a:schemeClr val="bg2"/>
                </a:solidFill>
                <a:latin typeface="Arial" charset="0"/>
              </a:rPr>
              <a:t>Kể chuyện</a:t>
            </a:r>
            <a:r>
              <a:rPr lang="en-US" sz="2800" i="1" smtClean="0">
                <a:solidFill>
                  <a:schemeClr val="bg2"/>
                </a:solidFill>
                <a:latin typeface="Arial" charset="0"/>
              </a:rPr>
              <a:t/>
            </a:r>
            <a:br>
              <a:rPr lang="en-US" sz="2800" i="1" smtClean="0">
                <a:solidFill>
                  <a:schemeClr val="bg2"/>
                </a:solidFill>
                <a:latin typeface="Arial" charset="0"/>
              </a:rPr>
            </a:br>
            <a:r>
              <a:rPr lang="en-US" sz="2800" i="1" smtClean="0">
                <a:latin typeface="Arial" charset="0"/>
              </a:rPr>
              <a:t> </a:t>
            </a:r>
            <a:r>
              <a:rPr lang="en-US" sz="2800" i="1" smtClean="0">
                <a:solidFill>
                  <a:srgbClr val="FF6600"/>
                </a:solidFill>
                <a:latin typeface="Arial" charset="0"/>
              </a:rPr>
              <a:t>Lời ước dưới trăng</a:t>
            </a:r>
            <a:br>
              <a:rPr lang="en-US" sz="2800" i="1" smtClean="0">
                <a:solidFill>
                  <a:srgbClr val="FF6600"/>
                </a:solidFill>
                <a:latin typeface="Arial" charset="0"/>
              </a:rPr>
            </a:br>
            <a:r>
              <a:rPr lang="en-US" sz="2800" i="1" smtClean="0">
                <a:solidFill>
                  <a:srgbClr val="FF6600"/>
                </a:solidFill>
                <a:latin typeface="Arial" charset="0"/>
              </a:rPr>
              <a:t>					 </a:t>
            </a:r>
            <a:r>
              <a:rPr lang="en-US" sz="2000" i="1" smtClean="0">
                <a:solidFill>
                  <a:srgbClr val="FF9933"/>
                </a:solidFill>
                <a:latin typeface="Arial" charset="0"/>
              </a:rPr>
              <a:t>Phạm Thị Kim Nhường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33400" y="54864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endParaRPr lang="en-GB" sz="3600" i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22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8305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625476" y="5910432"/>
            <a:ext cx="8518524" cy="95410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 dirty="0" err="1" smtClean="0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2800" i="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Ngàn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cô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gái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mù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cũng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đến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2800" i="0" dirty="0" smtClean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l">
              <a:spcBef>
                <a:spcPct val="0"/>
              </a:spcBef>
            </a:pPr>
            <a:endParaRPr lang="en-US" sz="28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2" name="Oval 15"/>
          <p:cNvSpPr>
            <a:spLocks noChangeArrowheads="1"/>
          </p:cNvSpPr>
          <p:nvPr/>
        </p:nvSpPr>
        <p:spPr bwMode="auto">
          <a:xfrm>
            <a:off x="8415168" y="573741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 dirty="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384300"/>
          </a:xfrm>
          <a:noFill/>
        </p:spPr>
        <p:txBody>
          <a:bodyPr/>
          <a:lstStyle/>
          <a:p>
            <a:pPr eaLnBrk="1" hangingPunct="1"/>
            <a:r>
              <a:rPr lang="en-US" sz="2800" i="1" smtClean="0">
                <a:solidFill>
                  <a:schemeClr val="bg2"/>
                </a:solidFill>
                <a:latin typeface="Arial" charset="0"/>
              </a:rPr>
              <a:t>Thứ sáu ngày 23 tháng 10 năm 2009 </a:t>
            </a:r>
            <a:r>
              <a:rPr lang="en-US" sz="2800" smtClean="0">
                <a:solidFill>
                  <a:schemeClr val="bg2"/>
                </a:solidFill>
                <a:latin typeface="Arial" charset="0"/>
              </a:rPr>
              <a:t/>
            </a:r>
            <a:br>
              <a:rPr lang="en-US" sz="2800" smtClean="0">
                <a:solidFill>
                  <a:schemeClr val="bg2"/>
                </a:solidFill>
                <a:latin typeface="Arial" charset="0"/>
              </a:rPr>
            </a:br>
            <a:r>
              <a:rPr lang="en-US" sz="2800" i="1" u="sng" smtClean="0">
                <a:solidFill>
                  <a:schemeClr val="bg2"/>
                </a:solidFill>
                <a:latin typeface="Arial" charset="0"/>
              </a:rPr>
              <a:t>Kể chuyện</a:t>
            </a:r>
            <a:r>
              <a:rPr lang="en-US" sz="2800" i="1" smtClean="0">
                <a:solidFill>
                  <a:schemeClr val="bg2"/>
                </a:solidFill>
                <a:latin typeface="Arial" charset="0"/>
              </a:rPr>
              <a:t/>
            </a:r>
            <a:br>
              <a:rPr lang="en-US" sz="2800" i="1" smtClean="0">
                <a:solidFill>
                  <a:schemeClr val="bg2"/>
                </a:solidFill>
                <a:latin typeface="Arial" charset="0"/>
              </a:rPr>
            </a:br>
            <a:r>
              <a:rPr lang="en-US" sz="2800" i="1" smtClean="0">
                <a:latin typeface="Arial" charset="0"/>
              </a:rPr>
              <a:t> </a:t>
            </a:r>
            <a:r>
              <a:rPr lang="en-US" sz="2800" i="1" smtClean="0">
                <a:solidFill>
                  <a:srgbClr val="FF6600"/>
                </a:solidFill>
                <a:latin typeface="Arial" charset="0"/>
              </a:rPr>
              <a:t>Lời ước dưới trăng</a:t>
            </a:r>
          </a:p>
        </p:txBody>
      </p:sp>
      <p:sp>
        <p:nvSpPr>
          <p:cNvPr id="10243" name="Oval 10"/>
          <p:cNvSpPr>
            <a:spLocks noChangeArrowheads="1"/>
          </p:cNvSpPr>
          <p:nvPr/>
        </p:nvSpPr>
        <p:spPr bwMode="auto">
          <a:xfrm>
            <a:off x="8229600" y="5715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pic>
        <p:nvPicPr>
          <p:cNvPr id="10244" name="Picture 11" descr="hinh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8305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609600" y="6139032"/>
            <a:ext cx="8534400" cy="71269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800" i="0" dirty="0">
                <a:solidFill>
                  <a:schemeClr val="bg2"/>
                </a:solidFill>
                <a:latin typeface="Arial" charset="0"/>
              </a:rPr>
              <a:t>      </a:t>
            </a:r>
            <a:endParaRPr lang="en-US" sz="2800" i="0" dirty="0" smtClean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sz="2800" i="0" dirty="0" err="1" smtClean="0">
                <a:solidFill>
                  <a:srgbClr val="0000FF"/>
                </a:solidFill>
                <a:latin typeface="Arial" charset="0"/>
              </a:rPr>
              <a:t>Nghe</a:t>
            </a:r>
            <a:r>
              <a:rPr lang="en-US" sz="2800" i="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Ngàn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khẩn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cầu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ngạc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nhiên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 smtClean="0">
                <a:solidFill>
                  <a:srgbClr val="0000FF"/>
                </a:solidFill>
                <a:latin typeface="Arial" charset="0"/>
              </a:rPr>
              <a:t>quá</a:t>
            </a:r>
            <a:r>
              <a:rPr lang="en-US" sz="2800" i="0" dirty="0" smtClean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10246" name="Oval 13"/>
          <p:cNvSpPr>
            <a:spLocks noChangeArrowheads="1"/>
          </p:cNvSpPr>
          <p:nvPr/>
        </p:nvSpPr>
        <p:spPr bwMode="auto">
          <a:xfrm>
            <a:off x="8763000" y="57912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 dirty="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29600" cy="1384300"/>
          </a:xfrm>
          <a:noFill/>
        </p:spPr>
        <p:txBody>
          <a:bodyPr/>
          <a:lstStyle/>
          <a:p>
            <a:pPr eaLnBrk="1" hangingPunct="1"/>
            <a:r>
              <a:rPr lang="en-US" sz="2800" i="1" smtClean="0">
                <a:solidFill>
                  <a:schemeClr val="bg2"/>
                </a:solidFill>
                <a:latin typeface="Arial" charset="0"/>
              </a:rPr>
              <a:t>Thứ sáu ngày 23 tháng 10 năm 2009 </a:t>
            </a:r>
            <a:r>
              <a:rPr lang="en-US" sz="2800" smtClean="0">
                <a:solidFill>
                  <a:schemeClr val="bg2"/>
                </a:solidFill>
                <a:latin typeface="Arial" charset="0"/>
              </a:rPr>
              <a:t/>
            </a:r>
            <a:br>
              <a:rPr lang="en-US" sz="2800" smtClean="0">
                <a:solidFill>
                  <a:schemeClr val="bg2"/>
                </a:solidFill>
                <a:latin typeface="Arial" charset="0"/>
              </a:rPr>
            </a:br>
            <a:r>
              <a:rPr lang="en-US" sz="2800" i="1" u="sng" smtClean="0">
                <a:solidFill>
                  <a:schemeClr val="bg2"/>
                </a:solidFill>
                <a:latin typeface="Arial" charset="0"/>
              </a:rPr>
              <a:t>Kể chuyện</a:t>
            </a:r>
            <a:r>
              <a:rPr lang="en-US" sz="2800" i="1" smtClean="0">
                <a:solidFill>
                  <a:schemeClr val="bg2"/>
                </a:solidFill>
                <a:latin typeface="Arial" charset="0"/>
              </a:rPr>
              <a:t/>
            </a:r>
            <a:br>
              <a:rPr lang="en-US" sz="2800" i="1" smtClean="0">
                <a:solidFill>
                  <a:schemeClr val="bg2"/>
                </a:solidFill>
                <a:latin typeface="Arial" charset="0"/>
              </a:rPr>
            </a:br>
            <a:r>
              <a:rPr lang="en-US" sz="2800" i="1" smtClean="0">
                <a:latin typeface="Arial" charset="0"/>
              </a:rPr>
              <a:t> </a:t>
            </a:r>
            <a:r>
              <a:rPr lang="en-US" sz="2800" i="1" smtClean="0">
                <a:solidFill>
                  <a:srgbClr val="FF6600"/>
                </a:solidFill>
                <a:latin typeface="Arial" charset="0"/>
              </a:rPr>
              <a:t>Lời ước dưới trăng</a:t>
            </a:r>
          </a:p>
        </p:txBody>
      </p:sp>
      <p:pic>
        <p:nvPicPr>
          <p:cNvPr id="1126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1"/>
            <a:ext cx="82296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16"/>
          <p:cNvSpPr txBox="1">
            <a:spLocks noChangeArrowheads="1"/>
          </p:cNvSpPr>
          <p:nvPr/>
        </p:nvSpPr>
        <p:spPr bwMode="auto">
          <a:xfrm>
            <a:off x="598842" y="5912220"/>
            <a:ext cx="8534400" cy="95410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Chị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Ngàn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ơi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em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hiểu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ra</a:t>
            </a: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i="0" dirty="0" err="1">
                <a:solidFill>
                  <a:srgbClr val="0000FF"/>
                </a:solidFill>
                <a:latin typeface="Arial" charset="0"/>
              </a:rPr>
              <a:t>rồi</a:t>
            </a:r>
            <a:r>
              <a:rPr lang="en-US" sz="2800" i="0" dirty="0" smtClean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US" sz="2800" i="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269" name="Oval 17"/>
          <p:cNvSpPr>
            <a:spLocks noChangeArrowheads="1"/>
          </p:cNvSpPr>
          <p:nvPr/>
        </p:nvSpPr>
        <p:spPr bwMode="auto">
          <a:xfrm>
            <a:off x="8686800" y="55626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b="1" i="0" dirty="0">
                <a:solidFill>
                  <a:schemeClr val="tx1"/>
                </a:solidFill>
                <a:latin typeface="Arial" charset="0"/>
              </a:rPr>
              <a:t>4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2205</TotalTime>
  <Words>761</Words>
  <Application>Microsoft Office PowerPoint</Application>
  <PresentationFormat>On-screen Show (4:3)</PresentationFormat>
  <Paragraphs>108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Notebook</vt:lpstr>
      <vt:lpstr>Clip</vt:lpstr>
      <vt:lpstr>Kể chuyện</vt:lpstr>
      <vt:lpstr>PowerPoint Presentation</vt:lpstr>
      <vt:lpstr> Kể chuyện: Lời ước dưới trăng       </vt:lpstr>
      <vt:lpstr>PowerPoint Presentation</vt:lpstr>
      <vt:lpstr> Kể chuyện: Lời ước dưới trăng       </vt:lpstr>
      <vt:lpstr>PowerPoint Presentation</vt:lpstr>
      <vt:lpstr>Thứ sáu ngày 23 tháng 10 năm 2009  Kể chuyện  Lời ước dưới trăng       Phạm Thị Kim Nhường</vt:lpstr>
      <vt:lpstr>Thứ sáu ngày 23 tháng 10 năm 2009  Kể chuyện  Lời ước dưới trăng</vt:lpstr>
      <vt:lpstr>Thứ sáu ngày 23 tháng 10 năm 2009  Kể chuyện  Lời ước dưới trăng</vt:lpstr>
      <vt:lpstr>PowerPoint Presentation</vt:lpstr>
      <vt:lpstr> Kể chuyện  Lời ước dưới trăng       </vt:lpstr>
      <vt:lpstr> Kể chuyện   Lời ước dưới trăng       Phạm Thị Kim Nhường</vt:lpstr>
      <vt:lpstr>Kể chuyện: Lời ước dưới trăng</vt:lpstr>
      <vt:lpstr> Kể chuyện  Lời ước dưới trăng</vt:lpstr>
      <vt:lpstr> Kể chuyện  Lời ước dưới trăng</vt:lpstr>
      <vt:lpstr> Kể chuyện  Lời ước dưới trăng</vt:lpstr>
      <vt:lpstr> Kể chuyện  Lời ước dưới trăng       Phạm Thị Kim Nhường</vt:lpstr>
      <vt:lpstr>   </vt:lpstr>
    </vt:vector>
  </TitlesOfParts>
  <Company>KtpComputer.Ltd.Co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LOI UOC DUOI TRANG</dc:title>
  <dc:subject>TIENG VIET 4</dc:subject>
  <dc:creator>PHAM THI THU HUE _ 0983218348</dc:creator>
  <cp:lastModifiedBy>Windows</cp:lastModifiedBy>
  <cp:revision>79</cp:revision>
  <dcterms:created xsi:type="dcterms:W3CDTF">2009-02-14T13:02:45Z</dcterms:created>
  <dcterms:modified xsi:type="dcterms:W3CDTF">2021-10-23T11:42:54Z</dcterms:modified>
</cp:coreProperties>
</file>