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17"/>
  </p:notesMasterIdLst>
  <p:sldIdLst>
    <p:sldId id="270" r:id="rId2"/>
    <p:sldId id="296" r:id="rId3"/>
    <p:sldId id="317" r:id="rId4"/>
    <p:sldId id="318" r:id="rId5"/>
    <p:sldId id="319" r:id="rId6"/>
    <p:sldId id="320" r:id="rId7"/>
    <p:sldId id="287" r:id="rId8"/>
    <p:sldId id="321" r:id="rId9"/>
    <p:sldId id="310" r:id="rId10"/>
    <p:sldId id="304" r:id="rId11"/>
    <p:sldId id="279" r:id="rId12"/>
    <p:sldId id="292" r:id="rId13"/>
    <p:sldId id="260" r:id="rId14"/>
    <p:sldId id="322" r:id="rId15"/>
    <p:sldId id="315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FF33"/>
    <a:srgbClr val="0000CC"/>
    <a:srgbClr val="030201"/>
    <a:srgbClr val="FF33CC"/>
    <a:srgbClr val="006600"/>
    <a:srgbClr val="CC0000"/>
    <a:srgbClr val="BC0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088" autoAdjust="0"/>
    <p:restoredTop sz="88309" autoAdjust="0"/>
  </p:normalViewPr>
  <p:slideViewPr>
    <p:cSldViewPr>
      <p:cViewPr>
        <p:scale>
          <a:sx n="66" d="100"/>
          <a:sy n="66" d="100"/>
        </p:scale>
        <p:origin x="-130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8127C5C-4762-4B0D-983C-4B6DA3EE57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08375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3836F36-7964-4FE2-91F7-D15BD325EF70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9CD461F-98EB-4A44-A220-FEB239FC94C3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AA6578F-BCC3-42C0-B65A-FE4DED7B608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298F4DE-1AB6-4776-B787-A5FD97E6A66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85729C7-A090-4BF2-8FFD-EBF18989F134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A635EA7-98E4-4714-8DC0-567F3A456783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45EA5BF-1CB7-4932-A6FA-80B0F31641F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769530E-BCC7-47B0-9E30-19596321BA0C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E5C8DD-A13D-47FE-B34E-DA01FA7D00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420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56E12C-CADC-41B7-B037-5142AD54AC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614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B99096-6FDC-4E82-AD06-6999B64918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4197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BD62AA-B971-4C17-A76F-150DF2DD93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5571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850F19-243D-491D-960A-A288448A31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486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E21DE0-471C-468A-B29B-E5C582EB64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2737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D5EC64-DAC8-4C21-95B1-B19D83D0A9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09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088352-C172-4F50-9FB8-8803C9F051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9712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2A7D94-B48A-4938-B4C1-D54D4326D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374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21B2B4-B265-4E3A-8629-ACFF6ED0B4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9126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094E15-C658-47AC-851C-001AC67918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7224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23EF0F-08D6-40DB-AD2E-29AA9F26CA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8645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3FF197-C45D-4161-8A9F-9F619E18D7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5778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5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16472D9-BC35-4A2B-ABB1-CF91B25C76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45720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F0"/>
                </a:solidFill>
              </a:rPr>
              <a:t>TRƯỜNG TIỂU HỌC SÀI ĐỒNG</a:t>
            </a:r>
            <a:endParaRPr lang="en-US" sz="2800" b="1" dirty="0">
              <a:solidFill>
                <a:srgbClr val="00B0F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8400" y="1057499"/>
            <a:ext cx="510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TOÁN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4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15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2257828"/>
            <a:ext cx="705353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Chia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hai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số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có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tận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cùng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là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chữ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số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0.</a:t>
            </a:r>
            <a:endParaRPr lang="en-US" sz="4000" b="1" cap="none" spc="0" dirty="0">
              <a:ln w="11430">
                <a:solidFill>
                  <a:srgbClr val="FFFF00"/>
                </a:solidFill>
              </a:ln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5400" y="4038600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GV: </a:t>
            </a:r>
            <a:r>
              <a:rPr lang="en-US" sz="2400" dirty="0" err="1" smtClean="0"/>
              <a:t>Nguyễn</a:t>
            </a:r>
            <a:r>
              <a:rPr lang="en-US" sz="2400" dirty="0" smtClean="0"/>
              <a:t> </a:t>
            </a:r>
            <a:r>
              <a:rPr lang="en-US" sz="2400" dirty="0" err="1" smtClean="0"/>
              <a:t>Thị</a:t>
            </a:r>
            <a:r>
              <a:rPr lang="en-US" sz="2400" dirty="0" smtClean="0"/>
              <a:t> </a:t>
            </a:r>
            <a:r>
              <a:rPr lang="en-US" sz="2400" dirty="0" err="1" smtClean="0"/>
              <a:t>Bích</a:t>
            </a:r>
            <a:r>
              <a:rPr lang="en-US" sz="2400" dirty="0" smtClean="0"/>
              <a:t> </a:t>
            </a:r>
            <a:r>
              <a:rPr lang="en-US" sz="2400" dirty="0" err="1" smtClean="0"/>
              <a:t>Thủy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47"/>
          <p:cNvSpPr txBox="1">
            <a:spLocks noChangeArrowheads="1"/>
          </p:cNvSpPr>
          <p:nvPr/>
        </p:nvSpPr>
        <p:spPr bwMode="auto">
          <a:xfrm>
            <a:off x="152400" y="212725"/>
            <a:ext cx="24384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u="sng" dirty="0" smtClean="0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altLang="en-US" sz="2800" b="1" u="sng" dirty="0" smtClean="0">
                <a:solidFill>
                  <a:srgbClr val="0000CC"/>
                </a:solidFill>
                <a:latin typeface="Times New Roman" pitchFamily="18" charset="0"/>
              </a:rPr>
              <a:t>1.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CC0000"/>
                </a:solidFill>
                <a:latin typeface="Times New Roman" pitchFamily="18" charset="0"/>
              </a:rPr>
              <a:t>a) 420 : 60</a:t>
            </a:r>
          </a:p>
        </p:txBody>
      </p:sp>
      <p:sp>
        <p:nvSpPr>
          <p:cNvPr id="136247" name="Text Box 55"/>
          <p:cNvSpPr txBox="1">
            <a:spLocks noChangeArrowheads="1"/>
          </p:cNvSpPr>
          <p:nvPr/>
        </p:nvSpPr>
        <p:spPr bwMode="auto">
          <a:xfrm>
            <a:off x="2611438" y="3654425"/>
            <a:ext cx="358775" cy="52322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36250" name="Text Box 58"/>
          <p:cNvSpPr txBox="1">
            <a:spLocks noChangeArrowheads="1"/>
          </p:cNvSpPr>
          <p:nvPr/>
        </p:nvSpPr>
        <p:spPr bwMode="auto">
          <a:xfrm>
            <a:off x="5470525" y="944562"/>
            <a:ext cx="220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CC0000"/>
                </a:solidFill>
                <a:latin typeface="Times New Roman" pitchFamily="18" charset="0"/>
              </a:rPr>
              <a:t>4500 : 500</a:t>
            </a:r>
          </a:p>
        </p:txBody>
      </p:sp>
      <p:sp>
        <p:nvSpPr>
          <p:cNvPr id="136256" name="Text Box 64"/>
          <p:cNvSpPr txBox="1">
            <a:spLocks noChangeArrowheads="1"/>
          </p:cNvSpPr>
          <p:nvPr/>
        </p:nvSpPr>
        <p:spPr bwMode="auto">
          <a:xfrm>
            <a:off x="6937375" y="3573463"/>
            <a:ext cx="1841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800">
              <a:latin typeface="Times New Roman" pitchFamily="18" charset="0"/>
            </a:endParaRPr>
          </a:p>
        </p:txBody>
      </p:sp>
      <p:sp>
        <p:nvSpPr>
          <p:cNvPr id="136263" name="Text Box 71"/>
          <p:cNvSpPr txBox="1">
            <a:spLocks noChangeArrowheads="1"/>
          </p:cNvSpPr>
          <p:nvPr/>
        </p:nvSpPr>
        <p:spPr bwMode="auto">
          <a:xfrm>
            <a:off x="257175" y="3657600"/>
            <a:ext cx="27241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b) 85000 : 500</a:t>
            </a:r>
          </a:p>
        </p:txBody>
      </p:sp>
      <p:sp>
        <p:nvSpPr>
          <p:cNvPr id="136265" name="Text Box 73"/>
          <p:cNvSpPr txBox="1">
            <a:spLocks noChangeArrowheads="1"/>
          </p:cNvSpPr>
          <p:nvPr/>
        </p:nvSpPr>
        <p:spPr bwMode="auto">
          <a:xfrm>
            <a:off x="5470525" y="3650456"/>
            <a:ext cx="27463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CC0000"/>
                </a:solidFill>
                <a:latin typeface="Times New Roman" pitchFamily="18" charset="0"/>
              </a:rPr>
              <a:t>92000 : 400</a:t>
            </a:r>
          </a:p>
        </p:txBody>
      </p:sp>
      <p:sp>
        <p:nvSpPr>
          <p:cNvPr id="136273" name="Line 81"/>
          <p:cNvSpPr>
            <a:spLocks noChangeShapeType="1"/>
          </p:cNvSpPr>
          <p:nvPr/>
        </p:nvSpPr>
        <p:spPr bwMode="auto">
          <a:xfrm>
            <a:off x="2590800" y="5257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100" name="Text Box 21"/>
          <p:cNvSpPr txBox="1">
            <a:spLocks noChangeArrowheads="1"/>
          </p:cNvSpPr>
          <p:nvPr/>
        </p:nvSpPr>
        <p:spPr bwMode="auto">
          <a:xfrm>
            <a:off x="5516880" y="2232043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01" name="Text Box 22"/>
          <p:cNvSpPr txBox="1">
            <a:spLocks noChangeArrowheads="1"/>
          </p:cNvSpPr>
          <p:nvPr/>
        </p:nvSpPr>
        <p:spPr bwMode="auto">
          <a:xfrm>
            <a:off x="6675986" y="2256971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9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2" name="Text Box 23"/>
          <p:cNvSpPr txBox="1">
            <a:spLocks noChangeArrowheads="1"/>
          </p:cNvSpPr>
          <p:nvPr/>
        </p:nvSpPr>
        <p:spPr bwMode="auto">
          <a:xfrm>
            <a:off x="5295900" y="1729921"/>
            <a:ext cx="1866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4500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03" name="Text Box 26"/>
          <p:cNvSpPr txBox="1">
            <a:spLocks noChangeArrowheads="1"/>
          </p:cNvSpPr>
          <p:nvPr/>
        </p:nvSpPr>
        <p:spPr bwMode="auto">
          <a:xfrm>
            <a:off x="6599786" y="1691821"/>
            <a:ext cx="99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5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00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04" name="Line 34"/>
          <p:cNvSpPr>
            <a:spLocks noChangeShapeType="1"/>
          </p:cNvSpPr>
          <p:nvPr/>
        </p:nvSpPr>
        <p:spPr bwMode="auto">
          <a:xfrm>
            <a:off x="7133186" y="1872796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" name="Group 41"/>
          <p:cNvGrpSpPr>
            <a:grpSpLocks/>
          </p:cNvGrpSpPr>
          <p:nvPr/>
        </p:nvGrpSpPr>
        <p:grpSpPr bwMode="auto">
          <a:xfrm>
            <a:off x="6599786" y="1723571"/>
            <a:ext cx="838200" cy="1295400"/>
            <a:chOff x="4464" y="1056"/>
            <a:chExt cx="528" cy="816"/>
          </a:xfrm>
        </p:grpSpPr>
        <p:sp>
          <p:nvSpPr>
            <p:cNvPr id="106" name="Line 39"/>
            <p:cNvSpPr>
              <a:spLocks noChangeShapeType="1"/>
            </p:cNvSpPr>
            <p:nvPr/>
          </p:nvSpPr>
          <p:spPr bwMode="auto">
            <a:xfrm>
              <a:off x="4464" y="1056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Line 40"/>
            <p:cNvSpPr>
              <a:spLocks noChangeShapeType="1"/>
            </p:cNvSpPr>
            <p:nvPr/>
          </p:nvSpPr>
          <p:spPr bwMode="auto">
            <a:xfrm>
              <a:off x="4464" y="1392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" name="Line 34"/>
          <p:cNvSpPr>
            <a:spLocks noChangeShapeType="1"/>
          </p:cNvSpPr>
          <p:nvPr/>
        </p:nvSpPr>
        <p:spPr bwMode="auto">
          <a:xfrm>
            <a:off x="6102379" y="1898196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" name="Line 34"/>
          <p:cNvSpPr>
            <a:spLocks noChangeShapeType="1"/>
          </p:cNvSpPr>
          <p:nvPr/>
        </p:nvSpPr>
        <p:spPr bwMode="auto">
          <a:xfrm>
            <a:off x="5884372" y="1914071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" name="Line 34"/>
          <p:cNvSpPr>
            <a:spLocks noChangeShapeType="1"/>
          </p:cNvSpPr>
          <p:nvPr/>
        </p:nvSpPr>
        <p:spPr bwMode="auto">
          <a:xfrm>
            <a:off x="6921529" y="1872796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" name="Text Box 21"/>
          <p:cNvSpPr txBox="1">
            <a:spLocks noChangeArrowheads="1"/>
          </p:cNvSpPr>
          <p:nvPr/>
        </p:nvSpPr>
        <p:spPr bwMode="auto">
          <a:xfrm>
            <a:off x="533400" y="5004272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3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15" name="Text Box 22"/>
          <p:cNvSpPr txBox="1">
            <a:spLocks noChangeArrowheads="1"/>
          </p:cNvSpPr>
          <p:nvPr/>
        </p:nvSpPr>
        <p:spPr bwMode="auto">
          <a:xfrm>
            <a:off x="2061482" y="50292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6" name="Text Box 23"/>
          <p:cNvSpPr txBox="1">
            <a:spLocks noChangeArrowheads="1"/>
          </p:cNvSpPr>
          <p:nvPr/>
        </p:nvSpPr>
        <p:spPr bwMode="auto">
          <a:xfrm>
            <a:off x="499382" y="4502150"/>
            <a:ext cx="1866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85000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17" name="Text Box 26"/>
          <p:cNvSpPr txBox="1">
            <a:spLocks noChangeArrowheads="1"/>
          </p:cNvSpPr>
          <p:nvPr/>
        </p:nvSpPr>
        <p:spPr bwMode="auto">
          <a:xfrm>
            <a:off x="1985282" y="4464050"/>
            <a:ext cx="99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5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00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18" name="Line 34"/>
          <p:cNvSpPr>
            <a:spLocks noChangeShapeType="1"/>
          </p:cNvSpPr>
          <p:nvPr/>
        </p:nvSpPr>
        <p:spPr bwMode="auto">
          <a:xfrm>
            <a:off x="2518682" y="4645025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9" name="Group 41"/>
          <p:cNvGrpSpPr>
            <a:grpSpLocks/>
          </p:cNvGrpSpPr>
          <p:nvPr/>
        </p:nvGrpSpPr>
        <p:grpSpPr bwMode="auto">
          <a:xfrm>
            <a:off x="1985282" y="4495800"/>
            <a:ext cx="838200" cy="1295400"/>
            <a:chOff x="4464" y="1056"/>
            <a:chExt cx="528" cy="816"/>
          </a:xfrm>
        </p:grpSpPr>
        <p:sp>
          <p:nvSpPr>
            <p:cNvPr id="120" name="Line 39"/>
            <p:cNvSpPr>
              <a:spLocks noChangeShapeType="1"/>
            </p:cNvSpPr>
            <p:nvPr/>
          </p:nvSpPr>
          <p:spPr bwMode="auto">
            <a:xfrm>
              <a:off x="4464" y="1056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Line 40"/>
            <p:cNvSpPr>
              <a:spLocks noChangeShapeType="1"/>
            </p:cNvSpPr>
            <p:nvPr/>
          </p:nvSpPr>
          <p:spPr bwMode="auto">
            <a:xfrm>
              <a:off x="4464" y="1392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" name="Line 34"/>
          <p:cNvSpPr>
            <a:spLocks noChangeShapeType="1"/>
          </p:cNvSpPr>
          <p:nvPr/>
        </p:nvSpPr>
        <p:spPr bwMode="auto">
          <a:xfrm>
            <a:off x="1487875" y="4670425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" name="Line 34"/>
          <p:cNvSpPr>
            <a:spLocks noChangeShapeType="1"/>
          </p:cNvSpPr>
          <p:nvPr/>
        </p:nvSpPr>
        <p:spPr bwMode="auto">
          <a:xfrm>
            <a:off x="1269868" y="4686300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" name="Line 34"/>
          <p:cNvSpPr>
            <a:spLocks noChangeShapeType="1"/>
          </p:cNvSpPr>
          <p:nvPr/>
        </p:nvSpPr>
        <p:spPr bwMode="auto">
          <a:xfrm>
            <a:off x="2307025" y="4645025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" name="Text Box 21"/>
          <p:cNvSpPr txBox="1">
            <a:spLocks noChangeArrowheads="1"/>
          </p:cNvSpPr>
          <p:nvPr/>
        </p:nvSpPr>
        <p:spPr bwMode="auto">
          <a:xfrm>
            <a:off x="762000" y="499745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5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26" name="Text Box 21"/>
          <p:cNvSpPr txBox="1">
            <a:spLocks noChangeArrowheads="1"/>
          </p:cNvSpPr>
          <p:nvPr/>
        </p:nvSpPr>
        <p:spPr bwMode="auto">
          <a:xfrm>
            <a:off x="2286000" y="5027687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7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27" name="Text Box 21"/>
          <p:cNvSpPr txBox="1">
            <a:spLocks noChangeArrowheads="1"/>
          </p:cNvSpPr>
          <p:nvPr/>
        </p:nvSpPr>
        <p:spPr bwMode="auto">
          <a:xfrm>
            <a:off x="762000" y="5442894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28" name="Text Box 21"/>
          <p:cNvSpPr txBox="1">
            <a:spLocks noChangeArrowheads="1"/>
          </p:cNvSpPr>
          <p:nvPr/>
        </p:nvSpPr>
        <p:spPr bwMode="auto">
          <a:xfrm>
            <a:off x="5427172" y="4937125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1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29" name="Text Box 22"/>
          <p:cNvSpPr txBox="1">
            <a:spLocks noChangeArrowheads="1"/>
          </p:cNvSpPr>
          <p:nvPr/>
        </p:nvSpPr>
        <p:spPr bwMode="auto">
          <a:xfrm>
            <a:off x="6866486" y="49530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0" name="Text Box 23"/>
          <p:cNvSpPr txBox="1">
            <a:spLocks noChangeArrowheads="1"/>
          </p:cNvSpPr>
          <p:nvPr/>
        </p:nvSpPr>
        <p:spPr bwMode="auto">
          <a:xfrm>
            <a:off x="5448300" y="4474259"/>
            <a:ext cx="1866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9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2000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1" name="Text Box 26"/>
          <p:cNvSpPr txBox="1">
            <a:spLocks noChangeArrowheads="1"/>
          </p:cNvSpPr>
          <p:nvPr/>
        </p:nvSpPr>
        <p:spPr bwMode="auto">
          <a:xfrm>
            <a:off x="6819900" y="4419600"/>
            <a:ext cx="99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400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2" name="Line 34"/>
          <p:cNvSpPr>
            <a:spLocks noChangeShapeType="1"/>
          </p:cNvSpPr>
          <p:nvPr/>
        </p:nvSpPr>
        <p:spPr bwMode="auto">
          <a:xfrm>
            <a:off x="7375525" y="4587875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33" name="Group 41"/>
          <p:cNvGrpSpPr>
            <a:grpSpLocks/>
          </p:cNvGrpSpPr>
          <p:nvPr/>
        </p:nvGrpSpPr>
        <p:grpSpPr bwMode="auto">
          <a:xfrm>
            <a:off x="6828386" y="4502150"/>
            <a:ext cx="838200" cy="1295400"/>
            <a:chOff x="4464" y="1056"/>
            <a:chExt cx="528" cy="816"/>
          </a:xfrm>
        </p:grpSpPr>
        <p:sp>
          <p:nvSpPr>
            <p:cNvPr id="134" name="Line 39"/>
            <p:cNvSpPr>
              <a:spLocks noChangeShapeType="1"/>
            </p:cNvSpPr>
            <p:nvPr/>
          </p:nvSpPr>
          <p:spPr bwMode="auto">
            <a:xfrm>
              <a:off x="4464" y="1056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Line 40"/>
            <p:cNvSpPr>
              <a:spLocks noChangeShapeType="1"/>
            </p:cNvSpPr>
            <p:nvPr/>
          </p:nvSpPr>
          <p:spPr bwMode="auto">
            <a:xfrm>
              <a:off x="4464" y="1392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6" name="Line 34"/>
          <p:cNvSpPr>
            <a:spLocks noChangeShapeType="1"/>
          </p:cNvSpPr>
          <p:nvPr/>
        </p:nvSpPr>
        <p:spPr bwMode="auto">
          <a:xfrm>
            <a:off x="6447386" y="4651375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" name="Line 34"/>
          <p:cNvSpPr>
            <a:spLocks noChangeShapeType="1"/>
          </p:cNvSpPr>
          <p:nvPr/>
        </p:nvSpPr>
        <p:spPr bwMode="auto">
          <a:xfrm>
            <a:off x="6218151" y="4632325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8" name="Line 34"/>
          <p:cNvSpPr>
            <a:spLocks noChangeShapeType="1"/>
          </p:cNvSpPr>
          <p:nvPr/>
        </p:nvSpPr>
        <p:spPr bwMode="auto">
          <a:xfrm>
            <a:off x="7121525" y="4587875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9" name="Text Box 21"/>
          <p:cNvSpPr txBox="1">
            <a:spLocks noChangeArrowheads="1"/>
          </p:cNvSpPr>
          <p:nvPr/>
        </p:nvSpPr>
        <p:spPr bwMode="auto">
          <a:xfrm>
            <a:off x="5659351" y="493395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2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40" name="Text Box 21"/>
          <p:cNvSpPr txBox="1">
            <a:spLocks noChangeArrowheads="1"/>
          </p:cNvSpPr>
          <p:nvPr/>
        </p:nvSpPr>
        <p:spPr bwMode="auto">
          <a:xfrm>
            <a:off x="7118350" y="494665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1" name="Text Box 21"/>
          <p:cNvSpPr txBox="1">
            <a:spLocks noChangeArrowheads="1"/>
          </p:cNvSpPr>
          <p:nvPr/>
        </p:nvSpPr>
        <p:spPr bwMode="auto">
          <a:xfrm>
            <a:off x="5683308" y="5385744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43" name="Text Box 21"/>
          <p:cNvSpPr txBox="1">
            <a:spLocks noChangeArrowheads="1"/>
          </p:cNvSpPr>
          <p:nvPr/>
        </p:nvSpPr>
        <p:spPr bwMode="auto">
          <a:xfrm>
            <a:off x="783363" y="2229322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44" name="Text Box 22"/>
          <p:cNvSpPr txBox="1">
            <a:spLocks noChangeArrowheads="1"/>
          </p:cNvSpPr>
          <p:nvPr/>
        </p:nvSpPr>
        <p:spPr bwMode="auto">
          <a:xfrm>
            <a:off x="1600200" y="233045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7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5" name="Text Box 23"/>
          <p:cNvSpPr txBox="1">
            <a:spLocks noChangeArrowheads="1"/>
          </p:cNvSpPr>
          <p:nvPr/>
        </p:nvSpPr>
        <p:spPr bwMode="auto">
          <a:xfrm>
            <a:off x="575582" y="1727200"/>
            <a:ext cx="1866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420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46" name="Text Box 26"/>
          <p:cNvSpPr txBox="1">
            <a:spLocks noChangeArrowheads="1"/>
          </p:cNvSpPr>
          <p:nvPr/>
        </p:nvSpPr>
        <p:spPr bwMode="auto">
          <a:xfrm>
            <a:off x="1600200" y="1720850"/>
            <a:ext cx="99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6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0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148" name="Group 41"/>
          <p:cNvGrpSpPr>
            <a:grpSpLocks/>
          </p:cNvGrpSpPr>
          <p:nvPr/>
        </p:nvGrpSpPr>
        <p:grpSpPr bwMode="auto">
          <a:xfrm>
            <a:off x="1524000" y="1752600"/>
            <a:ext cx="838200" cy="1295400"/>
            <a:chOff x="4464" y="1056"/>
            <a:chExt cx="528" cy="816"/>
          </a:xfrm>
        </p:grpSpPr>
        <p:sp>
          <p:nvSpPr>
            <p:cNvPr id="149" name="Line 39"/>
            <p:cNvSpPr>
              <a:spLocks noChangeShapeType="1"/>
            </p:cNvSpPr>
            <p:nvPr/>
          </p:nvSpPr>
          <p:spPr bwMode="auto">
            <a:xfrm>
              <a:off x="4464" y="1056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Line 40"/>
            <p:cNvSpPr>
              <a:spLocks noChangeShapeType="1"/>
            </p:cNvSpPr>
            <p:nvPr/>
          </p:nvSpPr>
          <p:spPr bwMode="auto">
            <a:xfrm>
              <a:off x="4464" y="1392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2" name="Line 34"/>
          <p:cNvSpPr>
            <a:spLocks noChangeShapeType="1"/>
          </p:cNvSpPr>
          <p:nvPr/>
        </p:nvSpPr>
        <p:spPr bwMode="auto">
          <a:xfrm>
            <a:off x="1143000" y="1900464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" name="Line 34"/>
          <p:cNvSpPr>
            <a:spLocks noChangeShapeType="1"/>
          </p:cNvSpPr>
          <p:nvPr/>
        </p:nvSpPr>
        <p:spPr bwMode="auto">
          <a:xfrm>
            <a:off x="1919514" y="1872796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" name="Text Box 21"/>
          <p:cNvSpPr txBox="1">
            <a:spLocks noChangeArrowheads="1"/>
          </p:cNvSpPr>
          <p:nvPr/>
        </p:nvSpPr>
        <p:spPr bwMode="auto">
          <a:xfrm>
            <a:off x="996818" y="5424788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58" name="Text Box 21"/>
          <p:cNvSpPr txBox="1">
            <a:spLocks noChangeArrowheads="1"/>
          </p:cNvSpPr>
          <p:nvPr/>
        </p:nvSpPr>
        <p:spPr bwMode="auto">
          <a:xfrm>
            <a:off x="990600" y="583565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59" name="Text Box 21"/>
          <p:cNvSpPr txBox="1">
            <a:spLocks noChangeArrowheads="1"/>
          </p:cNvSpPr>
          <p:nvPr/>
        </p:nvSpPr>
        <p:spPr bwMode="auto">
          <a:xfrm>
            <a:off x="2525032" y="50292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60" name="Text Box 21"/>
          <p:cNvSpPr txBox="1">
            <a:spLocks noChangeArrowheads="1"/>
          </p:cNvSpPr>
          <p:nvPr/>
        </p:nvSpPr>
        <p:spPr bwMode="auto">
          <a:xfrm>
            <a:off x="5943600" y="537845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61" name="Text Box 21"/>
          <p:cNvSpPr txBox="1">
            <a:spLocks noChangeArrowheads="1"/>
          </p:cNvSpPr>
          <p:nvPr/>
        </p:nvSpPr>
        <p:spPr bwMode="auto">
          <a:xfrm>
            <a:off x="5957397" y="5763226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62" name="Text Box 21"/>
          <p:cNvSpPr txBox="1">
            <a:spLocks noChangeArrowheads="1"/>
          </p:cNvSpPr>
          <p:nvPr/>
        </p:nvSpPr>
        <p:spPr bwMode="auto">
          <a:xfrm>
            <a:off x="7343833" y="494665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6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6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6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3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13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36250" grpId="0"/>
      <p:bldP spid="136263" grpId="0"/>
      <p:bldP spid="136265" grpId="0"/>
      <p:bldP spid="100" grpId="0"/>
      <p:bldP spid="101" grpId="0"/>
      <p:bldP spid="102" grpId="0"/>
      <p:bldP spid="103" grpId="0"/>
      <p:bldP spid="104" grpId="0" animBg="1"/>
      <p:bldP spid="108" grpId="0" animBg="1"/>
      <p:bldP spid="109" grpId="0" animBg="1"/>
      <p:bldP spid="110" grpId="0" animBg="1"/>
      <p:bldP spid="114" grpId="0"/>
      <p:bldP spid="115" grpId="0"/>
      <p:bldP spid="116" grpId="0"/>
      <p:bldP spid="117" grpId="0"/>
      <p:bldP spid="118" grpId="0" animBg="1"/>
      <p:bldP spid="122" grpId="0" animBg="1"/>
      <p:bldP spid="123" grpId="0" animBg="1"/>
      <p:bldP spid="124" grpId="0" animBg="1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 animBg="1"/>
      <p:bldP spid="136" grpId="0" animBg="1"/>
      <p:bldP spid="137" grpId="0" animBg="1"/>
      <p:bldP spid="138" grpId="0" animBg="1"/>
      <p:bldP spid="139" grpId="0"/>
      <p:bldP spid="140" grpId="0"/>
      <p:bldP spid="141" grpId="0"/>
      <p:bldP spid="143" grpId="0"/>
      <p:bldP spid="144" grpId="0"/>
      <p:bldP spid="145" grpId="0"/>
      <p:bldP spid="146" grpId="0"/>
      <p:bldP spid="152" grpId="0" animBg="1"/>
      <p:bldP spid="153" grpId="0" animBg="1"/>
      <p:bldP spid="157" grpId="0"/>
      <p:bldP spid="158" grpId="0"/>
      <p:bldP spid="159" grpId="0"/>
      <p:bldP spid="160" grpId="0"/>
      <p:bldP spid="161" grpId="0"/>
      <p:bldP spid="1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17411" name="Rectangle 23"/>
          <p:cNvSpPr>
            <a:spLocks noChangeArrowheads="1"/>
          </p:cNvSpPr>
          <p:nvPr/>
        </p:nvSpPr>
        <p:spPr bwMode="auto">
          <a:xfrm>
            <a:off x="1219200" y="2514600"/>
            <a:ext cx="7696200" cy="838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/>
            <a:endParaRPr lang="en-US" altLang="en-US" sz="2000" b="1" i="1">
              <a:solidFill>
                <a:srgbClr val="660066"/>
              </a:solidFill>
              <a:latin typeface="VNI-Times" pitchFamily="2" charset="0"/>
            </a:endParaRPr>
          </a:p>
        </p:txBody>
      </p:sp>
      <p:sp>
        <p:nvSpPr>
          <p:cNvPr id="17412" name="Rectangle 40"/>
          <p:cNvSpPr>
            <a:spLocks noChangeArrowheads="1"/>
          </p:cNvSpPr>
          <p:nvPr/>
        </p:nvSpPr>
        <p:spPr bwMode="auto">
          <a:xfrm>
            <a:off x="152400" y="3733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17413" name="Rectangle 70"/>
          <p:cNvSpPr>
            <a:spLocks noChangeArrowheads="1"/>
          </p:cNvSpPr>
          <p:nvPr/>
        </p:nvSpPr>
        <p:spPr bwMode="auto">
          <a:xfrm>
            <a:off x="0" y="3657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17415" name="Text Box 82"/>
          <p:cNvSpPr txBox="1">
            <a:spLocks noChangeArrowheads="1"/>
          </p:cNvSpPr>
          <p:nvPr/>
        </p:nvSpPr>
        <p:spPr bwMode="auto">
          <a:xfrm>
            <a:off x="152400" y="1013051"/>
            <a:ext cx="38100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2.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Tìm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x</a:t>
            </a:r>
          </a:p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a)  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 pitchFamily="18" charset="0"/>
              </a:rPr>
              <a:t>x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x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40 = 25 600          </a:t>
            </a:r>
          </a:p>
        </p:txBody>
      </p:sp>
      <p:sp>
        <p:nvSpPr>
          <p:cNvPr id="48211" name="Text Box 83"/>
          <p:cNvSpPr txBox="1">
            <a:spLocks noChangeArrowheads="1"/>
          </p:cNvSpPr>
          <p:nvPr/>
        </p:nvSpPr>
        <p:spPr bwMode="auto">
          <a:xfrm>
            <a:off x="-137886" y="2283051"/>
            <a:ext cx="45720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</a:rPr>
              <a:t>                 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=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25 600 : 40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                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=  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640</a:t>
            </a:r>
          </a:p>
        </p:txBody>
      </p:sp>
      <p:sp>
        <p:nvSpPr>
          <p:cNvPr id="48212" name="Text Box 84"/>
          <p:cNvSpPr txBox="1">
            <a:spLocks noChangeArrowheads="1"/>
          </p:cNvSpPr>
          <p:nvPr/>
        </p:nvSpPr>
        <p:spPr bwMode="auto">
          <a:xfrm>
            <a:off x="4991100" y="2183249"/>
            <a:ext cx="43053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     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 =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37 800 : 90</a:t>
            </a:r>
          </a:p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  =  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420</a:t>
            </a:r>
          </a:p>
        </p:txBody>
      </p:sp>
      <p:sp>
        <p:nvSpPr>
          <p:cNvPr id="48217" name="Text Box 89"/>
          <p:cNvSpPr txBox="1">
            <a:spLocks noChangeArrowheads="1"/>
          </p:cNvSpPr>
          <p:nvPr/>
        </p:nvSpPr>
        <p:spPr bwMode="auto">
          <a:xfrm>
            <a:off x="5181600" y="1543050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b) 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 pitchFamily="18" charset="0"/>
              </a:rPr>
              <a:t>x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</a:rPr>
              <a:t>x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</a:rPr>
              <a:t> 90 = 37 800</a:t>
            </a:r>
          </a:p>
        </p:txBody>
      </p:sp>
      <p:sp>
        <p:nvSpPr>
          <p:cNvPr id="2" name="Rectangle 1"/>
          <p:cNvSpPr/>
          <p:nvPr/>
        </p:nvSpPr>
        <p:spPr>
          <a:xfrm>
            <a:off x="1752600" y="4332982"/>
            <a:ext cx="6096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 smtClean="0"/>
              <a:t>Muốn</a:t>
            </a:r>
            <a:r>
              <a:rPr lang="en-US" sz="3200" dirty="0" smtClean="0"/>
              <a:t> </a:t>
            </a:r>
            <a:r>
              <a:rPr lang="en-US" sz="3200" dirty="0" err="1" smtClean="0"/>
              <a:t>tìm</a:t>
            </a:r>
            <a:r>
              <a:rPr lang="vi-VN" sz="3200" dirty="0" smtClean="0"/>
              <a:t> </a:t>
            </a:r>
            <a:r>
              <a:rPr lang="vi-VN" sz="3200" dirty="0"/>
              <a:t>thừa số chưa biết  ta lấy tích chia cho thừa số đã biết</a:t>
            </a:r>
            <a:endParaRPr lang="en-US" sz="3200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8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11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53"/>
          <p:cNvSpPr txBox="1">
            <a:spLocks noChangeArrowheads="1"/>
          </p:cNvSpPr>
          <p:nvPr/>
        </p:nvSpPr>
        <p:spPr bwMode="auto">
          <a:xfrm>
            <a:off x="76200" y="141744"/>
            <a:ext cx="89154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</a:pPr>
            <a:r>
              <a:rPr lang="en-US" altLang="en-US" sz="2800" b="1" u="sng" dirty="0" err="1">
                <a:latin typeface="Times New Roman" pitchFamily="18" charset="0"/>
              </a:rPr>
              <a:t>Bài</a:t>
            </a:r>
            <a:r>
              <a:rPr lang="en-US" altLang="en-US" sz="2800" b="1" u="sng" dirty="0">
                <a:latin typeface="Times New Roman" pitchFamily="18" charset="0"/>
              </a:rPr>
              <a:t> </a:t>
            </a:r>
            <a:r>
              <a:rPr lang="en-US" altLang="en-US" sz="2800" b="1" u="sng" dirty="0" smtClean="0">
                <a:latin typeface="Times New Roman" pitchFamily="18" charset="0"/>
              </a:rPr>
              <a:t>3</a:t>
            </a:r>
            <a:r>
              <a:rPr lang="en-US" altLang="en-US" sz="2800" b="1" dirty="0" smtClean="0">
                <a:latin typeface="Times New Roman" pitchFamily="18" charset="0"/>
              </a:rPr>
              <a:t>. </a:t>
            </a:r>
            <a:r>
              <a:rPr lang="en-US" altLang="en-US" sz="2800" b="1" dirty="0" err="1" smtClean="0">
                <a:latin typeface="Times New Roman" pitchFamily="18" charset="0"/>
              </a:rPr>
              <a:t>Người</a:t>
            </a:r>
            <a:r>
              <a:rPr lang="en-US" altLang="en-US" sz="2800" b="1" dirty="0" smtClean="0">
                <a:latin typeface="Times New Roman" pitchFamily="18" charset="0"/>
              </a:rPr>
              <a:t> </a:t>
            </a:r>
            <a:r>
              <a:rPr lang="en-US" altLang="en-US" sz="2800" b="1" dirty="0">
                <a:latin typeface="Times New Roman" pitchFamily="18" charset="0"/>
              </a:rPr>
              <a:t>ta </a:t>
            </a:r>
            <a:r>
              <a:rPr lang="en-US" altLang="en-US" sz="2800" b="1" dirty="0" err="1">
                <a:latin typeface="Times New Roman" pitchFamily="18" charset="0"/>
              </a:rPr>
              <a:t>dự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định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xếp</a:t>
            </a:r>
            <a:r>
              <a:rPr lang="en-US" altLang="en-US" sz="2800" b="1" dirty="0">
                <a:latin typeface="Times New Roman" pitchFamily="18" charset="0"/>
              </a:rPr>
              <a:t> 180 </a:t>
            </a:r>
            <a:r>
              <a:rPr lang="en-US" altLang="en-US" sz="2800" b="1" dirty="0" err="1">
                <a:latin typeface="Times New Roman" pitchFamily="18" charset="0"/>
              </a:rPr>
              <a:t>tấn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hàng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lên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toa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xe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lửa</a:t>
            </a:r>
            <a:r>
              <a:rPr lang="en-US" altLang="en-US" sz="2800" b="1" dirty="0">
                <a:latin typeface="Times New Roman" pitchFamily="18" charset="0"/>
              </a:rPr>
              <a:t>. </a:t>
            </a:r>
            <a:r>
              <a:rPr lang="en-US" altLang="en-US" sz="2800" b="1" dirty="0" err="1">
                <a:latin typeface="Times New Roman" pitchFamily="18" charset="0"/>
              </a:rPr>
              <a:t>Hỏi</a:t>
            </a:r>
            <a:r>
              <a:rPr lang="en-US" altLang="en-US" sz="2800" b="1" dirty="0">
                <a:latin typeface="Times New Roman" pitchFamily="18" charset="0"/>
              </a:rPr>
              <a:t> :</a:t>
            </a:r>
          </a:p>
          <a:p>
            <a:pPr algn="just" eaLnBrk="1" hangingPunct="1">
              <a:spcBef>
                <a:spcPts val="0"/>
              </a:spcBef>
            </a:pPr>
            <a:r>
              <a:rPr lang="vi-VN" altLang="en-US" sz="2800" b="1" dirty="0">
                <a:latin typeface="Times New Roman" pitchFamily="18" charset="0"/>
              </a:rPr>
              <a:t>a</a:t>
            </a:r>
            <a:r>
              <a:rPr lang="vi-VN" altLang="en-US" sz="2800" b="1" dirty="0" smtClean="0">
                <a:latin typeface="Times New Roman" pitchFamily="18" charset="0"/>
              </a:rPr>
              <a:t>.</a:t>
            </a:r>
            <a:r>
              <a:rPr lang="en-US" altLang="en-US" sz="2800" b="1" dirty="0" smtClean="0"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</a:rPr>
              <a:t>Nếu</a:t>
            </a:r>
            <a:r>
              <a:rPr lang="en-US" altLang="en-US" sz="2800" b="1" dirty="0" smtClean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mỗi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toa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xe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chở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được</a:t>
            </a:r>
            <a:r>
              <a:rPr lang="en-US" altLang="en-US" sz="2800" b="1" dirty="0">
                <a:latin typeface="Times New Roman" pitchFamily="18" charset="0"/>
              </a:rPr>
              <a:t> 20 </a:t>
            </a:r>
            <a:r>
              <a:rPr lang="en-US" altLang="en-US" sz="2800" b="1" dirty="0" err="1">
                <a:latin typeface="Times New Roman" pitchFamily="18" charset="0"/>
              </a:rPr>
              <a:t>tấn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hàng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thì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cần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mấy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toa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xe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loại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</a:rPr>
              <a:t>đó</a:t>
            </a:r>
            <a:r>
              <a:rPr lang="en-US" altLang="en-US" sz="2800" b="1" dirty="0">
                <a:latin typeface="Times New Roman" pitchFamily="18" charset="0"/>
              </a:rPr>
              <a:t>?</a:t>
            </a:r>
            <a:endParaRPr lang="vi-VN" altLang="en-US" sz="2800" b="1" dirty="0">
              <a:latin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vi-VN" altLang="en-US" sz="2800" b="1" dirty="0">
                <a:latin typeface="Times New Roman" pitchFamily="18" charset="0"/>
              </a:rPr>
              <a:t>b. </a:t>
            </a:r>
            <a:r>
              <a:rPr lang="vi-VN" altLang="en-US" sz="2800" b="1" dirty="0">
                <a:latin typeface="Times New Roman" pitchFamily="18" charset="0"/>
                <a:cs typeface="Times New Roman" pitchFamily="18" charset="0"/>
              </a:rPr>
              <a:t>Nếu mỗi toa xe chở được 30 tấn hàng thì cần </a:t>
            </a:r>
            <a:r>
              <a:rPr lang="vi-VN" altLang="en-US" sz="28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ấ</a:t>
            </a:r>
            <a:r>
              <a:rPr lang="vi-VN" altLang="en-US" sz="2800" b="1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vi-VN" altLang="en-US" sz="2800" b="1" dirty="0">
                <a:latin typeface="Times New Roman" pitchFamily="18" charset="0"/>
                <a:cs typeface="Times New Roman" pitchFamily="18" charset="0"/>
              </a:rPr>
              <a:t>toa xe loại đó ?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2514600" y="3200400"/>
            <a:ext cx="53721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alt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 </a:t>
            </a:r>
            <a:r>
              <a:rPr lang="vi-VN" alt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vi-VN" alt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alt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20 tấn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toa</a:t>
            </a:r>
          </a:p>
          <a:p>
            <a:r>
              <a:rPr lang="vi-VN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180 tấn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......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toa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30 tấn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toa</a:t>
            </a:r>
          </a:p>
          <a:p>
            <a:r>
              <a:rPr lang="vi-VN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180 tấn : 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.......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toa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59"/>
          <p:cNvSpPr txBox="1">
            <a:spLocks noChangeArrowheads="1"/>
          </p:cNvSpPr>
          <p:nvPr/>
        </p:nvSpPr>
        <p:spPr bwMode="auto">
          <a:xfrm>
            <a:off x="276225" y="1706563"/>
            <a:ext cx="8591550" cy="3970337"/>
          </a:xfrm>
          <a:prstGeom prst="rect">
            <a:avLst/>
          </a:prstGeom>
          <a:noFill/>
          <a:ln w="57150" cmpd="thickThin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u="sng">
                <a:solidFill>
                  <a:srgbClr val="0000CC"/>
                </a:solidFill>
                <a:latin typeface="Times New Roman" pitchFamily="18" charset="0"/>
              </a:rPr>
              <a:t>Giải:</a:t>
            </a:r>
            <a:endParaRPr lang="vi-VN" altLang="en-US" sz="2800" b="1" u="sng">
              <a:solidFill>
                <a:srgbClr val="0000CC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vi-VN" altLang="en-US" sz="2800" b="1">
                <a:solidFill>
                  <a:srgbClr val="0000CC"/>
                </a:solidFill>
                <a:latin typeface="Times New Roman" pitchFamily="18" charset="0"/>
              </a:rPr>
              <a:t>a. </a:t>
            </a: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Nếu mỗi toa xe chở 20 tấn</a:t>
            </a:r>
            <a:r>
              <a:rPr lang="vi-VN" altLang="en-US" sz="2800" b="1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hàng thì cần số toa xe là:</a:t>
            </a:r>
          </a:p>
          <a:p>
            <a:pPr algn="ctr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   </a:t>
            </a:r>
            <a:r>
              <a:rPr lang="vi-VN" altLang="en-US" sz="2800" b="1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180 : 20 = 9 ( toa )</a:t>
            </a:r>
            <a:endParaRPr lang="vi-VN" altLang="en-US" sz="2800" b="1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vi-VN" altLang="en-US" sz="2800" b="1">
                <a:solidFill>
                  <a:srgbClr val="0000CC"/>
                </a:solidFill>
                <a:latin typeface="Times New Roman" pitchFamily="18" charset="0"/>
              </a:rPr>
              <a:t>b. </a:t>
            </a: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Nếu mỗi toa xe chở </a:t>
            </a:r>
            <a:r>
              <a:rPr lang="vi-VN" altLang="en-US" sz="2800" b="1">
                <a:solidFill>
                  <a:srgbClr val="0000CC"/>
                </a:solidFill>
                <a:latin typeface="Times New Roman" pitchFamily="18" charset="0"/>
              </a:rPr>
              <a:t>3</a:t>
            </a: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0 tấn hàng thì cần số toa xe là: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     180 : </a:t>
            </a:r>
            <a:r>
              <a:rPr lang="vi-VN" altLang="en-US" sz="2800" b="1">
                <a:solidFill>
                  <a:srgbClr val="0000CC"/>
                </a:solidFill>
                <a:latin typeface="Times New Roman" pitchFamily="18" charset="0"/>
              </a:rPr>
              <a:t>3</a:t>
            </a: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0 = </a:t>
            </a:r>
            <a:r>
              <a:rPr lang="vi-VN" altLang="en-US" sz="2800" b="1">
                <a:solidFill>
                  <a:srgbClr val="0000CC"/>
                </a:solidFill>
                <a:latin typeface="Times New Roman" pitchFamily="18" charset="0"/>
              </a:rPr>
              <a:t>6</a:t>
            </a: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 ( toa )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            </a:t>
            </a:r>
            <a:r>
              <a:rPr lang="en-US" altLang="en-US" sz="2800" b="1" u="sng">
                <a:solidFill>
                  <a:srgbClr val="0000CC"/>
                </a:solidFill>
                <a:latin typeface="Times New Roman" pitchFamily="18" charset="0"/>
              </a:rPr>
              <a:t>Đáp số</a:t>
            </a: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: a) 9 toa xe   </a:t>
            </a:r>
          </a:p>
          <a:p>
            <a:pPr algn="ctr"/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     </a:t>
            </a:r>
            <a:r>
              <a:rPr lang="vi-VN" altLang="en-US" sz="2800" b="1">
                <a:solidFill>
                  <a:srgbClr val="0000CC"/>
                </a:solidFill>
                <a:latin typeface="Times New Roman" pitchFamily="18" charset="0"/>
              </a:rPr>
              <a:t>                     b) 6 </a:t>
            </a:r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</a:rPr>
              <a:t>toa xe </a:t>
            </a:r>
            <a:r>
              <a:rPr lang="vi-VN" altLang="en-US" sz="2800" b="1">
                <a:solidFill>
                  <a:srgbClr val="0000CC"/>
                </a:solidFill>
                <a:latin typeface="Times New Roman" pitchFamily="18" charset="0"/>
              </a:rPr>
              <a:t> </a:t>
            </a:r>
            <a:endParaRPr lang="en-US" altLang="en-US" sz="2800" b="1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8763000" cy="6629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7200" y="1601212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200" b="1" dirty="0"/>
              <a:t> </a:t>
            </a:r>
            <a:r>
              <a:rPr lang="vi-VN" sz="3200" b="1" u="sng" dirty="0" smtClean="0">
                <a:solidFill>
                  <a:srgbClr val="FF0000"/>
                </a:solidFill>
              </a:rPr>
              <a:t>Mục </a:t>
            </a:r>
            <a:r>
              <a:rPr lang="vi-VN" sz="3200" b="1" u="sng" dirty="0">
                <a:solidFill>
                  <a:srgbClr val="FF0000"/>
                </a:solidFill>
              </a:rPr>
              <a:t>tiêu</a:t>
            </a:r>
            <a:r>
              <a:rPr lang="vi-VN" sz="3200" u="sng" dirty="0">
                <a:solidFill>
                  <a:srgbClr val="FF0000"/>
                </a:solidFill>
              </a:rPr>
              <a:t>:</a:t>
            </a:r>
            <a:endParaRPr lang="vi-VN" sz="3200" dirty="0">
              <a:solidFill>
                <a:srgbClr val="FF0000"/>
              </a:solidFill>
            </a:endParaRPr>
          </a:p>
          <a:p>
            <a:endParaRPr lang="en-US" sz="3200" dirty="0" smtClean="0"/>
          </a:p>
          <a:p>
            <a:r>
              <a:rPr lang="en-US" sz="3200" dirty="0" smtClean="0"/>
              <a:t>- </a:t>
            </a:r>
            <a:r>
              <a:rPr lang="vi-VN" sz="3200" dirty="0" smtClean="0"/>
              <a:t>Biết </a:t>
            </a:r>
            <a:r>
              <a:rPr lang="vi-VN" sz="3200" dirty="0"/>
              <a:t>cách thực hiện phép chia hai số có tận cùng là các chữ số </a:t>
            </a:r>
            <a:r>
              <a:rPr lang="vi-VN" sz="3200" dirty="0" smtClean="0"/>
              <a:t>0</a:t>
            </a:r>
            <a:r>
              <a:rPr lang="en-US" sz="3200" dirty="0" smtClean="0"/>
              <a:t>.</a:t>
            </a:r>
          </a:p>
          <a:p>
            <a:endParaRPr lang="vi-VN" sz="3200" dirty="0"/>
          </a:p>
          <a:p>
            <a:r>
              <a:rPr lang="en-US" sz="3200" dirty="0" smtClean="0"/>
              <a:t>- </a:t>
            </a:r>
            <a:r>
              <a:rPr lang="vi-VN" sz="3200" dirty="0" smtClean="0"/>
              <a:t>Áp </a:t>
            </a:r>
            <a:r>
              <a:rPr lang="vi-VN" sz="3200" dirty="0"/>
              <a:t>dụng để tính </a:t>
            </a:r>
            <a:r>
              <a:rPr lang="vi-VN" sz="3200" dirty="0" smtClean="0"/>
              <a:t>nhẩm</a:t>
            </a:r>
            <a:r>
              <a:rPr lang="en-US" sz="3200" dirty="0" smtClean="0"/>
              <a:t>.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263951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304800" y="2940050"/>
            <a:ext cx="830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 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Chuẩn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bị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itchFamily="18" charset="0"/>
              </a:rPr>
              <a:t>: </a:t>
            </a:r>
            <a:r>
              <a:rPr lang="en-US" altLang="en-US" sz="3600" b="1" dirty="0">
                <a:solidFill>
                  <a:srgbClr val="006600"/>
                </a:solidFill>
                <a:latin typeface="Times New Roman" pitchFamily="18" charset="0"/>
              </a:rPr>
              <a:t>Chia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itchFamily="18" charset="0"/>
              </a:rPr>
              <a:t>cho</a:t>
            </a:r>
            <a:r>
              <a:rPr lang="en-US" altLang="en-US" sz="3600" b="1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itchFamily="18" charset="0"/>
              </a:rPr>
              <a:t>số</a:t>
            </a:r>
            <a:r>
              <a:rPr lang="en-US" altLang="en-US" sz="3600" b="1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itchFamily="18" charset="0"/>
              </a:rPr>
              <a:t>có</a:t>
            </a:r>
            <a:r>
              <a:rPr lang="en-US" altLang="en-US" sz="3600" b="1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itchFamily="18" charset="0"/>
              </a:rPr>
              <a:t>hai</a:t>
            </a:r>
            <a:r>
              <a:rPr lang="en-US" altLang="en-US" sz="3600" b="1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itchFamily="18" charset="0"/>
              </a:rPr>
              <a:t>chữ</a:t>
            </a:r>
            <a:r>
              <a:rPr lang="en-US" altLang="en-US" sz="3600" b="1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6600"/>
                </a:solidFill>
                <a:latin typeface="Times New Roman" pitchFamily="18" charset="0"/>
              </a:rPr>
              <a:t>số</a:t>
            </a:r>
            <a:endParaRPr lang="en-US" altLang="en-US" sz="3600" b="1" dirty="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2282371" y="1889579"/>
            <a:ext cx="4800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Dặn</a:t>
            </a:r>
            <a:r>
              <a:rPr lang="en-US" alt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dò</a:t>
            </a:r>
            <a:endParaRPr lang="en-US" altLang="en-US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526"/>
            <a:ext cx="9144000" cy="6867525"/>
          </a:xfrm>
          <a:prstGeom prst="rect">
            <a:avLst/>
          </a:prstGeom>
        </p:spPr>
      </p:pic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3268662" y="228600"/>
            <a:ext cx="3200400" cy="685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/>
            <a:r>
              <a:rPr lang="en-US" altLang="en-US" sz="2800" b="1" u="sng" dirty="0" smtClean="0">
                <a:solidFill>
                  <a:srgbClr val="006600"/>
                </a:solidFill>
                <a:latin typeface="Times New Roman" pitchFamily="18" charset="0"/>
              </a:rPr>
              <a:t>KHỞI ĐỘNG:</a:t>
            </a:r>
            <a:endParaRPr lang="en-US" altLang="en-US" sz="2800" b="1" dirty="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102420" name="Text Box 20"/>
          <p:cNvSpPr txBox="1">
            <a:spLocks noChangeArrowheads="1"/>
          </p:cNvSpPr>
          <p:nvPr/>
        </p:nvSpPr>
        <p:spPr bwMode="auto">
          <a:xfrm>
            <a:off x="228600" y="5307449"/>
            <a:ext cx="54864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30201"/>
                </a:solidFill>
                <a:latin typeface="Times New Roman" pitchFamily="18" charset="0"/>
              </a:rPr>
              <a:t>2. </a:t>
            </a:r>
            <a:r>
              <a:rPr lang="en-US" altLang="en-US" sz="2800" b="1" dirty="0" err="1" smtClean="0">
                <a:solidFill>
                  <a:srgbClr val="030201"/>
                </a:solidFill>
                <a:latin typeface="Times New Roman" pitchFamily="18" charset="0"/>
              </a:rPr>
              <a:t>Khi</a:t>
            </a:r>
            <a:r>
              <a:rPr lang="en-US" altLang="en-US" sz="2800" b="1" dirty="0" smtClean="0">
                <a:solidFill>
                  <a:srgbClr val="030201"/>
                </a:solidFill>
                <a:latin typeface="Times New Roman" pitchFamily="18" charset="0"/>
              </a:rPr>
              <a:t> chia </a:t>
            </a:r>
            <a:r>
              <a:rPr lang="en-US" altLang="en-US" sz="2800" b="1" dirty="0" err="1">
                <a:solidFill>
                  <a:srgbClr val="030201"/>
                </a:solidFill>
                <a:latin typeface="Times New Roman" pitchFamily="18" charset="0"/>
              </a:rPr>
              <a:t>một</a:t>
            </a:r>
            <a:r>
              <a:rPr lang="en-US" altLang="en-US" sz="2800" b="1" dirty="0">
                <a:solidFill>
                  <a:srgbClr val="03020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30201"/>
                </a:solidFill>
                <a:latin typeface="Times New Roman" pitchFamily="18" charset="0"/>
              </a:rPr>
              <a:t>số</a:t>
            </a:r>
            <a:r>
              <a:rPr lang="en-US" altLang="en-US" sz="2800" b="1" dirty="0" smtClean="0">
                <a:solidFill>
                  <a:srgbClr val="03020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30201"/>
                </a:solidFill>
                <a:latin typeface="Times New Roman" pitchFamily="18" charset="0"/>
              </a:rPr>
              <a:t>cho</a:t>
            </a:r>
            <a:r>
              <a:rPr lang="en-US" altLang="en-US" sz="2800" b="1" dirty="0" smtClean="0">
                <a:solidFill>
                  <a:srgbClr val="03020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30201"/>
                </a:solidFill>
                <a:latin typeface="Times New Roman" pitchFamily="18" charset="0"/>
              </a:rPr>
              <a:t>một</a:t>
            </a:r>
            <a:r>
              <a:rPr lang="en-US" altLang="en-US" sz="2800" b="1" dirty="0" smtClean="0">
                <a:solidFill>
                  <a:srgbClr val="03020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30201"/>
                </a:solidFill>
                <a:latin typeface="Times New Roman" pitchFamily="18" charset="0"/>
              </a:rPr>
              <a:t>tích</a:t>
            </a:r>
            <a:r>
              <a:rPr lang="en-US" altLang="en-US" sz="2800" b="1" dirty="0" smtClean="0">
                <a:solidFill>
                  <a:srgbClr val="030201"/>
                </a:solidFill>
                <a:latin typeface="Times New Roman" pitchFamily="18" charset="0"/>
              </a:rPr>
              <a:t> ,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3020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30201"/>
                </a:solidFill>
                <a:latin typeface="Times New Roman" pitchFamily="18" charset="0"/>
              </a:rPr>
              <a:t>ta </a:t>
            </a:r>
            <a:r>
              <a:rPr lang="en-US" altLang="en-US" sz="2800" b="1" dirty="0" err="1">
                <a:solidFill>
                  <a:srgbClr val="030201"/>
                </a:solidFill>
                <a:latin typeface="Times New Roman" pitchFamily="18" charset="0"/>
              </a:rPr>
              <a:t>làm</a:t>
            </a:r>
            <a:r>
              <a:rPr lang="en-US" altLang="en-US" sz="2800" b="1" dirty="0">
                <a:solidFill>
                  <a:srgbClr val="03020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30201"/>
                </a:solidFill>
                <a:latin typeface="Times New Roman" pitchFamily="18" charset="0"/>
              </a:rPr>
              <a:t>thế</a:t>
            </a:r>
            <a:r>
              <a:rPr lang="en-US" altLang="en-US" sz="2800" b="1" dirty="0">
                <a:solidFill>
                  <a:srgbClr val="030201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30201"/>
                </a:solidFill>
                <a:latin typeface="Times New Roman" pitchFamily="18" charset="0"/>
              </a:rPr>
              <a:t>nào</a:t>
            </a:r>
            <a:r>
              <a:rPr lang="en-US" altLang="en-US" sz="2800" b="1" dirty="0">
                <a:solidFill>
                  <a:srgbClr val="030201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126" name="Text Box 30"/>
          <p:cNvSpPr txBox="1">
            <a:spLocks noChangeArrowheads="1"/>
          </p:cNvSpPr>
          <p:nvPr/>
        </p:nvSpPr>
        <p:spPr bwMode="auto">
          <a:xfrm>
            <a:off x="4632325" y="5562600"/>
            <a:ext cx="47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400" b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6" name="Rectangle 39"/>
          <p:cNvSpPr>
            <a:spLocks noChangeArrowheads="1"/>
          </p:cNvSpPr>
          <p:nvPr/>
        </p:nvSpPr>
        <p:spPr bwMode="auto">
          <a:xfrm>
            <a:off x="593725" y="824805"/>
            <a:ext cx="83978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b="1" dirty="0" err="1" smtClean="0">
                <a:solidFill>
                  <a:srgbClr val="3333FF"/>
                </a:solidFill>
                <a:latin typeface=".VnTime" pitchFamily="34" charset="0"/>
              </a:rPr>
              <a:t>ChuyÓn</a:t>
            </a:r>
            <a:r>
              <a:rPr lang="en-US" sz="2800" b="1" dirty="0" smtClean="0">
                <a:solidFill>
                  <a:srgbClr val="3333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.VnTime" pitchFamily="34" charset="0"/>
              </a:rPr>
              <a:t>mçi</a:t>
            </a:r>
            <a:r>
              <a:rPr lang="en-US" sz="2800" b="1" dirty="0">
                <a:solidFill>
                  <a:srgbClr val="3333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.VnTime" pitchFamily="34" charset="0"/>
              </a:rPr>
              <a:t>phÐp</a:t>
            </a:r>
            <a:r>
              <a:rPr lang="en-US" sz="2800" b="1" dirty="0">
                <a:solidFill>
                  <a:srgbClr val="3333FF"/>
                </a:solidFill>
                <a:latin typeface=".VnTime" pitchFamily="34" charset="0"/>
              </a:rPr>
              <a:t> chia </a:t>
            </a:r>
            <a:r>
              <a:rPr lang="en-US" sz="2800" b="1" dirty="0" err="1">
                <a:solidFill>
                  <a:srgbClr val="3333FF"/>
                </a:solidFill>
                <a:latin typeface=".VnTime" pitchFamily="34" charset="0"/>
              </a:rPr>
              <a:t>sau</a:t>
            </a:r>
            <a:r>
              <a:rPr lang="en-US" sz="2800" b="1" dirty="0">
                <a:solidFill>
                  <a:srgbClr val="3333FF"/>
                </a:solidFill>
                <a:latin typeface=".VnTime" pitchFamily="34" charset="0"/>
              </a:rPr>
              <a:t> ®©y </a:t>
            </a:r>
            <a:r>
              <a:rPr lang="en-US" sz="2800" b="1" dirty="0" err="1">
                <a:solidFill>
                  <a:srgbClr val="3333FF"/>
                </a:solidFill>
                <a:latin typeface=".VnTime" pitchFamily="34" charset="0"/>
              </a:rPr>
              <a:t>thµnh</a:t>
            </a:r>
            <a:r>
              <a:rPr lang="en-US" sz="2800" b="1" dirty="0">
                <a:solidFill>
                  <a:srgbClr val="3333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.VnTime" pitchFamily="34" charset="0"/>
              </a:rPr>
              <a:t>phÐp</a:t>
            </a:r>
            <a:r>
              <a:rPr lang="en-US" sz="2800" b="1" dirty="0">
                <a:solidFill>
                  <a:srgbClr val="3333FF"/>
                </a:solidFill>
                <a:latin typeface=".VnTime" pitchFamily="34" charset="0"/>
              </a:rPr>
              <a:t> chia </a:t>
            </a:r>
            <a:r>
              <a:rPr lang="en-US" sz="2800" b="1" dirty="0" err="1">
                <a:solidFill>
                  <a:srgbClr val="3333FF"/>
                </a:solidFill>
                <a:latin typeface=".VnTime" pitchFamily="34" charset="0"/>
              </a:rPr>
              <a:t>mét</a:t>
            </a:r>
            <a:r>
              <a:rPr lang="en-US" sz="2800" b="1" dirty="0">
                <a:solidFill>
                  <a:srgbClr val="3333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.VnTime" pitchFamily="34" charset="0"/>
              </a:rPr>
              <a:t>sè</a:t>
            </a:r>
            <a:r>
              <a:rPr lang="en-US" sz="2800" b="1" dirty="0">
                <a:solidFill>
                  <a:srgbClr val="3333FF"/>
                </a:solidFill>
                <a:latin typeface=".VnTime" pitchFamily="34" charset="0"/>
              </a:rPr>
              <a:t> chia </a:t>
            </a:r>
            <a:r>
              <a:rPr lang="en-US" sz="2800" b="1" dirty="0" err="1">
                <a:solidFill>
                  <a:srgbClr val="3333FF"/>
                </a:solidFill>
                <a:latin typeface=".VnTime" pitchFamily="34" charset="0"/>
              </a:rPr>
              <a:t>cho</a:t>
            </a:r>
            <a:r>
              <a:rPr lang="en-US" sz="2800" b="1" dirty="0">
                <a:solidFill>
                  <a:srgbClr val="3333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.VnTime" pitchFamily="34" charset="0"/>
              </a:rPr>
              <a:t>mét</a:t>
            </a:r>
            <a:r>
              <a:rPr lang="en-US" sz="2800" b="1" dirty="0">
                <a:solidFill>
                  <a:srgbClr val="3333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.VnTime" pitchFamily="34" charset="0"/>
              </a:rPr>
              <a:t>tÝch</a:t>
            </a:r>
            <a:r>
              <a:rPr lang="en-US" sz="2800" b="1" dirty="0">
                <a:solidFill>
                  <a:srgbClr val="3333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.VnTime" pitchFamily="34" charset="0"/>
              </a:rPr>
              <a:t>råi</a:t>
            </a:r>
            <a:r>
              <a:rPr lang="en-US" sz="2800" b="1" dirty="0">
                <a:solidFill>
                  <a:srgbClr val="3333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latin typeface=".VnTime" pitchFamily="34" charset="0"/>
              </a:rPr>
              <a:t>tÝnh</a:t>
            </a:r>
            <a:endParaRPr lang="en-US" sz="2800" b="1" dirty="0">
              <a:solidFill>
                <a:srgbClr val="3333FF"/>
              </a:solidFill>
              <a:latin typeface=".VnTime" pitchFamily="34" charset="0"/>
            </a:endParaRPr>
          </a:p>
          <a:p>
            <a:pPr eaLnBrk="0" hangingPunct="0"/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title"/>
          </p:nvPr>
        </p:nvSpPr>
        <p:spPr>
          <a:xfrm>
            <a:off x="1016833" y="3505200"/>
            <a:ext cx="2488367" cy="550656"/>
          </a:xfrm>
        </p:spPr>
        <p:txBody>
          <a:bodyPr/>
          <a:lstStyle/>
          <a:p>
            <a:pPr algn="l" eaLnBrk="1" hangingPunct="1"/>
            <a:r>
              <a:rPr lang="en-US" sz="2800" b="1" dirty="0">
                <a:solidFill>
                  <a:srgbClr val="3333FF"/>
                </a:solidFill>
                <a:latin typeface=".VnTime" pitchFamily="34" charset="0"/>
              </a:rPr>
              <a:t>b</a:t>
            </a:r>
            <a:r>
              <a:rPr lang="en-US" sz="2800" b="1" dirty="0" smtClean="0">
                <a:solidFill>
                  <a:srgbClr val="3333FF"/>
                </a:solidFill>
                <a:latin typeface=".VnTime" pitchFamily="34" charset="0"/>
              </a:rPr>
              <a:t>) </a:t>
            </a:r>
            <a:r>
              <a:rPr lang="en-US" sz="2800" b="1" dirty="0" smtClean="0">
                <a:solidFill>
                  <a:srgbClr val="3333FF"/>
                </a:solidFill>
                <a:latin typeface=".VnTime" pitchFamily="34" charset="0"/>
              </a:rPr>
              <a:t>80 </a:t>
            </a:r>
            <a:r>
              <a:rPr lang="en-US" sz="2800" b="1" dirty="0" smtClean="0">
                <a:solidFill>
                  <a:srgbClr val="3333FF"/>
                </a:solidFill>
                <a:latin typeface=".VnTime" pitchFamily="34" charset="0"/>
              </a:rPr>
              <a:t>:  </a:t>
            </a:r>
            <a:r>
              <a:rPr lang="en-US" sz="2800" b="1" dirty="0" smtClean="0">
                <a:solidFill>
                  <a:srgbClr val="3333FF"/>
                </a:solidFill>
                <a:latin typeface=".VnTime" pitchFamily="34" charset="0"/>
              </a:rPr>
              <a:t>40  =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0" y="1932436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   </a:t>
            </a:r>
            <a:r>
              <a:rPr lang="en-US" sz="2800" b="1" dirty="0">
                <a:solidFill>
                  <a:srgbClr val="3333FF"/>
                </a:solidFill>
                <a:latin typeface=".VnTime" pitchFamily="34" charset="0"/>
              </a:rPr>
              <a:t>6</a:t>
            </a:r>
            <a:r>
              <a:rPr lang="en-US" sz="2800" b="1" dirty="0" smtClean="0">
                <a:solidFill>
                  <a:srgbClr val="3333FF"/>
                </a:solidFill>
                <a:latin typeface=".VnTime" pitchFamily="34" charset="0"/>
              </a:rPr>
              <a:t>0 </a:t>
            </a:r>
            <a:r>
              <a:rPr lang="en-US" sz="2800" b="1" dirty="0" smtClean="0">
                <a:solidFill>
                  <a:srgbClr val="3333FF"/>
                </a:solidFill>
                <a:latin typeface=".VnTime" pitchFamily="34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(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6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x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2)</a:t>
            </a:r>
          </a:p>
          <a:p>
            <a:r>
              <a:rPr lang="en-US" sz="2800" b="1" dirty="0" smtClean="0">
                <a:solidFill>
                  <a:srgbClr val="0000CC"/>
                </a:solidFill>
                <a:latin typeface=".VnTime" pitchFamily="34" charset="0"/>
              </a:rPr>
              <a:t>= 60 : 6 : 2</a:t>
            </a:r>
          </a:p>
          <a:p>
            <a:r>
              <a:rPr lang="en-US" sz="2800" b="1" dirty="0" smtClean="0">
                <a:solidFill>
                  <a:srgbClr val="0000CC"/>
                </a:solidFill>
                <a:latin typeface=".VnTime" pitchFamily="34" charset="0"/>
              </a:rPr>
              <a:t>= 10 : 2 </a:t>
            </a:r>
            <a:r>
              <a:rPr lang="en-US" sz="2800" b="1" dirty="0" smtClean="0">
                <a:solidFill>
                  <a:srgbClr val="0000CC"/>
                </a:solidFill>
                <a:latin typeface=".VnTime" pitchFamily="34" charset="0"/>
              </a:rPr>
              <a:t>= 5</a:t>
            </a:r>
            <a:endParaRPr lang="en-US" sz="2800" b="1" dirty="0" smtClean="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 bwMode="auto">
          <a:xfrm>
            <a:off x="990600" y="1905000"/>
            <a:ext cx="2488367" cy="550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sz="2800" b="1" dirty="0" smtClean="0">
                <a:solidFill>
                  <a:srgbClr val="3333FF"/>
                </a:solidFill>
                <a:latin typeface=".VnTime" pitchFamily="34" charset="0"/>
              </a:rPr>
              <a:t>a) 60  :  12  = </a:t>
            </a:r>
            <a:endParaRPr lang="en-US" sz="2800" b="1" dirty="0" smtClean="0">
              <a:solidFill>
                <a:srgbClr val="3333FF"/>
              </a:solidFill>
              <a:latin typeface=".VnTime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43200" y="3505200"/>
            <a:ext cx="396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   </a:t>
            </a:r>
            <a:r>
              <a:rPr lang="en-US" sz="2800" b="1" dirty="0" smtClean="0">
                <a:solidFill>
                  <a:srgbClr val="3333FF"/>
                </a:solidFill>
                <a:latin typeface=".VnTime" pitchFamily="34" charset="0"/>
              </a:rPr>
              <a:t>80 </a:t>
            </a:r>
            <a:r>
              <a:rPr lang="en-US" sz="2800" b="1" dirty="0" smtClean="0">
                <a:solidFill>
                  <a:srgbClr val="3333FF"/>
                </a:solidFill>
                <a:latin typeface=".VnTime" pitchFamily="34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( 8 x 5</a:t>
            </a:r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) 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= 80 : 8 : 5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= 10 : 5 = 2</a:t>
            </a:r>
            <a:endParaRPr lang="en-US" sz="2800" b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/>
      <p:bldP spid="102420" grpId="0"/>
      <p:bldP spid="6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66800" y="1295400"/>
            <a:ext cx="705008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2021.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3667" y="2590800"/>
            <a:ext cx="705353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Chia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hai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số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có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tận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cùng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là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chữ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số</a:t>
            </a:r>
            <a:r>
              <a:rPr lang="en-US" sz="40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0.</a:t>
            </a:r>
            <a:endParaRPr lang="en-US" sz="4000" b="1" cap="none" spc="0" dirty="0">
              <a:ln w="11430">
                <a:solidFill>
                  <a:srgbClr val="FFFF00"/>
                </a:solidFill>
              </a:ln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011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8763000" cy="6629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7200" y="1601212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200" b="1" dirty="0"/>
              <a:t> </a:t>
            </a:r>
            <a:r>
              <a:rPr lang="vi-VN" sz="3200" b="1" u="sng" dirty="0" smtClean="0">
                <a:solidFill>
                  <a:srgbClr val="FF0000"/>
                </a:solidFill>
              </a:rPr>
              <a:t>Mục </a:t>
            </a:r>
            <a:r>
              <a:rPr lang="vi-VN" sz="3200" b="1" u="sng" dirty="0">
                <a:solidFill>
                  <a:srgbClr val="FF0000"/>
                </a:solidFill>
              </a:rPr>
              <a:t>tiêu</a:t>
            </a:r>
            <a:r>
              <a:rPr lang="vi-VN" sz="3200" u="sng" dirty="0">
                <a:solidFill>
                  <a:srgbClr val="FF0000"/>
                </a:solidFill>
              </a:rPr>
              <a:t>:</a:t>
            </a:r>
            <a:endParaRPr lang="vi-VN" sz="3200" dirty="0">
              <a:solidFill>
                <a:srgbClr val="FF0000"/>
              </a:solidFill>
            </a:endParaRPr>
          </a:p>
          <a:p>
            <a:endParaRPr lang="en-US" sz="3200" dirty="0" smtClean="0"/>
          </a:p>
          <a:p>
            <a:r>
              <a:rPr lang="en-US" sz="3200" dirty="0" smtClean="0"/>
              <a:t>- </a:t>
            </a:r>
            <a:r>
              <a:rPr lang="vi-VN" sz="3200" dirty="0" smtClean="0"/>
              <a:t>Biết </a:t>
            </a:r>
            <a:r>
              <a:rPr lang="vi-VN" sz="3200" dirty="0"/>
              <a:t>cách thực hiện phép chia hai số có tận cùng là các chữ số </a:t>
            </a:r>
            <a:r>
              <a:rPr lang="vi-VN" sz="3200" dirty="0" smtClean="0"/>
              <a:t>0</a:t>
            </a:r>
            <a:r>
              <a:rPr lang="en-US" sz="3200" dirty="0" smtClean="0"/>
              <a:t>.</a:t>
            </a:r>
          </a:p>
          <a:p>
            <a:endParaRPr lang="vi-VN" sz="3200" dirty="0"/>
          </a:p>
          <a:p>
            <a:r>
              <a:rPr lang="en-US" sz="3200" dirty="0" smtClean="0"/>
              <a:t>- </a:t>
            </a:r>
            <a:r>
              <a:rPr lang="vi-VN" sz="3200" dirty="0" smtClean="0"/>
              <a:t>Áp </a:t>
            </a:r>
            <a:r>
              <a:rPr lang="vi-VN" sz="3200" dirty="0"/>
              <a:t>dụng để tính </a:t>
            </a:r>
            <a:r>
              <a:rPr lang="vi-VN" sz="3200" dirty="0" smtClean="0"/>
              <a:t>nhẩm</a:t>
            </a:r>
            <a:r>
              <a:rPr lang="en-US" sz="3200" dirty="0" smtClean="0"/>
              <a:t>.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7855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410200" y="59436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: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212360" y="5396805"/>
            <a:ext cx="8610600" cy="1384995"/>
          </a:xfrm>
          <a:prstGeom prst="rect">
            <a:avLst/>
          </a:prstGeom>
          <a:noFill/>
          <a:ln w="57150">
            <a:solidFill>
              <a:srgbClr val="FF0066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</a:rPr>
              <a:t>Khi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hiện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phép</a:t>
            </a:r>
            <a:r>
              <a:rPr lang="en-US" sz="2800" b="1" dirty="0">
                <a:latin typeface="Times New Roman" pitchFamily="18" charset="0"/>
              </a:rPr>
              <a:t> chia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320  :  40</a:t>
            </a:r>
            <a:r>
              <a:rPr lang="en-US" sz="2800" b="1" dirty="0">
                <a:latin typeface="Times New Roman" pitchFamily="18" charset="0"/>
              </a:rPr>
              <a:t>, ta </a:t>
            </a:r>
            <a:r>
              <a:rPr lang="en-US" sz="2800" b="1" dirty="0" err="1">
                <a:latin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</a:rPr>
              <a:t>cùng</a:t>
            </a:r>
            <a:r>
              <a:rPr lang="en-US" sz="2800" b="1" u="sng" dirty="0">
                <a:latin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</a:rPr>
              <a:t>xóa</a:t>
            </a:r>
            <a:r>
              <a:rPr lang="en-US" sz="2800" b="1" u="sng" dirty="0">
                <a:latin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</a:rPr>
              <a:t>một</a:t>
            </a:r>
            <a:r>
              <a:rPr lang="en-US" sz="2800" b="1" u="sng" dirty="0">
                <a:latin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</a:rPr>
              <a:t>chữ</a:t>
            </a:r>
            <a:r>
              <a:rPr lang="en-US" sz="2800" b="1" u="sng" dirty="0">
                <a:latin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</a:rPr>
              <a:t>số</a:t>
            </a:r>
            <a:r>
              <a:rPr lang="en-US" sz="2800" b="1" u="sng" dirty="0">
                <a:latin typeface="Times New Roman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0</a:t>
            </a:r>
            <a:r>
              <a:rPr lang="en-US" sz="2800" b="1" dirty="0">
                <a:latin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</a:rPr>
              <a:t>tận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cùng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</a:rPr>
              <a:t> chia, </a:t>
            </a:r>
            <a:r>
              <a:rPr lang="en-US" sz="2800" b="1" dirty="0" err="1">
                <a:latin typeface="Times New Roman" pitchFamily="18" charset="0"/>
              </a:rPr>
              <a:t>rồi</a:t>
            </a:r>
            <a:r>
              <a:rPr lang="en-US" sz="2800" b="1" dirty="0">
                <a:latin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</a:rPr>
              <a:t>nh</a:t>
            </a:r>
            <a:r>
              <a:rPr lang="vi-VN" sz="2800" b="1" dirty="0">
                <a:latin typeface="Times New Roman" pitchFamily="18" charset="0"/>
              </a:rPr>
              <a:t>ư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</a:t>
            </a:r>
            <a:r>
              <a:rPr lang="vi-VN" sz="2800" b="1" dirty="0">
                <a:latin typeface="Times New Roman" pitchFamily="18" charset="0"/>
              </a:rPr>
              <a:t>ư</a:t>
            </a:r>
            <a:r>
              <a:rPr lang="en-US" sz="2800" b="1" dirty="0" err="1">
                <a:latin typeface="Times New Roman" pitchFamily="18" charset="0"/>
              </a:rPr>
              <a:t>ờng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 flipH="1">
            <a:off x="6288374" y="1410646"/>
            <a:ext cx="0" cy="384715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6801553" y="2912466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7924800" y="28956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6591300" y="236855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320</a:t>
            </a: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7813622" y="2368550"/>
            <a:ext cx="99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40</a:t>
            </a:r>
          </a:p>
        </p:txBody>
      </p:sp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5486400" y="685800"/>
            <a:ext cx="99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3200" b="1"/>
          </a:p>
        </p:txBody>
      </p:sp>
      <p:sp>
        <p:nvSpPr>
          <p:cNvPr id="32" name="Line 34"/>
          <p:cNvSpPr>
            <a:spLocks noChangeShapeType="1"/>
          </p:cNvSpPr>
          <p:nvPr/>
        </p:nvSpPr>
        <p:spPr bwMode="auto">
          <a:xfrm>
            <a:off x="8128000" y="2536825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7" name="Group 41"/>
          <p:cNvGrpSpPr>
            <a:grpSpLocks/>
          </p:cNvGrpSpPr>
          <p:nvPr/>
        </p:nvGrpSpPr>
        <p:grpSpPr bwMode="auto">
          <a:xfrm>
            <a:off x="7620000" y="2362200"/>
            <a:ext cx="838200" cy="1295400"/>
            <a:chOff x="4464" y="1056"/>
            <a:chExt cx="528" cy="816"/>
          </a:xfrm>
        </p:grpSpPr>
        <p:sp>
          <p:nvSpPr>
            <p:cNvPr id="38" name="Line 39"/>
            <p:cNvSpPr>
              <a:spLocks noChangeShapeType="1"/>
            </p:cNvSpPr>
            <p:nvPr/>
          </p:nvSpPr>
          <p:spPr bwMode="auto">
            <a:xfrm>
              <a:off x="4464" y="1056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40"/>
            <p:cNvSpPr>
              <a:spLocks noChangeShapeType="1"/>
            </p:cNvSpPr>
            <p:nvPr/>
          </p:nvSpPr>
          <p:spPr bwMode="auto">
            <a:xfrm>
              <a:off x="4464" y="1392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" name="Text Box 44"/>
          <p:cNvSpPr txBox="1">
            <a:spLocks noChangeArrowheads="1"/>
          </p:cNvSpPr>
          <p:nvPr/>
        </p:nvSpPr>
        <p:spPr bwMode="auto">
          <a:xfrm>
            <a:off x="304800" y="1143000"/>
            <a:ext cx="441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320   :  40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228600" y="76200"/>
            <a:ext cx="7924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0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0"/>
          <p:cNvSpPr txBox="1">
            <a:spLocks noChangeArrowheads="1"/>
          </p:cNvSpPr>
          <p:nvPr/>
        </p:nvSpPr>
        <p:spPr bwMode="auto">
          <a:xfrm>
            <a:off x="-557760" y="1600200"/>
            <a:ext cx="68823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i="1" dirty="0" err="1" smtClean="0">
                <a:solidFill>
                  <a:srgbClr val="030201"/>
                </a:solidFill>
                <a:latin typeface="Times New Roman" pitchFamily="18" charset="0"/>
              </a:rPr>
              <a:t>Áp</a:t>
            </a:r>
            <a:r>
              <a:rPr lang="en-US" altLang="en-US" sz="2800" i="1" dirty="0" smtClean="0">
                <a:solidFill>
                  <a:srgbClr val="030201"/>
                </a:solidFill>
                <a:latin typeface="Times New Roman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30201"/>
                </a:solidFill>
                <a:latin typeface="Times New Roman" pitchFamily="18" charset="0"/>
              </a:rPr>
              <a:t>dụng</a:t>
            </a:r>
            <a:r>
              <a:rPr lang="en-US" altLang="en-US" sz="2800" i="1" dirty="0" smtClean="0">
                <a:solidFill>
                  <a:srgbClr val="030201"/>
                </a:solidFill>
                <a:latin typeface="Times New Roman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30201"/>
                </a:solidFill>
                <a:latin typeface="Times New Roman" pitchFamily="18" charset="0"/>
              </a:rPr>
              <a:t>cách</a:t>
            </a:r>
            <a:r>
              <a:rPr lang="en-US" altLang="en-US" sz="2800" i="1" dirty="0" smtClean="0">
                <a:solidFill>
                  <a:srgbClr val="030201"/>
                </a:solidFill>
                <a:latin typeface="Times New Roman" pitchFamily="18" charset="0"/>
              </a:rPr>
              <a:t> chia </a:t>
            </a:r>
            <a:r>
              <a:rPr lang="en-US" altLang="en-US" sz="2800" i="1" dirty="0" err="1">
                <a:solidFill>
                  <a:srgbClr val="030201"/>
                </a:solidFill>
                <a:latin typeface="Times New Roman" pitchFamily="18" charset="0"/>
              </a:rPr>
              <a:t>một</a:t>
            </a:r>
            <a:r>
              <a:rPr lang="en-US" altLang="en-US" sz="2800" i="1" dirty="0">
                <a:solidFill>
                  <a:srgbClr val="030201"/>
                </a:solidFill>
                <a:latin typeface="Times New Roman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30201"/>
                </a:solidFill>
                <a:latin typeface="Times New Roman" pitchFamily="18" charset="0"/>
              </a:rPr>
              <a:t>số</a:t>
            </a:r>
            <a:r>
              <a:rPr lang="en-US" altLang="en-US" sz="2800" i="1" dirty="0" smtClean="0">
                <a:solidFill>
                  <a:srgbClr val="030201"/>
                </a:solidFill>
                <a:latin typeface="Times New Roman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30201"/>
                </a:solidFill>
                <a:latin typeface="Times New Roman" pitchFamily="18" charset="0"/>
              </a:rPr>
              <a:t>cho</a:t>
            </a:r>
            <a:r>
              <a:rPr lang="en-US" altLang="en-US" sz="2800" i="1" dirty="0" smtClean="0">
                <a:solidFill>
                  <a:srgbClr val="030201"/>
                </a:solidFill>
                <a:latin typeface="Times New Roman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30201"/>
                </a:solidFill>
                <a:latin typeface="Times New Roman" pitchFamily="18" charset="0"/>
              </a:rPr>
              <a:t>một</a:t>
            </a:r>
            <a:r>
              <a:rPr lang="en-US" altLang="en-US" sz="2800" i="1" dirty="0" smtClean="0">
                <a:solidFill>
                  <a:srgbClr val="030201"/>
                </a:solidFill>
                <a:latin typeface="Times New Roman" pitchFamily="18" charset="0"/>
              </a:rPr>
              <a:t> </a:t>
            </a:r>
            <a:r>
              <a:rPr lang="en-US" altLang="en-US" sz="2800" i="1" dirty="0" err="1" smtClean="0">
                <a:solidFill>
                  <a:srgbClr val="030201"/>
                </a:solidFill>
                <a:latin typeface="Times New Roman" pitchFamily="18" charset="0"/>
              </a:rPr>
              <a:t>tích</a:t>
            </a:r>
            <a:endParaRPr lang="en-US" altLang="en-US" sz="2800" i="1" dirty="0" smtClean="0">
              <a:solidFill>
                <a:srgbClr val="030201"/>
              </a:solidFill>
              <a:latin typeface="Times New Roman" pitchFamily="18" charset="0"/>
            </a:endParaRPr>
          </a:p>
        </p:txBody>
      </p:sp>
      <p:sp>
        <p:nvSpPr>
          <p:cNvPr id="44" name="Text Box 39"/>
          <p:cNvSpPr txBox="1">
            <a:spLocks noChangeArrowheads="1"/>
          </p:cNvSpPr>
          <p:nvPr/>
        </p:nvSpPr>
        <p:spPr bwMode="auto">
          <a:xfrm>
            <a:off x="1519237" y="2219980"/>
            <a:ext cx="57197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320 :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en-US" alt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39"/>
          <p:cNvSpPr txBox="1">
            <a:spLocks noChangeArrowheads="1"/>
          </p:cNvSpPr>
          <p:nvPr/>
        </p:nvSpPr>
        <p:spPr bwMode="auto">
          <a:xfrm>
            <a:off x="1544637" y="2230666"/>
            <a:ext cx="5719763" cy="204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 320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(10 x 4)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= 320 : 10 : 4</a:t>
            </a:r>
          </a:p>
          <a:p>
            <a:pPr>
              <a:spcBef>
                <a:spcPts val="6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= 32   :  4</a:t>
            </a:r>
          </a:p>
          <a:p>
            <a:pPr>
              <a:spcBef>
                <a:spcPts val="6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=  8</a:t>
            </a:r>
          </a:p>
        </p:txBody>
      </p:sp>
      <p:sp>
        <p:nvSpPr>
          <p:cNvPr id="46" name="Rectangle 81"/>
          <p:cNvSpPr>
            <a:spLocks noChangeArrowheads="1"/>
          </p:cNvSpPr>
          <p:nvPr/>
        </p:nvSpPr>
        <p:spPr bwMode="auto">
          <a:xfrm>
            <a:off x="1219200" y="4201180"/>
            <a:ext cx="39761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320 : 40  =  8</a:t>
            </a:r>
          </a:p>
        </p:txBody>
      </p:sp>
      <p:sp>
        <p:nvSpPr>
          <p:cNvPr id="47" name="Text Box 86"/>
          <p:cNvSpPr txBox="1">
            <a:spLocks noChangeArrowheads="1"/>
          </p:cNvSpPr>
          <p:nvPr/>
        </p:nvSpPr>
        <p:spPr bwMode="auto">
          <a:xfrm>
            <a:off x="4114800" y="4734580"/>
            <a:ext cx="1905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 32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4</a:t>
            </a:r>
          </a:p>
        </p:txBody>
      </p:sp>
      <p:sp>
        <p:nvSpPr>
          <p:cNvPr id="48" name="Text Box 101"/>
          <p:cNvSpPr txBox="1">
            <a:spLocks noChangeArrowheads="1"/>
          </p:cNvSpPr>
          <p:nvPr/>
        </p:nvSpPr>
        <p:spPr bwMode="auto">
          <a:xfrm>
            <a:off x="1143000" y="4734580"/>
            <a:ext cx="32297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32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4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49" name="Line 34"/>
          <p:cNvSpPr>
            <a:spLocks noChangeShapeType="1"/>
          </p:cNvSpPr>
          <p:nvPr/>
        </p:nvSpPr>
        <p:spPr bwMode="auto">
          <a:xfrm>
            <a:off x="7122593" y="2536825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8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1" grpId="0"/>
      <p:bldP spid="22" grpId="0"/>
      <p:bldP spid="23" grpId="0"/>
      <p:bldP spid="24" grpId="0"/>
      <p:bldP spid="32" grpId="0" animBg="1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3"/>
          <p:cNvSpPr txBox="1">
            <a:spLocks noChangeArrowheads="1"/>
          </p:cNvSpPr>
          <p:nvPr/>
        </p:nvSpPr>
        <p:spPr bwMode="auto">
          <a:xfrm>
            <a:off x="152400" y="5334000"/>
            <a:ext cx="8915400" cy="1411288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hiện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chia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32000 :  400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, ta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cùng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xóa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0 ở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tận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cùng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chia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bị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chia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rồi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chia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nh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</a:rPr>
              <a:t>ư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th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</a:rPr>
              <a:t>ư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ờng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5" name="Rectangle 45"/>
          <p:cNvSpPr>
            <a:spLocks noChangeArrowheads="1"/>
          </p:cNvSpPr>
          <p:nvPr/>
        </p:nvSpPr>
        <p:spPr bwMode="auto">
          <a:xfrm>
            <a:off x="152400" y="152400"/>
            <a:ext cx="8915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0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chia.</a:t>
            </a: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304800" y="1143000"/>
            <a:ext cx="487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32000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400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Text Box 39"/>
          <p:cNvSpPr txBox="1">
            <a:spLocks noChangeArrowheads="1"/>
          </p:cNvSpPr>
          <p:nvPr/>
        </p:nvSpPr>
        <p:spPr bwMode="auto">
          <a:xfrm>
            <a:off x="685800" y="1915180"/>
            <a:ext cx="5719763" cy="204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32000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100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 4)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=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32000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4</a:t>
            </a:r>
          </a:p>
          <a:p>
            <a:pPr>
              <a:spcBef>
                <a:spcPts val="6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=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320  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 4</a:t>
            </a:r>
          </a:p>
          <a:p>
            <a:pPr>
              <a:spcBef>
                <a:spcPts val="6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= 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endParaRPr lang="en-US" alt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44"/>
          <p:cNvSpPr txBox="1">
            <a:spLocks noChangeArrowheads="1"/>
          </p:cNvSpPr>
          <p:nvPr/>
        </p:nvSpPr>
        <p:spPr bwMode="auto">
          <a:xfrm>
            <a:off x="304800" y="1915180"/>
            <a:ext cx="441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32000 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400</a:t>
            </a:r>
            <a:r>
              <a:rPr lang="en-US" sz="1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1"/>
          <p:cNvSpPr>
            <a:spLocks noChangeArrowheads="1"/>
          </p:cNvSpPr>
          <p:nvPr/>
        </p:nvSpPr>
        <p:spPr bwMode="auto">
          <a:xfrm>
            <a:off x="228600" y="3962400"/>
            <a:ext cx="39761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32000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400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86"/>
          <p:cNvSpPr txBox="1">
            <a:spLocks noChangeArrowheads="1"/>
          </p:cNvSpPr>
          <p:nvPr/>
        </p:nvSpPr>
        <p:spPr bwMode="auto">
          <a:xfrm>
            <a:off x="3771900" y="4492526"/>
            <a:ext cx="1905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 320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4</a:t>
            </a:r>
          </a:p>
        </p:txBody>
      </p:sp>
      <p:sp>
        <p:nvSpPr>
          <p:cNvPr id="11" name="Text Box 101"/>
          <p:cNvSpPr txBox="1">
            <a:spLocks noChangeArrowheads="1"/>
          </p:cNvSpPr>
          <p:nvPr/>
        </p:nvSpPr>
        <p:spPr bwMode="auto">
          <a:xfrm>
            <a:off x="152400" y="4495800"/>
            <a:ext cx="4724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320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en-US" alt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6313306" y="2870672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7696200" y="28956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14" name="Text Box 23"/>
          <p:cNvSpPr txBox="1">
            <a:spLocks noChangeArrowheads="1"/>
          </p:cNvSpPr>
          <p:nvPr/>
        </p:nvSpPr>
        <p:spPr bwMode="auto">
          <a:xfrm>
            <a:off x="6134100" y="2368550"/>
            <a:ext cx="1866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32000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7620000" y="2330450"/>
            <a:ext cx="99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400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6" name="Line 34"/>
          <p:cNvSpPr>
            <a:spLocks noChangeShapeType="1"/>
          </p:cNvSpPr>
          <p:nvPr/>
        </p:nvSpPr>
        <p:spPr bwMode="auto">
          <a:xfrm>
            <a:off x="8153400" y="2511425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7" name="Group 41"/>
          <p:cNvGrpSpPr>
            <a:grpSpLocks/>
          </p:cNvGrpSpPr>
          <p:nvPr/>
        </p:nvGrpSpPr>
        <p:grpSpPr bwMode="auto">
          <a:xfrm>
            <a:off x="7620000" y="2362200"/>
            <a:ext cx="838200" cy="1295400"/>
            <a:chOff x="4464" y="1056"/>
            <a:chExt cx="528" cy="816"/>
          </a:xfrm>
        </p:grpSpPr>
        <p:sp>
          <p:nvSpPr>
            <p:cNvPr id="18" name="Line 39"/>
            <p:cNvSpPr>
              <a:spLocks noChangeShapeType="1"/>
            </p:cNvSpPr>
            <p:nvPr/>
          </p:nvSpPr>
          <p:spPr bwMode="auto">
            <a:xfrm>
              <a:off x="4464" y="1056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40"/>
            <p:cNvSpPr>
              <a:spLocks noChangeShapeType="1"/>
            </p:cNvSpPr>
            <p:nvPr/>
          </p:nvSpPr>
          <p:spPr bwMode="auto">
            <a:xfrm>
              <a:off x="4464" y="1392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Line 34"/>
          <p:cNvSpPr>
            <a:spLocks noChangeShapeType="1"/>
          </p:cNvSpPr>
          <p:nvPr/>
        </p:nvSpPr>
        <p:spPr bwMode="auto">
          <a:xfrm>
            <a:off x="7122593" y="2536825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 flipH="1">
            <a:off x="5715000" y="1410646"/>
            <a:ext cx="0" cy="384715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>
            <a:off x="6904586" y="2552700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7941743" y="2511425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6591300" y="286385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7956550" y="2894087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6599786" y="3309294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86617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33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15" name="Text Box 47"/>
          <p:cNvSpPr txBox="1">
            <a:spLocks noChangeArrowheads="1"/>
          </p:cNvSpPr>
          <p:nvPr/>
        </p:nvSpPr>
        <p:spPr bwMode="auto">
          <a:xfrm>
            <a:off x="381000" y="457200"/>
            <a:ext cx="8534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 smtClean="0">
                <a:latin typeface="Times New Roman" pitchFamily="18" charset="0"/>
              </a:rPr>
              <a:t>- </a:t>
            </a:r>
            <a:r>
              <a:rPr lang="en-US" altLang="en-US" b="1" dirty="0" err="1" smtClean="0">
                <a:latin typeface="Times New Roman" pitchFamily="18" charset="0"/>
              </a:rPr>
              <a:t>Khi</a:t>
            </a:r>
            <a:r>
              <a:rPr lang="en-US" altLang="en-US" b="1" dirty="0" smtClean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thực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hiện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phép</a:t>
            </a:r>
            <a:r>
              <a:rPr lang="en-US" altLang="en-US" b="1" dirty="0">
                <a:latin typeface="Times New Roman" pitchFamily="18" charset="0"/>
              </a:rPr>
              <a:t> chia </a:t>
            </a:r>
            <a:r>
              <a:rPr lang="en-US" altLang="en-US" b="1" dirty="0" err="1">
                <a:latin typeface="Times New Roman" pitchFamily="18" charset="0"/>
              </a:rPr>
              <a:t>hai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số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có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tận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cùng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là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các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chữ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số</a:t>
            </a:r>
            <a:r>
              <a:rPr lang="en-US" altLang="en-US" b="1" dirty="0">
                <a:latin typeface="Times New Roman" pitchFamily="18" charset="0"/>
              </a:rPr>
              <a:t> 0 ta </a:t>
            </a:r>
            <a:r>
              <a:rPr lang="en-US" altLang="en-US" b="1" dirty="0" err="1">
                <a:latin typeface="Times New Roman" pitchFamily="18" charset="0"/>
              </a:rPr>
              <a:t>có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thể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làm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thế</a:t>
            </a:r>
            <a:r>
              <a:rPr lang="en-US" altLang="en-US" b="1" dirty="0">
                <a:latin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</a:rPr>
              <a:t>nào</a:t>
            </a:r>
            <a:r>
              <a:rPr lang="en-US" altLang="en-US" b="1" dirty="0">
                <a:latin typeface="Times New Roman" pitchFamily="18" charset="0"/>
              </a:rPr>
              <a:t>?</a:t>
            </a:r>
          </a:p>
        </p:txBody>
      </p:sp>
      <p:sp>
        <p:nvSpPr>
          <p:cNvPr id="58419" name="Text Box 51"/>
          <p:cNvSpPr txBox="1">
            <a:spLocks noChangeArrowheads="1"/>
          </p:cNvSpPr>
          <p:nvPr/>
        </p:nvSpPr>
        <p:spPr bwMode="auto">
          <a:xfrm>
            <a:off x="381000" y="2667000"/>
            <a:ext cx="8458199" cy="2117725"/>
          </a:xfrm>
          <a:prstGeom prst="rect">
            <a:avLst/>
          </a:prstGeom>
          <a:noFill/>
          <a:ln w="76200" cmpd="tri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Khi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thực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hiện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chia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tận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cùng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0, ta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cùng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xóa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ba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,…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 0 ở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tận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cùng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 chia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itchFamily="18" charset="0"/>
              </a:rPr>
              <a:t>bị</a:t>
            </a:r>
            <a:r>
              <a:rPr lang="en-US" altLang="en-US" b="1" u="sng" dirty="0">
                <a:solidFill>
                  <a:srgbClr val="FF0000"/>
                </a:solidFill>
                <a:latin typeface="Times New Roman" pitchFamily="18" charset="0"/>
              </a:rPr>
              <a:t> chia,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rồi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chia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thường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71800" y="1730514"/>
            <a:ext cx="29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</a:rPr>
              <a:t>GHI NHỚ</a:t>
            </a:r>
            <a:endParaRPr lang="en-US" sz="40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8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8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8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58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15" grpId="0" build="allAtOnce"/>
      <p:bldP spid="58419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099137"/>
            <a:ext cx="5257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0000CC"/>
                </a:solidFill>
              </a:rPr>
              <a:t>LUYỆN TẬP</a:t>
            </a:r>
            <a:endParaRPr lang="en-US" sz="60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31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9"/>
          <p:cNvSpPr txBox="1">
            <a:spLocks noChangeArrowheads="1"/>
          </p:cNvSpPr>
          <p:nvPr/>
        </p:nvSpPr>
        <p:spPr bwMode="auto">
          <a:xfrm>
            <a:off x="2286000" y="22701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000" b="1"/>
          </a:p>
        </p:txBody>
      </p:sp>
      <p:sp>
        <p:nvSpPr>
          <p:cNvPr id="158774" name="Text Box 54"/>
          <p:cNvSpPr txBox="1">
            <a:spLocks noChangeArrowheads="1"/>
          </p:cNvSpPr>
          <p:nvPr/>
        </p:nvSpPr>
        <p:spPr bwMode="auto">
          <a:xfrm>
            <a:off x="304800" y="1843087"/>
            <a:ext cx="883920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u="sng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altLang="en-US" b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b="1" u="sng" dirty="0" smtClean="0">
                <a:solidFill>
                  <a:srgbClr val="0000CC"/>
                </a:solidFill>
                <a:latin typeface="Times New Roman" pitchFamily="18" charset="0"/>
              </a:rPr>
              <a:t>1</a:t>
            </a:r>
            <a:r>
              <a:rPr lang="en-US" altLang="en-US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altLang="en-US" b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en-US" b="1" dirty="0" smtClean="0">
                <a:solidFill>
                  <a:srgbClr val="0000CC"/>
                </a:solidFill>
                <a:latin typeface="Times New Roman" pitchFamily="18" charset="0"/>
              </a:rPr>
              <a:t>     a</a:t>
            </a:r>
            <a:r>
              <a:rPr lang="en-US" altLang="en-US" b="1" dirty="0">
                <a:solidFill>
                  <a:srgbClr val="0000CC"/>
                </a:solidFill>
                <a:latin typeface="Times New Roman" pitchFamily="18" charset="0"/>
              </a:rPr>
              <a:t>)  420 : 60             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 pitchFamily="18" charset="0"/>
              </a:rPr>
              <a:t>          </a:t>
            </a:r>
            <a:r>
              <a:rPr lang="en-US" altLang="en-US" b="1" dirty="0">
                <a:solidFill>
                  <a:srgbClr val="0000CC"/>
                </a:solidFill>
                <a:latin typeface="Times New Roman" pitchFamily="18" charset="0"/>
              </a:rPr>
              <a:t>b) 85000 : 500</a:t>
            </a:r>
          </a:p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0000CC"/>
                </a:solidFill>
                <a:latin typeface="Times New Roman" pitchFamily="18" charset="0"/>
              </a:rPr>
              <a:t>   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 pitchFamily="18" charset="0"/>
              </a:rPr>
              <a:t>       4500 </a:t>
            </a:r>
            <a:r>
              <a:rPr lang="en-US" altLang="en-US" b="1" dirty="0">
                <a:solidFill>
                  <a:srgbClr val="0000CC"/>
                </a:solidFill>
                <a:latin typeface="Times New Roman" pitchFamily="18" charset="0"/>
              </a:rPr>
              <a:t>: 500                 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 pitchFamily="18" charset="0"/>
              </a:rPr>
              <a:t>       92000 </a:t>
            </a:r>
            <a:r>
              <a:rPr lang="en-US" altLang="en-US" b="1" dirty="0">
                <a:solidFill>
                  <a:srgbClr val="0000CC"/>
                </a:solidFill>
                <a:latin typeface="Times New Roman" pitchFamily="18" charset="0"/>
              </a:rPr>
              <a:t>: 400</a:t>
            </a:r>
          </a:p>
        </p:txBody>
      </p:sp>
      <p:sp>
        <p:nvSpPr>
          <p:cNvPr id="13317" name="Line 71"/>
          <p:cNvSpPr>
            <a:spLocks noChangeShapeType="1"/>
          </p:cNvSpPr>
          <p:nvPr/>
        </p:nvSpPr>
        <p:spPr bwMode="auto">
          <a:xfrm>
            <a:off x="1676400" y="4267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72"/>
          <p:cNvSpPr>
            <a:spLocks noChangeShapeType="1"/>
          </p:cNvSpPr>
          <p:nvPr/>
        </p:nvSpPr>
        <p:spPr bwMode="auto">
          <a:xfrm>
            <a:off x="1676400" y="4267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9"/>
          <p:cNvSpPr>
            <a:spLocks noChangeShapeType="1"/>
          </p:cNvSpPr>
          <p:nvPr/>
        </p:nvSpPr>
        <p:spPr bwMode="auto">
          <a:xfrm>
            <a:off x="2590800" y="4724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82"/>
          <p:cNvSpPr>
            <a:spLocks noChangeShapeType="1"/>
          </p:cNvSpPr>
          <p:nvPr/>
        </p:nvSpPr>
        <p:spPr bwMode="auto">
          <a:xfrm>
            <a:off x="2438400" y="4800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58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158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58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96&quot;/&gt;&lt;/object&gt;&lt;object type=&quot;3&quot; unique_id=&quot;10006&quot;&gt;&lt;property id=&quot;20148&quot; value=&quot;5&quot;/&gt;&lt;property id=&quot;20300&quot; value=&quot;Slide 3&quot;/&gt;&lt;property id=&quot;20307&quot; value=&quot;298&quot;/&gt;&lt;/object&gt;&lt;object type=&quot;3&quot; unique_id=&quot;10007&quot;&gt;&lt;property id=&quot;20148&quot; value=&quot;5&quot;/&gt;&lt;property id=&quot;20300&quot; value=&quot;Slide 4&quot;/&gt;&lt;property id=&quot;20307&quot; value=&quot;264&quot;/&gt;&lt;/object&gt;&lt;object type=&quot;3&quot; unique_id=&quot;10008&quot;&gt;&lt;property id=&quot;20148&quot; value=&quot;5&quot;/&gt;&lt;property id=&quot;20300&quot; value=&quot;Slide 5&quot;/&gt;&lt;property id=&quot;20307&quot; value=&quot;287&quot;/&gt;&lt;/object&gt;&lt;object type=&quot;3&quot; unique_id=&quot;10009&quot;&gt;&lt;property id=&quot;20148&quot; value=&quot;5&quot;/&gt;&lt;property id=&quot;20300&quot; value=&quot;Slide 6&quot;/&gt;&lt;property id=&quot;20307&quot; value=&quot;310&quot;/&gt;&lt;/object&gt;&lt;object type=&quot;3&quot; unique_id=&quot;10010&quot;&gt;&lt;property id=&quot;20148&quot; value=&quot;5&quot;/&gt;&lt;property id=&quot;20300&quot; value=&quot;Slide 7&quot;/&gt;&lt;property id=&quot;20307&quot; value=&quot;304&quot;/&gt;&lt;/object&gt;&lt;object type=&quot;3&quot; unique_id=&quot;10011&quot;&gt;&lt;property id=&quot;20148&quot; value=&quot;5&quot;/&gt;&lt;property id=&quot;20300&quot; value=&quot;Slide 8&quot;/&gt;&lt;property id=&quot;20307&quot; value=&quot;279&quot;/&gt;&lt;/object&gt;&lt;object type=&quot;3&quot; unique_id=&quot;10012&quot;&gt;&lt;property id=&quot;20148&quot; value=&quot;5&quot;/&gt;&lt;property id=&quot;20300&quot; value=&quot;Slide 9&quot;/&gt;&lt;property id=&quot;20307&quot; value=&quot;292&quot;/&gt;&lt;/object&gt;&lt;object type=&quot;3&quot; unique_id=&quot;10013&quot;&gt;&lt;property id=&quot;20148&quot; value=&quot;5&quot;/&gt;&lt;property id=&quot;20300&quot; value=&quot;Slide 11&quot;/&gt;&lt;property id=&quot;20307&quot; value=&quot;260&quot;/&gt;&lt;/object&gt;&lt;object type=&quot;3&quot; unique_id=&quot;10014&quot;&gt;&lt;property id=&quot;20148&quot; value=&quot;5&quot;/&gt;&lt;property id=&quot;20300&quot; value=&quot;Slide 12&quot;/&gt;&lt;property id=&quot;20307&quot; value=&quot;315&quot;/&gt;&lt;/object&gt;&lt;object type=&quot;3&quot; unique_id=&quot;10015&quot;&gt;&lt;property id=&quot;20148&quot; value=&quot;5&quot;/&gt;&lt;property id=&quot;20300&quot; value=&quot;Slide 13&quot;/&gt;&lt;property id=&quot;20307&quot; value=&quot;311&quot;/&gt;&lt;/object&gt;&lt;object type=&quot;3&quot; unique_id=&quot;14103&quot;&gt;&lt;property id=&quot;20148&quot; value=&quot;5&quot;/&gt;&lt;property id=&quot;20300&quot; value=&quot;Slide 10&quot;/&gt;&lt;property id=&quot;20307&quot; value=&quot;316&quot;/&gt;&lt;/object&gt;&lt;/object&gt;&lt;object type=&quot;8&quot; unique_id=&quot;1003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3890</TotalTime>
  <Words>771</Words>
  <Application>Microsoft Office PowerPoint</Application>
  <PresentationFormat>On-screen Show (4:3)</PresentationFormat>
  <Paragraphs>144</Paragraphs>
  <Slides>15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PowerPoint Presentation</vt:lpstr>
      <vt:lpstr>b) 80 :  40  =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ĐOAN NGỌC</dc:creator>
  <cp:lastModifiedBy>Admin</cp:lastModifiedBy>
  <cp:revision>340</cp:revision>
  <dcterms:created xsi:type="dcterms:W3CDTF">2007-04-08T12:48:53Z</dcterms:created>
  <dcterms:modified xsi:type="dcterms:W3CDTF">2021-12-11T03:47:27Z</dcterms:modified>
</cp:coreProperties>
</file>