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sldIdLst>
    <p:sldId id="276" r:id="rId4"/>
    <p:sldId id="273" r:id="rId5"/>
    <p:sldId id="280" r:id="rId6"/>
    <p:sldId id="285" r:id="rId7"/>
    <p:sldId id="279" r:id="rId8"/>
    <p:sldId id="282" r:id="rId9"/>
    <p:sldId id="275" r:id="rId10"/>
    <p:sldId id="261" r:id="rId11"/>
    <p:sldId id="262" r:id="rId12"/>
    <p:sldId id="277" r:id="rId13"/>
    <p:sldId id="263" r:id="rId14"/>
    <p:sldId id="267" r:id="rId15"/>
    <p:sldId id="272" r:id="rId16"/>
    <p:sldId id="268" r:id="rId17"/>
    <p:sldId id="269" r:id="rId18"/>
    <p:sldId id="270" r:id="rId19"/>
    <p:sldId id="271" r:id="rId20"/>
    <p:sldId id="283" r:id="rId21"/>
    <p:sldId id="265" r:id="rId22"/>
    <p:sldId id="278" r:id="rId23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1290" y="60"/>
      </p:cViewPr>
      <p:guideLst>
        <p:guide orient="horz" pos="2160"/>
        <p:guide pos="312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34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1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3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3534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00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6032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124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8137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50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450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30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0148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728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9243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75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1244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76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069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123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162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85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90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947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64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69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222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564" y="304801"/>
            <a:ext cx="8667750" cy="1216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13966" y="1752600"/>
            <a:ext cx="4251325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030391" y="1752600"/>
            <a:ext cx="4251325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030391" y="3962400"/>
            <a:ext cx="4251325" cy="2057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2EF45-6106-4A1D-BEE2-080F13F4E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2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4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86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39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834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7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B4BD5-E9D1-4A1B-942B-D83BB0BB8A47}" type="datetimeFigureOut">
              <a:rPr lang="en-US" smtClean="0"/>
              <a:pPr/>
              <a:t>5/6/2022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9B2BD-EEBA-4356-85FC-AC5EB86E84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41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4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801A-56F8-4BD0-972E-A832D36E78B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C63BF-AEC0-4512-90EF-460439B197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427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slide" Target="slide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13" Type="http://schemas.openxmlformats.org/officeDocument/2006/relationships/image" Target="../media/image20.jpeg"/><Relationship Id="rId3" Type="http://schemas.openxmlformats.org/officeDocument/2006/relationships/audio" Target="../media/audio4.wav"/><Relationship Id="rId7" Type="http://schemas.openxmlformats.org/officeDocument/2006/relationships/audio" Target="../media/audio8.wav"/><Relationship Id="rId12" Type="http://schemas.openxmlformats.org/officeDocument/2006/relationships/image" Target="../media/image19.gif"/><Relationship Id="rId2" Type="http://schemas.openxmlformats.org/officeDocument/2006/relationships/audio" Target="../media/audio3.wav"/><Relationship Id="rId16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7.wav"/><Relationship Id="rId11" Type="http://schemas.openxmlformats.org/officeDocument/2006/relationships/image" Target="../media/image13.gif"/><Relationship Id="rId5" Type="http://schemas.openxmlformats.org/officeDocument/2006/relationships/audio" Target="../media/audio6.wav"/><Relationship Id="rId15" Type="http://schemas.openxmlformats.org/officeDocument/2006/relationships/image" Target="../media/image16.gif"/><Relationship Id="rId10" Type="http://schemas.openxmlformats.org/officeDocument/2006/relationships/image" Target="../media/image18.gif"/><Relationship Id="rId4" Type="http://schemas.openxmlformats.org/officeDocument/2006/relationships/audio" Target="../media/audio5.wav"/><Relationship Id="rId9" Type="http://schemas.openxmlformats.org/officeDocument/2006/relationships/slide" Target="slide2.xml"/><Relationship Id="rId1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3" Type="http://schemas.openxmlformats.org/officeDocument/2006/relationships/audio" Target="../media/audio3.wav"/><Relationship Id="rId7" Type="http://schemas.openxmlformats.org/officeDocument/2006/relationships/image" Target="../media/image17.gif"/><Relationship Id="rId12" Type="http://schemas.openxmlformats.org/officeDocument/2006/relationships/image" Target="../media/image23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9.gif"/><Relationship Id="rId5" Type="http://schemas.openxmlformats.org/officeDocument/2006/relationships/audio" Target="../media/audio6.wav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5.wav"/><Relationship Id="rId9" Type="http://schemas.openxmlformats.org/officeDocument/2006/relationships/image" Target="../media/image18.gif"/><Relationship Id="rId1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3" Type="http://schemas.openxmlformats.org/officeDocument/2006/relationships/audio" Target="../media/audio5.wav"/><Relationship Id="rId7" Type="http://schemas.openxmlformats.org/officeDocument/2006/relationships/image" Target="../media/image17.gif"/><Relationship Id="rId12" Type="http://schemas.openxmlformats.org/officeDocument/2006/relationships/image" Target="../media/image24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9.gif"/><Relationship Id="rId5" Type="http://schemas.openxmlformats.org/officeDocument/2006/relationships/audio" Target="../media/audio7.wav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6.wav"/><Relationship Id="rId9" Type="http://schemas.openxmlformats.org/officeDocument/2006/relationships/image" Target="../media/image18.gif"/><Relationship Id="rId14" Type="http://schemas.openxmlformats.org/officeDocument/2006/relationships/image" Target="../media/image16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21.gif"/><Relationship Id="rId3" Type="http://schemas.openxmlformats.org/officeDocument/2006/relationships/audio" Target="../media/audio5.wav"/><Relationship Id="rId7" Type="http://schemas.openxmlformats.org/officeDocument/2006/relationships/image" Target="../media/image17.gif"/><Relationship Id="rId12" Type="http://schemas.openxmlformats.org/officeDocument/2006/relationships/image" Target="../media/image2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8.wav"/><Relationship Id="rId11" Type="http://schemas.openxmlformats.org/officeDocument/2006/relationships/image" Target="../media/image19.gif"/><Relationship Id="rId5" Type="http://schemas.openxmlformats.org/officeDocument/2006/relationships/audio" Target="../media/audio7.wav"/><Relationship Id="rId15" Type="http://schemas.openxmlformats.org/officeDocument/2006/relationships/image" Target="../media/image22.gif"/><Relationship Id="rId10" Type="http://schemas.openxmlformats.org/officeDocument/2006/relationships/image" Target="../media/image13.gif"/><Relationship Id="rId4" Type="http://schemas.openxmlformats.org/officeDocument/2006/relationships/audio" Target="../media/audio6.wav"/><Relationship Id="rId9" Type="http://schemas.openxmlformats.org/officeDocument/2006/relationships/image" Target="../media/image18.gif"/><Relationship Id="rId14" Type="http://schemas.openxmlformats.org/officeDocument/2006/relationships/image" Target="../media/image16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 descr="flowers_fr020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0"/>
          <p:cNvSpPr>
            <a:spLocks noChangeArrowheads="1"/>
          </p:cNvSpPr>
          <p:nvPr/>
        </p:nvSpPr>
        <p:spPr bwMode="auto">
          <a:xfrm>
            <a:off x="535021" y="1151107"/>
            <a:ext cx="900781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00CC"/>
                </a:solidFill>
                <a:cs typeface="Times New Roman" panose="02020603050405020304" pitchFamily="18" charset="0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cs typeface="Times New Roman" panose="02020603050405020304" pitchFamily="18" charset="0"/>
              </a:rPr>
              <a:t>ÔN TẬP VỀ ĐẠI LƯỢNG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0066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5400" b="1" dirty="0" err="1">
                <a:solidFill>
                  <a:srgbClr val="006600"/>
                </a:solidFill>
                <a:cs typeface="Times New Roman" panose="02020603050405020304" pitchFamily="18" charset="0"/>
              </a:rPr>
              <a:t>Trang</a:t>
            </a:r>
            <a:r>
              <a:rPr lang="en-US" altLang="en-US" sz="5400" b="1" dirty="0">
                <a:solidFill>
                  <a:srgbClr val="006600"/>
                </a:solidFill>
                <a:cs typeface="Times New Roman" panose="02020603050405020304" pitchFamily="18" charset="0"/>
              </a:rPr>
              <a:t> 170)</a:t>
            </a:r>
          </a:p>
        </p:txBody>
      </p:sp>
    </p:spTree>
    <p:extLst>
      <p:ext uri="{BB962C8B-B14F-4D97-AF65-F5344CB8AC3E}">
        <p14:creationId xmlns:p14="http://schemas.microsoft.com/office/powerpoint/2010/main" val="1278495033"/>
      </p:ext>
    </p:ext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1AFB2375-6C23-454E-80A6-DBDAFB6CDD9E}"/>
              </a:ext>
            </a:extLst>
          </p:cNvPr>
          <p:cNvSpPr/>
          <p:nvPr/>
        </p:nvSpPr>
        <p:spPr>
          <a:xfrm>
            <a:off x="353961" y="634181"/>
            <a:ext cx="9232491" cy="3556819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Điền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6600"/>
                </a:solidFill>
                <a:latin typeface="Times New Roman" panose="02020603050405020304" pitchFamily="18" charset="0"/>
              </a:rPr>
              <a:t>dấu</a:t>
            </a:r>
            <a:r>
              <a:rPr lang="en-US"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&gt;; &lt;; = </a:t>
            </a:r>
            <a:r>
              <a:rPr sz="3200" b="1" dirty="0">
                <a:solidFill>
                  <a:srgbClr val="006600"/>
                </a:solidFill>
                <a:latin typeface="Times New Roman" panose="02020603050405020304" pitchFamily="18" charset="0"/>
              </a:rPr>
              <a:t> thích hợp vào chỗ chấm: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2kg7hg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2700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60kg 7g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6007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          </a:t>
            </a: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                       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endParaRPr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09600" indent="-609600">
              <a:lnSpc>
                <a:spcPct val="80000"/>
              </a:lnSpc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kg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5035g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2 500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g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…….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</a:t>
            </a:r>
            <a:r>
              <a:rPr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kg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200g</a:t>
            </a:r>
            <a:endParaRPr sz="3200" b="1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A15D5-49B2-46D6-8067-6D4238FED51E}"/>
              </a:ext>
            </a:extLst>
          </p:cNvPr>
          <p:cNvSpPr txBox="1"/>
          <p:nvPr/>
        </p:nvSpPr>
        <p:spPr>
          <a:xfrm>
            <a:off x="459865" y="2145224"/>
            <a:ext cx="1462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2 700g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29418C-E506-47FC-9FEC-53D99984FAD0}"/>
              </a:ext>
            </a:extLst>
          </p:cNvPr>
          <p:cNvSpPr txBox="1"/>
          <p:nvPr/>
        </p:nvSpPr>
        <p:spPr>
          <a:xfrm>
            <a:off x="2040580" y="1488608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DD9A3C-57A5-4D0D-BA19-1F2A27E9226C}"/>
              </a:ext>
            </a:extLst>
          </p:cNvPr>
          <p:cNvSpPr txBox="1"/>
          <p:nvPr/>
        </p:nvSpPr>
        <p:spPr>
          <a:xfrm>
            <a:off x="7018163" y="1473815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AA410-DAA9-4790-B5EF-6BAEDFDE5E56}"/>
              </a:ext>
            </a:extLst>
          </p:cNvPr>
          <p:cNvSpPr txBox="1"/>
          <p:nvPr/>
        </p:nvSpPr>
        <p:spPr>
          <a:xfrm>
            <a:off x="5220360" y="2159317"/>
            <a:ext cx="1768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60 007g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C49FB1-9358-410D-B868-3931260E1B16}"/>
              </a:ext>
            </a:extLst>
          </p:cNvPr>
          <p:cNvSpPr txBox="1"/>
          <p:nvPr/>
        </p:nvSpPr>
        <p:spPr>
          <a:xfrm>
            <a:off x="2131288" y="2950311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36ECB-5E02-42EC-ADA2-2227761D2F3F}"/>
              </a:ext>
            </a:extLst>
          </p:cNvPr>
          <p:cNvSpPr txBox="1"/>
          <p:nvPr/>
        </p:nvSpPr>
        <p:spPr>
          <a:xfrm>
            <a:off x="6923516" y="2935560"/>
            <a:ext cx="508210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1B0E66-B490-4C93-9C51-1070FF092A56}"/>
              </a:ext>
            </a:extLst>
          </p:cNvPr>
          <p:cNvSpPr txBox="1"/>
          <p:nvPr/>
        </p:nvSpPr>
        <p:spPr>
          <a:xfrm>
            <a:off x="395502" y="3658018"/>
            <a:ext cx="1571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5 003g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379094-6798-417E-8EE5-9A2F2CF80D6F}"/>
              </a:ext>
            </a:extLst>
          </p:cNvPr>
          <p:cNvSpPr txBox="1"/>
          <p:nvPr/>
        </p:nvSpPr>
        <p:spPr>
          <a:xfrm>
            <a:off x="7835481" y="3577700"/>
            <a:ext cx="1609334" cy="593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12 200g</a:t>
            </a:r>
          </a:p>
        </p:txBody>
      </p:sp>
      <p:sp>
        <p:nvSpPr>
          <p:cNvPr id="14" name="AutoShape 72"/>
          <p:cNvSpPr>
            <a:spLocks/>
          </p:cNvSpPr>
          <p:nvPr/>
        </p:nvSpPr>
        <p:spPr bwMode="auto">
          <a:xfrm rot="16200000" flipH="1">
            <a:off x="1011165" y="1525167"/>
            <a:ext cx="163096" cy="1177206"/>
          </a:xfrm>
          <a:prstGeom prst="rightBrace">
            <a:avLst>
              <a:gd name="adj1" fmla="val 4100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78"/>
          <p:cNvSpPr>
            <a:spLocks/>
          </p:cNvSpPr>
          <p:nvPr/>
        </p:nvSpPr>
        <p:spPr bwMode="auto">
          <a:xfrm rot="16200000" flipH="1">
            <a:off x="8416799" y="2817237"/>
            <a:ext cx="144759" cy="1562100"/>
          </a:xfrm>
          <a:prstGeom prst="rightBrace">
            <a:avLst>
              <a:gd name="adj1" fmla="val 40926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82"/>
          <p:cNvSpPr>
            <a:spLocks/>
          </p:cNvSpPr>
          <p:nvPr/>
        </p:nvSpPr>
        <p:spPr bwMode="auto">
          <a:xfrm rot="16200000" flipH="1">
            <a:off x="5865740" y="1423924"/>
            <a:ext cx="208162" cy="1439929"/>
          </a:xfrm>
          <a:prstGeom prst="rightBrace">
            <a:avLst>
              <a:gd name="adj1" fmla="val 41039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86"/>
          <p:cNvSpPr>
            <a:spLocks/>
          </p:cNvSpPr>
          <p:nvPr/>
        </p:nvSpPr>
        <p:spPr bwMode="auto">
          <a:xfrm rot="16200000" flipH="1">
            <a:off x="989817" y="2949919"/>
            <a:ext cx="163798" cy="1219200"/>
          </a:xfrm>
          <a:prstGeom prst="rightBrace">
            <a:avLst>
              <a:gd name="adj1" fmla="val 40942"/>
              <a:gd name="adj2" fmla="val 50000"/>
            </a:avLst>
          </a:prstGeom>
          <a:noFill/>
          <a:ln w="3810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1" y="329523"/>
            <a:ext cx="9906000" cy="1295400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90000"/>
              </a:lnSpc>
            </a:pP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4.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1 kg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00g,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bó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00g. </a:t>
            </a:r>
          </a:p>
          <a:p>
            <a:pPr marL="609600" indent="-609600" algn="l" eaLnBrk="1" hangingPunct="1">
              <a:lnSpc>
                <a:spcPct val="90000"/>
              </a:lnSpc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Hỏi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bao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nhiêu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-gam?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254159" y="2242328"/>
            <a:ext cx="6311887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dirty="0" err="1">
                <a:latin typeface="Times New Roman" panose="02020603050405020304" pitchFamily="18" charset="0"/>
              </a:rPr>
              <a:t>Bài</a:t>
            </a:r>
            <a:r>
              <a:rPr lang="en-US" sz="2800" b="1" i="1" dirty="0"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latin typeface="Times New Roman" panose="02020603050405020304" pitchFamily="18" charset="0"/>
              </a:rPr>
              <a:t>giải</a:t>
            </a:r>
            <a:endParaRPr lang="en-US" sz="2800" b="1" i="1" dirty="0">
              <a:latin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272" y="3217982"/>
            <a:ext cx="1520032" cy="1158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1339" y="1614655"/>
            <a:ext cx="1941342" cy="94855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215390" y="801860"/>
            <a:ext cx="43662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497830" y="801859"/>
            <a:ext cx="0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880735" y="760638"/>
            <a:ext cx="3589020" cy="1406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26798" y="2636133"/>
            <a:ext cx="1550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1kg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7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00g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252212" y="4523712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</a:rPr>
              <a:t>00g</a:t>
            </a:r>
            <a:endParaRPr lang="en-US" b="1" dirty="0"/>
          </a:p>
        </p:txBody>
      </p:sp>
      <p:sp>
        <p:nvSpPr>
          <p:cNvPr id="13" name="Right Brace 12"/>
          <p:cNvSpPr/>
          <p:nvPr/>
        </p:nvSpPr>
        <p:spPr>
          <a:xfrm>
            <a:off x="1865519" y="1772529"/>
            <a:ext cx="557977" cy="314745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353155" y="3064896"/>
            <a:ext cx="90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? kg</a:t>
            </a:r>
          </a:p>
        </p:txBody>
      </p: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3401639" y="2950248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1 kg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00g = 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00g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3554039" y="3515600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rau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lô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-gam </a:t>
            </a:r>
            <a:r>
              <a:rPr 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</a:p>
        </p:txBody>
      </p:sp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3352482" y="4095709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1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7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+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00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2000 (g)</a:t>
            </a: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98408" y="4646315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Đổi: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2000g = 2kg 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657282" y="5196926"/>
            <a:ext cx="6311887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 2 kg</a:t>
            </a:r>
          </a:p>
        </p:txBody>
      </p:sp>
    </p:spTree>
    <p:extLst>
      <p:ext uri="{BB962C8B-B14F-4D97-AF65-F5344CB8AC3E}">
        <p14:creationId xmlns:p14="http://schemas.microsoft.com/office/powerpoint/2010/main" val="2345942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8" grpId="0"/>
      <p:bldP spid="11" grpId="0"/>
      <p:bldP spid="13" grpId="0" animBg="1"/>
      <p:bldP spid="14" grpId="0"/>
      <p:bldP spid="15" grpId="0" animBg="1"/>
      <p:bldP spid="16" grpId="0" animBg="1"/>
      <p:bldP spid="17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05739" y="196948"/>
            <a:ext cx="9544051" cy="168812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  <a:latin typeface="+mj-lt"/>
              </a:rPr>
              <a:t>Bài 5: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Một xe ô tô chở được 32 bao gạo, mỗi 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en-US" sz="3600" b="1" dirty="0">
                <a:solidFill>
                  <a:schemeClr val="tx1"/>
                </a:solidFill>
                <a:latin typeface="+mj-lt"/>
              </a:rPr>
              <a:t>           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bao cân nặng 50kg. Hỏi chiếc xe đó chở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tx1"/>
                </a:solidFill>
                <a:latin typeface="+mj-lt"/>
              </a:rPr>
              <a:t>              </a:t>
            </a:r>
            <a:r>
              <a:rPr lang="vi-VN" sz="3600" b="1" dirty="0">
                <a:solidFill>
                  <a:schemeClr val="tx1"/>
                </a:solidFill>
                <a:latin typeface="+mj-lt"/>
              </a:rPr>
              <a:t>được tất cả bao nhiêu tạ gạo?</a:t>
            </a:r>
            <a:endParaRPr lang="en-US" sz="3600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" y="2053915"/>
            <a:ext cx="3345474" cy="198354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>
                <a:latin typeface="+mj-lt"/>
              </a:rPr>
              <a:t>    </a:t>
            </a:r>
            <a:r>
              <a:rPr lang="vi-VN" sz="3600" b="1" i="1" dirty="0">
                <a:solidFill>
                  <a:schemeClr val="tx1"/>
                </a:solidFill>
                <a:latin typeface="+mj-lt"/>
              </a:rPr>
              <a:t>Tóm tắt:</a:t>
            </a:r>
          </a:p>
          <a:p>
            <a:r>
              <a:rPr lang="vi-VN" sz="3600" b="1" i="1" dirty="0">
                <a:latin typeface="+mj-lt"/>
              </a:rPr>
              <a:t>1 bao</a:t>
            </a:r>
            <a:r>
              <a:rPr lang="en-US" sz="3600" b="1" i="1" dirty="0">
                <a:latin typeface="+mj-lt"/>
              </a:rPr>
              <a:t>   </a:t>
            </a:r>
            <a:r>
              <a:rPr lang="vi-VN" sz="3600" b="1" i="1" dirty="0">
                <a:latin typeface="+mj-lt"/>
              </a:rPr>
              <a:t>: </a:t>
            </a:r>
            <a:r>
              <a:rPr lang="en-US" sz="3600" b="1" i="1" dirty="0">
                <a:latin typeface="+mj-lt"/>
              </a:rPr>
              <a:t> </a:t>
            </a:r>
            <a:r>
              <a:rPr lang="vi-VN" sz="3600" b="1" i="1" dirty="0">
                <a:latin typeface="+mj-lt"/>
              </a:rPr>
              <a:t>50 kg</a:t>
            </a:r>
          </a:p>
          <a:p>
            <a:r>
              <a:rPr lang="vi-VN" sz="3600" b="1" i="1" dirty="0">
                <a:latin typeface="+mj-lt"/>
              </a:rPr>
              <a:t>32 bao: ...</a:t>
            </a:r>
            <a:r>
              <a:rPr lang="en-US" sz="3600" b="1" i="1" dirty="0">
                <a:latin typeface="+mj-lt"/>
              </a:rPr>
              <a:t>  </a:t>
            </a:r>
            <a:r>
              <a:rPr lang="en-US" sz="3600" b="1" i="1" dirty="0" err="1">
                <a:latin typeface="+mj-lt"/>
              </a:rPr>
              <a:t>tạ</a:t>
            </a:r>
            <a:r>
              <a:rPr lang="vi-VN" sz="3600" b="1" i="1" dirty="0">
                <a:latin typeface="+mj-lt"/>
              </a:rPr>
              <a:t>?</a:t>
            </a:r>
            <a:endParaRPr lang="en-US" sz="3600" b="1" i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0707" y="3682823"/>
            <a:ext cx="1784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latin typeface="+mj-lt"/>
              </a:rPr>
              <a:t> </a:t>
            </a:r>
            <a:r>
              <a:rPr lang="vi-VN" sz="3200" b="1" i="1" dirty="0">
                <a:latin typeface="+mj-lt"/>
              </a:rPr>
              <a:t>Bài giải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24744" y="4243259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Chiếc xe đó chở được s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 </a:t>
            </a:r>
            <a:r>
              <a:rPr lang="vi-VN" sz="3200" b="1" dirty="0">
                <a:solidFill>
                  <a:srgbClr val="FF0000"/>
                </a:solidFill>
                <a:latin typeface="+mj-lt"/>
              </a:rPr>
              <a:t>là: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1036" y="4823361"/>
            <a:ext cx="403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50 x 32 = 1600 (kg)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21036" y="5501546"/>
            <a:ext cx="628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Đổi: 1600 kg = 16 tạ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32077" y="6155390"/>
            <a:ext cx="3392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Đáp số : 16 tạ gạo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/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AutoShape 2"/>
          <p:cNvSpPr>
            <a:spLocks noChangeArrowheads="1"/>
          </p:cNvSpPr>
          <p:nvPr/>
        </p:nvSpPr>
        <p:spPr bwMode="auto">
          <a:xfrm>
            <a:off x="742950" y="1676400"/>
            <a:ext cx="8337550" cy="4648200"/>
          </a:xfrm>
          <a:prstGeom prst="wave">
            <a:avLst>
              <a:gd name="adj1" fmla="val 13005"/>
              <a:gd name="adj2" fmla="val 0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vi-VN" sz="6000" b="1" i="1" dirty="0">
                <a:solidFill>
                  <a:srgbClr val="FF00FF"/>
                </a:solidFill>
              </a:rPr>
              <a:t>Ai nhanh, ai đúng?</a:t>
            </a:r>
            <a:endParaRPr lang="en-US" sz="8000" b="1" i="1" dirty="0">
              <a:solidFill>
                <a:srgbClr val="FF00FF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1515" name="Picture 5" descr="n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1516" name="Picture 6" descr="n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513" name="Picture 7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14" name="Picture 8" descr="n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9881" name="WordArt 9"/>
          <p:cNvSpPr>
            <a:spLocks noChangeArrowheads="1" noChangeShapeType="1" noTextEdit="1"/>
          </p:cNvSpPr>
          <p:nvPr/>
        </p:nvSpPr>
        <p:spPr bwMode="auto">
          <a:xfrm>
            <a:off x="2971800" y="457200"/>
            <a:ext cx="652145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latin typeface="Arial"/>
                <a:cs typeface="Arial"/>
              </a:rPr>
              <a:t>Cùng tham gia trò chơi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latin typeface="Arial"/>
              <a:cs typeface="Arial"/>
            </a:endParaRPr>
          </a:p>
        </p:txBody>
      </p:sp>
      <p:pic>
        <p:nvPicPr>
          <p:cNvPr id="79882" name="Picture 10" descr="chuotj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02001" y="4343400"/>
            <a:ext cx="236987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026150" y="4114800"/>
            <a:ext cx="1767946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84" name="Picture 12" descr="Comemorativo_006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8251" y="1447800"/>
            <a:ext cx="1773106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ao rung ho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9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798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 animBg="1"/>
      <p:bldP spid="798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ChangeArrowheads="1"/>
          </p:cNvSpPr>
          <p:nvPr/>
        </p:nvSpPr>
        <p:spPr bwMode="auto">
          <a:xfrm>
            <a:off x="5943600" y="1447800"/>
            <a:ext cx="36322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83971" name="AutoShape 3"/>
          <p:cNvSpPr>
            <a:spLocks noChangeArrowheads="1"/>
          </p:cNvSpPr>
          <p:nvPr/>
        </p:nvSpPr>
        <p:spPr bwMode="auto">
          <a:xfrm>
            <a:off x="330200" y="2743200"/>
            <a:ext cx="4622800" cy="1371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3973" name="AutoShape 5"/>
          <p:cNvSpPr>
            <a:spLocks noChangeArrowheads="1"/>
          </p:cNvSpPr>
          <p:nvPr/>
        </p:nvSpPr>
        <p:spPr bwMode="auto">
          <a:xfrm>
            <a:off x="6191250" y="1981200"/>
            <a:ext cx="321945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6000" b="1">
                <a:solidFill>
                  <a:srgbClr val="FF0066"/>
                </a:solidFill>
                <a:latin typeface="Times New Roman" pitchFamily="18" charset="0"/>
              </a:rPr>
              <a:t> 207hg</a:t>
            </a:r>
          </a:p>
        </p:txBody>
      </p:sp>
      <p:sp>
        <p:nvSpPr>
          <p:cNvPr id="83974" name="AutoShape 6"/>
          <p:cNvSpPr>
            <a:spLocks noChangeArrowheads="1"/>
          </p:cNvSpPr>
          <p:nvPr/>
        </p:nvSpPr>
        <p:spPr bwMode="auto">
          <a:xfrm>
            <a:off x="6108700" y="3581400"/>
            <a:ext cx="3302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270hg</a:t>
            </a:r>
          </a:p>
        </p:txBody>
      </p:sp>
      <p:sp>
        <p:nvSpPr>
          <p:cNvPr id="83975" name="AutoShape 7"/>
          <p:cNvSpPr>
            <a:spLocks noChangeArrowheads="1"/>
          </p:cNvSpPr>
          <p:nvPr/>
        </p:nvSpPr>
        <p:spPr bwMode="auto">
          <a:xfrm>
            <a:off x="6108700" y="5105400"/>
            <a:ext cx="33020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CCFFFF"/>
              </a:gs>
              <a:gs pos="100000">
                <a:srgbClr val="FF0000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chemeClr val="accent2"/>
                </a:solidFill>
                <a:latin typeface="Times New Roman" pitchFamily="18" charset="0"/>
              </a:rPr>
              <a:t>C. 27hg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412986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3571" name="Picture 25" descr="AG00174_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72" name="Picture 26" descr="AG00092_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3601" name="Picture 29" descr="n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602" name="Picture 30" descr="n3"/>
              <p:cNvPicPr>
                <a:picLocks noChangeAspect="1" noChangeArrowheads="1"/>
              </p:cNvPicPr>
              <p:nvPr/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599" name="Picture 31" descr="n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3600" name="Picture 32" descr="n3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577850" y="3048002"/>
            <a:ext cx="42100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7hg</a:t>
            </a:r>
            <a:r>
              <a:rPr lang="vi-VN" sz="4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dirty="0">
                <a:solidFill>
                  <a:srgbClr val="FF3300"/>
                </a:solidFill>
              </a:rPr>
              <a:t>= … hg          </a:t>
            </a:r>
          </a:p>
        </p:txBody>
      </p:sp>
      <p:pic>
        <p:nvPicPr>
          <p:cNvPr id="23575" name="Picture 34" descr="26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3" name="Picture 35" descr="55128416-thao24hA2006124108106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12050" y="533400"/>
            <a:ext cx="199496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4004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84005" name="Oval 37"/>
          <p:cNvSpPr>
            <a:spLocks noChangeArrowheads="1"/>
          </p:cNvSpPr>
          <p:nvPr/>
        </p:nvSpPr>
        <p:spPr bwMode="auto">
          <a:xfrm>
            <a:off x="6026150" y="3048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4" name="Group 160"/>
          <p:cNvGrpSpPr>
            <a:grpSpLocks/>
          </p:cNvGrpSpPr>
          <p:nvPr/>
        </p:nvGrpSpPr>
        <p:grpSpPr bwMode="auto">
          <a:xfrm>
            <a:off x="4375150" y="304800"/>
            <a:ext cx="1320800" cy="1143000"/>
            <a:chOff x="2495" y="92"/>
            <a:chExt cx="627" cy="575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495" y="92"/>
              <a:ext cx="627" cy="575"/>
              <a:chOff x="940" y="2628"/>
              <a:chExt cx="751" cy="653"/>
            </a:xfrm>
          </p:grpSpPr>
          <p:sp>
            <p:nvSpPr>
              <p:cNvPr id="23589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0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1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2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3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4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5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6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3597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3588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714" y="227"/>
              <a:ext cx="192" cy="31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1</a:t>
              </a:r>
            </a:p>
          </p:txBody>
        </p:sp>
      </p:grpSp>
      <p:pic>
        <p:nvPicPr>
          <p:cNvPr id="84019" name="Picture 51" descr="Casa_017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1275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20" name="Picture 52" descr="Comemorativo_006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879850" y="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83" name="Picture 53" descr="Tang !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134870" y="4182793"/>
            <a:ext cx="4870450" cy="1981200"/>
            <a:chOff x="912" y="2592"/>
            <a:chExt cx="3072" cy="960"/>
          </a:xfrm>
        </p:grpSpPr>
        <p:sp>
          <p:nvSpPr>
            <p:cNvPr id="23585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Calibri" pitchFamily="34" charset="0"/>
              </a:endParaRPr>
            </a:p>
          </p:txBody>
        </p:sp>
        <p:sp>
          <p:nvSpPr>
            <p:cNvPr id="2358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192" decel="100000"/>
                                        <p:tgtEl>
                                          <p:spTgt spid="8397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192" fill="hold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92" decel="100000"/>
                                        <p:tgtEl>
                                          <p:spTgt spid="839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92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92" decel="100000"/>
                                        <p:tgtEl>
                                          <p:spTgt spid="839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192" fill="hold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192" decel="100000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0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1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3" dur="192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155" decel="100000"/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155" decel="100000"/>
                                        <p:tgtEl>
                                          <p:spTgt spid="840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1155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1155" fill="hold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6500"/>
                            </p:stCondLst>
                            <p:childTnLst>
                              <p:par>
                                <p:cTn id="9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500"/>
                            </p:stCondLst>
                            <p:childTnLst>
                              <p:par>
                                <p:cTn id="10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8500"/>
                            </p:stCondLst>
                            <p:childTnLst>
                              <p:par>
                                <p:cTn id="10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59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62" dur="1230" decel="100000"/>
                                        <p:tgtEl>
                                          <p:spTgt spid="84019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63" dur="1230" decel="100000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64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65" dur="1230" decel="100000"/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66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8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4" dur="1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8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4104E-6 L 3.33333E-6 -0.29965 " pathEditMode="relative" rAng="0" ptsTypes="AA">
                                      <p:cBhvr>
                                        <p:cTn id="191" dur="500" fill="hold"/>
                                        <p:tgtEl>
                                          <p:spTgt spid="8397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  <p:par>
                                <p:cTn id="19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4.62428E-6 L 0.00017 -0.29988 " pathEditMode="relative" rAng="0" ptsTypes="AA">
                                      <p:cBhvr>
                                        <p:cTn id="193" dur="500" fill="hold"/>
                                        <p:tgtEl>
                                          <p:spTgt spid="83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3" grpId="0" animBg="1"/>
      <p:bldP spid="83974" grpId="0" animBg="1"/>
      <p:bldP spid="83975" grpId="0" build="allAtOnce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840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5943600" y="1447800"/>
            <a:ext cx="36322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84995" name="AutoShape 3"/>
          <p:cNvSpPr>
            <a:spLocks noChangeArrowheads="1"/>
          </p:cNvSpPr>
          <p:nvPr/>
        </p:nvSpPr>
        <p:spPr bwMode="auto">
          <a:xfrm>
            <a:off x="330200" y="2743200"/>
            <a:ext cx="47879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4997" name="AutoShape 5"/>
          <p:cNvSpPr>
            <a:spLocks noChangeArrowheads="1"/>
          </p:cNvSpPr>
          <p:nvPr/>
        </p:nvSpPr>
        <p:spPr bwMode="auto">
          <a:xfrm>
            <a:off x="6108700" y="2057400"/>
            <a:ext cx="33020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6000" b="1" dirty="0">
                <a:solidFill>
                  <a:srgbClr val="FF0066"/>
                </a:solidFill>
                <a:latin typeface="Times New Roman" pitchFamily="18" charset="0"/>
              </a:rPr>
              <a:t> 5 003g</a:t>
            </a: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6191250" y="3581400"/>
            <a:ext cx="32194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60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503g</a:t>
            </a:r>
          </a:p>
        </p:txBody>
      </p:sp>
      <p:sp>
        <p:nvSpPr>
          <p:cNvPr id="84999" name="AutoShape 7"/>
          <p:cNvSpPr>
            <a:spLocks noChangeArrowheads="1"/>
          </p:cNvSpPr>
          <p:nvPr/>
        </p:nvSpPr>
        <p:spPr bwMode="auto">
          <a:xfrm>
            <a:off x="6191250" y="5105400"/>
            <a:ext cx="321945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CCFFFF"/>
              </a:gs>
              <a:gs pos="100000">
                <a:srgbClr val="FF0000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6000" b="1">
                <a:solidFill>
                  <a:schemeClr val="accent2"/>
                </a:solidFill>
                <a:latin typeface="Times New Roman" pitchFamily="18" charset="0"/>
              </a:rPr>
              <a:t>C. 53g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4595" name="Picture 25" descr="AG0017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26" descr="AG00092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4625" name="Picture 29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26" name="Picture 30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4623" name="Picture 31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24" name="Picture 32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5025" name="Text Box 33"/>
          <p:cNvSpPr txBox="1">
            <a:spLocks noChangeArrowheads="1"/>
          </p:cNvSpPr>
          <p:nvPr/>
        </p:nvSpPr>
        <p:spPr bwMode="auto">
          <a:xfrm>
            <a:off x="633375" y="3003757"/>
            <a:ext cx="44583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 dirty="0">
                <a:solidFill>
                  <a:srgbClr val="FF3300"/>
                </a:solidFill>
              </a:rPr>
              <a:t>5kg3g= … g</a:t>
            </a:r>
          </a:p>
        </p:txBody>
      </p:sp>
      <p:pic>
        <p:nvPicPr>
          <p:cNvPr id="24599" name="Picture 34" descr="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27" name="Picture 35" descr="55128416-thao24hA200612410810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346950" y="533400"/>
            <a:ext cx="247650" cy="1905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5028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85029" name="Oval 37"/>
          <p:cNvSpPr>
            <a:spLocks noChangeArrowheads="1"/>
          </p:cNvSpPr>
          <p:nvPr/>
        </p:nvSpPr>
        <p:spPr bwMode="auto">
          <a:xfrm>
            <a:off x="6026150" y="3048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210050" y="304800"/>
            <a:ext cx="1320800" cy="1143000"/>
            <a:chOff x="2852" y="887"/>
            <a:chExt cx="768" cy="720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852" y="887"/>
              <a:ext cx="768" cy="720"/>
              <a:chOff x="940" y="2628"/>
              <a:chExt cx="751" cy="653"/>
            </a:xfrm>
          </p:grpSpPr>
          <p:sp>
            <p:nvSpPr>
              <p:cNvPr id="24613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4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5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6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7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8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19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20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4621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4612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3120" y="1056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2</a:t>
              </a:r>
            </a:p>
          </p:txBody>
        </p:sp>
      </p:grpSp>
      <p:pic>
        <p:nvPicPr>
          <p:cNvPr id="85043" name="Picture 51" descr="Casa_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624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044" name="Picture 52" descr="Comemorativo_006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79850" y="22860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607" name="Picture 53" descr="Tang !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609" name="Oval 158"/>
          <p:cNvSpPr>
            <a:spLocks noChangeArrowheads="1"/>
          </p:cNvSpPr>
          <p:nvPr/>
        </p:nvSpPr>
        <p:spPr bwMode="auto">
          <a:xfrm>
            <a:off x="2146300" y="2490016"/>
            <a:ext cx="4870450" cy="1981200"/>
          </a:xfrm>
          <a:prstGeom prst="ellipse">
            <a:avLst/>
          </a:prstGeom>
          <a:solidFill>
            <a:srgbClr val="00FF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b="1">
              <a:latin typeface="Calibri" pitchFamily="34" charset="0"/>
            </a:endParaRPr>
          </a:p>
        </p:txBody>
      </p:sp>
      <p:sp>
        <p:nvSpPr>
          <p:cNvPr id="50" name="WordArt 159"/>
          <p:cNvSpPr>
            <a:spLocks noChangeArrowheads="1" noChangeShapeType="1" noTextEdit="1"/>
          </p:cNvSpPr>
          <p:nvPr/>
        </p:nvSpPr>
        <p:spPr bwMode="auto">
          <a:xfrm>
            <a:off x="3088047" y="3111534"/>
            <a:ext cx="2986956" cy="8420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Hết</a:t>
            </a:r>
            <a:r>
              <a: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 </a:t>
            </a:r>
            <a:r>
              <a:rPr lang="en-US" sz="3600" i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rPr>
              <a:t>giờ</a:t>
            </a:r>
            <a:endParaRPr lang="en-US" sz="3600" i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6600"/>
              </a:solidFill>
              <a:latin typeface=".VnTim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50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92" decel="100000"/>
                                        <p:tgtEl>
                                          <p:spTgt spid="849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192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308" accel="100000" fill="hold">
                                          <p:stCondLst>
                                            <p:cond delay="192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155" decel="100000"/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155" decel="100000"/>
                                        <p:tgtEl>
                                          <p:spTgt spid="8504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7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8" dur="1155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0" dur="1155" fill="hold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500"/>
                            </p:stCondLst>
                            <p:childTnLst>
                              <p:par>
                                <p:cTn id="9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3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8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4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43" dur="1230" decel="100000"/>
                                        <p:tgtEl>
                                          <p:spTgt spid="8504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44" dur="1230" decel="100000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4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46" dur="1230" decel="100000"/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4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1" dur="1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85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90751E-6 L -0.00417 0.14983 " pathEditMode="relative" rAng="0" ptsTypes="AA">
                                      <p:cBhvr>
                                        <p:cTn id="168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7" grpId="0" animBg="1"/>
      <p:bldP spid="84997" grpId="1" animBg="1"/>
      <p:bldP spid="84998" grpId="0" animBg="1"/>
      <p:bldP spid="84998" grpId="1" animBg="1"/>
      <p:bldP spid="84999" grpId="0" animBg="1"/>
      <p:bldP spid="84999" grpId="1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850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5613400" y="1447800"/>
            <a:ext cx="3962400" cy="5029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86019" name="AutoShape 3"/>
          <p:cNvSpPr>
            <a:spLocks noChangeArrowheads="1"/>
          </p:cNvSpPr>
          <p:nvPr/>
        </p:nvSpPr>
        <p:spPr bwMode="auto">
          <a:xfrm>
            <a:off x="330200" y="3048000"/>
            <a:ext cx="462280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6021" name="AutoShape 5"/>
          <p:cNvSpPr>
            <a:spLocks noChangeArrowheads="1"/>
          </p:cNvSpPr>
          <p:nvPr/>
        </p:nvSpPr>
        <p:spPr bwMode="auto">
          <a:xfrm>
            <a:off x="5778500" y="1981200"/>
            <a:ext cx="363220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5400" b="1">
                <a:solidFill>
                  <a:srgbClr val="FF0066"/>
                </a:solidFill>
                <a:latin typeface="Times New Roman" pitchFamily="18" charset="0"/>
              </a:rPr>
              <a:t> 607g</a:t>
            </a: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5778500" y="3429000"/>
            <a:ext cx="3632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5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60 007g</a:t>
            </a:r>
          </a:p>
        </p:txBody>
      </p:sp>
      <p:sp>
        <p:nvSpPr>
          <p:cNvPr id="86023" name="AutoShape 7"/>
          <p:cNvSpPr>
            <a:spLocks noChangeArrowheads="1"/>
          </p:cNvSpPr>
          <p:nvPr/>
        </p:nvSpPr>
        <p:spPr bwMode="auto">
          <a:xfrm>
            <a:off x="5778500" y="4800600"/>
            <a:ext cx="3632200" cy="914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00"/>
              </a:gs>
              <a:gs pos="50000">
                <a:srgbClr val="CCFFFF"/>
              </a:gs>
              <a:gs pos="100000">
                <a:srgbClr val="FF0000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5400" b="1" dirty="0">
                <a:solidFill>
                  <a:schemeClr val="accent2"/>
                </a:solidFill>
                <a:latin typeface="Times New Roman" pitchFamily="18" charset="0"/>
              </a:rPr>
              <a:t>C. 6 007g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412986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5619" name="Picture 25" descr="AG0017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20" name="Picture 26" descr="AG00092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5649" name="Picture 29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5650" name="Picture 30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5647" name="Picture 31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48" name="Picture 32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495300" y="3352802"/>
            <a:ext cx="42926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3300"/>
                </a:solidFill>
              </a:rPr>
              <a:t>60kg7g= … g          </a:t>
            </a:r>
          </a:p>
        </p:txBody>
      </p:sp>
      <p:pic>
        <p:nvPicPr>
          <p:cNvPr id="25623" name="Picture 34" descr="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51" name="Picture 35" descr="55128416-thao24hA200612410810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64400" y="685802"/>
            <a:ext cx="247650" cy="18732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86052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sp>
        <p:nvSpPr>
          <p:cNvPr id="86053" name="Oval 37"/>
          <p:cNvSpPr>
            <a:spLocks noChangeArrowheads="1"/>
          </p:cNvSpPr>
          <p:nvPr/>
        </p:nvSpPr>
        <p:spPr bwMode="auto">
          <a:xfrm>
            <a:off x="6026150" y="3048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FF3300"/>
                </a:solidFill>
                <a:latin typeface="Times New Roman" pitchFamily="18" charset="0"/>
              </a:rPr>
              <a:t>Đáp án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292600" y="304800"/>
            <a:ext cx="1320800" cy="1143000"/>
            <a:chOff x="2612" y="119"/>
            <a:chExt cx="768" cy="720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612" y="119"/>
              <a:ext cx="768" cy="720"/>
              <a:chOff x="940" y="2628"/>
              <a:chExt cx="751" cy="653"/>
            </a:xfrm>
          </p:grpSpPr>
          <p:sp>
            <p:nvSpPr>
              <p:cNvPr id="25637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38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39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0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1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2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3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4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5645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5636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880" y="288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3</a:t>
              </a:r>
            </a:p>
          </p:txBody>
        </p:sp>
      </p:grpSp>
      <p:pic>
        <p:nvPicPr>
          <p:cNvPr id="86067" name="Picture 51" descr="Casa_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75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68" name="Picture 52" descr="Comemorativo_006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22860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31" name="Picture 53" descr="Tang !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476500" y="2657168"/>
            <a:ext cx="4870450" cy="1981200"/>
            <a:chOff x="912" y="2592"/>
            <a:chExt cx="3072" cy="960"/>
          </a:xfrm>
        </p:grpSpPr>
        <p:sp>
          <p:nvSpPr>
            <p:cNvPr id="25633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Calibri" pitchFamily="34" charset="0"/>
              </a:endParaRPr>
            </a:p>
          </p:txBody>
        </p:sp>
        <p:sp>
          <p:nvSpPr>
            <p:cNvPr id="25634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6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155" decel="100000"/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155" decel="100000"/>
                                        <p:tgtEl>
                                          <p:spTgt spid="8606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1155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1155" fill="hold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5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7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8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3" dur="1230" decel="100000"/>
                                        <p:tgtEl>
                                          <p:spTgt spid="8606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4" dur="1230" decel="100000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6" dur="1230" decel="100000"/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9" dur="1" fill="hold"/>
                                        <p:tgtEl>
                                          <p:spTgt spid="860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86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 animBg="1"/>
      <p:bldP spid="86021" grpId="1" animBg="1"/>
      <p:bldP spid="86022" grpId="0" animBg="1"/>
      <p:bldP spid="86023" grpId="0" animBg="1"/>
      <p:bldP spid="86023" grpId="1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860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ChangeArrowheads="1"/>
          </p:cNvSpPr>
          <p:nvPr/>
        </p:nvSpPr>
        <p:spPr bwMode="auto">
          <a:xfrm>
            <a:off x="660400" y="3581400"/>
            <a:ext cx="8915400" cy="2895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FFFF"/>
              </a:gs>
              <a:gs pos="100000">
                <a:srgbClr val="66FF33"/>
              </a:gs>
            </a:gsLst>
            <a:lin ang="0" scaled="1"/>
          </a:gradFill>
          <a:ln w="571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>
              <a:latin typeface="Times New Roman" pitchFamily="18" charset="0"/>
            </a:endParaRPr>
          </a:p>
        </p:txBody>
      </p:sp>
      <p:sp>
        <p:nvSpPr>
          <p:cNvPr id="90115" name="AutoShape 3"/>
          <p:cNvSpPr>
            <a:spLocks noChangeArrowheads="1"/>
          </p:cNvSpPr>
          <p:nvPr/>
        </p:nvSpPr>
        <p:spPr bwMode="auto">
          <a:xfrm>
            <a:off x="990600" y="1828800"/>
            <a:ext cx="8007350" cy="1524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66FF33"/>
              </a:gs>
              <a:gs pos="50000">
                <a:schemeClr val="bg1"/>
              </a:gs>
              <a:gs pos="100000">
                <a:srgbClr val="66FF33"/>
              </a:gs>
            </a:gsLst>
            <a:lin ang="0" scaled="1"/>
          </a:gradFill>
          <a:ln w="5715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1320800" y="3733800"/>
            <a:ext cx="3054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90117" name="AutoShape 5"/>
          <p:cNvSpPr>
            <a:spLocks noChangeArrowheads="1"/>
          </p:cNvSpPr>
          <p:nvPr/>
        </p:nvSpPr>
        <p:spPr bwMode="auto">
          <a:xfrm>
            <a:off x="1238250" y="4572000"/>
            <a:ext cx="404495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CC99FF"/>
              </a:gs>
              <a:gs pos="50000">
                <a:srgbClr val="CCFFFF"/>
              </a:gs>
              <a:gs pos="100000">
                <a:srgbClr val="CC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/>
            </a:pPr>
            <a:r>
              <a:rPr lang="en-US" sz="4800" b="1">
                <a:solidFill>
                  <a:srgbClr val="FF0066"/>
                </a:solidFill>
                <a:latin typeface="Times New Roman" pitchFamily="18" charset="0"/>
              </a:rPr>
              <a:t> Sai</a:t>
            </a: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5365750" y="4572000"/>
            <a:ext cx="4044950" cy="990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99FF"/>
              </a:gs>
              <a:gs pos="50000">
                <a:srgbClr val="CCFFFF"/>
              </a:gs>
              <a:gs pos="100000">
                <a:srgbClr val="0099FF"/>
              </a:gs>
            </a:gsLst>
            <a:lin ang="5400000" scaled="1"/>
          </a:gradFill>
          <a:ln w="57150" cmpd="thickThin" algn="ctr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>
              <a:buFontTx/>
              <a:buAutoNum type="alphaUcPeriod" startAt="2"/>
            </a:pPr>
            <a:r>
              <a:rPr lang="en-US" sz="4800" b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Đúng</a:t>
            </a:r>
          </a:p>
        </p:txBody>
      </p:sp>
      <p:sp>
        <p:nvSpPr>
          <p:cNvPr id="42110" name="AutoShape 126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FF0000"/>
                </a:solidFill>
                <a:latin typeface="Calibri" pitchFamily="34" charset="0"/>
              </a:rPr>
              <a:t>0</a:t>
            </a:r>
          </a:p>
        </p:txBody>
      </p:sp>
      <p:sp>
        <p:nvSpPr>
          <p:cNvPr id="42111" name="AutoShape 127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800000"/>
                </a:solidFill>
                <a:latin typeface="Calibri" pitchFamily="34" charset="0"/>
              </a:rPr>
              <a:t>1</a:t>
            </a:r>
          </a:p>
        </p:txBody>
      </p:sp>
      <p:sp>
        <p:nvSpPr>
          <p:cNvPr id="42112" name="AutoShape 128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2</a:t>
            </a:r>
          </a:p>
        </p:txBody>
      </p:sp>
      <p:sp>
        <p:nvSpPr>
          <p:cNvPr id="42113" name="AutoShape 129"/>
          <p:cNvSpPr>
            <a:spLocks noChangeArrowheads="1"/>
          </p:cNvSpPr>
          <p:nvPr/>
        </p:nvSpPr>
        <p:spPr bwMode="auto">
          <a:xfrm>
            <a:off x="445770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3</a:t>
            </a:r>
          </a:p>
        </p:txBody>
      </p:sp>
      <p:sp>
        <p:nvSpPr>
          <p:cNvPr id="42114" name="AutoShape 130"/>
          <p:cNvSpPr>
            <a:spLocks noChangeArrowheads="1"/>
          </p:cNvSpPr>
          <p:nvPr/>
        </p:nvSpPr>
        <p:spPr bwMode="auto">
          <a:xfrm>
            <a:off x="445770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4</a:t>
            </a:r>
          </a:p>
        </p:txBody>
      </p:sp>
      <p:sp>
        <p:nvSpPr>
          <p:cNvPr id="42115" name="AutoShape 131"/>
          <p:cNvSpPr>
            <a:spLocks noChangeArrowheads="1"/>
          </p:cNvSpPr>
          <p:nvPr/>
        </p:nvSpPr>
        <p:spPr bwMode="auto">
          <a:xfrm>
            <a:off x="4457700" y="6019800"/>
            <a:ext cx="115570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5</a:t>
            </a:r>
          </a:p>
        </p:txBody>
      </p:sp>
      <p:sp>
        <p:nvSpPr>
          <p:cNvPr id="42116" name="AutoShape 132"/>
          <p:cNvSpPr>
            <a:spLocks noChangeArrowheads="1"/>
          </p:cNvSpPr>
          <p:nvPr/>
        </p:nvSpPr>
        <p:spPr bwMode="auto">
          <a:xfrm>
            <a:off x="4457700" y="5943600"/>
            <a:ext cx="10731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6</a:t>
            </a:r>
          </a:p>
        </p:txBody>
      </p:sp>
      <p:sp>
        <p:nvSpPr>
          <p:cNvPr id="42117" name="AutoShape 133"/>
          <p:cNvSpPr>
            <a:spLocks noChangeArrowheads="1"/>
          </p:cNvSpPr>
          <p:nvPr/>
        </p:nvSpPr>
        <p:spPr bwMode="auto">
          <a:xfrm>
            <a:off x="4457700" y="6019800"/>
            <a:ext cx="10731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7</a:t>
            </a:r>
          </a:p>
        </p:txBody>
      </p:sp>
      <p:sp>
        <p:nvSpPr>
          <p:cNvPr id="42118" name="AutoShape 134"/>
          <p:cNvSpPr>
            <a:spLocks noChangeArrowheads="1"/>
          </p:cNvSpPr>
          <p:nvPr/>
        </p:nvSpPr>
        <p:spPr bwMode="auto">
          <a:xfrm>
            <a:off x="4375150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8</a:t>
            </a:r>
          </a:p>
        </p:txBody>
      </p:sp>
      <p:sp>
        <p:nvSpPr>
          <p:cNvPr id="42119" name="AutoShape 135"/>
          <p:cNvSpPr>
            <a:spLocks noChangeArrowheads="1"/>
          </p:cNvSpPr>
          <p:nvPr/>
        </p:nvSpPr>
        <p:spPr bwMode="auto">
          <a:xfrm>
            <a:off x="4375150" y="6019800"/>
            <a:ext cx="1238250" cy="838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9</a:t>
            </a:r>
          </a:p>
        </p:txBody>
      </p:sp>
      <p:sp>
        <p:nvSpPr>
          <p:cNvPr id="42120" name="AutoShape 136"/>
          <p:cNvSpPr>
            <a:spLocks noChangeArrowheads="1"/>
          </p:cNvSpPr>
          <p:nvPr/>
        </p:nvSpPr>
        <p:spPr bwMode="auto">
          <a:xfrm>
            <a:off x="4412986" y="5943600"/>
            <a:ext cx="123825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rgbClr val="FFFF00"/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>
                <a:solidFill>
                  <a:srgbClr val="0033CC"/>
                </a:solidFill>
                <a:latin typeface="Calibri" pitchFamily="34" charset="0"/>
              </a:rPr>
              <a:t>10</a:t>
            </a:r>
          </a:p>
        </p:txBody>
      </p:sp>
      <p:pic>
        <p:nvPicPr>
          <p:cNvPr id="26642" name="Picture 25" descr="AG00174_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35550" y="6248400"/>
            <a:ext cx="330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26" descr="AG00092_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75800" y="6634165"/>
            <a:ext cx="165100" cy="14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-30955" y="-152400"/>
            <a:ext cx="10019506" cy="7086600"/>
            <a:chOff x="0" y="192"/>
            <a:chExt cx="5760" cy="3936"/>
          </a:xfrm>
        </p:grpSpPr>
        <p:grpSp>
          <p:nvGrpSpPr>
            <p:cNvPr id="3" name="Group 28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26671" name="Picture 29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72" name="Picture 30" descr="n3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6669" name="Picture 31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70" name="Picture 32" descr="n3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1568450" y="2133602"/>
            <a:ext cx="7181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rgbClr val="FF3300"/>
                </a:solidFill>
              </a:rPr>
              <a:t>12 500g = 125kg </a:t>
            </a:r>
          </a:p>
        </p:txBody>
      </p:sp>
      <p:pic>
        <p:nvPicPr>
          <p:cNvPr id="26646" name="Picture 34" descr="26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9080500" y="5943600"/>
            <a:ext cx="8255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47" name="Picture 35" descr="55128416-thao24hA2006124108106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429500" y="762000"/>
            <a:ext cx="247650" cy="228600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90148" name="Oval 36"/>
          <p:cNvSpPr>
            <a:spLocks noChangeArrowheads="1"/>
          </p:cNvSpPr>
          <p:nvPr/>
        </p:nvSpPr>
        <p:spPr bwMode="auto">
          <a:xfrm>
            <a:off x="1155700" y="381000"/>
            <a:ext cx="2641600" cy="914400"/>
          </a:xfrm>
          <a:prstGeom prst="ellipse">
            <a:avLst/>
          </a:prstGeom>
          <a:gradFill rotWithShape="0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3600" b="1">
                <a:solidFill>
                  <a:srgbClr val="0000FF"/>
                </a:solidFill>
                <a:latin typeface="Times New Roman" pitchFamily="18" charset="0"/>
              </a:rPr>
              <a:t>Câu hỏi</a:t>
            </a:r>
          </a:p>
        </p:txBody>
      </p:sp>
      <p:grpSp>
        <p:nvGrpSpPr>
          <p:cNvPr id="4" name="Group 57"/>
          <p:cNvGrpSpPr>
            <a:grpSpLocks/>
          </p:cNvGrpSpPr>
          <p:nvPr/>
        </p:nvGrpSpPr>
        <p:grpSpPr bwMode="auto">
          <a:xfrm>
            <a:off x="4375150" y="381000"/>
            <a:ext cx="1320800" cy="1143000"/>
            <a:chOff x="2612" y="119"/>
            <a:chExt cx="768" cy="720"/>
          </a:xfrm>
        </p:grpSpPr>
        <p:grpSp>
          <p:nvGrpSpPr>
            <p:cNvPr id="5" name="Group 161"/>
            <p:cNvGrpSpPr>
              <a:grpSpLocks/>
            </p:cNvGrpSpPr>
            <p:nvPr/>
          </p:nvGrpSpPr>
          <p:grpSpPr bwMode="auto">
            <a:xfrm>
              <a:off x="2612" y="119"/>
              <a:ext cx="768" cy="720"/>
              <a:chOff x="940" y="2628"/>
              <a:chExt cx="751" cy="653"/>
            </a:xfrm>
          </p:grpSpPr>
          <p:sp>
            <p:nvSpPr>
              <p:cNvPr id="26659" name="Oval 162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50000">
                    <a:srgbClr val="00CC66"/>
                  </a:gs>
                  <a:gs pos="100000">
                    <a:srgbClr val="FFFFFF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0" name="Oval 163"/>
              <p:cNvSpPr>
                <a:spLocks noChangeArrowheads="1"/>
              </p:cNvSpPr>
              <p:nvPr/>
            </p:nvSpPr>
            <p:spPr bwMode="gray">
              <a:xfrm>
                <a:off x="984" y="2807"/>
                <a:ext cx="148" cy="297"/>
              </a:xfrm>
              <a:prstGeom prst="ellipse">
                <a:avLst/>
              </a:prstGeom>
              <a:gradFill rotWithShape="1">
                <a:gsLst>
                  <a:gs pos="0">
                    <a:srgbClr val="00CC66">
                      <a:alpha val="32001"/>
                    </a:srgbClr>
                  </a:gs>
                  <a:gs pos="100000">
                    <a:srgbClr val="000000">
                      <a:alpha val="89998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1" name="Oval 164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1" cy="297"/>
              </a:xfrm>
              <a:prstGeom prst="ellipse">
                <a:avLst/>
              </a:prstGeom>
              <a:gradFill rotWithShape="1">
                <a:gsLst>
                  <a:gs pos="0">
                    <a:srgbClr val="006E37"/>
                  </a:gs>
                  <a:gs pos="50000">
                    <a:srgbClr val="00CC66"/>
                  </a:gs>
                  <a:gs pos="100000">
                    <a:srgbClr val="006E37"/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2" name="Oval 165"/>
              <p:cNvSpPr>
                <a:spLocks noChangeArrowheads="1"/>
              </p:cNvSpPr>
              <p:nvPr/>
            </p:nvSpPr>
            <p:spPr bwMode="gray">
              <a:xfrm>
                <a:off x="940" y="2807"/>
                <a:ext cx="750" cy="297"/>
              </a:xfrm>
              <a:prstGeom prst="ellipse">
                <a:avLst/>
              </a:prstGeom>
              <a:gradFill rotWithShape="1">
                <a:gsLst>
                  <a:gs pos="0">
                    <a:srgbClr val="008241"/>
                  </a:gs>
                  <a:gs pos="100000">
                    <a:srgbClr val="00CC66">
                      <a:alpha val="0"/>
                    </a:srgb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3" name="Oval 166"/>
              <p:cNvSpPr>
                <a:spLocks noChangeArrowheads="1"/>
              </p:cNvSpPr>
              <p:nvPr/>
            </p:nvSpPr>
            <p:spPr bwMode="gray">
              <a:xfrm>
                <a:off x="980" y="2807"/>
                <a:ext cx="676" cy="297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4" name="Oval 167"/>
              <p:cNvSpPr>
                <a:spLocks noChangeArrowheads="1"/>
              </p:cNvSpPr>
              <p:nvPr/>
            </p:nvSpPr>
            <p:spPr bwMode="gray">
              <a:xfrm>
                <a:off x="992" y="2628"/>
                <a:ext cx="653" cy="653"/>
              </a:xfrm>
              <a:prstGeom prst="ellipse">
                <a:avLst/>
              </a:prstGeom>
              <a:gradFill rotWithShape="1">
                <a:gsLst>
                  <a:gs pos="0">
                    <a:srgbClr val="595959"/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5" name="Oval 168"/>
              <p:cNvSpPr>
                <a:spLocks noChangeArrowheads="1"/>
              </p:cNvSpPr>
              <p:nvPr/>
            </p:nvSpPr>
            <p:spPr bwMode="gray">
              <a:xfrm>
                <a:off x="1000" y="2632"/>
                <a:ext cx="637" cy="636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E9E9E9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6" name="Oval 169"/>
              <p:cNvSpPr>
                <a:spLocks noChangeArrowheads="1"/>
              </p:cNvSpPr>
              <p:nvPr/>
            </p:nvSpPr>
            <p:spPr bwMode="gray">
              <a:xfrm>
                <a:off x="1007" y="2638"/>
                <a:ext cx="606" cy="595"/>
              </a:xfrm>
              <a:prstGeom prst="ellipse">
                <a:avLst/>
              </a:prstGeom>
              <a:gradFill rotWithShape="1">
                <a:gsLst>
                  <a:gs pos="0">
                    <a:srgbClr val="989898"/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6667" name="Oval 170"/>
              <p:cNvSpPr>
                <a:spLocks noChangeArrowheads="1"/>
              </p:cNvSpPr>
              <p:nvPr/>
            </p:nvSpPr>
            <p:spPr bwMode="gray">
              <a:xfrm>
                <a:off x="1042" y="2655"/>
                <a:ext cx="539" cy="483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C0C0C0">
                      <a:alpha val="37999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vert="eaVert"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26658" name="WordArt 171"/>
            <p:cNvSpPr>
              <a:spLocks noChangeArrowheads="1" noChangeShapeType="1" noTextEdit="1"/>
            </p:cNvSpPr>
            <p:nvPr/>
          </p:nvSpPr>
          <p:spPr bwMode="auto">
            <a:xfrm>
              <a:off x="2880" y="288"/>
              <a:ext cx="235" cy="391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kern="10"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solidFill>
                    <a:srgbClr val="99FF33"/>
                  </a:solidFill>
                  <a:latin typeface="Arial Black"/>
                </a:rPr>
                <a:t>4</a:t>
              </a:r>
            </a:p>
          </p:txBody>
        </p:sp>
      </p:grpSp>
      <p:pic>
        <p:nvPicPr>
          <p:cNvPr id="90163" name="Picture 51" descr="Casa_017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27500" y="0"/>
            <a:ext cx="178858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64" name="Picture 52" descr="Comemorativo_006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962400" y="228600"/>
            <a:ext cx="20637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3" name="Picture 53" descr="Tang !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30200" y="228600"/>
            <a:ext cx="1212454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157"/>
          <p:cNvGrpSpPr>
            <a:grpSpLocks/>
          </p:cNvGrpSpPr>
          <p:nvPr/>
        </p:nvGrpSpPr>
        <p:grpSpPr bwMode="auto">
          <a:xfrm>
            <a:off x="2641600" y="2018073"/>
            <a:ext cx="4870450" cy="1981200"/>
            <a:chOff x="912" y="2592"/>
            <a:chExt cx="3072" cy="960"/>
          </a:xfrm>
        </p:grpSpPr>
        <p:sp>
          <p:nvSpPr>
            <p:cNvPr id="26655" name="Oval 158"/>
            <p:cNvSpPr>
              <a:spLocks noChangeArrowheads="1"/>
            </p:cNvSpPr>
            <p:nvPr/>
          </p:nvSpPr>
          <p:spPr bwMode="auto">
            <a:xfrm>
              <a:off x="912" y="2592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>
                <a:latin typeface="Calibri" pitchFamily="34" charset="0"/>
              </a:endParaRPr>
            </a:p>
          </p:txBody>
        </p:sp>
        <p:sp>
          <p:nvSpPr>
            <p:cNvPr id="26656" name="WordArt 159"/>
            <p:cNvSpPr>
              <a:spLocks noChangeArrowheads="1" noChangeShapeType="1" noTextEdit="1"/>
            </p:cNvSpPr>
            <p:nvPr/>
          </p:nvSpPr>
          <p:spPr bwMode="auto">
            <a:xfrm>
              <a:off x="1488" y="2880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Hết</a:t>
              </a:r>
              <a:r>
                <a:rPr lang="en-US" sz="3600" i="1" kern="10" dirty="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 </a:t>
              </a:r>
              <a:r>
                <a:rPr lang="en-US" sz="3600" i="1" kern="10" dirty="0" err="1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  <a:latin typeface=".VnTime"/>
                </a:rPr>
                <a:t>giờ</a:t>
              </a:r>
              <a:endParaRPr lang="en-US" sz="3600" i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.VnTime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0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155" decel="100000"/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155" decel="100000"/>
                                        <p:tgtEl>
                                          <p:spTgt spid="9016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1155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1155" fill="hold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2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2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42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2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2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000"/>
                            </p:stCondLst>
                            <p:childTnLst>
                              <p:par>
                                <p:cTn id="6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2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8000"/>
                            </p:stCondLst>
                            <p:childTnLst>
                              <p:par>
                                <p:cTn id="7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2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2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42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2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42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4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42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2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2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42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2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fill="hold"/>
                                        <p:tgtEl>
                                          <p:spTgt spid="42110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30" presetID="5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133" dur="1230" decel="100000"/>
                                        <p:tgtEl>
                                          <p:spTgt spid="90163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134" dur="1230" decel="100000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135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136" dur="1230" decel="100000"/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137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9" presetID="23" presetClass="entr" presetSubtype="16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1" dur="1" fill="hold"/>
                                        <p:tgtEl>
                                          <p:spTgt spid="90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500"/>
                            </p:stCondLst>
                            <p:childTnLst>
                              <p:par>
                                <p:cTn id="15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90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90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8208E-6 L 0.20416 0.00555 " pathEditMode="relative" rAng="0" ptsTypes="AA">
                                      <p:cBhvr>
                                        <p:cTn id="15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 animBg="1"/>
      <p:bldP spid="90117" grpId="1" animBg="1"/>
      <p:bldP spid="90118" grpId="0" animBg="1"/>
      <p:bldP spid="90118" grpId="1" animBg="1"/>
      <p:bldP spid="42110" grpId="0" animBg="1"/>
      <p:bldP spid="42111" grpId="0" animBg="1"/>
      <p:bldP spid="42112" grpId="0" animBg="1"/>
      <p:bldP spid="42113" grpId="0" animBg="1"/>
      <p:bldP spid="42114" grpId="0" animBg="1"/>
      <p:bldP spid="42115" grpId="0" animBg="1"/>
      <p:bldP spid="42116" grpId="0" animBg="1"/>
      <p:bldP spid="42117" grpId="0" animBg="1"/>
      <p:bldP spid="42118" grpId="0" animBg="1"/>
      <p:bldP spid="42119" grpId="0" animBg="1"/>
      <p:bldP spid="42120" grpId="0" animBg="1"/>
      <p:bldP spid="9014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95297" y="2489981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5297" y="773724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95297" y="4469139"/>
            <a:ext cx="8915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10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715031" y="1066096"/>
            <a:ext cx="2890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DẶN DÒ: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707134" y="2395177"/>
            <a:ext cx="724376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solidFill>
                  <a:srgbClr val="0000FF"/>
                </a:solidFill>
              </a:rPr>
              <a:t>        </a:t>
            </a:r>
            <a:r>
              <a:rPr lang="en-US" sz="4800" b="1" dirty="0" err="1">
                <a:solidFill>
                  <a:srgbClr val="0000FF"/>
                </a:solidFill>
              </a:rPr>
              <a:t>Chuẩn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bị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bài</a:t>
            </a:r>
            <a:r>
              <a:rPr lang="en-US" sz="4800" b="1" dirty="0">
                <a:solidFill>
                  <a:srgbClr val="0000FF"/>
                </a:solidFill>
              </a:rPr>
              <a:t> </a:t>
            </a:r>
            <a:r>
              <a:rPr lang="en-US" sz="4800" b="1" dirty="0" err="1">
                <a:solidFill>
                  <a:srgbClr val="0000FF"/>
                </a:solidFill>
              </a:rPr>
              <a:t>sau</a:t>
            </a:r>
            <a:r>
              <a:rPr lang="en-US" sz="4800" b="1" dirty="0">
                <a:solidFill>
                  <a:srgbClr val="0000FF"/>
                </a:solidFill>
              </a:rPr>
              <a:t>: </a:t>
            </a:r>
          </a:p>
          <a:p>
            <a:pPr>
              <a:spcBef>
                <a:spcPct val="50000"/>
              </a:spcBef>
            </a:pPr>
            <a:r>
              <a:rPr lang="en-US" sz="4800" b="1" dirty="0" err="1">
                <a:solidFill>
                  <a:srgbClr val="FF0000"/>
                </a:solidFill>
              </a:rPr>
              <a:t>Ôn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tập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về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đại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err="1">
                <a:solidFill>
                  <a:srgbClr val="FF0000"/>
                </a:solidFill>
              </a:rPr>
              <a:t>lượng</a:t>
            </a:r>
            <a:r>
              <a:rPr lang="en-US" sz="4800" b="1" dirty="0">
                <a:solidFill>
                  <a:srgbClr val="FF0000"/>
                </a:solidFill>
              </a:rPr>
              <a:t> (</a:t>
            </a:r>
            <a:r>
              <a:rPr lang="en-US" sz="4800" b="1" dirty="0" err="1">
                <a:solidFill>
                  <a:srgbClr val="FF0000"/>
                </a:solidFill>
              </a:rPr>
              <a:t>tt</a:t>
            </a:r>
            <a:r>
              <a:rPr lang="en-US" sz="4800" b="1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140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9" t="2872" r="3574" b="17535"/>
          <a:stretch/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92370" y="872209"/>
            <a:ext cx="91862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MỤC TIÊU: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2353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2"/>
          <p:cNvGrpSpPr>
            <a:grpSpLocks/>
          </p:cNvGrpSpPr>
          <p:nvPr/>
        </p:nvGrpSpPr>
        <p:grpSpPr bwMode="auto">
          <a:xfrm>
            <a:off x="0" y="0"/>
            <a:ext cx="9906000" cy="6858000"/>
            <a:chOff x="0" y="0"/>
            <a:chExt cx="5760" cy="4320"/>
          </a:xfrm>
        </p:grpSpPr>
        <p:pic>
          <p:nvPicPr>
            <p:cNvPr id="57357" name="Picture 3" descr="hao3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0"/>
              <a:ext cx="5760" cy="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7358" name="Group 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57359" name="Picture 5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0" name="Picture 6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0" y="4176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1" name="Picture 7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600" y="2133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362" name="Picture 8" descr="N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-2016" y="2142"/>
                <a:ext cx="4176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57347" name="Picture 9" descr="livre et5 chandell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358775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1" name="WordArt 11"/>
          <p:cNvSpPr>
            <a:spLocks noChangeArrowheads="1" noChangeShapeType="1" noTextEdit="1"/>
          </p:cNvSpPr>
          <p:nvPr/>
        </p:nvSpPr>
        <p:spPr bwMode="auto">
          <a:xfrm>
            <a:off x="2362200" y="2419350"/>
            <a:ext cx="5029200" cy="154305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4400" kern="10">
                <a:ln w="9525">
                  <a:solidFill>
                    <a:srgbClr val="0000FF"/>
                  </a:solidFill>
                  <a:prstDash val="sysDot"/>
                  <a:round/>
                  <a:headEnd/>
                  <a:tailEnd/>
                </a:ln>
                <a:solidFill>
                  <a:srgbClr val="E5093D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cs typeface="Times New Roman" panose="02020603050405020304" pitchFamily="18" charset="0"/>
              </a:rPr>
              <a:t> Chúc các em chăm ngoan, học giỏi</a:t>
            </a:r>
          </a:p>
        </p:txBody>
      </p:sp>
      <p:pic>
        <p:nvPicPr>
          <p:cNvPr id="57349" name="Picture 12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3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5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6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7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8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9" descr="Clover-01-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04800"/>
            <a:ext cx="533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7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ải ngay bộ hình nền powerpoint 3d đẹp, chuyên nghiệp - GIÚP BẠ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969707" y="4331850"/>
            <a:ext cx="131971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566221" y="904564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1.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9099" y="3672235"/>
            <a:ext cx="6330607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tấn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kg, hg, dag, g.</a:t>
            </a:r>
            <a:endParaRPr lang="vi-VN" sz="5400" b="1" dirty="0">
              <a:solidFill>
                <a:schemeClr val="bg1"/>
              </a:solidFill>
              <a:latin typeface="Aari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8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 descr="Tải ngay bộ hình nền powerpoint 3d đẹp, chuyên nghiệp - GIÚP BẠ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ight Arrow 2">
            <a:hlinkClick r:id="" action="ppaction://noaction"/>
          </p:cNvPr>
          <p:cNvSpPr/>
          <p:nvPr/>
        </p:nvSpPr>
        <p:spPr>
          <a:xfrm rot="10800000">
            <a:off x="6969707" y="4331850"/>
            <a:ext cx="1319710" cy="755875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914008"/>
            <a:endParaRPr lang="vi-VN">
              <a:solidFill>
                <a:prstClr val="white"/>
              </a:solidFill>
            </a:endParaRPr>
          </a:p>
        </p:txBody>
      </p:sp>
      <p:sp>
        <p:nvSpPr>
          <p:cNvPr id="4" name="Snip Diagonal Corner Rectangle 3"/>
          <p:cNvSpPr/>
          <p:nvPr/>
        </p:nvSpPr>
        <p:spPr>
          <a:xfrm>
            <a:off x="2566221" y="904564"/>
            <a:ext cx="7086600" cy="2198912"/>
          </a:xfrm>
          <a:prstGeom prst="snip2DiagRect">
            <a:avLst>
              <a:gd name="adj1" fmla="val 0"/>
              <a:gd name="adj2" fmla="val 3008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93" tIns="38696" rIns="77393" bIns="38696" rtlCol="0" anchor="ctr"/>
          <a:lstStyle/>
          <a:p>
            <a:pPr algn="ctr" defTabSz="792194"/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itchFamily="18" charset="0"/>
            </a:endParaRPr>
          </a:p>
          <a:p>
            <a:pPr algn="just" defTabSz="792194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tên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đơn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vị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khối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lượng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đã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học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theo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thứ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tự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từ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bé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lớn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</a:p>
          <a:p>
            <a:pPr algn="just" defTabSz="792194"/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639099" y="3429000"/>
            <a:ext cx="6330607" cy="2075105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7393" tIns="38696" rIns="77393" bIns="38696" rtlCol="0" anchor="ctr"/>
          <a:lstStyle/>
          <a:p>
            <a:pPr algn="ctr" defTabSz="913877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g, dag, hg, kg,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yến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tạ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tấn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.</a:t>
            </a:r>
            <a:endParaRPr lang="vi-VN" sz="5400" b="1" dirty="0">
              <a:solidFill>
                <a:schemeClr val="bg1"/>
              </a:solidFill>
              <a:latin typeface="Aari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73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340 150+ Hình Nền Slide PowerPoint Đẹp ý tưởng | hình nền, hình ảnh, nề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>
            <a:hlinkClick r:id="" action="ppaction://noaction"/>
          </p:cNvPr>
          <p:cNvSpPr/>
          <p:nvPr/>
        </p:nvSpPr>
        <p:spPr>
          <a:xfrm rot="10800000">
            <a:off x="5461824" y="4950541"/>
            <a:ext cx="1143000" cy="755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382" tIns="38690" rIns="77382" bIns="38690" rtlCol="0" anchor="ctr"/>
          <a:lstStyle/>
          <a:p>
            <a:pPr algn="ctr" defTabSz="913877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546550" y="835742"/>
            <a:ext cx="8334874" cy="2285999"/>
          </a:xfrm>
          <a:prstGeom prst="snip2DiagRect">
            <a:avLst>
              <a:gd name="adj1" fmla="val 0"/>
              <a:gd name="adj2" fmla="val 31233"/>
            </a:avLst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77382" tIns="38690" rIns="77382" bIns="38690" rtlCol="0" anchor="ctr"/>
          <a:lstStyle/>
          <a:p>
            <a:pPr defTabSz="792080"/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2kg = … g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nip Diagonal Corner Rectangle 5"/>
              <p:cNvSpPr/>
              <p:nvPr/>
            </p:nvSpPr>
            <p:spPr>
              <a:xfrm>
                <a:off x="1546551" y="4340942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7382" tIns="38690" rIns="77382" bIns="38690" rtlCol="0" anchor="ctr"/>
              <a:lstStyle/>
              <a:p>
                <a:pPr algn="ctr" defTabSz="913877"/>
                <a:r>
                  <a:rPr lang="en-US" sz="48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Đáp án: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𝟐𝟎𝟎𝟎</m:t>
                    </m:r>
                    <m:r>
                      <a:rPr lang="en-US" sz="4800" b="1" i="1" smtClean="0">
                        <a:solidFill>
                          <a:srgbClr val="FF0000"/>
                        </a:solidFill>
                        <a:latin typeface="Cambria Math"/>
                      </a:rPr>
                      <m:t>𝒈</m:t>
                    </m:r>
                  </m:oMath>
                </a14:m>
                <a:endParaRPr lang="vi-VN" sz="4800" b="1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Snip Diagonal Corner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6551" y="4340942"/>
                <a:ext cx="3762874" cy="1563289"/>
              </a:xfrm>
              <a:prstGeom prst="snip2DiagRect">
                <a:avLst>
                  <a:gd name="adj1" fmla="val 0"/>
                  <a:gd name="adj2" fmla="val 39309"/>
                </a:avLst>
              </a:prstGeom>
              <a:blipFill>
                <a:blip r:embed="rId4"/>
                <a:stretch>
                  <a:fillRect t="-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088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D857CE1-223C-401C-BEBC-6899E638ADDE}"/>
              </a:ext>
            </a:extLst>
          </p:cNvPr>
          <p:cNvSpPr txBox="1"/>
          <p:nvPr/>
        </p:nvSpPr>
        <p:spPr>
          <a:xfrm>
            <a:off x="3406775" y="2930525"/>
            <a:ext cx="53848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BÀI MỚI</a:t>
            </a:r>
            <a:endParaRPr lang="vi-VN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8618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982" y="152401"/>
            <a:ext cx="948321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 KIẾN THỨC CẦN GHI NHỚ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764084"/>
              </p:ext>
            </p:extLst>
          </p:nvPr>
        </p:nvGraphicFramePr>
        <p:xfrm>
          <a:off x="176982" y="1066800"/>
          <a:ext cx="9483213" cy="3449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6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4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15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52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16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71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62000">
                <a:tc gridSpan="3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ki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-gam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Ki-</a:t>
                      </a: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dirty="0">
                          <a:solidFill>
                            <a:srgbClr val="FF0000"/>
                          </a:solidFill>
                        </a:rPr>
                        <a:t>-gam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>
                          <a:solidFill>
                            <a:srgbClr val="FF0000"/>
                          </a:solidFill>
                        </a:rPr>
                        <a:t>Bé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ki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</a:t>
                      </a:r>
                      <a:r>
                        <a:rPr lang="en-US" sz="2800" baseline="0" dirty="0" err="1">
                          <a:solidFill>
                            <a:srgbClr val="FF0000"/>
                          </a:solidFill>
                        </a:rPr>
                        <a:t>lô</a:t>
                      </a:r>
                      <a:r>
                        <a:rPr lang="en-US" sz="2800" baseline="0" dirty="0">
                          <a:solidFill>
                            <a:srgbClr val="FF0000"/>
                          </a:solidFill>
                        </a:rPr>
                        <a:t>-gam</a:t>
                      </a:r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endParaRPr lang="en-US" sz="2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tấn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kg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hg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dag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FF0000"/>
                          </a:solidFill>
                        </a:rPr>
                        <a:t>g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6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tấn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1000kg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tạ</a:t>
                      </a:r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</a:t>
                      </a:r>
                      <a:r>
                        <a:rPr lang="en-US" sz="2400" b="1" baseline="0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100 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</a:t>
                      </a:r>
                      <a:r>
                        <a:rPr lang="en-US" sz="2400" b="1" dirty="0" err="1">
                          <a:solidFill>
                            <a:srgbClr val="FF0000"/>
                          </a:solidFill>
                        </a:rPr>
                        <a:t>yến</a:t>
                      </a:r>
                      <a:endParaRPr lang="en-US" sz="2400" b="1" baseline="0" dirty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>
                          <a:solidFill>
                            <a:srgbClr val="FF0000"/>
                          </a:solidFill>
                        </a:rPr>
                        <a:t>= 10 kg</a:t>
                      </a:r>
                      <a:endParaRPr 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kg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10hg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1000g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 hg 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10dag</a:t>
                      </a:r>
                    </a:p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= 100 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1dag = 10 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</a:rPr>
                        <a:t>1g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6981" y="4876801"/>
            <a:ext cx="9483213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FF00"/>
                </a:solidFill>
              </a:rPr>
              <a:t>Mỗi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đo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khối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lượng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gấp</a:t>
            </a:r>
            <a:r>
              <a:rPr lang="en-US" sz="3600" b="1" dirty="0">
                <a:solidFill>
                  <a:srgbClr val="FFFF00"/>
                </a:solidFill>
              </a:rPr>
              <a:t> 10 </a:t>
            </a:r>
            <a:r>
              <a:rPr lang="en-US" sz="3600" b="1" dirty="0" err="1">
                <a:solidFill>
                  <a:srgbClr val="FFFF00"/>
                </a:solidFill>
              </a:rPr>
              <a:t>lần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vị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bé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hơn</a:t>
            </a:r>
            <a:r>
              <a:rPr lang="en-US" sz="3600" b="1" dirty="0">
                <a:solidFill>
                  <a:srgbClr val="FFFF00"/>
                </a:solidFill>
              </a:rPr>
              <a:t>, </a:t>
            </a:r>
            <a:r>
              <a:rPr lang="en-US" sz="3600" b="1" dirty="0" err="1">
                <a:solidFill>
                  <a:srgbClr val="FFFF00"/>
                </a:solidFill>
              </a:rPr>
              <a:t>liền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nó</a:t>
            </a:r>
            <a:r>
              <a:rPr lang="en-US" sz="3600" b="1" dirty="0">
                <a:solidFill>
                  <a:srgbClr val="FFFF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916273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7"/>
          <p:cNvSpPr>
            <a:spLocks noChangeArrowheads="1"/>
          </p:cNvSpPr>
          <p:nvPr/>
        </p:nvSpPr>
        <p:spPr bwMode="auto">
          <a:xfrm>
            <a:off x="267286" y="460746"/>
            <a:ext cx="8947052" cy="343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Bài 1: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chỗ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chấm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1yến = ……kg              1tạ  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1tạ    = ……. kg            1tấn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20000"/>
              </a:spcBef>
              <a:spcAft>
                <a:spcPct val="0"/>
              </a:spcAft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   1tấn  = ……. kg            1tấn = ……. </a:t>
            </a:r>
            <a:r>
              <a:rPr lang="en-US" sz="3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</a:rPr>
              <a:t>yến</a:t>
            </a:r>
            <a:endParaRPr lang="en-US" sz="36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5957" y="2066595"/>
            <a:ext cx="66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81884" y="3236624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6304" y="4450913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4727" y="2037088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9651" y="3251375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44060" y="4436167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5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407963" y="255169"/>
                <a:ext cx="9059594" cy="1905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609600" indent="-609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Bài</a:t>
                </a:r>
                <a:r>
                  <a:rPr kumimoji="0" lang="vi-VN" sz="3600" b="1" i="0" u="none" strike="noStrike" kern="0" cap="none" spc="0" normalizeH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2.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Viết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thích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hợp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vào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chỗ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chấm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:</a:t>
                </a:r>
                <a:endPara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a)    10yến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=……. kg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 </m:t>
                        </m:r>
                      </m:num>
                      <m:den>
                        <m:r>
                          <a:rPr kumimoji="0" lang="en-US" sz="32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>
                                <a:lumMod val="10000"/>
                              </a:schemeClr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yến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=……. kg           </a:t>
                </a: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                                         </a:t>
                </a: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50 kg 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=</a:t>
                </a:r>
                <a:r>
                  <a:rPr kumimoji="0" lang="vi-VN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……. </a:t>
                </a:r>
                <a:r>
                  <a:rPr kumimoji="0" lang="en-US" sz="3200" b="1" i="0" u="none" strike="noStrike" kern="0" cap="none" spc="0" normalizeH="0" baseline="0" noProof="0" dirty="0" err="1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yến</a:t>
                </a:r>
                <a:r>
                  <a:rPr kumimoji="0" lang="en-US" sz="32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bg2">
                        <a:lumMod val="10000"/>
                      </a:schemeClr>
                    </a:solidFill>
                    <a:effectLst/>
                    <a:uLnTx/>
                    <a:uFillTx/>
                    <a:latin typeface="Times New Roman" panose="02020603050405020304" pitchFamily="18" charset="0"/>
                  </a:rPr>
                  <a:t>        1yến 8kg =……. kg</a:t>
                </a:r>
                <a:endPara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Times New Roman" panose="02020603050405020304" pitchFamily="18" charset="0"/>
                </a:endParaRPr>
              </a:p>
              <a:p>
                <a:pPr marL="609600" marR="0" lvl="0" indent="-609600" defTabSz="914400" eaLnBrk="1" fontAlgn="base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7963" y="255169"/>
                <a:ext cx="9059594" cy="1905000"/>
              </a:xfrm>
              <a:prstGeom prst="rect">
                <a:avLst/>
              </a:prstGeom>
              <a:blipFill>
                <a:blip r:embed="rId3"/>
                <a:stretch>
                  <a:fillRect l="-2086" t="-11218" r="-5451" b="-5224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-126618" y="3245333"/>
            <a:ext cx="977704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algn="l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b)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5tạ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yến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1500kg =…….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  <a:buAutoNum type="alphaLcParenR" startAt="2"/>
            </a:pP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algn="l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30yến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  7tạ 20kg =…….kg</a:t>
            </a:r>
          </a:p>
        </p:txBody>
      </p:sp>
      <p:sp>
        <p:nvSpPr>
          <p:cNvPr id="8" name="Rectangle 6"/>
          <p:cNvSpPr txBox="1">
            <a:spLocks noChangeArrowheads="1"/>
          </p:cNvSpPr>
          <p:nvPr/>
        </p:nvSpPr>
        <p:spPr bwMode="auto">
          <a:xfrm>
            <a:off x="-964898" y="5112434"/>
            <a:ext cx="1039023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</a:pP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c)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32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4000 kg =…….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endParaRPr lang="vi-VN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  <a:buAutoNum type="alphaLcParenR" startAt="3"/>
            </a:pPr>
            <a:endParaRPr lang="en-US" b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pPr marL="609600" indent="-609600" eaLnBrk="1" hangingPunct="1">
              <a:lnSpc>
                <a:spcPct val="80000"/>
              </a:lnSpc>
            </a:pP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230 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tạ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vi-VN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= …….</a:t>
            </a: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tấn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         3 tấn25 kg =……...kg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4896" y="1270178"/>
            <a:ext cx="845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100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83629" y="1255431"/>
            <a:ext cx="65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02080" y="2321181"/>
            <a:ext cx="628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62618" y="2321182"/>
            <a:ext cx="775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18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74125" y="3123039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50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8233" y="4065576"/>
            <a:ext cx="452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25691" y="3108972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15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04355" y="4121849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720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79175" y="5008110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320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92605" y="5992851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23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01326" y="4994044"/>
            <a:ext cx="5005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4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323308" y="5964716"/>
            <a:ext cx="1051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+mj-lt"/>
              </a:rPr>
              <a:t>3025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81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793</Words>
  <Application>Microsoft Office PowerPoint</Application>
  <PresentationFormat>A4 Paper (210x297 mm)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.VnTime</vt:lpstr>
      <vt:lpstr>Aaril</vt:lpstr>
      <vt:lpstr>Arial</vt:lpstr>
      <vt:lpstr>Arial Black</vt:lpstr>
      <vt:lpstr>Calibri</vt:lpstr>
      <vt:lpstr>Calibri Light</vt:lpstr>
      <vt:lpstr>Cambria Math</vt:lpstr>
      <vt:lpstr>Times New Roman</vt:lpstr>
      <vt:lpstr>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HANG</dc:creator>
  <cp:lastModifiedBy>hoà</cp:lastModifiedBy>
  <cp:revision>81</cp:revision>
  <dcterms:created xsi:type="dcterms:W3CDTF">2019-04-24T15:32:27Z</dcterms:created>
  <dcterms:modified xsi:type="dcterms:W3CDTF">2022-05-06T03:13:42Z</dcterms:modified>
</cp:coreProperties>
</file>