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1" r:id="rId2"/>
  </p:sldMasterIdLst>
  <p:notesMasterIdLst>
    <p:notesMasterId r:id="rId19"/>
  </p:notesMasterIdLst>
  <p:sldIdLst>
    <p:sldId id="319" r:id="rId3"/>
    <p:sldId id="321" r:id="rId4"/>
    <p:sldId id="323" r:id="rId5"/>
    <p:sldId id="324" r:id="rId6"/>
    <p:sldId id="283" r:id="rId7"/>
    <p:sldId id="320" r:id="rId8"/>
    <p:sldId id="298" r:id="rId9"/>
    <p:sldId id="284" r:id="rId10"/>
    <p:sldId id="285" r:id="rId11"/>
    <p:sldId id="294" r:id="rId12"/>
    <p:sldId id="286" r:id="rId13"/>
    <p:sldId id="287" r:id="rId14"/>
    <p:sldId id="288" r:id="rId15"/>
    <p:sldId id="290" r:id="rId16"/>
    <p:sldId id="291" r:id="rId17"/>
    <p:sldId id="32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03" autoAdjust="0"/>
    <p:restoredTop sz="94660"/>
  </p:normalViewPr>
  <p:slideViewPr>
    <p:cSldViewPr>
      <p:cViewPr varScale="1">
        <p:scale>
          <a:sx n="61" d="100"/>
          <a:sy n="61" d="100"/>
        </p:scale>
        <p:origin x="9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Đoàn Mai" userId="7ca45f3efbfd4957" providerId="LiveId" clId="{1320E73E-530A-4231-AF7F-A6C29CAB025C}"/>
    <pc:docChg chg="undo redo custSel addSld delSld modSld delMainMaster">
      <pc:chgData name="Đoàn Mai" userId="7ca45f3efbfd4957" providerId="LiveId" clId="{1320E73E-530A-4231-AF7F-A6C29CAB025C}" dt="2022-03-05T14:45:49.755" v="104" actId="2711"/>
      <pc:docMkLst>
        <pc:docMk/>
      </pc:docMkLst>
      <pc:sldChg chg="del">
        <pc:chgData name="Đoàn Mai" userId="7ca45f3efbfd4957" providerId="LiveId" clId="{1320E73E-530A-4231-AF7F-A6C29CAB025C}" dt="2022-03-05T14:41:39.115" v="1" actId="47"/>
        <pc:sldMkLst>
          <pc:docMk/>
          <pc:sldMk cId="1811668094" sldId="278"/>
        </pc:sldMkLst>
      </pc:sldChg>
      <pc:sldChg chg="del">
        <pc:chgData name="Đoàn Mai" userId="7ca45f3efbfd4957" providerId="LiveId" clId="{1320E73E-530A-4231-AF7F-A6C29CAB025C}" dt="2022-03-05T14:42:41.551" v="63" actId="47"/>
        <pc:sldMkLst>
          <pc:docMk/>
          <pc:sldMk cId="2904535598" sldId="282"/>
        </pc:sldMkLst>
      </pc:sldChg>
      <pc:sldChg chg="modSp mod">
        <pc:chgData name="Đoàn Mai" userId="7ca45f3efbfd4957" providerId="LiveId" clId="{1320E73E-530A-4231-AF7F-A6C29CAB025C}" dt="2022-03-05T14:43:03.395" v="65" actId="2711"/>
        <pc:sldMkLst>
          <pc:docMk/>
          <pc:sldMk cId="2965595038" sldId="283"/>
        </pc:sldMkLst>
        <pc:spChg chg="mod">
          <ac:chgData name="Đoàn Mai" userId="7ca45f3efbfd4957" providerId="LiveId" clId="{1320E73E-530A-4231-AF7F-A6C29CAB025C}" dt="2022-03-05T14:43:03.395" v="65" actId="2711"/>
          <ac:spMkLst>
            <pc:docMk/>
            <pc:sldMk cId="2965595038" sldId="283"/>
            <ac:spMk id="8195" creationId="{00000000-0000-0000-0000-000000000000}"/>
          </ac:spMkLst>
        </pc:spChg>
      </pc:sldChg>
      <pc:sldChg chg="modSp mod">
        <pc:chgData name="Đoàn Mai" userId="7ca45f3efbfd4957" providerId="LiveId" clId="{1320E73E-530A-4231-AF7F-A6C29CAB025C}" dt="2022-03-05T14:45:49.755" v="104" actId="2711"/>
        <pc:sldMkLst>
          <pc:docMk/>
          <pc:sldMk cId="4010365061" sldId="286"/>
        </pc:sldMkLst>
        <pc:spChg chg="mod">
          <ac:chgData name="Đoàn Mai" userId="7ca45f3efbfd4957" providerId="LiveId" clId="{1320E73E-530A-4231-AF7F-A6C29CAB025C}" dt="2022-03-05T14:45:49.755" v="104" actId="2711"/>
          <ac:spMkLst>
            <pc:docMk/>
            <pc:sldMk cId="4010365061" sldId="286"/>
            <ac:spMk id="11267" creationId="{00000000-0000-0000-0000-000000000000}"/>
          </ac:spMkLst>
        </pc:spChg>
      </pc:sldChg>
      <pc:sldChg chg="modSp add del modAnim">
        <pc:chgData name="Đoàn Mai" userId="7ca45f3efbfd4957" providerId="LiveId" clId="{1320E73E-530A-4231-AF7F-A6C29CAB025C}" dt="2022-03-05T14:45:44.171" v="102" actId="207"/>
        <pc:sldMkLst>
          <pc:docMk/>
          <pc:sldMk cId="357864695" sldId="290"/>
        </pc:sldMkLst>
        <pc:spChg chg="mod">
          <ac:chgData name="Đoàn Mai" userId="7ca45f3efbfd4957" providerId="LiveId" clId="{1320E73E-530A-4231-AF7F-A6C29CAB025C}" dt="2022-03-05T14:45:33.668" v="88" actId="1076"/>
          <ac:spMkLst>
            <pc:docMk/>
            <pc:sldMk cId="357864695" sldId="290"/>
            <ac:spMk id="2" creationId="{00000000-0000-0000-0000-000000000000}"/>
          </ac:spMkLst>
        </pc:spChg>
      </pc:sldChg>
      <pc:sldChg chg="modSp add mod">
        <pc:chgData name="Đoàn Mai" userId="7ca45f3efbfd4957" providerId="LiveId" clId="{1320E73E-530A-4231-AF7F-A6C29CAB025C}" dt="2022-03-05T14:42:37.804" v="62" actId="1076"/>
        <pc:sldMkLst>
          <pc:docMk/>
          <pc:sldMk cId="0" sldId="319"/>
        </pc:sldMkLst>
        <pc:spChg chg="mod">
          <ac:chgData name="Đoàn Mai" userId="7ca45f3efbfd4957" providerId="LiveId" clId="{1320E73E-530A-4231-AF7F-A6C29CAB025C}" dt="2022-03-05T14:42:33.440" v="61" actId="404"/>
          <ac:spMkLst>
            <pc:docMk/>
            <pc:sldMk cId="0" sldId="319"/>
            <ac:spMk id="4099" creationId="{F80AC493-0047-466B-B9A2-FA69B8CFF143}"/>
          </ac:spMkLst>
        </pc:spChg>
        <pc:spChg chg="mod">
          <ac:chgData name="Đoàn Mai" userId="7ca45f3efbfd4957" providerId="LiveId" clId="{1320E73E-530A-4231-AF7F-A6C29CAB025C}" dt="2022-03-05T14:42:37.804" v="62" actId="1076"/>
          <ac:spMkLst>
            <pc:docMk/>
            <pc:sldMk cId="0" sldId="319"/>
            <ac:spMk id="4100" creationId="{B711FE54-1F9B-45E5-A2A8-C67C5F6878E0}"/>
          </ac:spMkLst>
        </pc:spChg>
      </pc:sldChg>
      <pc:sldChg chg="new add del">
        <pc:chgData name="Đoàn Mai" userId="7ca45f3efbfd4957" providerId="LiveId" clId="{1320E73E-530A-4231-AF7F-A6C29CAB025C}" dt="2022-03-05T14:45:43.096" v="101" actId="680"/>
        <pc:sldMkLst>
          <pc:docMk/>
          <pc:sldMk cId="3661084778" sldId="320"/>
        </pc:sldMkLst>
      </pc:sldChg>
      <pc:sldChg chg="addSp delSp modSp add del mod addAnim delAnim modAnim">
        <pc:chgData name="Đoàn Mai" userId="7ca45f3efbfd4957" providerId="LiveId" clId="{1320E73E-530A-4231-AF7F-A6C29CAB025C}" dt="2022-03-05T14:45:42.252" v="100" actId="2890"/>
        <pc:sldMkLst>
          <pc:docMk/>
          <pc:sldMk cId="3402219154" sldId="321"/>
        </pc:sldMkLst>
        <pc:spChg chg="add del mod">
          <ac:chgData name="Đoàn Mai" userId="7ca45f3efbfd4957" providerId="LiveId" clId="{1320E73E-530A-4231-AF7F-A6C29CAB025C}" dt="2022-03-05T14:45:38.522" v="92"/>
          <ac:spMkLst>
            <pc:docMk/>
            <pc:sldMk cId="3402219154" sldId="321"/>
            <ac:spMk id="16" creationId="{6D9AE382-8CAD-43DE-ACA5-903760592D07}"/>
          </ac:spMkLst>
        </pc:spChg>
        <pc:spChg chg="add del mod">
          <ac:chgData name="Đoàn Mai" userId="7ca45f3efbfd4957" providerId="LiveId" clId="{1320E73E-530A-4231-AF7F-A6C29CAB025C}" dt="2022-03-05T14:45:37.304" v="90"/>
          <ac:spMkLst>
            <pc:docMk/>
            <pc:sldMk cId="3402219154" sldId="321"/>
            <ac:spMk id="17" creationId="{CC70393D-9185-487C-96F2-CBE7899C758E}"/>
          </ac:spMkLst>
        </pc:spChg>
        <pc:spChg chg="add del">
          <ac:chgData name="Đoàn Mai" userId="7ca45f3efbfd4957" providerId="LiveId" clId="{1320E73E-530A-4231-AF7F-A6C29CAB025C}" dt="2022-03-05T14:45:40.299" v="96" actId="478"/>
          <ac:spMkLst>
            <pc:docMk/>
            <pc:sldMk cId="3402219154" sldId="321"/>
            <ac:spMk id="13317" creationId="{00000000-0000-0000-0000-000000000000}"/>
          </ac:spMkLst>
        </pc:spChg>
        <pc:spChg chg="add del mod">
          <ac:chgData name="Đoàn Mai" userId="7ca45f3efbfd4957" providerId="LiveId" clId="{1320E73E-530A-4231-AF7F-A6C29CAB025C}" dt="2022-03-05T14:45:40.822" v="98" actId="1076"/>
          <ac:spMkLst>
            <pc:docMk/>
            <pc:sldMk cId="3402219154" sldId="321"/>
            <ac:spMk id="13318" creationId="{00000000-0000-0000-0000-000000000000}"/>
          </ac:spMkLst>
        </pc:spChg>
        <pc:grpChg chg="add del">
          <ac:chgData name="Đoàn Mai" userId="7ca45f3efbfd4957" providerId="LiveId" clId="{1320E73E-530A-4231-AF7F-A6C29CAB025C}" dt="2022-03-05T14:45:40.084" v="95" actId="478"/>
          <ac:grpSpMkLst>
            <pc:docMk/>
            <pc:sldMk cId="3402219154" sldId="321"/>
            <ac:grpSpMk id="13314" creationId="{00000000-0000-0000-0000-000000000000}"/>
          </ac:grpSpMkLst>
        </pc:grpChg>
        <pc:grpChg chg="add del">
          <ac:chgData name="Đoàn Mai" userId="7ca45f3efbfd4957" providerId="LiveId" clId="{1320E73E-530A-4231-AF7F-A6C29CAB025C}" dt="2022-03-05T14:45:39.073" v="93" actId="478"/>
          <ac:grpSpMkLst>
            <pc:docMk/>
            <pc:sldMk cId="3402219154" sldId="321"/>
            <ac:grpSpMk id="13315" creationId="{00000000-0000-0000-0000-000000000000}"/>
          </ac:grpSpMkLst>
        </pc:grpChg>
        <pc:grpChg chg="add del">
          <ac:chgData name="Đoàn Mai" userId="7ca45f3efbfd4957" providerId="LiveId" clId="{1320E73E-530A-4231-AF7F-A6C29CAB025C}" dt="2022-03-05T14:45:39.595" v="94" actId="478"/>
          <ac:grpSpMkLst>
            <pc:docMk/>
            <pc:sldMk cId="3402219154" sldId="321"/>
            <ac:grpSpMk id="13316" creationId="{00000000-0000-0000-0000-000000000000}"/>
          </ac:grpSpMkLst>
        </pc:grpChg>
      </pc:sldChg>
      <pc:sldMasterChg chg="del delSldLayout">
        <pc:chgData name="Đoàn Mai" userId="7ca45f3efbfd4957" providerId="LiveId" clId="{1320E73E-530A-4231-AF7F-A6C29CAB025C}" dt="2022-03-05T14:41:39.115" v="1" actId="47"/>
        <pc:sldMasterMkLst>
          <pc:docMk/>
          <pc:sldMasterMk cId="253944663" sldId="2147483684"/>
        </pc:sldMasterMkLst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999935692" sldId="2147483685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215155159" sldId="2147483686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1419243" sldId="2147483687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41605692" sldId="2147483688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2148305515" sldId="2147483689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616915091" sldId="2147483690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3938964568" sldId="2147483691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4241373503" sldId="2147483692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269310137" sldId="2147483693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1342415886" sldId="2147483694"/>
          </pc:sldLayoutMkLst>
        </pc:sldLayoutChg>
        <pc:sldLayoutChg chg="del">
          <pc:chgData name="Đoàn Mai" userId="7ca45f3efbfd4957" providerId="LiveId" clId="{1320E73E-530A-4231-AF7F-A6C29CAB025C}" dt="2022-03-05T14:41:39.115" v="1" actId="47"/>
          <pc:sldLayoutMkLst>
            <pc:docMk/>
            <pc:sldMasterMk cId="253944663" sldId="2147483684"/>
            <pc:sldLayoutMk cId="600768024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6E9CA-FB23-40E9-8B77-5E196694053D}" type="datetimeFigureOut">
              <a:rPr lang="en-US" smtClean="0"/>
              <a:t>5/1/2022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F00DF-E1A8-4BEA-BEAD-9B4C153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04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39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7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5F00DF-E1A8-4BEA-BEAD-9B4C153E28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36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88D85E6-38D3-4D05-B026-1C0943AC35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93AC00C-AF1F-4A92-88AA-98FD42188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5335E3C-6AB7-49F5-90D9-FAEFDB311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BF1DD9-1B0D-4023-A582-1BF633ADBA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77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63376A-94B4-469A-9A3A-D548013471BD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693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1B4E5B-C9BC-42EC-9775-36150E7D5B5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54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D65F11-05C5-46F7-B7E6-EABF5E12309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0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DAF95D-9D4C-4B41-B05F-F25A3DBB6A3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394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5E40CC-E8CA-49E6-B30E-0FC20D9E56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832C09-E781-4D24-8A35-609419D2D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958A31-9796-4C11-8DFD-8E2698C22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7961C-694C-4823-8C9A-1B84D829C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65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6EF5EE-8F5C-4E6F-9ABD-897356CC38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338980-0C2B-4F58-B4D5-EA86DA7608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DF3063-C751-4203-AFDE-F19CCAFC6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209E5-4B0B-4680-9966-E5F6EF4883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672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6DC55F-D174-4976-9E24-FC108291E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3AED89-5079-4081-A056-6782967F0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60E00-CACB-4193-AC63-0BE6ADE7B1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02007-C3B1-48CD-B0FC-9D73E6763C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8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DBD4A2-407C-4B14-A452-A60B0D593A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E99F64-C629-4C85-BA9C-DE714CCA1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0532D0-164B-4E73-8996-E6B921733B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B828C-D542-40ED-89C6-91118B7D5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192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BE7EB96-0214-493D-9D73-C5ED3D3379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2DE25BC-5328-4C75-A2E0-76A3BDD1B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FAF1925-19DC-4CD4-A5B4-9CD39B2E5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76B3F-067C-4F7D-8C02-72A2344E4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481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1BE77B4-9DAC-412E-B277-E6CAA1011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AE74BA6-8FDD-4164-9E4A-C7C07ACB52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8F7951-DF77-4655-9A09-C76669CF4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6873A-C4AC-461C-8468-0A603D0871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809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78055CD-FE68-4C9D-BDE4-633DEB870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A4FB798-7296-4938-B4B7-9809B2574E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59A75A-FA3F-481F-92B9-88AF8BEF39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1CA8F-7A79-408D-8C77-DDA46971A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905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C2D157-56B4-490C-968A-10B859B94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4158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0A726-0106-43D7-8483-632FD81514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2444C1-9FDD-4798-8CEB-60DA58D83F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F4A191-E93B-49B1-95DC-26038C712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A7F9C-8216-4B41-9465-CDE25D892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016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143247-7628-4A15-A364-AC5D86FB3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AD53E5-5B9A-41B3-8074-98B6E585B0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20C557-6F85-47C3-96A6-FB15B2FA2C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1773C-ADC1-4BC9-A50F-2E36A8F8E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26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C7A791-BBBE-4684-8ADB-07718D9763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2B5A02-F0F0-40FC-A3F3-34245CA77A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9A7E5-87F8-4F4F-823D-6EFF08740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BE277-CE0B-4274-81D7-8DA548502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599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1B2726-B5B8-497D-A419-AB4192D3E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13AC86-C621-43E0-9C1A-F6920DF5F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7BFC33-180A-4D58-9CE4-1B59ABEDAE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8C9D-C2FE-470A-B82D-234FA232D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806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543B6A-5CF0-4D3C-A328-1B097A020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EFFEA21-320D-4849-86CD-CA9AE5A4D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067F4F-3D0D-4459-BE67-564FBB12BA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807A-BB9B-4A92-A732-06B7B84987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4007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90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0BD57DC-0DE1-4C5B-8484-A8C7678AFC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AD160CA-63AE-4C2B-A000-F125EA001D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B3A4724-59E3-424D-B31F-3349AF279A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C3C1C-8B31-4C5B-9058-59BDB1FF7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66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4F5AE0-AE37-49F9-98B0-9BD9AAC7FAA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94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7BDDA3-EB15-43B2-8559-49066DEAB5E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167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393EB7-A4D9-4141-B46C-F11E349CB3E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35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E5FF34-E597-4A2B-A653-ECBB3EBE683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35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955250-34ED-4696-9B1F-3182C3C86C5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8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8FA5A4-B34E-4712-967C-32540AE399B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80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8DAD42-02E0-4D47-B1A9-73F10B65399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35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EE18A4-4382-44D2-89F8-3D81990F3B2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44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9B94840-D04B-482F-9EB6-D959E2462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00D05C7-27EB-40BD-B20C-A9D04830B3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592DF31-E9D3-473C-8C81-5466CEC8A3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B9FAF2-0AE1-467F-AB91-C5741BC6A8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C3179A-46E1-4981-88D5-3F5C37939A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 smtClean="0"/>
            </a:lvl1pPr>
          </a:lstStyle>
          <a:p>
            <a:pPr>
              <a:defRPr/>
            </a:pPr>
            <a:fld id="{1455A362-3539-4718-9A0D-73C4B0EE3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10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43000"/>
            <a:ext cx="74676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2022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TẬP CÁC PHÉP TÍNH VỚI SỐ TỰ NHIÊN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164)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987714"/>
            <a:ext cx="9144000" cy="58702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457200" y="317500"/>
            <a:ext cx="84582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Tính bằng cách thuận tiện nhất: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304800" y="1314053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b) 108 x (23 + 7)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04800" y="1923653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 108 x 30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57200" y="2573843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32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105400" y="1237853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 x 86 + 215 x 14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923653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(86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+ 14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81600" y="2555478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215 x 100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81600" y="3295253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21500 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066800" y="414456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53 x 128 - 43 x 128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927600" y="4152860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(53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- 43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927600" y="4825206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128 x 10  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927600" y="5602069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</a:t>
            </a:r>
          </a:p>
        </p:txBody>
      </p:sp>
    </p:spTree>
    <p:extLst>
      <p:ext uri="{BB962C8B-B14F-4D97-AF65-F5344CB8AC3E}">
        <p14:creationId xmlns:p14="http://schemas.microsoft.com/office/powerpoint/2010/main" val="315976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4" grpId="0"/>
      <p:bldP spid="15376" grpId="0"/>
      <p:bldP spid="15378" grpId="0"/>
      <p:bldP spid="15379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4"/>
          <p:cNvSpPr>
            <a:spLocks noChangeArrowheads="1"/>
          </p:cNvSpPr>
          <p:nvPr/>
        </p:nvSpPr>
        <p:spPr bwMode="auto">
          <a:xfrm>
            <a:off x="609600" y="1447800"/>
            <a:ext cx="8229600" cy="5318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Text Box 54"/>
          <p:cNvSpPr txBox="1">
            <a:spLocks noChangeArrowheads="1"/>
          </p:cNvSpPr>
          <p:nvPr/>
        </p:nvSpPr>
        <p:spPr bwMode="auto">
          <a:xfrm>
            <a:off x="266700" y="157349"/>
            <a:ext cx="861060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sng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319m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76m.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55"/>
          <p:cNvSpPr txBox="1">
            <a:spLocks noChangeArrowheads="1"/>
          </p:cNvSpPr>
          <p:nvPr/>
        </p:nvSpPr>
        <p:spPr bwMode="auto">
          <a:xfrm>
            <a:off x="1447800" y="42672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0" y="4267200"/>
            <a:ext cx="937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Trung bình mỗi ngày trong hai tuần bán ?m vải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1371600" y="29718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Tuần đầu:</a:t>
            </a: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3581400" y="2743200"/>
            <a:ext cx="2209800" cy="914400"/>
            <a:chOff x="2256" y="2560"/>
            <a:chExt cx="1008" cy="560"/>
          </a:xfrm>
        </p:grpSpPr>
        <p:sp>
          <p:nvSpPr>
            <p:cNvPr id="11281" name="Line 6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2" name="Line 6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3" name="Line 65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4" name="Text Box 67"/>
            <p:cNvSpPr txBox="1">
              <a:spLocks noChangeArrowheads="1"/>
            </p:cNvSpPr>
            <p:nvPr/>
          </p:nvSpPr>
          <p:spPr bwMode="auto">
            <a:xfrm>
              <a:off x="2474" y="2560"/>
              <a:ext cx="624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319m</a:t>
              </a:r>
              <a:r>
                <a:rPr kumimoji="0" lang="en-US" alt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1285" name="Freeform 68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1219200" y="3671888"/>
            <a:ext cx="236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Tuần sau: </a:t>
            </a:r>
          </a:p>
        </p:txBody>
      </p:sp>
      <p:grpSp>
        <p:nvGrpSpPr>
          <p:cNvPr id="3" name="Group 104"/>
          <p:cNvGrpSpPr>
            <a:grpSpLocks/>
          </p:cNvGrpSpPr>
          <p:nvPr/>
        </p:nvGrpSpPr>
        <p:grpSpPr bwMode="auto">
          <a:xfrm>
            <a:off x="3565525" y="3403600"/>
            <a:ext cx="3216275" cy="762000"/>
            <a:chOff x="2233" y="3069"/>
            <a:chExt cx="2026" cy="480"/>
          </a:xfrm>
        </p:grpSpPr>
        <p:sp>
          <p:nvSpPr>
            <p:cNvPr id="11275" name="Text Box 60"/>
            <p:cNvSpPr txBox="1">
              <a:spLocks noChangeArrowheads="1"/>
            </p:cNvSpPr>
            <p:nvPr/>
          </p:nvSpPr>
          <p:spPr bwMode="auto">
            <a:xfrm>
              <a:off x="3610" y="3069"/>
              <a:ext cx="64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76m</a:t>
              </a: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6" name="Line 9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7" name="Line 10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8" name="Line 10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79" name="Line 10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80" name="Freeform 10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4" name="Text Box 105"/>
          <p:cNvSpPr txBox="1">
            <a:spLocks noChangeArrowheads="1"/>
          </p:cNvSpPr>
          <p:nvPr/>
        </p:nvSpPr>
        <p:spPr bwMode="auto">
          <a:xfrm>
            <a:off x="3472841" y="2209800"/>
            <a:ext cx="213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</p:spTree>
    <p:extLst>
      <p:ext uri="{BB962C8B-B14F-4D97-AF65-F5344CB8AC3E}">
        <p14:creationId xmlns:p14="http://schemas.microsoft.com/office/powerpoint/2010/main" val="40103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2" grpId="0"/>
      <p:bldP spid="14393" grpId="0"/>
      <p:bldP spid="144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04800" y="228600"/>
            <a:ext cx="9144000" cy="5715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1674511" y="3810794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226711" y="221059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Trung bình mỗi ngày trong hai tuần bán ? m vải</a:t>
            </a:r>
            <a:endParaRPr kumimoji="0" lang="en-US" altLang="en-US" sz="28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1293511" y="802482"/>
            <a:ext cx="236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đầu: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4" name="Group 10"/>
          <p:cNvGrpSpPr>
            <a:grpSpLocks/>
          </p:cNvGrpSpPr>
          <p:nvPr/>
        </p:nvGrpSpPr>
        <p:grpSpPr bwMode="auto">
          <a:xfrm>
            <a:off x="3655711" y="381794"/>
            <a:ext cx="2209800" cy="914400"/>
            <a:chOff x="2256" y="2560"/>
            <a:chExt cx="1008" cy="560"/>
          </a:xfrm>
        </p:grpSpPr>
        <p:sp>
          <p:nvSpPr>
            <p:cNvPr id="12306" name="Line 11"/>
            <p:cNvSpPr>
              <a:spLocks noChangeShapeType="1"/>
            </p:cNvSpPr>
            <p:nvPr/>
          </p:nvSpPr>
          <p:spPr bwMode="auto">
            <a:xfrm>
              <a:off x="2256" y="3036"/>
              <a:ext cx="10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7" name="Line 12"/>
            <p:cNvSpPr>
              <a:spLocks noChangeShapeType="1"/>
            </p:cNvSpPr>
            <p:nvPr/>
          </p:nvSpPr>
          <p:spPr bwMode="auto">
            <a:xfrm>
              <a:off x="2256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8" name="Line 13"/>
            <p:cNvSpPr>
              <a:spLocks noChangeShapeType="1"/>
            </p:cNvSpPr>
            <p:nvPr/>
          </p:nvSpPr>
          <p:spPr bwMode="auto">
            <a:xfrm>
              <a:off x="3264" y="2976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2501" y="2560"/>
              <a:ext cx="624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319m</a:t>
              </a:r>
              <a:r>
                <a:rPr kumimoji="0" lang="en-US" altLang="en-US" sz="2800" b="0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12310" name="Freeform 15"/>
            <p:cNvSpPr>
              <a:spLocks/>
            </p:cNvSpPr>
            <p:nvPr/>
          </p:nvSpPr>
          <p:spPr bwMode="auto">
            <a:xfrm>
              <a:off x="2256" y="2880"/>
              <a:ext cx="1008" cy="144"/>
            </a:xfrm>
            <a:custGeom>
              <a:avLst/>
              <a:gdLst>
                <a:gd name="T0" fmla="*/ 0 w 1872"/>
                <a:gd name="T1" fmla="*/ 35 h 192"/>
                <a:gd name="T2" fmla="*/ 25 w 1872"/>
                <a:gd name="T3" fmla="*/ 0 h 192"/>
                <a:gd name="T4" fmla="*/ 46 w 1872"/>
                <a:gd name="T5" fmla="*/ 35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5" name="Text Box 16"/>
          <p:cNvSpPr txBox="1">
            <a:spLocks noChangeArrowheads="1"/>
          </p:cNvSpPr>
          <p:nvPr/>
        </p:nvSpPr>
        <p:spPr bwMode="auto">
          <a:xfrm>
            <a:off x="1293511" y="1524794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 sau: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grpSp>
        <p:nvGrpSpPr>
          <p:cNvPr id="12296" name="Group 17"/>
          <p:cNvGrpSpPr>
            <a:grpSpLocks/>
          </p:cNvGrpSpPr>
          <p:nvPr/>
        </p:nvGrpSpPr>
        <p:grpSpPr bwMode="auto">
          <a:xfrm>
            <a:off x="3646186" y="1296194"/>
            <a:ext cx="3209925" cy="762000"/>
            <a:chOff x="2233" y="3069"/>
            <a:chExt cx="2022" cy="480"/>
          </a:xfrm>
        </p:grpSpPr>
        <p:sp>
          <p:nvSpPr>
            <p:cNvPr id="12300" name="Text Box 18"/>
            <p:cNvSpPr txBox="1">
              <a:spLocks noChangeArrowheads="1"/>
            </p:cNvSpPr>
            <p:nvPr/>
          </p:nvSpPr>
          <p:spPr bwMode="auto">
            <a:xfrm>
              <a:off x="3602" y="3069"/>
              <a:ext cx="65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76m</a:t>
              </a: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1" name="Line 19"/>
            <p:cNvSpPr>
              <a:spLocks noChangeShapeType="1"/>
            </p:cNvSpPr>
            <p:nvPr/>
          </p:nvSpPr>
          <p:spPr bwMode="auto">
            <a:xfrm>
              <a:off x="2233" y="3464"/>
              <a:ext cx="19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2" name="Line 20"/>
            <p:cNvSpPr>
              <a:spLocks noChangeShapeType="1"/>
            </p:cNvSpPr>
            <p:nvPr/>
          </p:nvSpPr>
          <p:spPr bwMode="auto">
            <a:xfrm>
              <a:off x="2233" y="3402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3" name="Line 21"/>
            <p:cNvSpPr>
              <a:spLocks noChangeShapeType="1"/>
            </p:cNvSpPr>
            <p:nvPr/>
          </p:nvSpPr>
          <p:spPr bwMode="auto">
            <a:xfrm>
              <a:off x="4176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4" name="Line 22"/>
            <p:cNvSpPr>
              <a:spLocks noChangeShapeType="1"/>
            </p:cNvSpPr>
            <p:nvPr/>
          </p:nvSpPr>
          <p:spPr bwMode="auto">
            <a:xfrm>
              <a:off x="3648" y="3405"/>
              <a:ext cx="0" cy="144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305" name="Freeform 23"/>
            <p:cNvSpPr>
              <a:spLocks/>
            </p:cNvSpPr>
            <p:nvPr/>
          </p:nvSpPr>
          <p:spPr bwMode="auto">
            <a:xfrm rot="238349">
              <a:off x="3648" y="3360"/>
              <a:ext cx="528" cy="96"/>
            </a:xfrm>
            <a:custGeom>
              <a:avLst/>
              <a:gdLst>
                <a:gd name="T0" fmla="*/ 0 w 1872"/>
                <a:gd name="T1" fmla="*/ 3 h 192"/>
                <a:gd name="T2" fmla="*/ 1 w 1872"/>
                <a:gd name="T3" fmla="*/ 0 h 192"/>
                <a:gd name="T4" fmla="*/ 1 w 1872"/>
                <a:gd name="T5" fmla="*/ 3 h 192"/>
                <a:gd name="T6" fmla="*/ 0 60000 65536"/>
                <a:gd name="T7" fmla="*/ 0 60000 65536"/>
                <a:gd name="T8" fmla="*/ 0 60000 65536"/>
                <a:gd name="T9" fmla="*/ 0 w 1872"/>
                <a:gd name="T10" fmla="*/ 0 h 192"/>
                <a:gd name="T11" fmla="*/ 1872 w 187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72" h="192">
                  <a:moveTo>
                    <a:pt x="0" y="192"/>
                  </a:moveTo>
                  <a:cubicBezTo>
                    <a:pt x="348" y="96"/>
                    <a:pt x="696" y="0"/>
                    <a:pt x="1008" y="0"/>
                  </a:cubicBezTo>
                  <a:cubicBezTo>
                    <a:pt x="1320" y="0"/>
                    <a:pt x="1596" y="96"/>
                    <a:pt x="1872" y="192"/>
                  </a:cubicBezTo>
                </a:path>
              </a:pathLst>
            </a:custGeom>
            <a:noFill/>
            <a:ln w="38100">
              <a:solidFill>
                <a:srgbClr val="0000CC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297" name="Text Box 24"/>
          <p:cNvSpPr txBox="1">
            <a:spLocks noChangeArrowheads="1"/>
          </p:cNvSpPr>
          <p:nvPr/>
        </p:nvSpPr>
        <p:spPr bwMode="auto">
          <a:xfrm>
            <a:off x="226711" y="276304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Gợi ý :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26711" y="2839244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   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Để tìm mỗi ngày trong hai tuần bán bao nhiêu mét vải ta làm thế nào?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26711" y="3793351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 lấy tổng  số m vải hai tuần (số m vải tuần đầu cộng với số m vải tuần sau) rồi chia tổng số ngày trong hai tuần</a:t>
            </a:r>
            <a:r>
              <a:rPr kumimoji="0" lang="en-US" altLang="en-US" sz="2400" b="1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5118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/>
      <p:bldP spid="205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3305033" y="537226"/>
            <a:ext cx="243840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giải</a:t>
            </a: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13318" name="Text Box 23"/>
          <p:cNvSpPr txBox="1">
            <a:spLocks noChangeArrowheads="1"/>
          </p:cNvSpPr>
          <p:nvPr/>
        </p:nvSpPr>
        <p:spPr bwMode="auto">
          <a:xfrm>
            <a:off x="28433" y="1371600"/>
            <a:ext cx="8991600" cy="50167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en-US" altLang="en-US" sz="3200" b="1" noProof="0" dirty="0">
                <a:solidFill>
                  <a:srgbClr val="333399"/>
                </a:solidFill>
              </a:rPr>
              <a:t>H</a:t>
            </a:r>
            <a:r>
              <a:rPr lang="en-US" altLang="en-US" sz="3200" b="1" dirty="0">
                <a:solidFill>
                  <a:srgbClr val="333399"/>
                </a:solidFill>
              </a:rPr>
              <a:t>ai </a:t>
            </a:r>
            <a:r>
              <a:rPr lang="en-US" altLang="en-US" sz="3200" b="1" dirty="0" err="1">
                <a:solidFill>
                  <a:srgbClr val="333399"/>
                </a:solidFill>
              </a:rPr>
              <a:t>tuần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có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số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ngày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</a:rPr>
              <a:t>là</a:t>
            </a:r>
            <a:r>
              <a:rPr lang="en-US" altLang="en-US" sz="3200" b="1" dirty="0">
                <a:solidFill>
                  <a:srgbClr val="333399"/>
                </a:solidFill>
              </a:rPr>
              <a:t>:                                                        7 x 2 = 14 (</a:t>
            </a:r>
            <a:r>
              <a:rPr lang="en-US" altLang="en-US" sz="3200" b="1" dirty="0" err="1">
                <a:solidFill>
                  <a:srgbClr val="333399"/>
                </a:solidFill>
              </a:rPr>
              <a:t>ngày</a:t>
            </a:r>
            <a:r>
              <a:rPr lang="en-US" altLang="en-US" sz="3200" b="1" dirty="0">
                <a:solidFill>
                  <a:srgbClr val="333399"/>
                </a:solidFill>
              </a:rPr>
              <a:t>) </a:t>
            </a:r>
          </a:p>
          <a:p>
            <a:pPr lvl="0" algn="ctr" eaLnBrk="1" hangingPunct="1">
              <a:spcBef>
                <a:spcPct val="50000"/>
              </a:spcBef>
              <a:defRPr/>
            </a:pPr>
            <a:r>
              <a:rPr lang="en-US" altLang="en-US" sz="3200" b="1" dirty="0" err="1">
                <a:solidFill>
                  <a:srgbClr val="333399"/>
                </a:solidFill>
              </a:rPr>
              <a:t>Số</a:t>
            </a:r>
            <a:r>
              <a:rPr lang="en-US" altLang="en-US" sz="3200" b="1" dirty="0">
                <a:solidFill>
                  <a:srgbClr val="333399"/>
                </a:solidFill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mét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319 + 76 = 395 (m)                                                     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mét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cả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tuần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319 + </a:t>
            </a:r>
            <a:r>
              <a:rPr lang="en-US" altLang="en-US" sz="3200" b="1" dirty="0">
                <a:solidFill>
                  <a:srgbClr val="333399"/>
                </a:solidFill>
              </a:rPr>
              <a:t>395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=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714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(m)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Trung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bình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mỗi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ngày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bán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được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                    </a:t>
            </a:r>
            <a:r>
              <a:rPr lang="en-US" altLang="en-US" sz="3200" b="1" noProof="0" dirty="0">
                <a:solidFill>
                  <a:srgbClr val="333399"/>
                </a:solidFill>
              </a:rPr>
              <a:t>714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14 = 51(m )                                                     	      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Đáp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51m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vải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039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1828800"/>
          </a:xfrm>
          <a:solidFill>
            <a:srgbClr val="00FFC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l"/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đồng và một chai sữa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Sau khi mua 2 hộp bánh và 6 chai sữa, mẹ còn lại 93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Hỏi lúc đầu mẹ có bao nhiêu tiền ?</a:t>
            </a:r>
            <a:br>
              <a:rPr lang="vi-VN" altLang="en-US" dirty="0"/>
            </a:br>
            <a:br>
              <a:rPr lang="vi-VN" altLang="en-US" dirty="0"/>
            </a:br>
            <a:br>
              <a:rPr lang="vi-VN" altLang="en-US" dirty="0"/>
            </a:br>
            <a:endParaRPr lang="en-US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971800"/>
            <a:ext cx="8686800" cy="3232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mua 2 hộp bánh = số tiền mua 1 hộp bánh × 2.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 Số tiền mua 6 chai sữa = số tiền mua 1 chai sữa × 6.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Tính tổng số tiền mua 2 hộp bánh và 6 chai sữa.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Số tiền lúc đầu mẹ có = số tiền mua 2 hộp bánh và 6 chai sữa + số tiền còn lại của mẹ.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vi-V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6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solidFill>
            <a:srgbClr val="00FFCC"/>
          </a:solidFill>
        </p:spPr>
        <p:txBody>
          <a:bodyPr/>
          <a:lstStyle/>
          <a:p>
            <a:pPr algn="l"/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hộp bánh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đồng và một chai sữa giá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Sau khi mua 2 hộp bánh và 6 chai sữa, mẹ còn lại 93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 đồng. Hỏi lúc đầu mẹ có bao nhiêu tiền ?</a:t>
            </a:r>
            <a:br>
              <a:rPr lang="vi-VN" altLang="en-US" dirty="0"/>
            </a:br>
            <a:br>
              <a:rPr lang="vi-VN" altLang="en-US" dirty="0"/>
            </a:br>
            <a:br>
              <a:rPr lang="vi-VN" altLang="en-US" dirty="0"/>
            </a:br>
            <a:endParaRPr lang="en-US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2025650"/>
            <a:ext cx="8610600" cy="4832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hộp bánh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 × 2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mua 6 chai sữa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 × 6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Mua 2 hộp bánh và 6 chai sữa hết số tiền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000 +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 tiền mẹ có lúc đầu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93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00 +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300 000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1 230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 (đồng)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                           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Đáp số: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1 230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000 đồng.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8" name="Text Box 48"/>
          <p:cNvSpPr txBox="1">
            <a:spLocks noChangeArrowheads="1"/>
          </p:cNvSpPr>
          <p:nvPr/>
        </p:nvSpPr>
        <p:spPr bwMode="auto">
          <a:xfrm>
            <a:off x="3505200" y="1371600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254119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524000"/>
            <a:ext cx="67056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 </a:t>
            </a:r>
            <a:endParaRPr kumimoji="0" lang="en-US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778091"/>
      </p:ext>
    </p:extLst>
  </p:cSld>
  <p:clrMapOvr>
    <a:masterClrMapping/>
  </p:clrMapOvr>
  <p:transition spd="slow"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/>
        </p:nvSpPr>
        <p:spPr bwMode="auto">
          <a:xfrm>
            <a:off x="2609850" y="2133600"/>
            <a:ext cx="3924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b = … x a</a:t>
            </a:r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657600" y="373063"/>
            <a:ext cx="2552700" cy="914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0" y="2049463"/>
            <a:ext cx="498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6" name="Rectangle 1"/>
          <p:cNvSpPr>
            <a:spLocks noGrp="1" noChangeArrowheads="1"/>
          </p:cNvSpPr>
          <p:nvPr/>
        </p:nvSpPr>
        <p:spPr bwMode="auto">
          <a:xfrm>
            <a:off x="2590800" y="2743200"/>
            <a:ext cx="6324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(a x b) x c = a x ( b x …)</a:t>
            </a:r>
          </a:p>
        </p:txBody>
      </p:sp>
      <p:sp>
        <p:nvSpPr>
          <p:cNvPr id="7" name="Rectangle 1"/>
          <p:cNvSpPr>
            <a:spLocks noGrp="1" noChangeArrowheads="1"/>
          </p:cNvSpPr>
          <p:nvPr/>
        </p:nvSpPr>
        <p:spPr bwMode="auto">
          <a:xfrm>
            <a:off x="2590800" y="33528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1 =  …x a = …</a:t>
            </a:r>
          </a:p>
        </p:txBody>
      </p:sp>
      <p:sp>
        <p:nvSpPr>
          <p:cNvPr id="8" name="Rectangle 1"/>
          <p:cNvSpPr>
            <a:spLocks noGrp="1" noChangeArrowheads="1"/>
          </p:cNvSpPr>
          <p:nvPr/>
        </p:nvSpPr>
        <p:spPr bwMode="auto">
          <a:xfrm>
            <a:off x="2514600" y="3962400"/>
            <a:ext cx="6400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(b + c) = a x b + a x …</a:t>
            </a:r>
          </a:p>
        </p:txBody>
      </p:sp>
      <p:sp>
        <p:nvSpPr>
          <p:cNvPr id="9" name="Rectangle 1"/>
          <p:cNvSpPr>
            <a:spLocks noGrp="1" noChangeArrowheads="1"/>
          </p:cNvSpPr>
          <p:nvPr/>
        </p:nvSpPr>
        <p:spPr bwMode="auto">
          <a:xfrm>
            <a:off x="2438400" y="4648200"/>
            <a:ext cx="3924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x … = a</a:t>
            </a:r>
          </a:p>
        </p:txBody>
      </p:sp>
      <p:sp>
        <p:nvSpPr>
          <p:cNvPr id="10" name="Rectangle 1"/>
          <p:cNvSpPr>
            <a:spLocks noGrp="1" noChangeArrowheads="1"/>
          </p:cNvSpPr>
          <p:nvPr/>
        </p:nvSpPr>
        <p:spPr bwMode="auto">
          <a:xfrm>
            <a:off x="2438400" y="5334000"/>
            <a:ext cx="5943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… : a = 1     ( a khác 0)</a:t>
            </a:r>
          </a:p>
        </p:txBody>
      </p:sp>
      <p:sp>
        <p:nvSpPr>
          <p:cNvPr id="11" name="Rectangle 1"/>
          <p:cNvSpPr>
            <a:spLocks noGrp="1" noChangeArrowheads="1"/>
          </p:cNvSpPr>
          <p:nvPr/>
        </p:nvSpPr>
        <p:spPr bwMode="auto">
          <a:xfrm>
            <a:off x="2400300" y="6019800"/>
            <a:ext cx="6134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… : a = 0      ( a khác 0)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686675" y="2659063"/>
            <a:ext cx="434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495800" y="32686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543675" y="33448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067675" y="3954463"/>
            <a:ext cx="4349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352800" y="45640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743200" y="5326063"/>
            <a:ext cx="466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514600" y="5943600"/>
            <a:ext cx="466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81511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>
            <a:extLst>
              <a:ext uri="{FF2B5EF4-FFF2-40B4-BE49-F238E27FC236}">
                <a16:creationId xmlns:a16="http://schemas.microsoft.com/office/drawing/2014/main" id="{F80AC493-0047-466B-B9A2-FA69B8CF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143000"/>
            <a:ext cx="74676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2022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TẬP CÁC PHÉP TÍNH VỚI SỐ TỰ NHIÊN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164)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5499"/>
      </p:ext>
    </p:extLst>
  </p:cSld>
  <p:clrMapOvr>
    <a:masterClrMapping/>
  </p:clrMapOvr>
  <p:transition spd="slow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B0C93-67DA-4F34-A849-19D495947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MỤC TIÊU BÀI HỌC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ADB45-9A31-4C3E-BAE6-FCB375A4F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5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tommy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775" y="5819775"/>
            <a:ext cx="10382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27709" y="180181"/>
            <a:ext cx="9067800" cy="12618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000" b="1" dirty="0">
                <a:solidFill>
                  <a:srgbClr val="0000CC"/>
                </a:solidFill>
                <a:latin typeface="VNI-Times" pitchFamily="2" charset="0"/>
              </a:rPr>
              <a:t>   </a:t>
            </a:r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: m + n;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   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m-n; m x n; m : n,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với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VNI-Times" pitchFamily="2" charset="0"/>
              </a:rPr>
              <a:t>m = 952, n = 28</a:t>
            </a:r>
          </a:p>
        </p:txBody>
      </p:sp>
      <p:graphicFrame>
        <p:nvGraphicFramePr>
          <p:cNvPr id="6274" name="Group 13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83081299"/>
              </p:ext>
            </p:extLst>
          </p:nvPr>
        </p:nvGraphicFramePr>
        <p:xfrm>
          <a:off x="103909" y="2035722"/>
          <a:ext cx="8915400" cy="42068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952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+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-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x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: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705947" y="3379787"/>
            <a:ext cx="4114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+ 28 = 980</a:t>
            </a:r>
          </a:p>
        </p:txBody>
      </p:sp>
      <p:sp>
        <p:nvSpPr>
          <p:cNvPr id="6276" name="Text Box 132"/>
          <p:cNvSpPr txBox="1">
            <a:spLocks noChangeArrowheads="1"/>
          </p:cNvSpPr>
          <p:nvPr/>
        </p:nvSpPr>
        <p:spPr bwMode="auto">
          <a:xfrm>
            <a:off x="3363047" y="4100224"/>
            <a:ext cx="4800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952 - 28 =  924</a:t>
            </a:r>
          </a:p>
        </p:txBody>
      </p:sp>
      <p:sp>
        <p:nvSpPr>
          <p:cNvPr id="6277" name="Text Box 133"/>
          <p:cNvSpPr txBox="1">
            <a:spLocks noChangeArrowheads="1"/>
          </p:cNvSpPr>
          <p:nvPr/>
        </p:nvSpPr>
        <p:spPr bwMode="auto">
          <a:xfrm>
            <a:off x="3609109" y="4843318"/>
            <a:ext cx="48561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952 x 28 = 26656</a:t>
            </a:r>
          </a:p>
        </p:txBody>
      </p:sp>
      <p:sp>
        <p:nvSpPr>
          <p:cNvPr id="6278" name="Text Box 134"/>
          <p:cNvSpPr txBox="1">
            <a:spLocks noChangeArrowheads="1"/>
          </p:cNvSpPr>
          <p:nvPr/>
        </p:nvSpPr>
        <p:spPr bwMode="auto">
          <a:xfrm>
            <a:off x="3436937" y="5586412"/>
            <a:ext cx="5028334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952 : 28 = 34</a:t>
            </a:r>
          </a:p>
        </p:txBody>
      </p:sp>
    </p:spTree>
    <p:extLst>
      <p:ext uri="{BB962C8B-B14F-4D97-AF65-F5344CB8AC3E}">
        <p14:creationId xmlns:p14="http://schemas.microsoft.com/office/powerpoint/2010/main" val="296559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5" grpId="0"/>
      <p:bldP spid="6276" grpId="0"/>
      <p:bldP spid="6277" grpId="0"/>
      <p:bldP spid="6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44"/>
          <p:cNvSpPr txBox="1">
            <a:spLocks noChangeArrowheads="1"/>
          </p:cNvSpPr>
          <p:nvPr/>
        </p:nvSpPr>
        <p:spPr bwMode="auto">
          <a:xfrm>
            <a:off x="27709" y="180181"/>
            <a:ext cx="9067800" cy="12618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CC"/>
                </a:solidFill>
                <a:latin typeface="VNI-Times" pitchFamily="2" charset="0"/>
              </a:rPr>
              <a:t>   </a:t>
            </a:r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: m + n;    m-n; m x n; m : n, </a:t>
            </a:r>
            <a:r>
              <a:rPr lang="en-US" altLang="en-US" sz="3600" b="1" dirty="0" err="1">
                <a:solidFill>
                  <a:srgbClr val="0000CC"/>
                </a:solidFill>
                <a:latin typeface="VNI-Times" pitchFamily="2" charset="0"/>
              </a:rPr>
              <a:t>với</a:t>
            </a:r>
            <a:r>
              <a:rPr lang="en-US" altLang="en-US" sz="3600" b="1" dirty="0">
                <a:solidFill>
                  <a:srgbClr val="0000CC"/>
                </a:solidFill>
                <a:latin typeface="VNI-Times" pitchFamily="2" charset="0"/>
              </a:rPr>
              <a:t> m = 2006, n = 17</a:t>
            </a:r>
          </a:p>
        </p:txBody>
      </p:sp>
      <p:graphicFrame>
        <p:nvGraphicFramePr>
          <p:cNvPr id="6274" name="Group 13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48446102"/>
              </p:ext>
            </p:extLst>
          </p:nvPr>
        </p:nvGraphicFramePr>
        <p:xfrm>
          <a:off x="103909" y="2035722"/>
          <a:ext cx="8915400" cy="42068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2006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17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+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-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m x n</a:t>
                      </a:r>
                      <a:endParaRPr kumimoji="0" 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 : n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3705946" y="3379787"/>
            <a:ext cx="50570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2006 + 17 = 2023</a:t>
            </a:r>
          </a:p>
        </p:txBody>
      </p:sp>
      <p:sp>
        <p:nvSpPr>
          <p:cNvPr id="6276" name="Text Box 132"/>
          <p:cNvSpPr txBox="1">
            <a:spLocks noChangeArrowheads="1"/>
          </p:cNvSpPr>
          <p:nvPr/>
        </p:nvSpPr>
        <p:spPr bwMode="auto">
          <a:xfrm>
            <a:off x="3363047" y="4100224"/>
            <a:ext cx="5102224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 2006 - 17 =  1989</a:t>
            </a:r>
          </a:p>
        </p:txBody>
      </p:sp>
      <p:sp>
        <p:nvSpPr>
          <p:cNvPr id="6277" name="Text Box 133"/>
          <p:cNvSpPr txBox="1">
            <a:spLocks noChangeArrowheads="1"/>
          </p:cNvSpPr>
          <p:nvPr/>
        </p:nvSpPr>
        <p:spPr bwMode="auto">
          <a:xfrm>
            <a:off x="3124200" y="4843318"/>
            <a:ext cx="62483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2006 x 17 = 34102</a:t>
            </a:r>
          </a:p>
        </p:txBody>
      </p:sp>
      <p:sp>
        <p:nvSpPr>
          <p:cNvPr id="6278" name="Text Box 134"/>
          <p:cNvSpPr txBox="1">
            <a:spLocks noChangeArrowheads="1"/>
          </p:cNvSpPr>
          <p:nvPr/>
        </p:nvSpPr>
        <p:spPr bwMode="auto">
          <a:xfrm>
            <a:off x="3436936" y="5586412"/>
            <a:ext cx="50974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 dirty="0">
                <a:solidFill>
                  <a:srgbClr val="FF0000"/>
                </a:solidFill>
              </a:rPr>
              <a:t> 2006 : 17 = 118</a:t>
            </a:r>
          </a:p>
        </p:txBody>
      </p:sp>
    </p:spTree>
    <p:extLst>
      <p:ext uri="{BB962C8B-B14F-4D97-AF65-F5344CB8AC3E}">
        <p14:creationId xmlns:p14="http://schemas.microsoft.com/office/powerpoint/2010/main" val="389883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5" grpId="0"/>
      <p:bldP spid="6276" grpId="0"/>
      <p:bldP spid="6277" grpId="0"/>
      <p:bldP spid="62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228600"/>
            <a:ext cx="9144000" cy="640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66"/>
          <p:cNvSpPr txBox="1">
            <a:spLocks noChangeArrowheads="1"/>
          </p:cNvSpPr>
          <p:nvPr/>
        </p:nvSpPr>
        <p:spPr bwMode="auto">
          <a:xfrm>
            <a:off x="457200" y="228600"/>
            <a:ext cx="2590800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Tính:</a:t>
            </a:r>
          </a:p>
        </p:txBody>
      </p:sp>
      <p:sp>
        <p:nvSpPr>
          <p:cNvPr id="9220" name="Text Box 67"/>
          <p:cNvSpPr txBox="1">
            <a:spLocks noChangeArrowheads="1"/>
          </p:cNvSpPr>
          <p:nvPr/>
        </p:nvSpPr>
        <p:spPr bwMode="auto">
          <a:xfrm>
            <a:off x="304800" y="9144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12054 : (15 + 67)</a:t>
            </a:r>
          </a:p>
        </p:txBody>
      </p:sp>
      <p:sp>
        <p:nvSpPr>
          <p:cNvPr id="9221" name="Text Box 68"/>
          <p:cNvSpPr txBox="1">
            <a:spLocks noChangeArrowheads="1"/>
          </p:cNvSpPr>
          <p:nvPr/>
        </p:nvSpPr>
        <p:spPr bwMode="auto">
          <a:xfrm>
            <a:off x="4572001" y="838200"/>
            <a:ext cx="441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9700 : 100 + 36 x 12</a:t>
            </a:r>
          </a:p>
        </p:txBody>
      </p:sp>
      <p:sp>
        <p:nvSpPr>
          <p:cNvPr id="9227" name="Text Box 77"/>
          <p:cNvSpPr txBox="1">
            <a:spLocks noChangeArrowheads="1"/>
          </p:cNvSpPr>
          <p:nvPr/>
        </p:nvSpPr>
        <p:spPr bwMode="auto">
          <a:xfrm>
            <a:off x="-381000" y="3514727"/>
            <a:ext cx="472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29150 - 136 x 201 </a:t>
            </a:r>
          </a:p>
        </p:txBody>
      </p:sp>
      <p:sp>
        <p:nvSpPr>
          <p:cNvPr id="9238" name="Text Box 90"/>
          <p:cNvSpPr txBox="1">
            <a:spLocks noChangeArrowheads="1"/>
          </p:cNvSpPr>
          <p:nvPr/>
        </p:nvSpPr>
        <p:spPr bwMode="auto">
          <a:xfrm>
            <a:off x="4876800" y="33528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(160 x 5 -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 x 4) : 4</a:t>
            </a:r>
          </a:p>
        </p:txBody>
      </p:sp>
    </p:spTree>
    <p:extLst>
      <p:ext uri="{BB962C8B-B14F-4D97-AF65-F5344CB8AC3E}">
        <p14:creationId xmlns:p14="http://schemas.microsoft.com/office/powerpoint/2010/main" val="379815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7" grpId="0"/>
      <p:bldP spid="92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228600"/>
            <a:ext cx="9144000" cy="640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66"/>
          <p:cNvSpPr txBox="1">
            <a:spLocks noChangeArrowheads="1"/>
          </p:cNvSpPr>
          <p:nvPr/>
        </p:nvSpPr>
        <p:spPr bwMode="auto">
          <a:xfrm>
            <a:off x="647700" y="228600"/>
            <a:ext cx="2667000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 2. Tính:</a:t>
            </a:r>
          </a:p>
        </p:txBody>
      </p:sp>
      <p:sp>
        <p:nvSpPr>
          <p:cNvPr id="9220" name="Text Box 67"/>
          <p:cNvSpPr txBox="1">
            <a:spLocks noChangeArrowheads="1"/>
          </p:cNvSpPr>
          <p:nvPr/>
        </p:nvSpPr>
        <p:spPr bwMode="auto">
          <a:xfrm>
            <a:off x="304800" y="9144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12054 : (15 + 67)</a:t>
            </a:r>
          </a:p>
        </p:txBody>
      </p:sp>
      <p:sp>
        <p:nvSpPr>
          <p:cNvPr id="9221" name="Text Box 68"/>
          <p:cNvSpPr txBox="1">
            <a:spLocks noChangeArrowheads="1"/>
          </p:cNvSpPr>
          <p:nvPr/>
        </p:nvSpPr>
        <p:spPr bwMode="auto">
          <a:xfrm>
            <a:off x="4572001" y="838200"/>
            <a:ext cx="441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9700 : 100 + 36 x 12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609600" y="1688205"/>
            <a:ext cx="259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12054 :</a:t>
            </a:r>
          </a:p>
        </p:txBody>
      </p:sp>
      <p:sp>
        <p:nvSpPr>
          <p:cNvPr id="11336" name="AutoShape 72"/>
          <p:cNvSpPr>
            <a:spLocks/>
          </p:cNvSpPr>
          <p:nvPr/>
        </p:nvSpPr>
        <p:spPr bwMode="auto">
          <a:xfrm rot="16200000" flipH="1">
            <a:off x="2820303" y="814278"/>
            <a:ext cx="203775" cy="1470819"/>
          </a:xfrm>
          <a:prstGeom prst="rightBrace">
            <a:avLst>
              <a:gd name="adj1" fmla="val 4100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2438400" y="1695454"/>
            <a:ext cx="121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82  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609600" y="2387025"/>
            <a:ext cx="251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147</a:t>
            </a:r>
          </a:p>
        </p:txBody>
      </p:sp>
      <p:sp>
        <p:nvSpPr>
          <p:cNvPr id="9227" name="Text Box 77"/>
          <p:cNvSpPr txBox="1">
            <a:spLocks noChangeArrowheads="1"/>
          </p:cNvSpPr>
          <p:nvPr/>
        </p:nvSpPr>
        <p:spPr bwMode="auto">
          <a:xfrm>
            <a:off x="-381000" y="3514727"/>
            <a:ext cx="472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29150 - 136 x 201 </a:t>
            </a:r>
          </a:p>
        </p:txBody>
      </p:sp>
      <p:sp>
        <p:nvSpPr>
          <p:cNvPr id="11342" name="AutoShape 78"/>
          <p:cNvSpPr>
            <a:spLocks/>
          </p:cNvSpPr>
          <p:nvPr/>
        </p:nvSpPr>
        <p:spPr bwMode="auto">
          <a:xfrm rot="16200000" flipH="1">
            <a:off x="2575570" y="3289951"/>
            <a:ext cx="144759" cy="1562100"/>
          </a:xfrm>
          <a:prstGeom prst="rightBrace">
            <a:avLst>
              <a:gd name="adj1" fmla="val 40926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1601715" y="4267200"/>
            <a:ext cx="1987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27336     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392040" y="4267200"/>
            <a:ext cx="289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29150 -</a:t>
            </a:r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391390" y="4876800"/>
            <a:ext cx="3037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1814</a:t>
            </a:r>
          </a:p>
        </p:txBody>
      </p:sp>
      <p:sp>
        <p:nvSpPr>
          <p:cNvPr id="11346" name="AutoShape 82"/>
          <p:cNvSpPr>
            <a:spLocks/>
          </p:cNvSpPr>
          <p:nvPr/>
        </p:nvSpPr>
        <p:spPr bwMode="auto">
          <a:xfrm rot="16200000" flipH="1">
            <a:off x="6041181" y="588218"/>
            <a:ext cx="239019" cy="1653381"/>
          </a:xfrm>
          <a:prstGeom prst="rightBrace">
            <a:avLst>
              <a:gd name="adj1" fmla="val 4103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7" name="AutoShape 83"/>
          <p:cNvSpPr>
            <a:spLocks/>
          </p:cNvSpPr>
          <p:nvPr/>
        </p:nvSpPr>
        <p:spPr bwMode="auto">
          <a:xfrm rot="16200000" flipH="1">
            <a:off x="6049854" y="3863074"/>
            <a:ext cx="228600" cy="1646454"/>
          </a:xfrm>
          <a:prstGeom prst="rightBrace">
            <a:avLst>
              <a:gd name="adj1" fmla="val 40947"/>
              <a:gd name="adj2" fmla="val 50472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8" name="AutoShape 84"/>
          <p:cNvSpPr>
            <a:spLocks/>
          </p:cNvSpPr>
          <p:nvPr/>
        </p:nvSpPr>
        <p:spPr bwMode="auto">
          <a:xfrm rot="16200000" flipH="1">
            <a:off x="8074349" y="869982"/>
            <a:ext cx="162793" cy="1117533"/>
          </a:xfrm>
          <a:prstGeom prst="rightBrace">
            <a:avLst>
              <a:gd name="adj1" fmla="val 40919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49" name="AutoShape 85"/>
          <p:cNvSpPr>
            <a:spLocks/>
          </p:cNvSpPr>
          <p:nvPr/>
        </p:nvSpPr>
        <p:spPr bwMode="auto">
          <a:xfrm rot="16200000" flipH="1">
            <a:off x="7110410" y="3391915"/>
            <a:ext cx="180981" cy="1066800"/>
          </a:xfrm>
          <a:prstGeom prst="rightBrace">
            <a:avLst>
              <a:gd name="adj1" fmla="val 41020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0" name="AutoShape 86"/>
          <p:cNvSpPr>
            <a:spLocks/>
          </p:cNvSpPr>
          <p:nvPr/>
        </p:nvSpPr>
        <p:spPr bwMode="auto">
          <a:xfrm rot="16200000" flipH="1">
            <a:off x="5633101" y="3307124"/>
            <a:ext cx="163798" cy="1219200"/>
          </a:xfrm>
          <a:prstGeom prst="rightBrace">
            <a:avLst>
              <a:gd name="adj1" fmla="val 40942"/>
              <a:gd name="adj2" fmla="val 50000"/>
            </a:avLst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4953000" y="1586345"/>
            <a:ext cx="449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97      +     432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529</a:t>
            </a:r>
          </a:p>
        </p:txBody>
      </p:sp>
      <p:sp>
        <p:nvSpPr>
          <p:cNvPr id="9238" name="Text Box 90"/>
          <p:cNvSpPr txBox="1">
            <a:spLocks noChangeArrowheads="1"/>
          </p:cNvSpPr>
          <p:nvPr/>
        </p:nvSpPr>
        <p:spPr bwMode="auto">
          <a:xfrm>
            <a:off x="4876800" y="3352800"/>
            <a:ext cx="480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(160 x 5 -</a:t>
            </a:r>
            <a:r>
              <a:rPr kumimoji="0" lang="en-US" altLang="en-US" sz="32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 x 4) : 4</a:t>
            </a: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4800600" y="411480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(800  - 100) : 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4800600" y="4800600"/>
            <a:ext cx="350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700 : 4                               = 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175</a:t>
            </a:r>
          </a:p>
        </p:txBody>
      </p:sp>
    </p:spTree>
    <p:extLst>
      <p:ext uri="{BB962C8B-B14F-4D97-AF65-F5344CB8AC3E}">
        <p14:creationId xmlns:p14="http://schemas.microsoft.com/office/powerpoint/2010/main" val="15752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13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11334" grpId="0"/>
      <p:bldP spid="11336" grpId="0" animBg="1"/>
      <p:bldP spid="11337" grpId="0"/>
      <p:bldP spid="11338" grpId="0"/>
      <p:bldP spid="9227" grpId="0"/>
      <p:bldP spid="11342" grpId="0" animBg="1"/>
      <p:bldP spid="11343" grpId="0"/>
      <p:bldP spid="11344" grpId="0"/>
      <p:bldP spid="11345" grpId="0"/>
      <p:bldP spid="11346" grpId="0" animBg="1"/>
      <p:bldP spid="11347" grpId="0" animBg="1"/>
      <p:bldP spid="11348" grpId="0" animBg="1"/>
      <p:bldP spid="11349" grpId="0" animBg="1"/>
      <p:bldP spid="11350" grpId="0" animBg="1"/>
      <p:bldP spid="9238" grpId="0"/>
      <p:bldP spid="11358" grpId="0"/>
      <p:bldP spid="113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08000" y="1066800"/>
            <a:ext cx="9144000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5" descr="Bell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0"/>
            <a:ext cx="109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508000" y="317500"/>
            <a:ext cx="82550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kumimoji="0" lang="en-US" altLang="en-US" sz="3600" b="1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Tính bằng cách thuận tiện nhất:</a:t>
            </a:r>
            <a:endParaRPr kumimoji="0" lang="en-US" altLang="en-US" sz="3600" b="1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508000" y="11207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 25 x 4 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8000" y="1730375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(25 x 4) 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660400" y="2416175"/>
            <a:ext cx="449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 100 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36600" y="30480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00 </a:t>
            </a:r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5308600" y="10445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24  : 9 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156200" y="1730375"/>
            <a:ext cx="452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(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9) x 24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56200" y="23622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2 x 24 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56200" y="3101975"/>
            <a:ext cx="373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254" name="Text Box 22"/>
          <p:cNvSpPr txBox="1">
            <a:spLocks noChangeArrowheads="1"/>
          </p:cNvSpPr>
          <p:nvPr/>
        </p:nvSpPr>
        <p:spPr bwMode="auto">
          <a:xfrm>
            <a:off x="1803400" y="4038600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2 x 8 x 5 =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37200" y="4016375"/>
            <a:ext cx="403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x 8) x (2 x 5)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5384800" y="4625975"/>
            <a:ext cx="4114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x  10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5384800" y="5235575"/>
            <a:ext cx="426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3280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3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3" grpId="0"/>
      <p:bldP spid="15374" grpId="0"/>
      <p:bldP spid="15376" grpId="0"/>
      <p:bldP spid="15378" grpId="0"/>
      <p:bldP spid="15379" grpId="0"/>
      <p:bldP spid="15383" grpId="0"/>
      <p:bldP spid="15386" grpId="0"/>
      <p:bldP spid="1538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</TotalTime>
  <Words>1143</Words>
  <Application>Microsoft Office PowerPoint</Application>
  <PresentationFormat>On-screen Show (4:3)</PresentationFormat>
  <Paragraphs>146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.VnTime</vt:lpstr>
      <vt:lpstr>Arial</vt:lpstr>
      <vt:lpstr>Calibri</vt:lpstr>
      <vt:lpstr>Times New Roman</vt:lpstr>
      <vt:lpstr>VNI-Times</vt:lpstr>
      <vt:lpstr>Default Design</vt:lpstr>
      <vt:lpstr>1_Default Design</vt:lpstr>
      <vt:lpstr>PowerPoint Presentation</vt:lpstr>
      <vt:lpstr>PowerPoint Presentation</vt:lpstr>
      <vt:lpstr>PowerPoint Presentation</vt:lpstr>
      <vt:lpstr>MỤC TIÊU BÀI HỌC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Bài 5: Một hộp bánh giá 45 000 đồng và một chai sữa giá 35 000 đồng. Sau khi mua 2 hộp bánh và 6 chai sữa, mẹ còn lại 930 000 đồng. Hỏi lúc đầu mẹ có bao nhiêu tiền ?   </vt:lpstr>
      <vt:lpstr>     Bài 5: Một hộp bánh giá 45 000 đồng và một chai sữa giá 35 000 đồng. Sau khi mua 2 hộp bánh và 6 chai sữa, mẹ còn lại 930 000 đồng. Hỏi lúc đầu mẹ có bao nhiêu tiền ?  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hoà</cp:lastModifiedBy>
  <cp:revision>74</cp:revision>
  <cp:lastPrinted>2022-02-24T15:00:29Z</cp:lastPrinted>
  <dcterms:created xsi:type="dcterms:W3CDTF">2010-01-15T14:56:43Z</dcterms:created>
  <dcterms:modified xsi:type="dcterms:W3CDTF">2022-05-01T08:46:45Z</dcterms:modified>
</cp:coreProperties>
</file>