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4" r:id="rId1"/>
  </p:sldMasterIdLst>
  <p:sldIdLst>
    <p:sldId id="327" r:id="rId2"/>
    <p:sldId id="324" r:id="rId3"/>
    <p:sldId id="317" r:id="rId4"/>
    <p:sldId id="318" r:id="rId5"/>
    <p:sldId id="32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8000"/>
    <a:srgbClr val="CCECFF"/>
    <a:srgbClr val="99CCFF"/>
    <a:srgbClr val="00CCFF"/>
    <a:srgbClr val="FFFF99"/>
    <a:srgbClr val="FFFFCC"/>
    <a:srgbClr val="FFFFFF"/>
    <a:srgbClr val="00FF00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2"/>
    <p:restoredTop sz="94664"/>
  </p:normalViewPr>
  <p:slideViewPr>
    <p:cSldViewPr showGuides="1">
      <p:cViewPr varScale="1">
        <p:scale>
          <a:sx n="72" d="100"/>
          <a:sy n="72" d="100"/>
        </p:scale>
        <p:origin x="612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9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13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7330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459914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0613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71622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71449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718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9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63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93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72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9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22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3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35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76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2514600" y="2133600"/>
            <a:ext cx="7620000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00CC"/>
                </a:solidFill>
                <a:cs typeface="Times New Roman" panose="02020603050405020304" pitchFamily="18" charset="0"/>
              </a:rPr>
              <a:t>TIẾNG VIỆT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ÔN TẬP CUỐI HỌC KÌ II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8000"/>
                </a:solidFill>
                <a:cs typeface="Times New Roman" panose="02020603050405020304" pitchFamily="18" charset="0"/>
              </a:rPr>
              <a:t>(TIẾT 1)</a:t>
            </a:r>
          </a:p>
        </p:txBody>
      </p:sp>
    </p:spTree>
    <p:extLst>
      <p:ext uri="{BB962C8B-B14F-4D97-AF65-F5344CB8AC3E}">
        <p14:creationId xmlns:p14="http://schemas.microsoft.com/office/powerpoint/2010/main" val="751022661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04800"/>
            <a:ext cx="10058400" cy="6858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Ôn luyện tập đọc và học thuộc lòng.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066800" y="1143000"/>
            <a:ext cx="10820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vi-VN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 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97892"/>
              </p:ext>
            </p:extLst>
          </p:nvPr>
        </p:nvGraphicFramePr>
        <p:xfrm>
          <a:off x="1676400" y="2743200"/>
          <a:ext cx="10287002" cy="208318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76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6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8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03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413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870"/>
                        </a:spcAft>
                      </a:pPr>
                      <a:r>
                        <a:rPr lang="en-US" sz="4000" dirty="0"/>
                        <a:t>TT</a:t>
                      </a:r>
                      <a:endParaRPr lang="en-US" sz="4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72011" marR="72011" marT="72011" marB="7201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870"/>
                        </a:spcAft>
                      </a:pPr>
                      <a:r>
                        <a:rPr lang="en-US" sz="4000" dirty="0" err="1"/>
                        <a:t>Tên</a:t>
                      </a:r>
                      <a:r>
                        <a:rPr lang="en-US" sz="4000" dirty="0"/>
                        <a:t> </a:t>
                      </a:r>
                      <a:r>
                        <a:rPr lang="en-US" sz="4000" dirty="0" err="1"/>
                        <a:t>bài</a:t>
                      </a:r>
                      <a:endParaRPr lang="en-US" sz="4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72011" marR="72011" marT="72011" marB="7201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870"/>
                        </a:spcAft>
                      </a:pPr>
                      <a:r>
                        <a:rPr lang="en-US" sz="4000" dirty="0" err="1"/>
                        <a:t>Tác</a:t>
                      </a:r>
                      <a:r>
                        <a:rPr lang="en-US" sz="4000" dirty="0"/>
                        <a:t> </a:t>
                      </a:r>
                      <a:r>
                        <a:rPr lang="en-US" sz="4000" dirty="0" err="1"/>
                        <a:t>giả</a:t>
                      </a:r>
                      <a:endParaRPr lang="en-US" sz="4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72011" marR="72011" marT="72011" marB="7201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870"/>
                        </a:spcAft>
                      </a:pPr>
                      <a:r>
                        <a:rPr lang="en-US" sz="4000" dirty="0" err="1"/>
                        <a:t>Thể</a:t>
                      </a:r>
                      <a:r>
                        <a:rPr lang="en-US" sz="4000" dirty="0"/>
                        <a:t> </a:t>
                      </a:r>
                      <a:r>
                        <a:rPr lang="en-US" sz="4000" dirty="0" err="1"/>
                        <a:t>loại</a:t>
                      </a:r>
                      <a:endParaRPr lang="en-US" sz="4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72011" marR="72011" marT="72011" marB="7201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870"/>
                        </a:spcAft>
                      </a:pPr>
                      <a:r>
                        <a:rPr lang="en-US" sz="4000" dirty="0" err="1"/>
                        <a:t>Nội</a:t>
                      </a:r>
                      <a:r>
                        <a:rPr lang="en-US" sz="4000" dirty="0"/>
                        <a:t> dung </a:t>
                      </a:r>
                      <a:r>
                        <a:rPr lang="en-US" sz="4000" dirty="0" err="1"/>
                        <a:t>chính</a:t>
                      </a:r>
                      <a:endParaRPr lang="en-US" sz="4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72011" marR="72011" marT="72011" marB="7201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870"/>
                        </a:spcAft>
                      </a:pPr>
                      <a:r>
                        <a:rPr lang="en-US" sz="2800" dirty="0"/>
                        <a:t>1</a:t>
                      </a:r>
                      <a:endParaRPr lang="en-US" sz="4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72011" marR="72011" marT="72011" marB="7201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72011" marR="72011" marT="72011" marB="7201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72011" marR="72011" marT="72011" marB="7201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72011" marR="72011" marT="72011" marB="7201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72011" marR="72011" marT="72011" marB="7201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37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10"/>
          <p:cNvSpPr txBox="1"/>
          <p:nvPr/>
        </p:nvSpPr>
        <p:spPr>
          <a:xfrm>
            <a:off x="1981199" y="138085"/>
            <a:ext cx="9589157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tên các b</a:t>
            </a:r>
            <a:r>
              <a:rPr lang="en-US" altLang="en-US" sz="36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à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tập đọc v</a:t>
            </a:r>
            <a:r>
              <a:rPr lang="en-US" altLang="en-US" sz="36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à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học thuộc lòng 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Thuộc chủ điểm: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 thế giới 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Tình yêu cuộc sống ? 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29 - 34)</a:t>
            </a:r>
            <a:endParaRPr lang="en-US" altLang="en-US" sz="3600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9387" name="Text Box 11"/>
          <p:cNvSpPr txBox="1"/>
          <p:nvPr/>
        </p:nvSpPr>
        <p:spPr>
          <a:xfrm>
            <a:off x="1878724" y="2209800"/>
            <a:ext cx="4730312" cy="35394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Khám phá thế giới </a:t>
            </a:r>
            <a:endParaRPr lang="en-US" altLang="en-US" sz="2800" b="1" i="1" u="sng" dirty="0">
              <a:solidFill>
                <a:srgbClr val="6600CC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Đường đi Sa pa 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2. Trăng ơi </a:t>
            </a: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từ đâu đến?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Hơn một nghìn ng</a:t>
            </a: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y vòng quanh trái đất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 Dòng sông mặc áo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5. Ăng-co-vát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6. Con chuồn chuồn nước</a:t>
            </a:r>
            <a:endParaRPr lang="en-US" altLang="en-US" sz="2800" b="1" i="1" dirty="0">
              <a:solidFill>
                <a:srgbClr val="66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5125" name="Rectangle 1"/>
          <p:cNvSpPr/>
          <p:nvPr/>
        </p:nvSpPr>
        <p:spPr>
          <a:xfrm>
            <a:off x="7098643" y="2707017"/>
            <a:ext cx="4559957" cy="224676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Vương quốc vắng nụ cười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2. Ngắm trăng - Không đề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Con chim chiền chiện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 Tiếng cười l</a:t>
            </a: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liều thuốc bổ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5. Ăn “mầm đá”</a:t>
            </a:r>
            <a:endParaRPr lang="en-US" altLang="en-US" sz="2800" b="1" i="1" dirty="0">
              <a:solidFill>
                <a:srgbClr val="0099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5126" name="Rectangle 2"/>
          <p:cNvSpPr/>
          <p:nvPr/>
        </p:nvSpPr>
        <p:spPr>
          <a:xfrm>
            <a:off x="7022443" y="2209800"/>
            <a:ext cx="3683000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 yêu cuộc sống</a:t>
            </a:r>
            <a:endParaRPr lang="en-US" altLang="en-US" sz="2000" u="sng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7" grpId="0"/>
      <p:bldP spid="5125" grpId="0"/>
      <p:bldP spid="51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Table 6145"/>
          <p:cNvGraphicFramePr/>
          <p:nvPr>
            <p:extLst>
              <p:ext uri="{D42A27DB-BD31-4B8C-83A1-F6EECF244321}">
                <p14:modId xmlns:p14="http://schemas.microsoft.com/office/powerpoint/2010/main" val="1449139049"/>
              </p:ext>
            </p:extLst>
          </p:nvPr>
        </p:nvGraphicFramePr>
        <p:xfrm>
          <a:off x="1524000" y="0"/>
          <a:ext cx="9677400" cy="7153276"/>
        </p:xfrm>
        <a:graphic>
          <a:graphicData uri="http://schemas.openxmlformats.org/drawingml/2006/table">
            <a:tbl>
              <a:tblPr/>
              <a:tblGrid>
                <a:gridCol w="700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4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260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8301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STT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Tên bài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Tác giả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Thể loại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Nội dung chính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6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1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Đường đi Sa Pa</a:t>
                      </a:r>
                      <a:endParaRPr lang="en-US" sz="2000" dirty="0">
                        <a:solidFill>
                          <a:srgbClr val="FF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Nguyễn Phan Hách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Văn xuôi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Ca ngợi cảnh đẹp Sa Pa, thể hiện tình cảm yêu mến cảnh đẹp đất nước của tác giả.</a:t>
                      </a:r>
                      <a:endParaRPr lang="en-US" sz="2000" dirty="0">
                        <a:solidFill>
                          <a:srgbClr val="00206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61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2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Trăng ơi … từ đâu đến ?</a:t>
                      </a:r>
                      <a:endParaRPr lang="en-US" sz="2000" dirty="0">
                        <a:solidFill>
                          <a:srgbClr val="FF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Trần Đăng Khoa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Thơ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Thể hiện tình cảm gắn bó với trăng, với quê hương đất nước.</a:t>
                      </a:r>
                      <a:endParaRPr lang="en-US" sz="2000" dirty="0">
                        <a:solidFill>
                          <a:srgbClr val="00206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82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3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Hơn một nghìn ngày vòng quanh trái đất</a:t>
                      </a:r>
                      <a:endParaRPr lang="en-US" sz="2000" dirty="0">
                        <a:solidFill>
                          <a:srgbClr val="FF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Hồ Diệu Tấn Đỗ Thái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Văn xuôi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Ma-gien-lăng cùng đoàn thủy thủ trong chuyến thám hiểm hơn một nghìn ngày đã khẳng định trái đất hình cầu, phát hiện Thái Bình Dương và nhiều vùng đất mới.</a:t>
                      </a:r>
                      <a:endParaRPr lang="en-US" sz="2000" dirty="0">
                        <a:solidFill>
                          <a:srgbClr val="00206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61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4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Dòng sông mặc áo</a:t>
                      </a:r>
                      <a:endParaRPr lang="en-US" sz="2000" dirty="0">
                        <a:solidFill>
                          <a:srgbClr val="FF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Nguyễn Trọng Tạo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Thơ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Dòng sông duyên dáng luôn đổi màu – sáng, trưa, chiều, tối – như mỗi lúc lại khoác lên mình một chiếc áo mới.</a:t>
                      </a:r>
                      <a:endParaRPr lang="en-US" sz="2000" dirty="0">
                        <a:solidFill>
                          <a:srgbClr val="00206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77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5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Ăng – co – vát</a:t>
                      </a:r>
                      <a:endParaRPr lang="en-US" sz="2000" dirty="0">
                        <a:solidFill>
                          <a:srgbClr val="FF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Sách những kì quan thế giới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Văn xuôi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Ca ngợi vẻ đẹp của khu đền Ăng – co – vát của đất nước Cam – pu – chia.</a:t>
                      </a:r>
                      <a:endParaRPr lang="en-US" sz="2000" dirty="0">
                        <a:solidFill>
                          <a:srgbClr val="00206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509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6</a:t>
                      </a:r>
                      <a:endParaRPr lang="en-US" sz="1400" b="1" dirty="0">
                        <a:solidFill>
                          <a:srgbClr val="FFFFFF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Con chuồn chuồn nước</a:t>
                      </a:r>
                      <a:endParaRPr lang="en-US" sz="2000" dirty="0">
                        <a:solidFill>
                          <a:srgbClr val="FF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Nguyễn Thế Hội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Văn xuôi</a:t>
                      </a:r>
                      <a:endParaRPr lang="en-US" sz="2000" dirty="0">
                        <a:solidFill>
                          <a:srgbClr val="00000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15000"/>
                        </a:lnSpc>
                        <a:buNone/>
                      </a:pPr>
                      <a:r>
                        <a:rPr sz="20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</a:rPr>
                        <a:t>Miêu tả vẻ đẹp của con chuồn chuồn nước, qua đó, thể hiện tình yêu đối với quê hương.</a:t>
                      </a:r>
                      <a:endParaRPr lang="en-US" sz="2000" dirty="0">
                        <a:solidFill>
                          <a:srgbClr val="002060"/>
                        </a:solidFill>
                        <a:latin typeface=".VnTime" panose="020B7200000000000000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D829E28-AD6E-4729-A571-217CE1D2D8F9}"/>
              </a:ext>
            </a:extLst>
          </p:cNvPr>
          <p:cNvSpPr txBox="1"/>
          <p:nvPr/>
        </p:nvSpPr>
        <p:spPr>
          <a:xfrm>
            <a:off x="152400" y="76200"/>
            <a:ext cx="1371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</a:rPr>
              <a:t>KHÁM PHÁ THẾ GI</a:t>
            </a:r>
            <a:r>
              <a:rPr lang="vi-VN" sz="2800" b="1" dirty="0">
                <a:solidFill>
                  <a:srgbClr val="FF00FF"/>
                </a:solidFill>
              </a:rPr>
              <a:t>Ơ</a:t>
            </a:r>
            <a:r>
              <a:rPr lang="en-US" sz="2800" b="1" dirty="0">
                <a:solidFill>
                  <a:srgbClr val="FF00FF"/>
                </a:solidFill>
              </a:rPr>
              <a:t>́I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Table 7169"/>
          <p:cNvGraphicFramePr/>
          <p:nvPr>
            <p:extLst>
              <p:ext uri="{D42A27DB-BD31-4B8C-83A1-F6EECF244321}">
                <p14:modId xmlns:p14="http://schemas.microsoft.com/office/powerpoint/2010/main" val="4144515363"/>
              </p:ext>
            </p:extLst>
          </p:nvPr>
        </p:nvGraphicFramePr>
        <p:xfrm>
          <a:off x="152400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64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0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7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63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33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b</a:t>
                      </a:r>
                      <a:r>
                        <a:rPr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 giả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 loại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87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Vương quốc vắng nụ cười</a:t>
                      </a:r>
                      <a:endParaRPr lang="vi-VN" altLang="x-none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Trần Đức Tiến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 xuôi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fontAlgn="t" hangingPunct="1">
                        <a:buNone/>
                      </a:pP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 vương quốc rất buồn chán, có nguy cơ t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lụi vì vắng tiếng cười. Nhờ một chú bé, nh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vua v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cả vương quốc biết cười, thoát khỏi cảnh buồn chán v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nguy cơ t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lụi</a:t>
                      </a:r>
                      <a:endParaRPr lang="vi-VN" altLang="x-none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90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Ngắm trăng. Không đề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 Chí Minh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endParaRPr lang="vi-VN" altLang="x-none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t" hangingPunct="1">
                        <a:buNone/>
                      </a:pP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 b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thơ sáng tác trong hai ho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cảnh đặc biệt đều thể hiện tinh thần lạc quan, yêu đời của Bác Hồ</a:t>
                      </a:r>
                      <a:endParaRPr lang="vi-VN" altLang="x-none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14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 chim chiền chiện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Huy Cận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endParaRPr lang="vi-VN" altLang="x-none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fontAlgn="t" hangingPunct="1">
                        <a:buNone/>
                      </a:pP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ảnh con chim chiền chiện bay lượn, hát ca giữa không gian cao rộng, thanh bình l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hình ảnh của cuộc sống ấm no, hạnh phúc, gieo trong lòng người cảm giác yêu đời, yêu cuộc sống.</a:t>
                      </a:r>
                      <a:endParaRPr lang="vi-VN" altLang="x-none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3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 cười l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liều thuốc bổ</a:t>
                      </a:r>
                      <a:endParaRPr lang="vi-VN" altLang="x-none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Báo Giáo dục v</a:t>
                      </a:r>
                      <a:r>
                        <a:rPr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Thời đại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 xuôi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t" hangingPunct="1">
                        <a:buNone/>
                      </a:pP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 cười, tính h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hước l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vi-VN" altLang="x-none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cho con người khỏe mạnh, sống lâu hơn</a:t>
                      </a:r>
                      <a:endParaRPr lang="vi-VN" altLang="x-none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90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 “mầm đá”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 dân gian Việt Nam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 xuôi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t" hangingPunct="1">
                        <a:buNone/>
                      </a:pP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 ngợi Trạng Quỳnh thông minh, vừa biết cách l</a:t>
                      </a:r>
                      <a:r>
                        <a:rPr sz="20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cho chúa ăn ngon miệng, lại vừa khéo răn chúa.</a:t>
                      </a:r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189" marR="21189" marT="21189" marB="2118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D829E28-AD6E-4729-A571-217CE1D2D8F9}"/>
              </a:ext>
            </a:extLst>
          </p:cNvPr>
          <p:cNvSpPr txBox="1"/>
          <p:nvPr/>
        </p:nvSpPr>
        <p:spPr>
          <a:xfrm>
            <a:off x="152400" y="1295400"/>
            <a:ext cx="1371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 YÊU CUỘC SỐNG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</TotalTime>
  <Words>608</Words>
  <Application>Microsoft Office PowerPoint</Application>
  <PresentationFormat>Widescreen</PresentationFormat>
  <Paragraphs>94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.VnTime</vt:lpstr>
      <vt:lpstr>Arial</vt:lpstr>
      <vt:lpstr>Calibri</vt:lpstr>
      <vt:lpstr>Century Gothic</vt:lpstr>
      <vt:lpstr>Tahoma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meo luong</dc:creator>
  <cp:lastModifiedBy>Tranng Nguyễn</cp:lastModifiedBy>
  <cp:revision>261</cp:revision>
  <dcterms:created xsi:type="dcterms:W3CDTF">2007-11-03T10:15:04Z</dcterms:created>
  <dcterms:modified xsi:type="dcterms:W3CDTF">2022-04-26T12:56:30Z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