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3" r:id="rId2"/>
  </p:sldMasterIdLst>
  <p:notesMasterIdLst>
    <p:notesMasterId r:id="rId28"/>
  </p:notesMasterIdLst>
  <p:sldIdLst>
    <p:sldId id="256" r:id="rId3"/>
    <p:sldId id="302" r:id="rId4"/>
    <p:sldId id="283" r:id="rId5"/>
    <p:sldId id="284" r:id="rId6"/>
    <p:sldId id="299" r:id="rId7"/>
    <p:sldId id="305" r:id="rId8"/>
    <p:sldId id="304" r:id="rId9"/>
    <p:sldId id="291" r:id="rId10"/>
    <p:sldId id="286" r:id="rId11"/>
    <p:sldId id="258" r:id="rId12"/>
    <p:sldId id="287" r:id="rId13"/>
    <p:sldId id="260" r:id="rId14"/>
    <p:sldId id="290" r:id="rId15"/>
    <p:sldId id="262" r:id="rId16"/>
    <p:sldId id="263" r:id="rId17"/>
    <p:sldId id="295" r:id="rId18"/>
    <p:sldId id="292" r:id="rId19"/>
    <p:sldId id="296" r:id="rId20"/>
    <p:sldId id="297" r:id="rId21"/>
    <p:sldId id="298" r:id="rId22"/>
    <p:sldId id="266" r:id="rId23"/>
    <p:sldId id="267" r:id="rId24"/>
    <p:sldId id="300" r:id="rId25"/>
    <p:sldId id="269" r:id="rId26"/>
    <p:sldId id="3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>
      <p:cViewPr varScale="1">
        <p:scale>
          <a:sx n="62" d="100"/>
          <a:sy n="62" d="100"/>
        </p:scale>
        <p:origin x="860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0A5E-1004-4917-B51E-C0EF661D126A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C7A4-3109-441A-9C81-1AB0B2F71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6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4C7A4-3109-441A-9C81-1AB0B2F71F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1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165E26-8EA3-48BF-8A40-DAC9EBB4F566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974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34DC48-2D8F-49EE-9ECF-FE0A777EB9E0}" type="slidenum">
              <a:rPr lang="en-US" smtClean="0">
                <a:latin typeface="Arial" charset="0"/>
              </a:rPr>
              <a:pPr eaLnBrk="1" hangingPunct="1"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71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2ACCD6-00DA-4E0C-AFF4-EBF3E3D53504}" type="slidenum">
              <a:rPr lang="en-US" smtClean="0">
                <a:latin typeface="Arial" charset="0"/>
              </a:rPr>
              <a:pPr eaLnBrk="1" hangingPunct="1"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988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248E48-BF30-4682-A421-4718F1156C97}" type="slidenum">
              <a:rPr lang="en-US" smtClean="0">
                <a:latin typeface="Arial" charset="0"/>
              </a:rPr>
              <a:pPr eaLnBrk="1" hangingPunct="1"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0728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3A211-754F-44BA-AF58-FA2D25B13B43}" type="slidenum">
              <a:rPr lang="en-US"/>
              <a:pPr/>
              <a:t>23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93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046BD-F53D-4C53-9B1C-15A3791E2019}" type="slidenum">
              <a:rPr lang="en-US"/>
              <a:pPr/>
              <a:t>25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0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3768-D3A5-45E9-89B6-78102D13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3130"/>
      </p:ext>
    </p:extLst>
  </p:cSld>
  <p:clrMapOvr>
    <a:masterClrMapping/>
  </p:clrMapOvr>
  <p:transition spd="med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7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2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19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64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0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6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5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87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39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73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3768-D3A5-45E9-89B6-78102D1393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19216"/>
      </p:ext>
    </p:extLst>
  </p:cSld>
  <p:clrMapOvr>
    <a:masterClrMapping/>
  </p:clrMapOvr>
  <p:transition spd="med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1334E-9791-4A6E-8B28-A5679FECBB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00523"/>
      </p:ext>
    </p:extLst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CCD2-AB78-4928-81D5-CB99A34A169F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7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3886200" y="1447800"/>
            <a:ext cx="481012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7619" y="2764304"/>
            <a:ext cx="8776762" cy="1960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err="1"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6000" b="1" cap="all" dirty="0"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cap="all" dirty="0"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b="1" cap="all" dirty="0"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6000" b="1" cap="all" dirty="0"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cap="all" dirty="0" err="1"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all" dirty="0"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cap="all" dirty="0"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6000" b="1" cap="all" dirty="0"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7619" y="1545104"/>
            <a:ext cx="87767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21A27-5473-4147-B9F3-F36E5BA76218}"/>
              </a:ext>
            </a:extLst>
          </p:cNvPr>
          <p:cNvSpPr txBox="1"/>
          <p:nvPr/>
        </p:nvSpPr>
        <p:spPr>
          <a:xfrm>
            <a:off x="1638300" y="325904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51367-AC29-4BCB-9CD2-75B4A223A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4292"/>
            <a:ext cx="1174219" cy="11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4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FF99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nen 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24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nen da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1"/>
            <a:ext cx="12192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 rot="-9048425">
            <a:off x="2119402" y="691879"/>
            <a:ext cx="1161635" cy="1806558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t="100000" r="100000"/>
            </a:path>
          </a:gradFill>
          <a:ln w="9525" cap="rnd">
            <a:solidFill>
              <a:srgbClr val="FF33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8478839" y="557213"/>
            <a:ext cx="1438275" cy="1028700"/>
            <a:chOff x="528" y="792"/>
            <a:chExt cx="888" cy="896"/>
          </a:xfrm>
        </p:grpSpPr>
        <p:grpSp>
          <p:nvGrpSpPr>
            <p:cNvPr id="12329" name="Group 8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2339" name="Line 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1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0" name="Group 11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2337" name="Line 1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Line 1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1" name="Group 14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2335" name="Line 1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Line 16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2" name="Group 17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2333" name="Line 18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19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652" name="Group 20"/>
          <p:cNvGrpSpPr>
            <a:grpSpLocks/>
          </p:cNvGrpSpPr>
          <p:nvPr/>
        </p:nvGrpSpPr>
        <p:grpSpPr bwMode="auto">
          <a:xfrm rot="1355059">
            <a:off x="7753350" y="1"/>
            <a:ext cx="2914650" cy="2117725"/>
            <a:chOff x="528" y="792"/>
            <a:chExt cx="888" cy="896"/>
          </a:xfrm>
        </p:grpSpPr>
        <p:grpSp>
          <p:nvGrpSpPr>
            <p:cNvPr id="12317" name="Group 21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2327" name="Line 2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Line 2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8" name="Group 24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2325" name="Line 2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Line 26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9" name="Group 27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2323" name="Line 28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Line 29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0" name="Group 30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2321" name="Line 31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32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9666" name="Picture 34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7" name="Picture 35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8" name="Picture 36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7" descr="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70" name="Arc 38"/>
          <p:cNvSpPr>
            <a:spLocks/>
          </p:cNvSpPr>
          <p:nvPr/>
        </p:nvSpPr>
        <p:spPr bwMode="auto">
          <a:xfrm rot="2960661" flipH="1">
            <a:off x="3211514" y="2849564"/>
            <a:ext cx="922337" cy="1500187"/>
          </a:xfrm>
          <a:custGeom>
            <a:avLst/>
            <a:gdLst>
              <a:gd name="T0" fmla="*/ 0 w 21600"/>
              <a:gd name="T1" fmla="*/ 0 h 21600"/>
              <a:gd name="T2" fmla="*/ 922337 w 21600"/>
              <a:gd name="T3" fmla="*/ 1500187 h 21600"/>
              <a:gd name="T4" fmla="*/ 0 w 21600"/>
              <a:gd name="T5" fmla="*/ 15001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9671" name="Arc 39"/>
          <p:cNvSpPr>
            <a:spLocks/>
          </p:cNvSpPr>
          <p:nvPr/>
        </p:nvSpPr>
        <p:spPr bwMode="auto">
          <a:xfrm rot="13982437" flipV="1">
            <a:off x="3036888" y="2541588"/>
            <a:ext cx="1458913" cy="947738"/>
          </a:xfrm>
          <a:custGeom>
            <a:avLst/>
            <a:gdLst>
              <a:gd name="T0" fmla="*/ 0 w 21600"/>
              <a:gd name="T1" fmla="*/ 0 h 21600"/>
              <a:gd name="T2" fmla="*/ 1458913 w 21600"/>
              <a:gd name="T3" fmla="*/ 947738 h 21600"/>
              <a:gd name="T4" fmla="*/ 0 w 21600"/>
              <a:gd name="T5" fmla="*/ 9477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1188842" y="2676525"/>
            <a:ext cx="193535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ô-xi</a:t>
            </a:r>
            <a:r>
              <a:rPr lang="en-US" sz="3600" dirty="0">
                <a:latin typeface="Times New Roman" pitchFamily="18" charset="0"/>
              </a:rPr>
              <a:t> </a:t>
            </a:r>
          </a:p>
        </p:txBody>
      </p:sp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857250" y="3971925"/>
            <a:ext cx="3105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Các-bô-níc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9674" name="Arc 42"/>
          <p:cNvSpPr>
            <a:spLocks/>
          </p:cNvSpPr>
          <p:nvPr/>
        </p:nvSpPr>
        <p:spPr bwMode="auto">
          <a:xfrm rot="13046667" flipV="1">
            <a:off x="7863655" y="3384581"/>
            <a:ext cx="1005724" cy="1118896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5" name="Arc 43"/>
          <p:cNvSpPr>
            <a:spLocks/>
          </p:cNvSpPr>
          <p:nvPr/>
        </p:nvSpPr>
        <p:spPr bwMode="auto">
          <a:xfrm rot="11881152" flipV="1">
            <a:off x="7775073" y="2726344"/>
            <a:ext cx="871038" cy="1408291"/>
          </a:xfrm>
          <a:custGeom>
            <a:avLst/>
            <a:gdLst>
              <a:gd name="T0" fmla="*/ 63556 w 21600"/>
              <a:gd name="T1" fmla="*/ 0 h 21571"/>
              <a:gd name="T2" fmla="*/ 1219200 w 21600"/>
              <a:gd name="T3" fmla="*/ 1446213 h 21571"/>
              <a:gd name="T4" fmla="*/ 0 w 21600"/>
              <a:gd name="T5" fmla="*/ 1446213 h 215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</a:path>
              <a:path w="21600" h="21571" stroke="0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  <a:lnTo>
                  <a:pt x="0" y="21571"/>
                </a:lnTo>
                <a:lnTo>
                  <a:pt x="1125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6" name="Rectangle 44"/>
          <p:cNvSpPr>
            <a:spLocks noChangeArrowheads="1"/>
          </p:cNvSpPr>
          <p:nvPr/>
        </p:nvSpPr>
        <p:spPr bwMode="auto">
          <a:xfrm rot="622568">
            <a:off x="8924675" y="2710657"/>
            <a:ext cx="15530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Khí ô-xi</a:t>
            </a:r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8229600" y="38862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Các-bô-nic</a:t>
            </a:r>
          </a:p>
        </p:txBody>
      </p:sp>
      <p:sp>
        <p:nvSpPr>
          <p:cNvPr id="12310" name="Rectangle 46"/>
          <p:cNvSpPr>
            <a:spLocks noChangeArrowheads="1"/>
          </p:cNvSpPr>
          <p:nvPr/>
        </p:nvSpPr>
        <p:spPr bwMode="auto">
          <a:xfrm>
            <a:off x="3962400" y="457200"/>
            <a:ext cx="2057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b="1" dirty="0" err="1">
                <a:latin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sát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69679" name="Rectangle 47"/>
          <p:cNvSpPr>
            <a:spLocks noChangeArrowheads="1"/>
          </p:cNvSpPr>
          <p:nvPr/>
        </p:nvSpPr>
        <p:spPr bwMode="auto">
          <a:xfrm>
            <a:off x="533400" y="5715000"/>
            <a:ext cx="4572000" cy="9144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Diễn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ra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suốt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ngày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đêm</a:t>
            </a:r>
            <a:endParaRPr lang="en-US" sz="3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9680" name="AutoShape 48"/>
          <p:cNvSpPr>
            <a:spLocks noChangeArrowheads="1"/>
          </p:cNvSpPr>
          <p:nvPr/>
        </p:nvSpPr>
        <p:spPr bwMode="auto">
          <a:xfrm>
            <a:off x="5855493" y="4632617"/>
            <a:ext cx="6389688" cy="2590800"/>
          </a:xfrm>
          <a:prstGeom prst="cloudCallout">
            <a:avLst>
              <a:gd name="adj1" fmla="val -31310"/>
              <a:gd name="adj2" fmla="val -81435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 err="1">
                <a:latin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hấp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hấp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</a:rPr>
              <a:t>Thải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</a:rPr>
              <a:t>?</a:t>
            </a:r>
            <a:endParaRPr lang="en-US" sz="3200" dirty="0"/>
          </a:p>
        </p:txBody>
      </p:sp>
      <p:sp>
        <p:nvSpPr>
          <p:cNvPr id="615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395652">
            <a:off x="8653721" y="2559687"/>
            <a:ext cx="1882775" cy="8255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2400"/>
          </a:p>
        </p:txBody>
      </p:sp>
      <p:sp>
        <p:nvSpPr>
          <p:cNvPr id="2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2051" flipV="1">
            <a:off x="8109665" y="3789107"/>
            <a:ext cx="2104339" cy="72063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l"/>
            <a:endParaRPr lang="en-US"/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8524877" y="513102"/>
            <a:ext cx="1392237" cy="122437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857250" y="-9963"/>
            <a:ext cx="9944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41063 L 0.00833 3.410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9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696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9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8" grpId="1" animBg="1"/>
      <p:bldP spid="69670" grpId="0" animBg="1"/>
      <p:bldP spid="69671" grpId="0" animBg="1"/>
      <p:bldP spid="69672" grpId="0"/>
      <p:bldP spid="69673" grpId="0"/>
      <p:bldP spid="69674" grpId="0" animBg="1"/>
      <p:bldP spid="69675" grpId="0" animBg="1"/>
      <p:bldP spid="69679" grpId="0" animBg="1"/>
      <p:bldP spid="69679" grpId="1" animBg="1"/>
      <p:bldP spid="69680" grpId="0" animBg="1"/>
      <p:bldP spid="69680" grpId="1" animBg="1"/>
      <p:bldP spid="6157" grpId="0" animBg="1"/>
      <p:bldP spid="2" grpId="0" animBg="1"/>
      <p:bldP spid="696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53000" y="2037665"/>
            <a:ext cx="6477000" cy="114300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sz="4400" dirty="0">
                <a:latin typeface="Times New Roman" pitchFamily="18" charset="0"/>
              </a:rPr>
              <a:t>So </a:t>
            </a:r>
            <a:r>
              <a:rPr lang="en-US" sz="4400" dirty="0" err="1">
                <a:latin typeface="Times New Roman" pitchFamily="18" charset="0"/>
              </a:rPr>
              <a:t>sánh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khác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nhau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giữa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quá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trình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quang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hợp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quá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trình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hô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hấp</a:t>
            </a:r>
            <a:r>
              <a:rPr lang="en-US" sz="4400" dirty="0">
                <a:latin typeface="Times New Roman" pitchFamily="18" charset="0"/>
              </a:rPr>
              <a:t>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81200" y="685800"/>
            <a:ext cx="937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000" b="1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 Vai trò của không khí đối với thực vật: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" y="1905000"/>
            <a:ext cx="4643718" cy="46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u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Huong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172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5257800" y="4058264"/>
            <a:ext cx="2286000" cy="5702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724400" y="3124200"/>
            <a:ext cx="2286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9296400" y="45720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5780782"/>
            <a:ext cx="6324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 dirty="0">
                <a:solidFill>
                  <a:schemeClr val="bg1"/>
                </a:solidFill>
                <a:latin typeface="+mj-lt"/>
              </a:rPr>
              <a:t>H.1: Sơ đồ sự trao đổi khí trong quang hợp của thực vật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172200" y="5719135"/>
            <a:ext cx="6019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 dirty="0">
                <a:solidFill>
                  <a:schemeClr val="bg1"/>
                </a:solidFill>
                <a:latin typeface="+mj-lt"/>
              </a:rPr>
              <a:t>H.2 Sơ đồ sự trao đổi khí trong hô hấp của thực vật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521542" y="37338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</a:p>
        </p:txBody>
      </p:sp>
    </p:spTree>
    <p:extLst>
      <p:ext uri="{BB962C8B-B14F-4D97-AF65-F5344CB8AC3E}">
        <p14:creationId xmlns:p14="http://schemas.microsoft.com/office/powerpoint/2010/main" val="3810475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38400" y="381000"/>
            <a:ext cx="937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b="1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 Vai trò của không khí đối với thực vật: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78541" y="1336692"/>
            <a:ext cx="10896600" cy="12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3600" dirty="0">
                <a:latin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quang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hô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hấp</a:t>
            </a:r>
            <a:r>
              <a:rPr lang="en-US" sz="3600" dirty="0"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1366104"/>
              </p:ext>
            </p:extLst>
          </p:nvPr>
        </p:nvGraphicFramePr>
        <p:xfrm>
          <a:off x="878538" y="2895599"/>
          <a:ext cx="10896602" cy="3316245"/>
        </p:xfrm>
        <a:graphic>
          <a:graphicData uri="http://schemas.openxmlformats.org/drawingml/2006/table">
            <a:tbl>
              <a:tblPr/>
              <a:tblGrid>
                <a:gridCol w="54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trình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quang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trình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hô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hấp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60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Xảy ra vào ban ngày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Xảy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ra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vào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ban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đêm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và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cả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ban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ngày</a:t>
                      </a:r>
                      <a:endParaRPr lang="en-US" sz="3600" dirty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Hít khí các-bô-níc, thải khí ô-xi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Hít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khí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ô-xi,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thải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khí</a:t>
                      </a:r>
                      <a:r>
                        <a:rPr lang="en-US" sz="3600" dirty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các-bô-níc</a:t>
                      </a:r>
                      <a:endParaRPr lang="en-US" sz="3600" dirty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838200" y="1447800"/>
            <a:ext cx="10591800" cy="8382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Điều gì xảy ra nếu một trong hai quá trình trên bị ngừng?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5362268" y="2324100"/>
            <a:ext cx="1351935" cy="1502082"/>
          </a:xfrm>
          <a:prstGeom prst="downArrow">
            <a:avLst>
              <a:gd name="adj1" fmla="val 50000"/>
              <a:gd name="adj2" fmla="val 25000"/>
            </a:avLst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191000" y="3911601"/>
            <a:ext cx="3943350" cy="707886"/>
          </a:xfrm>
          <a:prstGeom prst="rect">
            <a:avLst/>
          </a:prstGeom>
          <a:noFill/>
          <a:ln w="5715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Thực vật sẽ chết</a:t>
            </a:r>
          </a:p>
        </p:txBody>
      </p:sp>
    </p:spTree>
    <p:extLst>
      <p:ext uri="{BB962C8B-B14F-4D97-AF65-F5344CB8AC3E}">
        <p14:creationId xmlns:p14="http://schemas.microsoft.com/office/powerpoint/2010/main" val="38158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4" grpId="0" animBg="1"/>
      <p:bldP spid="737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57200" y="3084255"/>
            <a:ext cx="1135380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ô-xi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4229715" y="990600"/>
            <a:ext cx="386039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94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kern="10" cap="all" dirty="0" err="1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cap="all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cap="all" dirty="0" err="1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luận</a:t>
            </a:r>
            <a:endParaRPr lang="en-US" sz="3600" b="1" kern="10" cap="all" dirty="0">
              <a:ln/>
              <a:solidFill>
                <a:srgbClr val="008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89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76400"/>
            <a:ext cx="1013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389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EA6E8-8AF1-46C4-8DB0-2640A60BF17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7411" name="Picture 8" descr="house_with_trees_blow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4191000" cy="249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22"/>
          <p:cNvSpPr>
            <a:spLocks noChangeArrowheads="1" noChangeShapeType="1" noTextEdit="1"/>
          </p:cNvSpPr>
          <p:nvPr/>
        </p:nvSpPr>
        <p:spPr bwMode="auto">
          <a:xfrm>
            <a:off x="1219200" y="-76200"/>
            <a:ext cx="6594475" cy="1601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Đồng</a:t>
            </a:r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hành</a:t>
            </a:r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cùng</a:t>
            </a:r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nhà</a:t>
            </a:r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nông</a:t>
            </a:r>
            <a:endParaRPr lang="en-US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17413" name="Group 12"/>
          <p:cNvGrpSpPr>
            <a:grpSpLocks/>
          </p:cNvGrpSpPr>
          <p:nvPr/>
        </p:nvGrpSpPr>
        <p:grpSpPr bwMode="auto">
          <a:xfrm>
            <a:off x="685800" y="2971800"/>
            <a:ext cx="3048000" cy="3749676"/>
            <a:chOff x="144" y="2640"/>
            <a:chExt cx="1632" cy="1536"/>
          </a:xfrm>
        </p:grpSpPr>
        <p:sp>
          <p:nvSpPr>
            <p:cNvPr id="17426" name="Rectangle 9"/>
            <p:cNvSpPr>
              <a:spLocks noChangeArrowheads="1"/>
            </p:cNvSpPr>
            <p:nvPr/>
          </p:nvSpPr>
          <p:spPr bwMode="auto">
            <a:xfrm>
              <a:off x="144" y="2640"/>
              <a:ext cx="1632" cy="15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7" name="Picture 5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784"/>
              <a:ext cx="1008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Text Box 23"/>
          <p:cNvSpPr txBox="1">
            <a:spLocks noChangeArrowheads="1"/>
          </p:cNvSpPr>
          <p:nvPr/>
        </p:nvSpPr>
        <p:spPr bwMode="auto">
          <a:xfrm>
            <a:off x="1524000" y="2079332"/>
            <a:ext cx="17620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chemeClr val="accent2"/>
                </a:solidFill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chemeClr val="accent2"/>
                </a:solidFill>
                <a:cs typeface="Times New Roman" pitchFamily="18" charset="0"/>
              </a:rPr>
              <a:t> Hai</a:t>
            </a:r>
          </a:p>
        </p:txBody>
      </p:sp>
      <p:grpSp>
        <p:nvGrpSpPr>
          <p:cNvPr id="17415" name="Group 13"/>
          <p:cNvGrpSpPr>
            <a:grpSpLocks/>
          </p:cNvGrpSpPr>
          <p:nvPr/>
        </p:nvGrpSpPr>
        <p:grpSpPr bwMode="auto">
          <a:xfrm>
            <a:off x="4419600" y="2971800"/>
            <a:ext cx="3200400" cy="3706412"/>
            <a:chOff x="1968" y="2640"/>
            <a:chExt cx="1776" cy="1536"/>
          </a:xfrm>
        </p:grpSpPr>
        <p:sp>
          <p:nvSpPr>
            <p:cNvPr id="17424" name="Rectangle 10"/>
            <p:cNvSpPr>
              <a:spLocks noChangeArrowheads="1"/>
            </p:cNvSpPr>
            <p:nvPr/>
          </p:nvSpPr>
          <p:spPr bwMode="auto">
            <a:xfrm>
              <a:off x="1968" y="2640"/>
              <a:ext cx="1776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5" name="Picture 6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832"/>
              <a:ext cx="11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Text Box 24"/>
          <p:cNvSpPr txBox="1">
            <a:spLocks noChangeArrowheads="1"/>
          </p:cNvSpPr>
          <p:nvPr/>
        </p:nvSpPr>
        <p:spPr bwMode="auto">
          <a:xfrm>
            <a:off x="5198302" y="2057400"/>
            <a:ext cx="1620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>
                <a:solidFill>
                  <a:schemeClr val="accent2"/>
                </a:solidFill>
                <a:cs typeface="Times New Roman" pitchFamily="18" charset="0"/>
              </a:rPr>
              <a:t>Bác Tư</a:t>
            </a:r>
          </a:p>
        </p:txBody>
      </p:sp>
      <p:grpSp>
        <p:nvGrpSpPr>
          <p:cNvPr id="17417" name="Group 14"/>
          <p:cNvGrpSpPr>
            <a:grpSpLocks/>
          </p:cNvGrpSpPr>
          <p:nvPr/>
        </p:nvGrpSpPr>
        <p:grpSpPr bwMode="auto">
          <a:xfrm>
            <a:off x="8305800" y="2971800"/>
            <a:ext cx="3124200" cy="3706412"/>
            <a:chOff x="3888" y="2640"/>
            <a:chExt cx="1728" cy="1536"/>
          </a:xfrm>
        </p:grpSpPr>
        <p:sp>
          <p:nvSpPr>
            <p:cNvPr id="17422" name="Rectangle 11"/>
            <p:cNvSpPr>
              <a:spLocks noChangeArrowheads="1"/>
            </p:cNvSpPr>
            <p:nvPr/>
          </p:nvSpPr>
          <p:spPr bwMode="auto">
            <a:xfrm>
              <a:off x="3888" y="2640"/>
              <a:ext cx="1728" cy="15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3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10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8" name="Text Box 25"/>
          <p:cNvSpPr txBox="1">
            <a:spLocks noChangeArrowheads="1"/>
          </p:cNvSpPr>
          <p:nvPr/>
        </p:nvSpPr>
        <p:spPr bwMode="auto">
          <a:xfrm>
            <a:off x="9032731" y="2057400"/>
            <a:ext cx="1787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chemeClr val="accent2"/>
                </a:solidFill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cs typeface="Times New Roman" pitchFamily="18" charset="0"/>
              </a:rPr>
              <a:t>Sáu</a:t>
            </a:r>
            <a:endParaRPr lang="en-US" sz="36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316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07D65-863A-40B2-848E-CCE6A0D94F4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8457" name="AutoShape 20"/>
          <p:cNvSpPr>
            <a:spLocks noChangeArrowheads="1"/>
          </p:cNvSpPr>
          <p:nvPr/>
        </p:nvSpPr>
        <p:spPr bwMode="auto">
          <a:xfrm rot="15961805">
            <a:off x="5160103" y="847368"/>
            <a:ext cx="1615573" cy="3935576"/>
          </a:xfrm>
          <a:prstGeom prst="cloudCallout">
            <a:avLst>
              <a:gd name="adj1" fmla="val -81861"/>
              <a:gd name="adj2" fmla="val 1802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sz="2800">
              <a:solidFill>
                <a:srgbClr val="0000CC"/>
              </a:solidFill>
            </a:endParaRPr>
          </a:p>
          <a:p>
            <a:pPr eaLnBrk="0" hangingPunct="0"/>
            <a:endParaRPr lang="en-US" sz="2800">
              <a:solidFill>
                <a:srgbClr val="0000CC"/>
              </a:solidFill>
            </a:endParaRPr>
          </a:p>
          <a:p>
            <a:pPr eaLnBrk="0" hangingPunct="0"/>
            <a:endParaRPr lang="en-US" sz="2800">
              <a:solidFill>
                <a:srgbClr val="0000CC"/>
              </a:solidFill>
            </a:endParaRPr>
          </a:p>
        </p:txBody>
      </p:sp>
      <p:grpSp>
        <p:nvGrpSpPr>
          <p:cNvPr id="18438" name="Group 37"/>
          <p:cNvGrpSpPr>
            <a:grpSpLocks/>
          </p:cNvGrpSpPr>
          <p:nvPr/>
        </p:nvGrpSpPr>
        <p:grpSpPr bwMode="auto">
          <a:xfrm>
            <a:off x="1295400" y="4191000"/>
            <a:ext cx="2590800" cy="2438400"/>
            <a:chOff x="144" y="2640"/>
            <a:chExt cx="1632" cy="1536"/>
          </a:xfrm>
        </p:grpSpPr>
        <p:sp>
          <p:nvSpPr>
            <p:cNvPr id="18455" name="Rectangle 4"/>
            <p:cNvSpPr>
              <a:spLocks noChangeArrowheads="1"/>
            </p:cNvSpPr>
            <p:nvPr/>
          </p:nvSpPr>
          <p:spPr bwMode="auto">
            <a:xfrm>
              <a:off x="144" y="2640"/>
              <a:ext cx="1632" cy="15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6" name="Picture 6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832"/>
              <a:ext cx="100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9" name="Picture 8" descr="farmer_crows_head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419600"/>
            <a:ext cx="1752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house_with_trees_blow_a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99" y="1"/>
            <a:ext cx="342134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AutoShape 17"/>
          <p:cNvSpPr>
            <a:spLocks noChangeArrowheads="1"/>
          </p:cNvSpPr>
          <p:nvPr/>
        </p:nvSpPr>
        <p:spPr bwMode="auto">
          <a:xfrm rot="15961805">
            <a:off x="9236244" y="709098"/>
            <a:ext cx="1573443" cy="4086539"/>
          </a:xfrm>
          <a:prstGeom prst="cloudCallout">
            <a:avLst>
              <a:gd name="adj1" fmla="val -93518"/>
              <a:gd name="adj2" fmla="val 12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sz="2800">
              <a:solidFill>
                <a:srgbClr val="6600FF"/>
              </a:solidFill>
            </a:endParaRPr>
          </a:p>
          <a:p>
            <a:pPr eaLnBrk="0" hangingPunct="0"/>
            <a:endParaRPr lang="en-US" sz="2800">
              <a:solidFill>
                <a:srgbClr val="6600FF"/>
              </a:solidFill>
            </a:endParaRPr>
          </a:p>
          <a:p>
            <a:pPr eaLnBrk="0" hangingPunct="0"/>
            <a:endParaRPr lang="en-US" sz="1200">
              <a:solidFill>
                <a:srgbClr val="6600FF"/>
              </a:solidFill>
            </a:endParaRPr>
          </a:p>
        </p:txBody>
      </p:sp>
      <p:grpSp>
        <p:nvGrpSpPr>
          <p:cNvPr id="18442" name="Group 27"/>
          <p:cNvGrpSpPr>
            <a:grpSpLocks/>
          </p:cNvGrpSpPr>
          <p:nvPr/>
        </p:nvGrpSpPr>
        <p:grpSpPr bwMode="auto">
          <a:xfrm>
            <a:off x="8610600" y="4247216"/>
            <a:ext cx="2438400" cy="2438400"/>
            <a:chOff x="3888" y="2640"/>
            <a:chExt cx="1728" cy="1536"/>
          </a:xfrm>
        </p:grpSpPr>
        <p:sp>
          <p:nvSpPr>
            <p:cNvPr id="18451" name="Rectangle 3"/>
            <p:cNvSpPr>
              <a:spLocks noChangeArrowheads="1"/>
            </p:cNvSpPr>
            <p:nvPr/>
          </p:nvSpPr>
          <p:spPr bwMode="auto">
            <a:xfrm>
              <a:off x="3888" y="2640"/>
              <a:ext cx="1728" cy="15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2" name="Picture 23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10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3" name="Group 26"/>
          <p:cNvGrpSpPr>
            <a:grpSpLocks/>
          </p:cNvGrpSpPr>
          <p:nvPr/>
        </p:nvGrpSpPr>
        <p:grpSpPr bwMode="auto">
          <a:xfrm>
            <a:off x="4991100" y="4175885"/>
            <a:ext cx="2514600" cy="2438400"/>
            <a:chOff x="2064" y="2640"/>
            <a:chExt cx="1584" cy="1536"/>
          </a:xfrm>
        </p:grpSpPr>
        <p:sp>
          <p:nvSpPr>
            <p:cNvPr id="18449" name="Rectangle 2"/>
            <p:cNvSpPr>
              <a:spLocks noChangeArrowheads="1"/>
            </p:cNvSpPr>
            <p:nvPr/>
          </p:nvSpPr>
          <p:spPr bwMode="auto">
            <a:xfrm>
              <a:off x="2064" y="2640"/>
              <a:ext cx="1584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0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2784"/>
              <a:ext cx="11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loud Callout 5"/>
          <p:cNvSpPr/>
          <p:nvPr/>
        </p:nvSpPr>
        <p:spPr>
          <a:xfrm>
            <a:off x="152399" y="1885482"/>
            <a:ext cx="3853841" cy="1864318"/>
          </a:xfrm>
          <a:prstGeom prst="cloudCallout">
            <a:avLst>
              <a:gd name="adj1" fmla="val -23398"/>
              <a:gd name="adj2" fmla="val 692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316" y="2017469"/>
            <a:ext cx="3239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7054" y="2133600"/>
            <a:ext cx="4013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các-bô-nic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246103" y="2213758"/>
            <a:ext cx="34333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Ta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tăng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gấp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sz="3200" b="1" dirty="0" err="1">
                <a:solidFill>
                  <a:srgbClr val="FF0000"/>
                </a:solidFill>
              </a:rPr>
              <a:t>lần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các-bô-níc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2057400" y="3667780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Hai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5257801" y="3652665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Bác Tư</a:t>
            </a: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8839200" y="3610897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Sáu</a:t>
            </a:r>
            <a:endParaRPr lang="en-US" sz="2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396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8494D-282D-4393-8EB1-E193A78364A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3324532" y="0"/>
            <a:ext cx="6284913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47"/>
              </a:avLst>
            </a:prstTxWarp>
          </a:bodyPr>
          <a:lstStyle/>
          <a:p>
            <a:r>
              <a:rPr lang="en-US" sz="2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Mùa</a:t>
            </a:r>
            <a:r>
              <a:rPr lang="en-US" sz="2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thu</a:t>
            </a:r>
            <a:r>
              <a:rPr lang="en-US" sz="2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hoạch</a:t>
            </a:r>
            <a:endParaRPr lang="en-US" sz="24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grpSp>
        <p:nvGrpSpPr>
          <p:cNvPr id="19461" name="Group 27"/>
          <p:cNvGrpSpPr>
            <a:grpSpLocks/>
          </p:cNvGrpSpPr>
          <p:nvPr/>
        </p:nvGrpSpPr>
        <p:grpSpPr bwMode="auto">
          <a:xfrm>
            <a:off x="685800" y="4164474"/>
            <a:ext cx="2743200" cy="2693526"/>
            <a:chOff x="144" y="2832"/>
            <a:chExt cx="1728" cy="1488"/>
          </a:xfrm>
        </p:grpSpPr>
        <p:sp>
          <p:nvSpPr>
            <p:cNvPr id="19477" name="Rectangle 13"/>
            <p:cNvSpPr>
              <a:spLocks noChangeArrowheads="1"/>
            </p:cNvSpPr>
            <p:nvPr/>
          </p:nvSpPr>
          <p:spPr bwMode="auto">
            <a:xfrm>
              <a:off x="144" y="2832"/>
              <a:ext cx="1728" cy="14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9478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81"/>
              <a:ext cx="1234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2" name="Group 18"/>
          <p:cNvGrpSpPr>
            <a:grpSpLocks/>
          </p:cNvGrpSpPr>
          <p:nvPr/>
        </p:nvGrpSpPr>
        <p:grpSpPr bwMode="auto">
          <a:xfrm>
            <a:off x="4800600" y="4192384"/>
            <a:ext cx="2819400" cy="2665616"/>
            <a:chOff x="2064" y="2916"/>
            <a:chExt cx="1776" cy="1404"/>
          </a:xfrm>
        </p:grpSpPr>
        <p:sp>
          <p:nvSpPr>
            <p:cNvPr id="19475" name="Rectangle 8"/>
            <p:cNvSpPr>
              <a:spLocks noChangeArrowheads="1"/>
            </p:cNvSpPr>
            <p:nvPr/>
          </p:nvSpPr>
          <p:spPr bwMode="auto">
            <a:xfrm>
              <a:off x="2064" y="2916"/>
              <a:ext cx="1776" cy="14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9476" name="Picture 9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024"/>
              <a:ext cx="1248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3" name="Group 19"/>
          <p:cNvGrpSpPr>
            <a:grpSpLocks/>
          </p:cNvGrpSpPr>
          <p:nvPr/>
        </p:nvGrpSpPr>
        <p:grpSpPr bwMode="auto">
          <a:xfrm>
            <a:off x="8991600" y="4192384"/>
            <a:ext cx="2590800" cy="2665616"/>
            <a:chOff x="3984" y="2928"/>
            <a:chExt cx="1632" cy="1392"/>
          </a:xfrm>
        </p:grpSpPr>
        <p:sp>
          <p:nvSpPr>
            <p:cNvPr id="19473" name="Rectangle 11"/>
            <p:cNvSpPr>
              <a:spLocks noChangeArrowheads="1"/>
            </p:cNvSpPr>
            <p:nvPr/>
          </p:nvSpPr>
          <p:spPr bwMode="auto">
            <a:xfrm>
              <a:off x="3984" y="2928"/>
              <a:ext cx="1632" cy="139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9474" name="Picture 12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976"/>
              <a:ext cx="124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295400" y="3653439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Hai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560956" y="3581400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Tư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9609445" y="3621405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Sáu</a:t>
            </a:r>
            <a:endParaRPr lang="en-US" sz="2800" b="1" dirty="0">
              <a:cs typeface="Times New Roman" pitchFamily="18" charset="0"/>
            </a:endParaRPr>
          </a:p>
        </p:txBody>
      </p:sp>
      <p:pic>
        <p:nvPicPr>
          <p:cNvPr id="26" name="Picture 2" descr="ANd9GcTYkwHEDvfZQz6cDX1HXrJbghAWSeaMei72W4fPTl8hFUmDJgJO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3867150" cy="258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Photo09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600"/>
            <a:ext cx="3800610" cy="258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Untit%286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7" b="4636"/>
          <a:stretch>
            <a:fillRect/>
          </a:stretch>
        </p:blipFill>
        <p:spPr bwMode="auto">
          <a:xfrm>
            <a:off x="8362952" y="990599"/>
            <a:ext cx="3600448" cy="26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2991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60800" y="3035300"/>
            <a:ext cx="7823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09600" y="0"/>
            <a:ext cx="11049000" cy="120032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nông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.</a:t>
            </a:r>
            <a:r>
              <a:rPr lang="en-US" sz="3600" b="1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95600" y="205740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6600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915400" y="2057400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9602" y="2743201"/>
            <a:ext cx="5410200" cy="1077218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 dirty="0"/>
              <a:t>1.  Lượng khí các-bô-níc có sẵn trong không khí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97809" y="4246563"/>
            <a:ext cx="5476068" cy="1077218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/>
              <a:t>2. Lượng khí các-bô-níc tăng gấp đôi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9601" y="5562601"/>
            <a:ext cx="5410200" cy="1077218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/>
              <a:t>3. Lượng khí các-bô-níc tăng cao hơn gấp đôi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781799" y="4267201"/>
            <a:ext cx="4876801" cy="1077218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3200" b="1"/>
              <a:t>b. Cây phát triển </a:t>
            </a:r>
            <a:endParaRPr lang="en-US" sz="3200" b="1"/>
          </a:p>
          <a:p>
            <a:pPr algn="ctr" eaLnBrk="1" hangingPunct="1"/>
            <a:r>
              <a:rPr lang="vi-VN" sz="3200" b="1"/>
              <a:t>bình thường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705600" y="2743201"/>
            <a:ext cx="4953000" cy="1077218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 dirty="0"/>
              <a:t>a . Cây phát triển năng suất cao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781800" y="5791200"/>
            <a:ext cx="4851918" cy="584775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  <a:cs typeface="Times New Roman" pitchFamily="18" charset="0"/>
              </a:rPr>
              <a:t>    </a:t>
            </a:r>
            <a:r>
              <a:rPr lang="en-US" sz="3200" b="1"/>
              <a:t>c. Cây sẽ chết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6019800" y="3352800"/>
            <a:ext cx="762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6073877" y="3429000"/>
            <a:ext cx="707923" cy="13152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6019801" y="5989638"/>
            <a:ext cx="7619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09600" y="1295400"/>
            <a:ext cx="11049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cs typeface="Times New Roman" pitchFamily="18" charset="0"/>
              </a:rPr>
              <a:t>Nối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các</a:t>
            </a:r>
            <a:r>
              <a:rPr lang="en-US" sz="3600" b="1" dirty="0">
                <a:cs typeface="Times New Roman" pitchFamily="18" charset="0"/>
              </a:rPr>
              <a:t> ý ở </a:t>
            </a:r>
            <a:r>
              <a:rPr lang="en-US" sz="3600" b="1" dirty="0" err="1">
                <a:cs typeface="Times New Roman" pitchFamily="18" charset="0"/>
              </a:rPr>
              <a:t>cột</a:t>
            </a:r>
            <a:r>
              <a:rPr lang="en-US" sz="3600" b="1" dirty="0">
                <a:cs typeface="Times New Roman" pitchFamily="18" charset="0"/>
              </a:rPr>
              <a:t> A </a:t>
            </a:r>
            <a:r>
              <a:rPr lang="en-US" sz="3600" b="1" dirty="0" err="1">
                <a:cs typeface="Times New Roman" pitchFamily="18" charset="0"/>
              </a:rPr>
              <a:t>với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các</a:t>
            </a:r>
            <a:r>
              <a:rPr lang="en-US" sz="3600" b="1" dirty="0">
                <a:cs typeface="Times New Roman" pitchFamily="18" charset="0"/>
              </a:rPr>
              <a:t> ý ở </a:t>
            </a:r>
            <a:r>
              <a:rPr lang="en-US" sz="3600" b="1" dirty="0" err="1">
                <a:cs typeface="Times New Roman" pitchFamily="18" charset="0"/>
              </a:rPr>
              <a:t>cột</a:t>
            </a:r>
            <a:r>
              <a:rPr lang="en-US" sz="3600" b="1" dirty="0">
                <a:cs typeface="Times New Roman" pitchFamily="18" charset="0"/>
              </a:rPr>
              <a:t> B </a:t>
            </a:r>
            <a:r>
              <a:rPr lang="en-US" sz="3600" b="1" dirty="0" err="1">
                <a:cs typeface="Times New Roman" pitchFamily="18" charset="0"/>
              </a:rPr>
              <a:t>sao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cho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thích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hợp</a:t>
            </a:r>
            <a:endParaRPr lang="en-US" sz="3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 animBg="1"/>
      <p:bldP spid="9225" grpId="0" animBg="1"/>
      <p:bldP spid="9226" grpId="0" animBg="1"/>
      <p:bldP spid="9228" grpId="0" animBg="1"/>
      <p:bldP spid="9229" grpId="0" animBg="1"/>
      <p:bldP spid="9230" grpId="0" animBg="1"/>
      <p:bldP spid="9233" grpId="0" animBg="1"/>
      <p:bldP spid="9235" grpId="0" animBg="1"/>
      <p:bldP spid="923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11430000" cy="3170099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00FF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40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các-bô-nic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7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362200" y="457200"/>
            <a:ext cx="7467600" cy="13716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Chúng ta cần làm gì để giúp cây trồng </a:t>
            </a:r>
          </a:p>
          <a:p>
            <a:pPr algn="ctr"/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hấp thu tốt không khí?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 flipH="1">
            <a:off x="3200400" y="1828800"/>
            <a:ext cx="2895600" cy="1371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1676400" y="3352800"/>
            <a:ext cx="2895600" cy="11430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Trồng cây nơi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thoáng mát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8001000" y="3276600"/>
            <a:ext cx="2667000" cy="11811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Bón phân xanh, 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phân chuồng</a:t>
            </a: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6050280" y="1828800"/>
            <a:ext cx="28956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4800600" y="1828800"/>
            <a:ext cx="1295400" cy="2667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3459480" y="4610100"/>
            <a:ext cx="2590800" cy="11049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Làm đất tơi xốp</a:t>
            </a: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6400800" y="4495800"/>
            <a:ext cx="2667000" cy="1143000"/>
          </a:xfrm>
          <a:prstGeom prst="ellipse">
            <a:avLst/>
          </a:prstGeom>
          <a:solidFill>
            <a:schemeClr val="bg1"/>
          </a:solidFill>
          <a:ln w="3810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Tăng lượng khí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 các-bô-nic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6065520" y="1866900"/>
            <a:ext cx="1371600" cy="2590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1493520" y="0"/>
            <a:ext cx="9144000" cy="6858000"/>
            <a:chOff x="-4104" y="10"/>
            <a:chExt cx="5760" cy="4320"/>
          </a:xfrm>
        </p:grpSpPr>
        <p:pic>
          <p:nvPicPr>
            <p:cNvPr id="21522" name="Picture 12" descr="1357530915_new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04" y="1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 Box 13"/>
            <p:cNvSpPr txBox="1">
              <a:spLocks noChangeArrowheads="1"/>
            </p:cNvSpPr>
            <p:nvPr/>
          </p:nvSpPr>
          <p:spPr bwMode="auto">
            <a:xfrm>
              <a:off x="-1536" y="3840"/>
              <a:ext cx="3192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Trồng cây nơi thoáng mát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515471" y="0"/>
            <a:ext cx="11219329" cy="6800850"/>
            <a:chOff x="-5510" y="-310"/>
            <a:chExt cx="5760" cy="4284"/>
          </a:xfrm>
        </p:grpSpPr>
        <p:pic>
          <p:nvPicPr>
            <p:cNvPr id="21520" name="Picture 15" descr="caythuocla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10" y="-310"/>
              <a:ext cx="5760" cy="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-5404" y="3570"/>
              <a:ext cx="2755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Làm đất tơi xốp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515471" y="17929"/>
            <a:ext cx="11219329" cy="6904038"/>
            <a:chOff x="0" y="0"/>
            <a:chExt cx="5760" cy="4349"/>
          </a:xfrm>
        </p:grpSpPr>
        <p:pic>
          <p:nvPicPr>
            <p:cNvPr id="21518" name="Picture 18" descr="Phân chuồng   các phương pháp ủ phâ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 Box 19"/>
            <p:cNvSpPr txBox="1">
              <a:spLocks noChangeArrowheads="1"/>
            </p:cNvSpPr>
            <p:nvPr/>
          </p:nvSpPr>
          <p:spPr bwMode="auto">
            <a:xfrm>
              <a:off x="0" y="3984"/>
              <a:ext cx="5760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Bón phân chuồng, phân xanh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33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6" grpId="0" animBg="1"/>
      <p:bldP spid="79877" grpId="0" animBg="1"/>
      <p:bldP spid="79878" grpId="0" animBg="1"/>
      <p:bldP spid="79879" grpId="0" animBg="1"/>
      <p:bldP spid="79880" grpId="0" animBg="1"/>
      <p:bldP spid="79881" grpId="0" animBg="1"/>
      <p:bldP spid="798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11430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743200" y="231058"/>
            <a:ext cx="7239000" cy="1066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Làm thế nào để lượng khí các-bô-níc ở những nơi này không tăng cao?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895600" y="228600"/>
            <a:ext cx="6553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Lượng khí các-bô-níc những nơi này như thế  nào?</a:t>
            </a:r>
          </a:p>
        </p:txBody>
      </p:sp>
    </p:spTree>
    <p:extLst>
      <p:ext uri="{BB962C8B-B14F-4D97-AF65-F5344CB8AC3E}">
        <p14:creationId xmlns:p14="http://schemas.microsoft.com/office/powerpoint/2010/main" val="12836137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4" grpId="1" animBg="1"/>
      <p:bldP spid="21515" grpId="0" animBg="1"/>
      <p:bldP spid="215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533400"/>
            <a:ext cx="7162800" cy="12192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Trả lời nhanh các câu hỏi sau: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828800"/>
            <a:ext cx="8229600" cy="1143000"/>
          </a:xfrm>
          <a:noFill/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rgbClr val="990000"/>
                </a:solidFill>
              </a:rPr>
              <a:t>1/</a:t>
            </a:r>
            <a:r>
              <a:rPr lang="en-US">
                <a:solidFill>
                  <a:srgbClr val="990000"/>
                </a:solidFill>
                <a:latin typeface="Times New Roman" pitchFamily="18" charset="0"/>
              </a:rPr>
              <a:t> Tại sao ban ngày khi đứng dưới tán lá của cây chúng ta thấy mát mẻ, dễ chịu?</a:t>
            </a:r>
            <a:r>
              <a:rPr lang="en-US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057400" y="3048000"/>
            <a:ext cx="8229600" cy="114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2/Tại sao vào ban đêm ta không nên để nhiều hoa, cây cảnh trong phòng ngủ?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981200" y="4495800"/>
            <a:ext cx="8305800" cy="1524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rgbClr val="990000"/>
                </a:solidFill>
                <a:latin typeface="Comic Sans MS" pitchFamily="66" charset="0"/>
              </a:rPr>
              <a:t> 3/Lượng khí các-bô-nic quá nhiều ở khu vực đông dân cư, để đảm bảo sức khỏe con người cần làm gì?</a:t>
            </a:r>
            <a:r>
              <a:rPr lang="en-US" sz="320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3200400" y="762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360">
                <a:ln w="1270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Ai thông minh?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133600" y="3962400"/>
            <a:ext cx="7543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000066"/>
                </a:solidFill>
              </a:rPr>
              <a:t>Vì lúc đó cây đang thực hiện quá trình quang </a:t>
            </a:r>
          </a:p>
          <a:p>
            <a:r>
              <a:rPr lang="en-US" sz="2800">
                <a:solidFill>
                  <a:srgbClr val="000066"/>
                </a:solidFill>
              </a:rPr>
              <a:t>hợp. Lượng khí ô-xi và hơi nước thoát ra làm </a:t>
            </a:r>
            <a:br>
              <a:rPr lang="en-US" sz="2800">
                <a:solidFill>
                  <a:srgbClr val="000066"/>
                </a:solidFill>
              </a:rPr>
            </a:br>
            <a:r>
              <a:rPr lang="en-US" sz="2800">
                <a:solidFill>
                  <a:srgbClr val="000066"/>
                </a:solidFill>
              </a:rPr>
              <a:t>cho không khí mát mẻ.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2133600" y="4222648"/>
            <a:ext cx="83058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6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 lúc đó cây đang thực hiện quá trình hô hấp.</a:t>
            </a:r>
          </a:p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Cây sẽ hút hết ô-xi có trong phòng và thải ra</a:t>
            </a:r>
          </a:p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nhiều khí các-bô-nic làm cho chúng ta khó thở.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4381500" y="6100609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Trồng cây xanh</a:t>
            </a:r>
          </a:p>
        </p:txBody>
      </p:sp>
      <p:pic>
        <p:nvPicPr>
          <p:cNvPr id="81930" name="Picture 10" descr="Trồng cây xanh trong khuôn viên trường họ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6" y="1"/>
            <a:ext cx="6050604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11" descr="ImageHand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556120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Vân Trang, V.Music làm chiến sỹ tình nguyện, Tin tức trong ngày, Van Trang, VMusic, chien dich, trong cay, dap xe, ca si, tin t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6" y="3048001"/>
            <a:ext cx="6012504" cy="30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đô th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48000"/>
            <a:ext cx="5638800" cy="30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 animBg="1"/>
      <p:bldP spid="81924" grpId="0" animBg="1"/>
      <p:bldP spid="81925" grpId="0" build="p" animBg="1"/>
      <p:bldP spid="81926" grpId="0" animBg="1"/>
      <p:bldP spid="81927" grpId="0"/>
      <p:bldP spid="81927" grpId="1"/>
      <p:bldP spid="81928" grpId="0" animBg="1"/>
      <p:bldP spid="81928" grpId="1" animBg="1"/>
      <p:bldP spid="819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4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134376024"/>
              </p:ext>
            </p:extLst>
          </p:nvPr>
        </p:nvGraphicFramePr>
        <p:xfrm>
          <a:off x="1524000" y="296773"/>
          <a:ext cx="9144000" cy="58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art" r:id="rId4" imgW="8229600" imgH="5848350" progId="MSGraph.Chart.8">
                  <p:embed followColorScheme="full"/>
                </p:oleObj>
              </mc:Choice>
              <mc:Fallback>
                <p:oleObj name="Chart" r:id="rId4" imgW="8229600" imgH="5848350" progId="MSGraph.Chart.8">
                  <p:embed followColorScheme="full"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96773"/>
                        <a:ext cx="9144000" cy="584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71500" y="1358216"/>
            <a:ext cx="110490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latin typeface="Times New Roman" pitchFamily="18" charset="0"/>
                <a:cs typeface="Times New Roman" pitchFamily="18" charset="0"/>
              </a:rPr>
              <a:t>	Thực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600" b="1">
                <a:latin typeface="Times New Roman" pitchFamily="18" charset="0"/>
                <a:cs typeface="Times New Roman" pitchFamily="18" charset="0"/>
              </a:rPr>
              <a:t>	Khí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ô- xi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ô- xi,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/>
              <a:t>	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Khí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khí-các-bô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EB3E89-78BE-4711-B992-121992C1D5F9}"/>
              </a:ext>
            </a:extLst>
          </p:cNvPr>
          <p:cNvSpPr txBox="1"/>
          <p:nvPr/>
        </p:nvSpPr>
        <p:spPr>
          <a:xfrm>
            <a:off x="3962400" y="33383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71172887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181600" y="128785"/>
            <a:ext cx="5714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khoáng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5415116" y="1238249"/>
            <a:ext cx="494862" cy="4476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5410199" y="1943100"/>
            <a:ext cx="501247" cy="381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410199" y="2590799"/>
            <a:ext cx="501247" cy="43229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057900" y="1190625"/>
            <a:ext cx="4305300" cy="49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057900" y="2492476"/>
            <a:ext cx="4305300" cy="5555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057900" y="1828800"/>
            <a:ext cx="4305300" cy="49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Nhiều ni- tơ hơn</a:t>
            </a:r>
          </a:p>
        </p:txBody>
      </p:sp>
    </p:spTree>
    <p:extLst>
      <p:ext uri="{BB962C8B-B14F-4D97-AF65-F5344CB8AC3E}">
        <p14:creationId xmlns:p14="http://schemas.microsoft.com/office/powerpoint/2010/main" val="10861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4800" y="437536"/>
            <a:ext cx="64770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cs typeface="Times New Roman" pitchFamily="18" charset="0"/>
              </a:rPr>
              <a:t>Cùng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một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cây</a:t>
            </a:r>
            <a:r>
              <a:rPr lang="en-US" sz="3200" b="1" dirty="0">
                <a:cs typeface="Times New Roman" pitchFamily="18" charset="0"/>
              </a:rPr>
              <a:t>, ở </a:t>
            </a:r>
            <a:r>
              <a:rPr lang="en-US" sz="3200" b="1" dirty="0" err="1">
                <a:cs typeface="Times New Roman" pitchFamily="18" charset="0"/>
              </a:rPr>
              <a:t>những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giai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đoạn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phát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triển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khác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nhau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nhu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cầu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về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chất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khoáng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như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thế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nào</a:t>
            </a:r>
            <a:r>
              <a:rPr lang="en-US" sz="3200" b="1" dirty="0">
                <a:cs typeface="Times New Roman" pitchFamily="18" charset="0"/>
              </a:rPr>
              <a:t>?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447800" y="2220630"/>
            <a:ext cx="450558" cy="37430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1447800" y="2819400"/>
            <a:ext cx="450558" cy="381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1447800" y="3505200"/>
            <a:ext cx="450558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133601" y="2148562"/>
            <a:ext cx="4419600" cy="518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133601" y="2819400"/>
            <a:ext cx="4419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Cũng khác nhau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133601" y="3429000"/>
            <a:ext cx="4419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09800" y="2971801"/>
            <a:ext cx="6629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none"/>
              <a:t> </a:t>
            </a:r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715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651"/>
            <a:ext cx="5791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505200" y="5334367"/>
            <a:ext cx="704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295400" y="5832902"/>
            <a:ext cx="937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97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60800" y="3035300"/>
            <a:ext cx="7823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7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0+ hình nền màu trắng đẹp sử dụng cho thiết kế trình chiế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4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1248">
            <a:off x="9763227" y="3713618"/>
            <a:ext cx="126153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701955">
            <a:off x="913209" y="4419739"/>
            <a:ext cx="9731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5314419" y="1110753"/>
            <a:ext cx="2057400" cy="9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		                       </a:t>
            </a:r>
            <a:r>
              <a:rPr lang="en-US" altLang="vi-VN" sz="31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vi-VN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vi-VN" altLang="vi-VN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7619" y="2278856"/>
            <a:ext cx="87767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6000" b="1" cap="all" dirty="0">
              <a:ln/>
              <a:solidFill>
                <a:schemeClr val="accent6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2438400" y="2457450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600">
              <a:latin typeface="Times New Roman" pitchFamily="18" charset="0"/>
            </a:endParaRPr>
          </a:p>
        </p:txBody>
      </p: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2438400" y="2457450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600">
              <a:latin typeface="Times New Roman" pitchFamily="18" charset="0"/>
            </a:endParaRPr>
          </a:p>
        </p:txBody>
      </p: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1905000" y="1512422"/>
            <a:ext cx="9829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gồm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2286000" y="2438400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 Ô-xi                   Ni-tơ              Các-bô-nic</a:t>
            </a:r>
          </a:p>
          <a:p>
            <a:pPr algn="l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 Bụi                    Vi khuẩn       Hơi nước</a:t>
            </a:r>
          </a:p>
        </p:txBody>
      </p:sp>
      <p:sp>
        <p:nvSpPr>
          <p:cNvPr id="358413" name="Text Box 13"/>
          <p:cNvSpPr txBox="1">
            <a:spLocks noChangeArrowheads="1"/>
          </p:cNvSpPr>
          <p:nvPr/>
        </p:nvSpPr>
        <p:spPr bwMode="auto">
          <a:xfrm>
            <a:off x="1905000" y="3657600"/>
            <a:ext cx="96773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trọng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</a:rPr>
              <a:t>?</a:t>
            </a:r>
          </a:p>
        </p:txBody>
      </p:sp>
      <p:sp>
        <p:nvSpPr>
          <p:cNvPr id="358414" name="Text Box 14"/>
          <p:cNvSpPr txBox="1">
            <a:spLocks noChangeArrowheads="1"/>
          </p:cNvSpPr>
          <p:nvPr/>
        </p:nvSpPr>
        <p:spPr bwMode="auto">
          <a:xfrm>
            <a:off x="2285999" y="2438401"/>
            <a:ext cx="15437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Ô-xi</a:t>
            </a:r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7010400" y="2415655"/>
            <a:ext cx="2949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Các-bô-níc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47800" y="559703"/>
            <a:ext cx="1112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b="1" dirty="0">
                <a:solidFill>
                  <a:srgbClr val="0000FF"/>
                </a:solidFill>
                <a:latin typeface="+mj-lt"/>
              </a:rPr>
              <a:t>Hoạt động 1: Vai trò của không khí đối với thực vật:</a:t>
            </a:r>
          </a:p>
        </p:txBody>
      </p:sp>
    </p:spTree>
    <p:extLst>
      <p:ext uri="{BB962C8B-B14F-4D97-AF65-F5344CB8AC3E}">
        <p14:creationId xmlns:p14="http://schemas.microsoft.com/office/powerpoint/2010/main" val="31078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-0.00324 L -0.05018 0.07801 C -0.06771 0.09584 -0.07518 0.12038 -0.07379 0.14468 C -0.07205 0.17269 -0.06198 0.19375 -0.04184 0.20764 L 0.04427 0.27408 " pathEditMode="relative" rAng="5133811" ptsTypes="FffFF">
                                      <p:cBhvr>
                                        <p:cTn id="35" dur="20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44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 0.02037 L 0.01476 0.10463 C 0.03299 0.12315 0.04184 0.14699 0.03993 0.17084 C 0.03785 0.19769 0.02552 0.2176 0.00469 0.23033 L -0.08767 0.29074 " pathEditMode="relative" rAng="5768161" ptsTypes="FffFF">
                                      <p:cBhvr>
                                        <p:cTn id="37" dur="2000" fill="hold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1" grpId="0"/>
      <p:bldP spid="358412" grpId="0"/>
      <p:bldP spid="358413" grpId="0"/>
      <p:bldP spid="358414" grpId="0"/>
      <p:bldP spid="358414" grpId="1"/>
      <p:bldP spid="358415" grpId="0"/>
      <p:bldP spid="358415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 d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nen d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1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2070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18026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1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7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1930400" y="1257300"/>
            <a:ext cx="1409700" cy="1422400"/>
            <a:chOff x="528" y="792"/>
            <a:chExt cx="888" cy="896"/>
          </a:xfrm>
        </p:grpSpPr>
        <p:grpSp>
          <p:nvGrpSpPr>
            <p:cNvPr id="11307" name="Group 9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1317" name="Line 10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8" name="Line 11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08" name="Group 12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1315" name="Line 13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6" name="Line 14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09" name="Group 15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1313" name="Line 16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4" name="Line 17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10" name="Group 18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1311" name="Line 1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2" name="Line 2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8629" name="Group 21"/>
          <p:cNvGrpSpPr>
            <a:grpSpLocks/>
          </p:cNvGrpSpPr>
          <p:nvPr/>
        </p:nvGrpSpPr>
        <p:grpSpPr bwMode="auto">
          <a:xfrm rot="1355059">
            <a:off x="1143000" y="381000"/>
            <a:ext cx="3009900" cy="3149600"/>
            <a:chOff x="528" y="792"/>
            <a:chExt cx="888" cy="896"/>
          </a:xfrm>
        </p:grpSpPr>
        <p:grpSp>
          <p:nvGrpSpPr>
            <p:cNvPr id="11295" name="Group 22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1305" name="Line 23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4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6" name="Group 25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1303" name="Line 26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Line 27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7" name="Group 28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1301" name="Line 2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3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8" name="Group 31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1299" name="Line 3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Line 3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642" name="Arc 34"/>
          <p:cNvSpPr>
            <a:spLocks/>
          </p:cNvSpPr>
          <p:nvPr/>
        </p:nvSpPr>
        <p:spPr bwMode="auto">
          <a:xfrm rot="2960661" flipH="1">
            <a:off x="4118005" y="3923832"/>
            <a:ext cx="784166" cy="2016844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1905000 h 21600"/>
              <a:gd name="T4" fmla="*/ 0 w 21600"/>
              <a:gd name="T5" fmla="*/ 1905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3" name="Arc 35"/>
          <p:cNvSpPr>
            <a:spLocks/>
          </p:cNvSpPr>
          <p:nvPr/>
        </p:nvSpPr>
        <p:spPr bwMode="auto">
          <a:xfrm rot="13982437" flipV="1">
            <a:off x="4267745" y="3083667"/>
            <a:ext cx="760911" cy="1736046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1788131" y="5257800"/>
            <a:ext cx="217426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ô-xi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45" name="Rectangle 37"/>
          <p:cNvSpPr>
            <a:spLocks noChangeArrowheads="1"/>
          </p:cNvSpPr>
          <p:nvPr/>
        </p:nvSpPr>
        <p:spPr bwMode="auto">
          <a:xfrm>
            <a:off x="863997" y="4114800"/>
            <a:ext cx="340320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6" name="Arc 38"/>
          <p:cNvSpPr>
            <a:spLocks/>
          </p:cNvSpPr>
          <p:nvPr/>
        </p:nvSpPr>
        <p:spPr bwMode="auto">
          <a:xfrm rot="13046667" flipV="1">
            <a:off x="6699187" y="4163002"/>
            <a:ext cx="1613027" cy="100344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7" name="Arc 39"/>
          <p:cNvSpPr>
            <a:spLocks/>
          </p:cNvSpPr>
          <p:nvPr/>
        </p:nvSpPr>
        <p:spPr bwMode="auto">
          <a:xfrm rot="11881152" flipV="1">
            <a:off x="6552210" y="2961150"/>
            <a:ext cx="1373580" cy="971621"/>
          </a:xfrm>
          <a:custGeom>
            <a:avLst/>
            <a:gdLst>
              <a:gd name="T0" fmla="*/ 63556 w 21600"/>
              <a:gd name="T1" fmla="*/ 0 h 21571"/>
              <a:gd name="T2" fmla="*/ 1219200 w 21600"/>
              <a:gd name="T3" fmla="*/ 1446212 h 21571"/>
              <a:gd name="T4" fmla="*/ 0 w 21600"/>
              <a:gd name="T5" fmla="*/ 1446212 h 215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</a:path>
              <a:path w="21600" h="21571" stroke="0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  <a:lnTo>
                  <a:pt x="0" y="21571"/>
                </a:lnTo>
                <a:lnTo>
                  <a:pt x="1125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7772400" y="31242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Các-bô-níc</a:t>
            </a:r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7543800" y="4724400"/>
            <a:ext cx="281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ô-xi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1562100" y="31955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sự trao đổi khí trong quang hợp của thực vật</a:t>
            </a:r>
          </a:p>
        </p:txBody>
      </p:sp>
      <p:pic>
        <p:nvPicPr>
          <p:cNvPr id="68651" name="Picture 43" descr="slide0037_image09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66801"/>
            <a:ext cx="68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52" name="Rectangle 44"/>
          <p:cNvSpPr>
            <a:spLocks noChangeArrowheads="1"/>
          </p:cNvSpPr>
          <p:nvPr/>
        </p:nvSpPr>
        <p:spPr bwMode="auto">
          <a:xfrm>
            <a:off x="287350" y="578399"/>
            <a:ext cx="2057400" cy="990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5085824" y="734663"/>
            <a:ext cx="5292616" cy="1981200"/>
          </a:xfrm>
          <a:prstGeom prst="cloudCallout">
            <a:avLst>
              <a:gd name="adj1" fmla="val -49318"/>
              <a:gd name="adj2" fmla="val 44995"/>
            </a:avLst>
          </a:prstGeom>
          <a:solidFill>
            <a:srgbClr val="CC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Trong quang hợp thực vật hít vào khí gì? 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Thải ra khí gì?</a:t>
            </a:r>
          </a:p>
        </p:txBody>
      </p:sp>
      <p:sp>
        <p:nvSpPr>
          <p:cNvPr id="68654" name="AutoShape 46"/>
          <p:cNvSpPr>
            <a:spLocks noChangeArrowheads="1"/>
          </p:cNvSpPr>
          <p:nvPr/>
        </p:nvSpPr>
        <p:spPr bwMode="auto">
          <a:xfrm>
            <a:off x="5181600" y="685800"/>
            <a:ext cx="5486400" cy="2057400"/>
          </a:xfrm>
          <a:prstGeom prst="cloudCallout">
            <a:avLst>
              <a:gd name="adj1" fmla="val -14870"/>
              <a:gd name="adj2" fmla="val 10573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Quá trình quang hợp chỉ xảy ra khi nào?</a:t>
            </a:r>
          </a:p>
        </p:txBody>
      </p:sp>
      <p:sp>
        <p:nvSpPr>
          <p:cNvPr id="68655" name="Rectangle 47"/>
          <p:cNvSpPr>
            <a:spLocks noChangeArrowheads="1"/>
          </p:cNvSpPr>
          <p:nvPr/>
        </p:nvSpPr>
        <p:spPr bwMode="auto">
          <a:xfrm>
            <a:off x="7696200" y="914400"/>
            <a:ext cx="2438400" cy="914400"/>
          </a:xfrm>
          <a:prstGeom prst="rect">
            <a:avLst/>
          </a:prstGeom>
          <a:solidFill>
            <a:srgbClr val="FFFF99"/>
          </a:solidFill>
          <a:ln w="9525" cap="rnd" algn="ctr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Vào ban ngày</a:t>
            </a:r>
          </a:p>
        </p:txBody>
      </p:sp>
      <p:sp>
        <p:nvSpPr>
          <p:cNvPr id="615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2051" flipV="1">
            <a:off x="7772614" y="2989891"/>
            <a:ext cx="3313863" cy="914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l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395652">
            <a:off x="7348538" y="4755440"/>
            <a:ext cx="2301783" cy="601989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5299183" y="582263"/>
            <a:ext cx="6160995" cy="2286000"/>
          </a:xfrm>
          <a:prstGeom prst="cloudCallout">
            <a:avLst>
              <a:gd name="adj1" fmla="val -14870"/>
              <a:gd name="adj2" fmla="val 834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Bộ phận nào của cây chủ yếu thực hiện quá trình quang hợp</a:t>
            </a:r>
          </a:p>
        </p:txBody>
      </p:sp>
      <p:sp>
        <p:nvSpPr>
          <p:cNvPr id="68659" name="Rectangle 51"/>
          <p:cNvSpPr>
            <a:spLocks noChangeArrowheads="1"/>
          </p:cNvSpPr>
          <p:nvPr/>
        </p:nvSpPr>
        <p:spPr bwMode="auto">
          <a:xfrm>
            <a:off x="6629400" y="1066800"/>
            <a:ext cx="2438400" cy="914400"/>
          </a:xfrm>
          <a:prstGeom prst="rect">
            <a:avLst/>
          </a:prstGeom>
          <a:solidFill>
            <a:srgbClr val="FFFF99"/>
          </a:solidFill>
          <a:ln w="9525" cap="rnd" algn="ctr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Lá cây</a:t>
            </a:r>
          </a:p>
        </p:txBody>
      </p: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1892300" y="1256507"/>
            <a:ext cx="1443050" cy="1422377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68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686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3 0.61356 C 0.29496 0.60616 0.29514 0.59875 0.29323 0.59159 C 0.29271 0.58904 0.28958 0.58742 0.28836 0.58511 C 0.28698 0.58233 0.28767 0.5791 0.28611 0.57632 C 0.28507 0.57378 0.28281 0.57193 0.28142 0.56962 C 0.27951 0.56615 0.27777 0.56245 0.27639 0.55875 C 0.26909 0.53932 0.26041 0.51943 0.25468 0.49954 C 0.24965 0.44357 0.25416 0.49885 0.25 0.4186 C 0.2493 0.40611 0.2493 0.39362 0.24739 0.38136 C 0.24461 0.36517 0.21649 0.34598 0.19913 0.34182 C 0.18871 0.33557 0.18298 0.3321 0.17482 0.32424 C 0.17048 0.31152 0.16111 0.30088 0.15069 0.29163 C 0.1401 0.26064 0.16198 0.24145 0.17257 0.21508 C 0.17569 0.19658 0.17847 0.17854 0.18229 0.16027 C 0.18021 0.13136 0.18524 0.12581 0.17014 0.10754 C 0.16597 0.09667 0.15416 0.08765 0.1434 0.08118 C 0.12968 0.06221 0.0842 0.05065 0.05902 0.04649 C 0.04705 0.04718 0.03489 0.04672 0.02291 0.04834 C 0.01562 0.04949 0.01493 0.05736 0.00833 0.05736 " pathEditMode="relative" rAng="0" ptsTypes="ffffffffffffffffffA">
                                      <p:cBhvr>
                                        <p:cTn id="47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283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 -0.02012 C -0.01858 -0.01225 -0.0224 -0.00693 -0.02552 -0.00023 C -0.02778 0.00486 -0.029 0.01064 -0.03143 0.0155 C -0.03247 0.01758 -0.03334 0.01943 -0.03438 0.02151 C -0.0349 0.02429 -0.03542 0.02683 -0.03594 0.02961 C -0.03681 0.03354 -0.03889 0.0414 -0.03889 0.04163 C -0.03854 0.05666 -0.04827 0.11009 -0.02691 0.11888 C -0.0165 0.12836 -0.02101 0.12443 -0.01354 0.1309 C -0.01059 0.13298 -0.00643 0.13298 -0.00313 0.13483 C 0.0059 0.13992 0.01441 0.14455 0.02378 0.14848 C 0.03073 0.15125 0.03593 0.15588 0.04323 0.15865 C 0.05052 0.16513 0.05937 0.1679 0.06701 0.17461 C 0.07274 0.1797 0.07534 0.18733 0.08194 0.19057 C 0.0842 0.19473 0.08732 0.1982 0.08941 0.20259 C 0.09027 0.20421 0.0901 0.20653 0.09097 0.20838 C 0.09357 0.21393 0.09791 0.21971 0.10139 0.22387 C 0.10434 0.2322 0.10885 0.23636 0.1118 0.24422 C 0.1158 0.25417 0.11892 0.26596 0.12378 0.27591 C 0.12673 0.2951 0.12621 0.28678 0.12378 0.31776 C 0.12309 0.32563 0.121 0.32401 0.11788 0.33164 C 0.08507 0.40981 0.06215 0.36147 -0.04184 0.36356 C -0.05209 0.37234 -0.06424 0.37535 -0.07622 0.37697 C -0.07726 0.37928 -0.07917 0.38321 -0.07917 0.38321 " pathEditMode="relative" rAng="0" ptsTypes="ffffffffffffffffffffffA">
                                      <p:cBhvr>
                                        <p:cTn id="69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21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2" grpId="0" animBg="1"/>
      <p:bldP spid="68643" grpId="0" animBg="1"/>
      <p:bldP spid="68646" grpId="0" animBg="1"/>
      <p:bldP spid="68647" grpId="0" animBg="1"/>
      <p:bldP spid="68652" grpId="0" animBg="1"/>
      <p:bldP spid="68652" grpId="1" animBg="1"/>
      <p:bldP spid="68653" grpId="0" animBg="1"/>
      <p:bldP spid="68653" grpId="1" animBg="1"/>
      <p:bldP spid="68654" grpId="0" animBg="1"/>
      <p:bldP spid="68654" grpId="1" animBg="1"/>
      <p:bldP spid="68655" grpId="0" animBg="1"/>
      <p:bldP spid="68655" grpId="1" animBg="1"/>
      <p:bldP spid="6157" grpId="0" animBg="1"/>
      <p:bldP spid="2" grpId="0" animBg="1"/>
      <p:bldP spid="68658" grpId="0" animBg="1"/>
      <p:bldP spid="68658" grpId="1" animBg="1"/>
      <p:bldP spid="68659" grpId="0" animBg="1"/>
      <p:bldP spid="68659" grpId="1" animBg="1"/>
      <p:bldP spid="686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1009</Words>
  <Application>Microsoft Office PowerPoint</Application>
  <PresentationFormat>Widescreen</PresentationFormat>
  <Paragraphs>148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VNI-Times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nhanh các câu hỏi sau: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My Hà</cp:lastModifiedBy>
  <cp:revision>34</cp:revision>
  <dcterms:created xsi:type="dcterms:W3CDTF">2015-04-01T08:07:22Z</dcterms:created>
  <dcterms:modified xsi:type="dcterms:W3CDTF">2022-04-15T16:47:54Z</dcterms:modified>
</cp:coreProperties>
</file>