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80" r:id="rId2"/>
    <p:sldId id="287" r:id="rId3"/>
    <p:sldId id="284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85" r:id="rId12"/>
    <p:sldId id="295" r:id="rId13"/>
    <p:sldId id="296" r:id="rId14"/>
    <p:sldId id="297" r:id="rId15"/>
    <p:sldId id="310" r:id="rId16"/>
    <p:sldId id="298" r:id="rId17"/>
    <p:sldId id="299" r:id="rId18"/>
    <p:sldId id="312" r:id="rId19"/>
    <p:sldId id="300" r:id="rId20"/>
    <p:sldId id="282" r:id="rId21"/>
    <p:sldId id="302" r:id="rId22"/>
    <p:sldId id="303" r:id="rId23"/>
    <p:sldId id="313" r:id="rId24"/>
    <p:sldId id="307" r:id="rId25"/>
    <p:sldId id="308" r:id="rId26"/>
    <p:sldId id="305" r:id="rId27"/>
    <p:sldId id="309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8290B"/>
    <a:srgbClr val="F0E3C0"/>
    <a:srgbClr val="16468D"/>
    <a:srgbClr val="337CAD"/>
    <a:srgbClr val="CE3041"/>
    <a:srgbClr val="86D008"/>
    <a:srgbClr val="655700"/>
    <a:srgbClr val="EC1C2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702" autoAdjust="0"/>
  </p:normalViewPr>
  <p:slideViewPr>
    <p:cSldViewPr snapToGrid="0">
      <p:cViewPr varScale="1">
        <p:scale>
          <a:sx n="66" d="100"/>
          <a:sy n="66" d="100"/>
        </p:scale>
        <p:origin x="672" y="-236"/>
      </p:cViewPr>
      <p:guideLst>
        <p:guide orient="horz" pos="2160"/>
        <p:guide pos="3852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E5744-D7F3-4BFD-BD9A-6D5A09F70AF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B38F8-62EC-4DA9-8BB1-392B078CB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2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MÓN QUÀ BẤT NGỜ để sang phần Luyện tập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B38F8-62EC-4DA9-8BB1-392B078CBF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B38F8-62EC-4DA9-8BB1-392B078CBF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B38F8-62EC-4DA9-8BB1-392B078CBF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B38F8-62EC-4DA9-8BB1-392B078CBF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9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B38F8-62EC-4DA9-8BB1-392B078CBF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B38F8-62EC-4DA9-8BB1-392B078CBF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57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B38F8-62EC-4DA9-8BB1-392B078CBF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9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56042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814295"/>
            <a:ext cx="13216115" cy="89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4422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4390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07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65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89554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D9A1A0-230F-4976-A12A-105A835A82EF}"/>
              </a:ext>
            </a:extLst>
          </p:cNvPr>
          <p:cNvSpPr/>
          <p:nvPr userDrawn="1"/>
        </p:nvSpPr>
        <p:spPr>
          <a:xfrm rot="16200000">
            <a:off x="-321081" y="319384"/>
            <a:ext cx="10422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3D614-C905-465F-84D9-43DEF4FC85D9}"/>
              </a:ext>
            </a:extLst>
          </p:cNvPr>
          <p:cNvSpPr/>
          <p:nvPr userDrawn="1"/>
        </p:nvSpPr>
        <p:spPr>
          <a:xfrm rot="5400000" flipH="1">
            <a:off x="11418563" y="6049545"/>
            <a:ext cx="10422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1C42501-CA48-4E45-A73B-A3FC930448B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2783AD-50EF-48B4-862F-DAAE6CDF53C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D26C19-18A2-4CAF-B8FB-FE2D51F967D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DF4F25-EAAC-47F8-8C48-E1BD1F6FE3F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F33F2C-D698-46A7-9AA1-F6162A1480AC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8128C7-8BCE-4377-B7BC-6D738FF6966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  <p:sldLayoutId id="2147483654" r:id="rId6"/>
    <p:sldLayoutId id="2147483655" r:id="rId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0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9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76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1.xml"/><Relationship Id="rId3" Type="http://schemas.openxmlformats.org/officeDocument/2006/relationships/image" Target="../media/image26.png"/><Relationship Id="rId7" Type="http://schemas.openxmlformats.org/officeDocument/2006/relationships/slide" Target="slide8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slide" Target="slide6.xml"/><Relationship Id="rId5" Type="http://schemas.openxmlformats.org/officeDocument/2006/relationships/slide" Target="slide7.xm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图片 8">
            <a:extLst>
              <a:ext uri="{FF2B5EF4-FFF2-40B4-BE49-F238E27FC236}">
                <a16:creationId xmlns:a16="http://schemas.microsoft.com/office/drawing/2014/main" id="{E45AD501-1488-4302-B70E-E36744465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998" y="278013"/>
            <a:ext cx="4602133" cy="3652731"/>
          </a:xfrm>
          <a:prstGeom prst="rect">
            <a:avLst/>
          </a:prstGeom>
        </p:spPr>
      </p:pic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479D6-4DA3-4619-9B95-04BEC1B71D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67" y="1284586"/>
            <a:ext cx="2853175" cy="1999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EEC88-7582-4541-AA9D-2B2FCDB34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26" y="3891003"/>
            <a:ext cx="9352075" cy="2987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FE061D-D3CE-4241-91CC-C63014DB1B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43" y="4936534"/>
            <a:ext cx="8516850" cy="1786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82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3648054" y="2757785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Luyện tập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Luyện tập</a:t>
            </a:r>
            <a:endParaRPr lang="en-US" sz="6000" b="0" cap="none" spc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Dặn dò</a:t>
            </a:r>
            <a:endParaRPr lang="en-US" sz="6000" b="0" cap="none" spc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285062-8F11-4EEA-A256-8430A80C0050}"/>
              </a:ext>
            </a:extLst>
          </p:cNvPr>
          <p:cNvSpPr/>
          <p:nvPr/>
        </p:nvSpPr>
        <p:spPr>
          <a:xfrm>
            <a:off x="10309753" y="8689549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Khởi động</a:t>
            </a:r>
            <a:endParaRPr lang="en-US" sz="6000" b="0" cap="none" spc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769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  <p:bldP spid="9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676183" y="1144944"/>
            <a:ext cx="92801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1.Phép tính sau làm đúng hay sai?</a:t>
            </a:r>
            <a:endParaRPr lang="en-US" sz="4000" b="1" cap="none" spc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0393661-DBB7-4773-B532-6C5B22E8D3C6}"/>
                  </a:ext>
                </a:extLst>
              </p:cNvPr>
              <p:cNvSpPr/>
              <p:nvPr/>
            </p:nvSpPr>
            <p:spPr>
              <a:xfrm>
                <a:off x="2517761" y="2288984"/>
                <a:ext cx="7596951" cy="152310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>
                    <a:ln w="0"/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UTM Avo" panose="02040603050506020204" pitchFamily="18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n w="0"/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5400" b="1" cap="none" spc="0">
                    <a:ln w="0"/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ln w="0"/>
                        <a:solidFill>
                          <a:schemeClr val="accent1">
                            <a:lumMod val="50000"/>
                          </a:schemeClr>
                        </a:solidFill>
                        <a:latin typeface="UTM Avo" panose="0204060305050602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5 + 1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6 + 3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ln w="0"/>
                        <a:solidFill>
                          <a:schemeClr val="accent1">
                            <a:lumMod val="50000"/>
                          </a:schemeClr>
                        </a:solidFill>
                        <a:latin typeface="UTM Avo" panose="0204060305050602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ln w="0"/>
                        <a:solidFill>
                          <a:schemeClr val="accent1">
                            <a:lumMod val="50000"/>
                          </a:schemeClr>
                        </a:solidFill>
                        <a:latin typeface="UTM Avo" panose="0204060305050602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5400" b="1" cap="none" spc="0">
                  <a:ln w="0"/>
                  <a:solidFill>
                    <a:schemeClr val="accent1">
                      <a:lumMod val="50000"/>
                    </a:schemeClr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0393661-DBB7-4773-B532-6C5B22E8D3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761" y="2288984"/>
                <a:ext cx="7596951" cy="1523109"/>
              </a:xfrm>
              <a:prstGeom prst="rect">
                <a:avLst/>
              </a:prstGeom>
              <a:blipFill>
                <a:blip r:embed="rId3"/>
                <a:stretch>
                  <a:fillRect l="-2087" b="-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AA6349F-6B94-409B-8049-220BB0572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80" y="3812093"/>
            <a:ext cx="2827526" cy="28275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6EF203-0922-456C-B663-D486F5B072D7}"/>
              </a:ext>
            </a:extLst>
          </p:cNvPr>
          <p:cNvSpPr/>
          <p:nvPr/>
        </p:nvSpPr>
        <p:spPr>
          <a:xfrm>
            <a:off x="6108423" y="4517970"/>
            <a:ext cx="14300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i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SAI</a:t>
            </a:r>
            <a:endParaRPr lang="en-US" sz="6000" b="1" cap="none" spc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B77867-4148-42A6-AB9C-618CA87E32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86" y="3429000"/>
            <a:ext cx="3697077" cy="3697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1BFA1A-F07B-4D8A-A743-8A6D7D9869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9" y="4300229"/>
            <a:ext cx="2466808" cy="24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6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676183" y="1144944"/>
            <a:ext cx="92801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1.Phép tính sau làm đúng hay sai?</a:t>
            </a:r>
            <a:endParaRPr lang="en-US" sz="4000" b="1" cap="none" spc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0393661-DBB7-4773-B532-6C5B22E8D3C6}"/>
                  </a:ext>
                </a:extLst>
              </p:cNvPr>
              <p:cNvSpPr/>
              <p:nvPr/>
            </p:nvSpPr>
            <p:spPr>
              <a:xfrm>
                <a:off x="3388190" y="2288984"/>
                <a:ext cx="5856090" cy="151368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b)</a:t>
                </a:r>
                <a:r>
                  <a:rPr lang="en-US" sz="5400" b="1">
                    <a:ln w="0"/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5400" b="1" cap="none" spc="0">
                    <a:ln w="0"/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UTM Avo" panose="0204060305050602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ln w="0"/>
                        <a:solidFill>
                          <a:schemeClr val="accent1">
                            <a:lumMod val="50000"/>
                          </a:schemeClr>
                        </a:solidFill>
                        <a:latin typeface="UTM Avo" panose="0204060305050602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5 − 1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6 − 3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ln w="0"/>
                        <a:solidFill>
                          <a:schemeClr val="accent1">
                            <a:lumMod val="50000"/>
                          </a:schemeClr>
                        </a:solidFill>
                        <a:latin typeface="UTM Avo" panose="0204060305050602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5400" b="1" cap="none" spc="0">
                  <a:ln w="0"/>
                  <a:solidFill>
                    <a:schemeClr val="accent1">
                      <a:lumMod val="50000"/>
                    </a:schemeClr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0393661-DBB7-4773-B532-6C5B22E8D3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190" y="2288984"/>
                <a:ext cx="5856090" cy="1513684"/>
              </a:xfrm>
              <a:prstGeom prst="rect">
                <a:avLst/>
              </a:prstGeom>
              <a:blipFill>
                <a:blip r:embed="rId3"/>
                <a:stretch>
                  <a:fillRect l="-5208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AA6349F-6B94-409B-8049-220BB0572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80" y="3812093"/>
            <a:ext cx="2827526" cy="28275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6EF203-0922-456C-B663-D486F5B072D7}"/>
              </a:ext>
            </a:extLst>
          </p:cNvPr>
          <p:cNvSpPr/>
          <p:nvPr/>
        </p:nvSpPr>
        <p:spPr>
          <a:xfrm>
            <a:off x="6108423" y="4517970"/>
            <a:ext cx="14300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i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SAI</a:t>
            </a:r>
            <a:endParaRPr lang="en-US" sz="6000" b="1" cap="none" spc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7E7CF9-20E8-45FE-A822-1B441A0896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86" y="3429000"/>
            <a:ext cx="3697077" cy="3697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A2EA13-98EF-45EA-AD48-0D5031DC78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9" y="4300229"/>
            <a:ext cx="2466808" cy="24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7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676183" y="1144944"/>
            <a:ext cx="92801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1.Phép tính sau làm đúng hay sai?</a:t>
            </a:r>
            <a:endParaRPr lang="en-US" sz="4000" b="1" cap="none" spc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0393661-DBB7-4773-B532-6C5B22E8D3C6}"/>
                  </a:ext>
                </a:extLst>
              </p:cNvPr>
              <p:cNvSpPr/>
              <p:nvPr/>
            </p:nvSpPr>
            <p:spPr>
              <a:xfrm>
                <a:off x="2945762" y="2288984"/>
                <a:ext cx="6740948" cy="151368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c)</a:t>
                </a:r>
                <a:r>
                  <a:rPr lang="en-US" sz="5400" b="1">
                    <a:ln w="0"/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5400" b="1" cap="none" spc="0">
                    <a:ln w="0"/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UTM Avo" panose="0204060305050602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ln w="0"/>
                        <a:solidFill>
                          <a:schemeClr val="accent1">
                            <a:lumMod val="50000"/>
                          </a:schemeClr>
                        </a:solidFill>
                        <a:latin typeface="UTM Avo" panose="0204060305050602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 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6 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 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ln w="0"/>
                        <a:solidFill>
                          <a:schemeClr val="accent1">
                            <a:lumMod val="50000"/>
                          </a:schemeClr>
                        </a:solidFill>
                        <a:latin typeface="UTM Avo" panose="0204060305050602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5400" b="1" cap="none" spc="0">
                  <a:ln w="0"/>
                  <a:solidFill>
                    <a:schemeClr val="accent1">
                      <a:lumMod val="50000"/>
                    </a:schemeClr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0393661-DBB7-4773-B532-6C5B22E8D3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62" y="2288984"/>
                <a:ext cx="6740948" cy="1513684"/>
              </a:xfrm>
              <a:prstGeom prst="rect">
                <a:avLst/>
              </a:prstGeom>
              <a:blipFill>
                <a:blip r:embed="rId3"/>
                <a:stretch>
                  <a:fillRect l="-4340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AA6349F-6B94-409B-8049-220BB0572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80" y="3812093"/>
            <a:ext cx="2827526" cy="28275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6EF203-0922-456C-B663-D486F5B072D7}"/>
              </a:ext>
            </a:extLst>
          </p:cNvPr>
          <p:cNvSpPr/>
          <p:nvPr/>
        </p:nvSpPr>
        <p:spPr>
          <a:xfrm>
            <a:off x="6316235" y="4498920"/>
            <a:ext cx="25571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86D0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ĐÚNG</a:t>
            </a:r>
            <a:endParaRPr lang="en-US" sz="6000" b="1" cap="none" spc="0">
              <a:ln w="0"/>
              <a:solidFill>
                <a:srgbClr val="86D00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61AFB-68DF-4783-96DF-7AD9AE4DCF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86" y="3429000"/>
            <a:ext cx="3697077" cy="3697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16E495-FCDF-493E-BCCF-D4F3A3E13B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9" y="4300229"/>
            <a:ext cx="2466808" cy="24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9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676185" y="1144944"/>
            <a:ext cx="92801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1.Phép tính sau làm đúng hay sai?</a:t>
            </a:r>
            <a:endParaRPr lang="en-US" sz="4000" b="1" cap="none" spc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0393661-DBB7-4773-B532-6C5B22E8D3C6}"/>
                  </a:ext>
                </a:extLst>
              </p:cNvPr>
              <p:cNvSpPr/>
              <p:nvPr/>
            </p:nvSpPr>
            <p:spPr>
              <a:xfrm>
                <a:off x="1795609" y="2288984"/>
                <a:ext cx="9041257" cy="151368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d)</a:t>
                </a:r>
                <a:r>
                  <a:rPr lang="en-US" sz="5400" b="1">
                    <a:ln w="0"/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5400" b="1" cap="none" spc="0">
                    <a:ln w="0"/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UTM Avo" panose="020406030505060202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ln w="0"/>
                        <a:solidFill>
                          <a:schemeClr val="accent1">
                            <a:lumMod val="50000"/>
                          </a:schemeClr>
                        </a:solidFill>
                        <a:latin typeface="UTM Avo" panose="0204060305050602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5400" b="1" i="1" smtClean="0">
                        <a:ln w="0"/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b="1" i="0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ln w="0"/>
                        <a:solidFill>
                          <a:schemeClr val="accent1">
                            <a:lumMod val="50000"/>
                          </a:schemeClr>
                        </a:solidFill>
                        <a:latin typeface="UTM Avo" panose="0204060305050602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 6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ln w="0"/>
                        <a:solidFill>
                          <a:schemeClr val="accent1">
                            <a:lumMod val="50000"/>
                          </a:schemeClr>
                        </a:solidFill>
                        <a:latin typeface="UTM Avo" panose="0204060305050602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5400" b="1" cap="none" spc="0">
                  <a:ln w="0"/>
                  <a:solidFill>
                    <a:schemeClr val="accent1">
                      <a:lumMod val="50000"/>
                    </a:schemeClr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0393661-DBB7-4773-B532-6C5B22E8D3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609" y="2288984"/>
                <a:ext cx="9041257" cy="1513684"/>
              </a:xfrm>
              <a:prstGeom prst="rect">
                <a:avLst/>
              </a:prstGeom>
              <a:blipFill>
                <a:blip r:embed="rId3"/>
                <a:stretch>
                  <a:fillRect l="-1821" b="-7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AA6349F-6B94-409B-8049-220BB0572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80" y="3812093"/>
            <a:ext cx="2827526" cy="28275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6EF203-0922-456C-B663-D486F5B072D7}"/>
              </a:ext>
            </a:extLst>
          </p:cNvPr>
          <p:cNvSpPr/>
          <p:nvPr/>
        </p:nvSpPr>
        <p:spPr>
          <a:xfrm>
            <a:off x="6108423" y="4517970"/>
            <a:ext cx="14300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i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SAI</a:t>
            </a:r>
            <a:endParaRPr lang="en-US" sz="6000" b="1" cap="none" spc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29561-3C0E-4EE1-B28A-903E5C860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86" y="3429000"/>
            <a:ext cx="3697077" cy="3697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B9D0A1-164D-43AA-BCEE-2243144ECE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9" y="4300229"/>
            <a:ext cx="2466808" cy="24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2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>
            <a:extLst>
              <a:ext uri="{FF2B5EF4-FFF2-40B4-BE49-F238E27FC236}">
                <a16:creationId xmlns:a16="http://schemas.microsoft.com/office/drawing/2014/main" id="{07EBDAF1-ECFD-40D4-B9DF-1076AA658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372" y="1744579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ABD38B52-7B0E-4E09-BB37-9631C052C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972" y="3344779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B3DC82B1-76B6-423B-ACC4-44A074920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972" y="3073317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0983A4DC-50F7-48B9-A0BB-AD31CE6EB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972" y="3073317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0">
            <a:extLst>
              <a:ext uri="{FF2B5EF4-FFF2-40B4-BE49-F238E27FC236}">
                <a16:creationId xmlns:a16="http://schemas.microsoft.com/office/drawing/2014/main" id="{EAF1CF7C-9426-412B-8479-4959D67CD4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685596"/>
              </p:ext>
            </p:extLst>
          </p:nvPr>
        </p:nvGraphicFramePr>
        <p:xfrm>
          <a:off x="2600510" y="3073317"/>
          <a:ext cx="15335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3" imgW="583920" imgH="393480" progId="Equation.3">
                  <p:embed/>
                </p:oleObj>
              </mc:Choice>
              <mc:Fallback>
                <p:oleObj name="Equation" r:id="rId3" imgW="583920" imgH="393480" progId="Equation.3">
                  <p:embed/>
                  <p:pic>
                    <p:nvPicPr>
                      <p:cNvPr id="7" name="Object 10">
                        <a:extLst>
                          <a:ext uri="{FF2B5EF4-FFF2-40B4-BE49-F238E27FC236}">
                            <a16:creationId xmlns:a16="http://schemas.microsoft.com/office/drawing/2014/main" id="{EAF1CF7C-9426-412B-8479-4959D67CD4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0510" y="3073317"/>
                        <a:ext cx="153352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3">
            <a:extLst>
              <a:ext uri="{FF2B5EF4-FFF2-40B4-BE49-F238E27FC236}">
                <a16:creationId xmlns:a16="http://schemas.microsoft.com/office/drawing/2014/main" id="{E0B0D195-70E8-4A4A-9803-FDA5CE045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972" y="3073317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12">
            <a:extLst>
              <a:ext uri="{FF2B5EF4-FFF2-40B4-BE49-F238E27FC236}">
                <a16:creationId xmlns:a16="http://schemas.microsoft.com/office/drawing/2014/main" id="{42AA1508-FF0A-432F-8079-B8025A32C1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986280"/>
              </p:ext>
            </p:extLst>
          </p:nvPr>
        </p:nvGraphicFramePr>
        <p:xfrm>
          <a:off x="2719572" y="1803461"/>
          <a:ext cx="151606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5" imgW="583920" imgH="393480" progId="Equation.3">
                  <p:embed/>
                </p:oleObj>
              </mc:Choice>
              <mc:Fallback>
                <p:oleObj name="Equation" r:id="rId5" imgW="583920" imgH="393480" progId="Equation.3">
                  <p:embed/>
                  <p:pic>
                    <p:nvPicPr>
                      <p:cNvPr id="9" name="Object 12">
                        <a:extLst>
                          <a:ext uri="{FF2B5EF4-FFF2-40B4-BE49-F238E27FC236}">
                            <a16:creationId xmlns:a16="http://schemas.microsoft.com/office/drawing/2014/main" id="{42AA1508-FF0A-432F-8079-B8025A32C1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9572" y="1803461"/>
                        <a:ext cx="1516063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4">
            <a:extLst>
              <a:ext uri="{FF2B5EF4-FFF2-40B4-BE49-F238E27FC236}">
                <a16:creationId xmlns:a16="http://schemas.microsoft.com/office/drawing/2014/main" id="{A3DE2857-CE85-4B91-8E64-ABA2EDB746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60917"/>
              </p:ext>
            </p:extLst>
          </p:nvPr>
        </p:nvGraphicFramePr>
        <p:xfrm>
          <a:off x="4176897" y="1812160"/>
          <a:ext cx="23749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7" imgW="914400" imgH="393480" progId="Equation.3">
                  <p:embed/>
                </p:oleObj>
              </mc:Choice>
              <mc:Fallback>
                <p:oleObj name="Equation" r:id="rId7" imgW="914400" imgH="393480" progId="Equation.3">
                  <p:embed/>
                  <p:pic>
                    <p:nvPicPr>
                      <p:cNvPr id="12" name="Object 4">
                        <a:extLst>
                          <a:ext uri="{FF2B5EF4-FFF2-40B4-BE49-F238E27FC236}">
                            <a16:creationId xmlns:a16="http://schemas.microsoft.com/office/drawing/2014/main" id="{A3DE2857-CE85-4B91-8E64-ABA2EDB746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6897" y="1812160"/>
                        <a:ext cx="23749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>
            <a:extLst>
              <a:ext uri="{FF2B5EF4-FFF2-40B4-BE49-F238E27FC236}">
                <a16:creationId xmlns:a16="http://schemas.microsoft.com/office/drawing/2014/main" id="{D7FA192D-B681-4796-B98E-23ECE4659E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529595"/>
              </p:ext>
            </p:extLst>
          </p:nvPr>
        </p:nvGraphicFramePr>
        <p:xfrm>
          <a:off x="4392797" y="3103479"/>
          <a:ext cx="25019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9" imgW="952200" imgH="393480" progId="Equation.3">
                  <p:embed/>
                </p:oleObj>
              </mc:Choice>
              <mc:Fallback>
                <p:oleObj name="Equation" r:id="rId9" imgW="952200" imgH="393480" progId="Equation.3">
                  <p:embed/>
                  <p:pic>
                    <p:nvPicPr>
                      <p:cNvPr id="13" name="Object 5">
                        <a:extLst>
                          <a:ext uri="{FF2B5EF4-FFF2-40B4-BE49-F238E27FC236}">
                            <a16:creationId xmlns:a16="http://schemas.microsoft.com/office/drawing/2014/main" id="{D7FA192D-B681-4796-B98E-23ECE4659E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2797" y="3103479"/>
                        <a:ext cx="25019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6">
            <a:extLst>
              <a:ext uri="{FF2B5EF4-FFF2-40B4-BE49-F238E27FC236}">
                <a16:creationId xmlns:a16="http://schemas.microsoft.com/office/drawing/2014/main" id="{D33EB71A-E66C-4B81-B1AE-DF860C86F7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036713"/>
              </p:ext>
            </p:extLst>
          </p:nvPr>
        </p:nvGraphicFramePr>
        <p:xfrm>
          <a:off x="2710047" y="4716379"/>
          <a:ext cx="14668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11" imgW="558720" imgH="393480" progId="Equation.3">
                  <p:embed/>
                </p:oleObj>
              </mc:Choice>
              <mc:Fallback>
                <p:oleObj name="Equation" r:id="rId11" imgW="558720" imgH="393480" progId="Equation.3">
                  <p:embed/>
                  <p:pic>
                    <p:nvPicPr>
                      <p:cNvPr id="12298" name="Object 6">
                        <a:extLst>
                          <a:ext uri="{FF2B5EF4-FFF2-40B4-BE49-F238E27FC236}">
                            <a16:creationId xmlns:a16="http://schemas.microsoft.com/office/drawing/2014/main" id="{D33EB71A-E66C-4B81-B1AE-DF860C86F7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0047" y="4716379"/>
                        <a:ext cx="14668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>
            <a:extLst>
              <a:ext uri="{FF2B5EF4-FFF2-40B4-BE49-F238E27FC236}">
                <a16:creationId xmlns:a16="http://schemas.microsoft.com/office/drawing/2014/main" id="{AD742604-1085-4CAD-8C6C-79ADA85BE7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373236"/>
              </p:ext>
            </p:extLst>
          </p:nvPr>
        </p:nvGraphicFramePr>
        <p:xfrm>
          <a:off x="4545197" y="4640179"/>
          <a:ext cx="25019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13" imgW="952200" imgH="393480" progId="Equation.3">
                  <p:embed/>
                </p:oleObj>
              </mc:Choice>
              <mc:Fallback>
                <p:oleObj name="Equation" r:id="rId13" imgW="952200" imgH="393480" progId="Equation.3">
                  <p:embed/>
                  <p:pic>
                    <p:nvPicPr>
                      <p:cNvPr id="15" name="Object 7">
                        <a:extLst>
                          <a:ext uri="{FF2B5EF4-FFF2-40B4-BE49-F238E27FC236}">
                            <a16:creationId xmlns:a16="http://schemas.microsoft.com/office/drawing/2014/main" id="{AD742604-1085-4CAD-8C6C-79ADA85BE7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5197" y="4640179"/>
                        <a:ext cx="25019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7">
            <a:extLst>
              <a:ext uri="{FF2B5EF4-FFF2-40B4-BE49-F238E27FC236}">
                <a16:creationId xmlns:a16="http://schemas.microsoft.com/office/drawing/2014/main" id="{E046124C-155D-4EAB-81DE-12C6CDD3F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972" y="5097379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1581DFDB-18BA-4E2B-8D8A-02350B532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35" y="982579"/>
            <a:ext cx="906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Tính:</a:t>
            </a:r>
          </a:p>
        </p:txBody>
      </p:sp>
    </p:spTree>
    <p:extLst>
      <p:ext uri="{BB962C8B-B14F-4D97-AF65-F5344CB8AC3E}">
        <p14:creationId xmlns:p14="http://schemas.microsoft.com/office/powerpoint/2010/main" val="3764386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16" grpId="0" autoUpdateAnimBg="0"/>
      <p:bldP spid="2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D3C306-C4AD-4D2C-B3A1-B89AE6B81D8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295" y="140912"/>
            <a:ext cx="7298063" cy="60495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7C4D3E-C3B8-4C79-813D-D21A49EF585E}"/>
              </a:ext>
            </a:extLst>
          </p:cNvPr>
          <p:cNvSpPr/>
          <p:nvPr/>
        </p:nvSpPr>
        <p:spPr>
          <a:xfrm>
            <a:off x="1810720" y="937127"/>
            <a:ext cx="22100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i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/>
              </a:rPr>
              <a:t>3. Tính</a:t>
            </a:r>
            <a:endParaRPr lang="en-US" sz="4800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9C2D1BE-E692-4C14-ACAA-0F80580E9826}"/>
                  </a:ext>
                </a:extLst>
              </p:cNvPr>
              <p:cNvSpPr/>
              <p:nvPr/>
            </p:nvSpPr>
            <p:spPr>
              <a:xfrm>
                <a:off x="517222" y="2641875"/>
                <a:ext cx="3825828" cy="104759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dirty="0" smtClean="0">
                    <a:ln w="0"/>
                    <a:solidFill>
                      <a:schemeClr val="tx1"/>
                    </a:solidFill>
                    <a:effectLst/>
                    <a:latin typeface="UTM Avo" panose="02040603050506020204"/>
                  </a:rPr>
                  <a:t>a)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n w="0"/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 smtClean="0">
                            <a:ln w="0"/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n w="0"/>
                            <a:solidFill>
                              <a:schemeClr val="tx1"/>
                            </a:solidFill>
                            <a:effectLst/>
                            <a:latin typeface="UTM Avo" panose="0204060305050602020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n w="0"/>
                            <a:solidFill>
                              <a:schemeClr val="tx1"/>
                            </a:solidFill>
                            <a:effectLst/>
                            <a:latin typeface="UTM Avo" panose="02040603050506020204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b="1" cap="none" spc="0" dirty="0">
                    <a:ln w="0"/>
                    <a:solidFill>
                      <a:schemeClr val="tx1"/>
                    </a:solidFill>
                    <a:effectLst/>
                    <a:latin typeface="UTM Avo" panose="02040603050506020204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n w="0"/>
                            <a:solidFill>
                              <a:schemeClr val="tx1"/>
                            </a:solidFill>
                            <a:latin typeface="UTM Avo" panose="0204060305050602020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n w="0"/>
                            <a:solidFill>
                              <a:schemeClr val="tx1"/>
                            </a:solidFill>
                            <a:latin typeface="UTM Avo" panose="02040603050506020204"/>
                          </a:rPr>
                          <m:t>3</m:t>
                        </m:r>
                      </m:den>
                    </m:f>
                    <m:r>
                      <a:rPr lang="en-US" sz="40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ln w="0"/>
                            <a:solidFill>
                              <a:schemeClr val="tx1"/>
                            </a:solidFill>
                            <a:latin typeface="UTM Avo" panose="0204060305050602020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n w="0"/>
                            <a:solidFill>
                              <a:schemeClr val="tx1"/>
                            </a:solidFill>
                            <a:latin typeface="UTM Avo" panose="02040603050506020204"/>
                          </a:rPr>
                          <m:t>4</m:t>
                        </m:r>
                      </m:den>
                    </m:f>
                  </m:oMath>
                </a14:m>
                <a:endParaRPr lang="en-US" sz="4000" b="1" cap="none" spc="0" dirty="0">
                  <a:ln w="0"/>
                  <a:solidFill>
                    <a:schemeClr val="tx1"/>
                  </a:solidFill>
                  <a:effectLst/>
                  <a:latin typeface="UTM Avo" panose="02040603050506020204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9C2D1BE-E692-4C14-ACAA-0F80580E9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22" y="2641875"/>
                <a:ext cx="3825828" cy="1047594"/>
              </a:xfrm>
              <a:prstGeom prst="rect">
                <a:avLst/>
              </a:prstGeom>
              <a:blipFill>
                <a:blip r:embed="rId3"/>
                <a:stretch>
                  <a:fillRect b="-9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7289919-AEBB-47E3-9EEE-F4E4765B9C6E}"/>
                  </a:ext>
                </a:extLst>
              </p:cNvPr>
              <p:cNvSpPr/>
              <p:nvPr/>
            </p:nvSpPr>
            <p:spPr>
              <a:xfrm>
                <a:off x="8078195" y="2641876"/>
                <a:ext cx="3250326" cy="104759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dirty="0" smtClean="0">
                    <a:ln w="0"/>
                    <a:solidFill>
                      <a:schemeClr val="tx1"/>
                    </a:solidFill>
                    <a:effectLst/>
                    <a:latin typeface="UTM Avo" panose="02040603050506020204"/>
                  </a:rPr>
                  <a:t>c)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n w="0"/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 smtClean="0">
                            <a:ln w="0"/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n w="0"/>
                            <a:solidFill>
                              <a:schemeClr val="tx1"/>
                            </a:solidFill>
                            <a:effectLst/>
                            <a:latin typeface="UTM Avo" panose="0204060305050602020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n w="0"/>
                            <a:solidFill>
                              <a:schemeClr val="tx1"/>
                            </a:solidFill>
                            <a:effectLst/>
                            <a:latin typeface="UTM Avo" panose="02040603050506020204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b="1" cap="none" spc="0" dirty="0">
                    <a:ln w="0"/>
                    <a:solidFill>
                      <a:schemeClr val="tx1"/>
                    </a:solidFill>
                    <a:effectLst/>
                    <a:latin typeface="UTM Avo" panose="02040603050506020204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n w="0"/>
                            <a:solidFill>
                              <a:schemeClr val="tx1"/>
                            </a:solidFill>
                            <a:latin typeface="UTM Avo" panose="0204060305050602020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n w="0"/>
                            <a:solidFill>
                              <a:schemeClr val="tx1"/>
                            </a:solidFill>
                            <a:latin typeface="UTM Avo" panose="02040603050506020204"/>
                          </a:rPr>
                          <m:t>3</m:t>
                        </m:r>
                      </m:den>
                    </m:f>
                    <m:r>
                      <a:rPr lang="en-US" sz="40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4000" b="1" i="1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ln w="0"/>
                            <a:solidFill>
                              <a:schemeClr val="tx1"/>
                            </a:solidFill>
                            <a:latin typeface="UTM Avo" panose="0204060305050602020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n w="0"/>
                            <a:solidFill>
                              <a:schemeClr val="tx1"/>
                            </a:solidFill>
                            <a:latin typeface="UTM Avo" panose="02040603050506020204"/>
                          </a:rPr>
                          <m:t>4</m:t>
                        </m:r>
                      </m:den>
                    </m:f>
                  </m:oMath>
                </a14:m>
                <a:endParaRPr lang="en-US" sz="4000" b="1" cap="none" spc="0" dirty="0">
                  <a:ln w="0"/>
                  <a:solidFill>
                    <a:schemeClr val="tx1"/>
                  </a:solidFill>
                  <a:effectLst/>
                  <a:latin typeface="UTM Avo" panose="02040603050506020204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7289919-AEBB-47E3-9EEE-F4E4765B9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195" y="2641876"/>
                <a:ext cx="3250326" cy="1047594"/>
              </a:xfrm>
              <a:prstGeom prst="rect">
                <a:avLst/>
              </a:prstGeom>
              <a:blipFill>
                <a:blip r:embed="rId4"/>
                <a:stretch>
                  <a:fillRect b="-9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06ACE68-0F9C-4BCE-8D45-99D7732FC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114" y="-271303"/>
            <a:ext cx="3399497" cy="28179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D279070-E993-40F1-BFA9-D89842BFA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9228" y="2831218"/>
            <a:ext cx="192748" cy="31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1CF056C9-28A2-4E08-8739-8CE13D959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9228" y="2831218"/>
            <a:ext cx="192748" cy="31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F609BF60-348A-4D76-A3C7-DB9AD7F68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9228" y="2831218"/>
            <a:ext cx="192748" cy="31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9C2D1BE-E692-4C14-ACAA-0F80580E9826}"/>
                  </a:ext>
                </a:extLst>
              </p:cNvPr>
              <p:cNvSpPr/>
              <p:nvPr/>
            </p:nvSpPr>
            <p:spPr>
              <a:xfrm>
                <a:off x="4020780" y="2755773"/>
                <a:ext cx="3825828" cy="104759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dirty="0" smtClean="0">
                    <a:ln w="0"/>
                    <a:latin typeface="UTM Avo" panose="02040603050506020204"/>
                  </a:rPr>
                  <a:t>b</a:t>
                </a:r>
                <a:r>
                  <a:rPr lang="en-US" sz="4000" b="1" dirty="0" smtClean="0">
                    <a:ln w="0"/>
                    <a:solidFill>
                      <a:schemeClr val="tx1"/>
                    </a:solidFill>
                    <a:effectLst/>
                    <a:latin typeface="UTM Avo" panose="02040603050506020204"/>
                  </a:rPr>
                  <a:t>)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n w="0"/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 smtClean="0">
                            <a:ln w="0"/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n w="0"/>
                            <a:solidFill>
                              <a:schemeClr val="tx1"/>
                            </a:solidFill>
                            <a:effectLst/>
                            <a:latin typeface="UTM Avo" panose="02040603050506020204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n w="0"/>
                            <a:solidFill>
                              <a:schemeClr val="tx1"/>
                            </a:solidFill>
                            <a:effectLst/>
                            <a:latin typeface="UTM Avo" panose="02040603050506020204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b="1" cap="none" spc="0" dirty="0">
                    <a:ln w="0"/>
                    <a:solidFill>
                      <a:schemeClr val="tx1"/>
                    </a:solidFill>
                    <a:effectLst/>
                    <a:latin typeface="UTM Avo" panose="02040603050506020204"/>
                  </a:rPr>
                  <a:t> </a:t>
                </a:r>
                <a:r>
                  <a:rPr lang="en-US" sz="4000" b="1" dirty="0" smtClean="0">
                    <a:ln w="0"/>
                    <a:latin typeface="UTM Avo" panose="02040603050506020204"/>
                  </a:rPr>
                  <a:t>+</a:t>
                </a:r>
                <a:r>
                  <a:rPr lang="en-US" sz="4000" b="1" cap="none" spc="0" dirty="0" smtClean="0">
                    <a:ln w="0"/>
                    <a:solidFill>
                      <a:schemeClr val="tx1"/>
                    </a:solidFill>
                    <a:effectLst/>
                    <a:latin typeface="UTM Avo" panose="0204060305050602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n w="0"/>
                            <a:solidFill>
                              <a:schemeClr val="tx1"/>
                            </a:solidFill>
                            <a:latin typeface="UTM Avo" panose="0204060305050602020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n w="0"/>
                            <a:solidFill>
                              <a:schemeClr val="tx1"/>
                            </a:solidFill>
                            <a:latin typeface="UTM Avo" panose="02040603050506020204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ln w="0"/>
                        <a:latin typeface="UTM Avo" panose="02040603050506020204"/>
                      </a:rPr>
                      <m:t>x</m:t>
                    </m:r>
                    <m:f>
                      <m:fPr>
                        <m:ctrlPr>
                          <a:rPr lang="en-US" sz="4000" b="1" i="1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ln w="0"/>
                            <a:solidFill>
                              <a:schemeClr val="tx1"/>
                            </a:solidFill>
                            <a:latin typeface="UTM Avo" panose="02040603050506020204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n w="0"/>
                            <a:solidFill>
                              <a:schemeClr val="tx1"/>
                            </a:solidFill>
                            <a:latin typeface="UTM Avo" panose="02040603050506020204"/>
                          </a:rPr>
                          <m:t>4</m:t>
                        </m:r>
                      </m:den>
                    </m:f>
                  </m:oMath>
                </a14:m>
                <a:endParaRPr lang="en-US" sz="4000" b="1" cap="none" spc="0" dirty="0">
                  <a:ln w="0"/>
                  <a:solidFill>
                    <a:schemeClr val="tx1"/>
                  </a:solidFill>
                  <a:effectLst/>
                  <a:latin typeface="UTM Avo" panose="02040603050506020204"/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9C2D1BE-E692-4C14-ACAA-0F80580E9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780" y="2755773"/>
                <a:ext cx="3825828" cy="1047594"/>
              </a:xfrm>
              <a:prstGeom prst="rect">
                <a:avLst/>
              </a:prstGeom>
              <a:blipFill>
                <a:blip r:embed="rId6"/>
                <a:stretch>
                  <a:fillRect b="-9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452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2B67B1-E86A-4C3E-A5CB-701320D017E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10" y="-1103709"/>
            <a:ext cx="6972515" cy="697251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EF29379-871F-4D6C-88D9-086E7A3F46C5}"/>
              </a:ext>
            </a:extLst>
          </p:cNvPr>
          <p:cNvSpPr/>
          <p:nvPr/>
        </p:nvSpPr>
        <p:spPr>
          <a:xfrm>
            <a:off x="4613564" y="4114800"/>
            <a:ext cx="768927" cy="76892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E4DF15-72C4-4493-84EE-2153D1DE9A1A}"/>
              </a:ext>
            </a:extLst>
          </p:cNvPr>
          <p:cNvSpPr/>
          <p:nvPr/>
        </p:nvSpPr>
        <p:spPr>
          <a:xfrm>
            <a:off x="5908963" y="4114800"/>
            <a:ext cx="768927" cy="76892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7C4D3E-C3B8-4C79-813D-D21A49EF585E}"/>
              </a:ext>
            </a:extLst>
          </p:cNvPr>
          <p:cNvSpPr/>
          <p:nvPr/>
        </p:nvSpPr>
        <p:spPr>
          <a:xfrm>
            <a:off x="1761025" y="937126"/>
            <a:ext cx="22108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3. Tính</a:t>
            </a:r>
            <a:endParaRPr lang="en-US" sz="4800" b="1" cap="none" spc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9C2D1BE-E692-4C14-ACAA-0F80580E9826}"/>
                  </a:ext>
                </a:extLst>
              </p:cNvPr>
              <p:cNvSpPr/>
              <p:nvPr/>
            </p:nvSpPr>
            <p:spPr>
              <a:xfrm>
                <a:off x="3971888" y="728026"/>
                <a:ext cx="4123244" cy="330904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5400" b="1">
                    <a:ln w="0"/>
                    <a:solidFill>
                      <a:srgbClr val="CE3041"/>
                    </a:solidFill>
                    <a:effectLst/>
                    <a:latin typeface="UTM Avo" panose="02040603050506020204" pitchFamily="18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n w="0"/>
                        <a:solidFill>
                          <a:srgbClr val="CE304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ln w="0"/>
                            <a:solidFill>
                              <a:srgbClr val="CE304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400" b="1" cap="none" spc="0">
                    <a:ln w="0"/>
                    <a:solidFill>
                      <a:srgbClr val="CE3041"/>
                    </a:solidFill>
                    <a:effectLst/>
                    <a:latin typeface="UTM Avo" panose="0204060305050602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5400" b="1" i="1" smtClean="0">
                        <a:ln w="0"/>
                        <a:solidFill>
                          <a:srgbClr val="CE304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5400" b="1" i="1">
                  <a:ln w="0"/>
                  <a:solidFill>
                    <a:srgbClr val="CE3041"/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sz="5400" b="1" cap="none" spc="0">
                  <a:ln w="0"/>
                  <a:solidFill>
                    <a:srgbClr val="CE3041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9C2D1BE-E692-4C14-ACAA-0F80580E9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888" y="728026"/>
                <a:ext cx="4123244" cy="3309047"/>
              </a:xfrm>
              <a:prstGeom prst="rect">
                <a:avLst/>
              </a:prstGeom>
              <a:blipFill>
                <a:blip r:embed="rId3"/>
                <a:stretch>
                  <a:fillRect l="-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10C3431-8FC0-4D5F-B365-17DF437372C0}"/>
                  </a:ext>
                </a:extLst>
              </p:cNvPr>
              <p:cNvSpPr/>
              <p:nvPr/>
            </p:nvSpPr>
            <p:spPr>
              <a:xfrm>
                <a:off x="175663" y="2672454"/>
                <a:ext cx="11466601" cy="204671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 b="1">
                        <a:ln w="0"/>
                        <a:solidFill>
                          <a:srgbClr val="CE3041"/>
                        </a:solidFill>
                        <a:latin typeface="UTM Avo" panose="0204060305050602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 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 3</m:t>
                        </m:r>
                      </m:den>
                    </m:f>
                    <m:r>
                      <a:rPr lang="en-US" sz="5400" b="1" i="1" smtClean="0">
                        <a:ln w="0"/>
                        <a:solidFill>
                          <a:srgbClr val="CE304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b="1" cap="none" spc="0">
                    <a:ln w="0"/>
                    <a:solidFill>
                      <a:srgbClr val="CE3041"/>
                    </a:solidFill>
                    <a:effectLst/>
                    <a:latin typeface="UTM Avo" panose="0204060305050602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  <m:r>
                      <a:rPr lang="en-US" sz="5400" b="1" i="1">
                        <a:ln w="0"/>
                        <a:solidFill>
                          <a:srgbClr val="CE304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b="1" cap="none" spc="0">
                    <a:ln w="0"/>
                    <a:solidFill>
                      <a:srgbClr val="CE3041"/>
                    </a:solidFill>
                    <a:effectLst/>
                    <a:latin typeface="UTM Avo" panose="0204060305050602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12</m:t>
                        </m:r>
                      </m:den>
                    </m:f>
                    <m:r>
                      <a:rPr lang="en-US" sz="5400" b="1" i="1">
                        <a:ln w="0"/>
                        <a:solidFill>
                          <a:srgbClr val="CE304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5400" b="1" cap="none" spc="0">
                    <a:ln w="0"/>
                    <a:solidFill>
                      <a:srgbClr val="CE3041"/>
                    </a:solidFill>
                    <a:effectLst/>
                    <a:latin typeface="UTM Avo" panose="0204060305050602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5400" b="1" cap="none" spc="0">
                  <a:ln w="0"/>
                  <a:solidFill>
                    <a:srgbClr val="CE3041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10C3431-8FC0-4D5F-B365-17DF437372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63" y="2672454"/>
                <a:ext cx="11466601" cy="2046714"/>
              </a:xfrm>
              <a:prstGeom prst="rect">
                <a:avLst/>
              </a:prstGeom>
              <a:blipFill>
                <a:blip r:embed="rId4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EE05C247-8FCB-4FFF-BE8D-D3A33547D156}"/>
              </a:ext>
            </a:extLst>
          </p:cNvPr>
          <p:cNvSpPr/>
          <p:nvPr/>
        </p:nvSpPr>
        <p:spPr>
          <a:xfrm>
            <a:off x="2344171" y="5009072"/>
            <a:ext cx="78985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Chọn MSC bé nhất là </a:t>
            </a:r>
            <a:r>
              <a:rPr lang="en-US" sz="4800" b="1" i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12</a:t>
            </a:r>
            <a:endParaRPr lang="en-US" sz="4800" b="1" cap="none" spc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75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/>
      <p:bldP spid="4" grpId="0"/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2B67B1-E86A-4C3E-A5CB-701320D017E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10" y="-1103709"/>
            <a:ext cx="6972515" cy="697251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EF29379-871F-4D6C-88D9-086E7A3F46C5}"/>
              </a:ext>
            </a:extLst>
          </p:cNvPr>
          <p:cNvSpPr/>
          <p:nvPr/>
        </p:nvSpPr>
        <p:spPr>
          <a:xfrm>
            <a:off x="4613564" y="4114800"/>
            <a:ext cx="768927" cy="76892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E4DF15-72C4-4493-84EE-2153D1DE9A1A}"/>
              </a:ext>
            </a:extLst>
          </p:cNvPr>
          <p:cNvSpPr/>
          <p:nvPr/>
        </p:nvSpPr>
        <p:spPr>
          <a:xfrm>
            <a:off x="5908963" y="4114800"/>
            <a:ext cx="768927" cy="76892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7C4D3E-C3B8-4C79-813D-D21A49EF585E}"/>
              </a:ext>
            </a:extLst>
          </p:cNvPr>
          <p:cNvSpPr/>
          <p:nvPr/>
        </p:nvSpPr>
        <p:spPr>
          <a:xfrm>
            <a:off x="1761025" y="937126"/>
            <a:ext cx="22108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3. Tính</a:t>
            </a:r>
            <a:endParaRPr lang="en-US" sz="4800" b="1" cap="none" spc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9C2D1BE-E692-4C14-ACAA-0F80580E9826}"/>
                  </a:ext>
                </a:extLst>
              </p:cNvPr>
              <p:cNvSpPr/>
              <p:nvPr/>
            </p:nvSpPr>
            <p:spPr>
              <a:xfrm>
                <a:off x="4181881" y="728026"/>
                <a:ext cx="3703258" cy="311796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5400" b="1" dirty="0" smtClean="0">
                    <a:ln w="0"/>
                    <a:solidFill>
                      <a:srgbClr val="CE3041"/>
                    </a:solidFill>
                    <a:latin typeface="UTM Avo" panose="02040603050506020204" pitchFamily="18" charset="0"/>
                  </a:rPr>
                  <a:t>b</a:t>
                </a:r>
                <a:r>
                  <a:rPr lang="en-US" sz="5400" b="1" dirty="0">
                    <a:ln w="0"/>
                    <a:solidFill>
                      <a:srgbClr val="CE3041"/>
                    </a:solidFill>
                    <a:effectLst/>
                    <a:latin typeface="UTM Avo" panose="020406030505060202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n w="0"/>
                        <a:solidFill>
                          <a:srgbClr val="CE304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ln w="0"/>
                            <a:solidFill>
                              <a:srgbClr val="CE304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400" b="1" cap="none" spc="0" dirty="0">
                    <a:ln w="0"/>
                    <a:solidFill>
                      <a:srgbClr val="CE3041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1" cap="none" spc="0" dirty="0" smtClean="0">
                    <a:ln w="0"/>
                    <a:solidFill>
                      <a:srgbClr val="CE3041"/>
                    </a:solidFill>
                    <a:effectLst/>
                    <a:latin typeface="UTM Avo" panose="0204060305050602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5400" b="1" i="1" smtClean="0">
                        <a:ln w="0"/>
                        <a:solidFill>
                          <a:srgbClr val="CE304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5400" b="1" i="1" dirty="0">
                  <a:ln w="0"/>
                  <a:solidFill>
                    <a:srgbClr val="CE3041"/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sz="5400" b="1" cap="none" spc="0" dirty="0">
                  <a:ln w="0"/>
                  <a:solidFill>
                    <a:srgbClr val="CE3041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9C2D1BE-E692-4C14-ACAA-0F80580E9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881" y="728026"/>
                <a:ext cx="3703258" cy="3117969"/>
              </a:xfrm>
              <a:prstGeom prst="rect">
                <a:avLst/>
              </a:prstGeom>
              <a:blipFill>
                <a:blip r:embed="rId3"/>
                <a:stretch>
                  <a:fillRect l="-8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10C3431-8FC0-4D5F-B365-17DF437372C0}"/>
                  </a:ext>
                </a:extLst>
              </p:cNvPr>
              <p:cNvSpPr/>
              <p:nvPr/>
            </p:nvSpPr>
            <p:spPr>
              <a:xfrm>
                <a:off x="218142" y="2672454"/>
                <a:ext cx="11381642" cy="193957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 b="1" smtClean="0">
                        <a:ln w="0"/>
                        <a:solidFill>
                          <a:srgbClr val="CE3041"/>
                        </a:solidFill>
                        <a:latin typeface="UTM Avo" panose="0204060305050602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2 </m:t>
                        </m:r>
                      </m:den>
                    </m:f>
                    <m:r>
                      <a:rPr lang="en-US" sz="5400" b="1" i="1" smtClean="0">
                        <a:ln w="0"/>
                        <a:solidFill>
                          <a:srgbClr val="CE304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b="1" cap="none" spc="0" dirty="0">
                    <a:ln w="0"/>
                    <a:solidFill>
                      <a:srgbClr val="CE3041"/>
                    </a:solidFill>
                    <a:effectLst/>
                    <a:latin typeface="UTM Avo" panose="0204060305050602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  <m:r>
                      <a:rPr lang="en-US" sz="5400" b="1" i="1">
                        <a:ln w="0"/>
                        <a:solidFill>
                          <a:srgbClr val="CE304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5400" b="1" cap="none" spc="0" dirty="0">
                    <a:ln w="0"/>
                    <a:solidFill>
                      <a:srgbClr val="CE3041"/>
                    </a:solidFill>
                    <a:effectLst/>
                    <a:latin typeface="UTM Avo" panose="0204060305050602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12</m:t>
                        </m:r>
                      </m:den>
                    </m:f>
                    <m:r>
                      <a:rPr lang="en-US" sz="5400" b="1" i="1">
                        <a:ln w="0"/>
                        <a:solidFill>
                          <a:srgbClr val="CE304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5400" b="1" cap="none" spc="0" dirty="0">
                    <a:ln w="0"/>
                    <a:solidFill>
                      <a:srgbClr val="CE3041"/>
                    </a:solidFill>
                    <a:effectLst/>
                    <a:latin typeface="UTM Avo" panose="0204060305050602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  <m:r>
                          <a:rPr lang="en-US" sz="5400" b="1" i="1" smtClean="0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5400" b="1" cap="none" spc="0" dirty="0">
                  <a:ln w="0"/>
                  <a:solidFill>
                    <a:srgbClr val="CE3041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10C3431-8FC0-4D5F-B365-17DF437372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42" y="2672454"/>
                <a:ext cx="11381642" cy="1939570"/>
              </a:xfrm>
              <a:prstGeom prst="rect">
                <a:avLst/>
              </a:prstGeom>
              <a:blipFill>
                <a:blip r:embed="rId4"/>
                <a:stretch>
                  <a:fillRect b="-8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1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/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97DD2B-D99A-439B-B999-68A7A6E0196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963" y="-842541"/>
            <a:ext cx="6972515" cy="69725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7C4D3E-C3B8-4C79-813D-D21A49EF585E}"/>
              </a:ext>
            </a:extLst>
          </p:cNvPr>
          <p:cNvSpPr/>
          <p:nvPr/>
        </p:nvSpPr>
        <p:spPr>
          <a:xfrm>
            <a:off x="1761025" y="937126"/>
            <a:ext cx="22108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3. Tính</a:t>
            </a:r>
            <a:endParaRPr lang="en-US" sz="4800" b="1" cap="none" spc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9C2D1BE-E692-4C14-ACAA-0F80580E9826}"/>
                  </a:ext>
                </a:extLst>
              </p:cNvPr>
              <p:cNvSpPr/>
              <p:nvPr/>
            </p:nvSpPr>
            <p:spPr>
              <a:xfrm>
                <a:off x="4316534" y="728026"/>
                <a:ext cx="3433952" cy="330904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5400" b="1">
                    <a:ln w="0"/>
                    <a:solidFill>
                      <a:srgbClr val="CE3041"/>
                    </a:solidFill>
                    <a:latin typeface="UTM Avo" panose="02040603050506020204" pitchFamily="18" charset="0"/>
                  </a:rPr>
                  <a:t>c)</a:t>
                </a:r>
                <a14:m>
                  <m:oMath xmlns:m="http://schemas.openxmlformats.org/officeDocument/2006/math">
                    <m:r>
                      <a:rPr lang="en-US" sz="5400" b="1" i="1">
                        <a:ln w="0"/>
                        <a:solidFill>
                          <a:srgbClr val="CE304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400" b="1">
                    <a:ln w="0"/>
                    <a:solidFill>
                      <a:srgbClr val="CE3041"/>
                    </a:solidFill>
                    <a:latin typeface="UTM Avo" panose="0204060305050602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5400" b="1" i="1">
                        <a:ln w="0"/>
                        <a:solidFill>
                          <a:srgbClr val="CE3041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5400" b="1" i="1">
                  <a:ln w="0"/>
                  <a:solidFill>
                    <a:srgbClr val="CE3041"/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sz="5400" b="1" cap="none" spc="0">
                  <a:ln w="0"/>
                  <a:solidFill>
                    <a:srgbClr val="CE3041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9C2D1BE-E692-4C14-ACAA-0F80580E9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534" y="728026"/>
                <a:ext cx="3433952" cy="3309047"/>
              </a:xfrm>
              <a:prstGeom prst="rect">
                <a:avLst/>
              </a:prstGeom>
              <a:blipFill>
                <a:blip r:embed="rId4"/>
                <a:stretch>
                  <a:fillRect l="-8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10C3431-8FC0-4D5F-B365-17DF437372C0}"/>
                  </a:ext>
                </a:extLst>
              </p:cNvPr>
              <p:cNvSpPr/>
              <p:nvPr/>
            </p:nvSpPr>
            <p:spPr>
              <a:xfrm>
                <a:off x="519513" y="2672454"/>
                <a:ext cx="10778913" cy="204671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5400" b="1" cap="none" spc="0">
                    <a:ln w="0"/>
                    <a:solidFill>
                      <a:srgbClr val="CE3041"/>
                    </a:solidFill>
                    <a:effectLst/>
                    <a:latin typeface="UTM Avo" panose="0204060305050602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n w="0"/>
                        <a:solidFill>
                          <a:srgbClr val="CE304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ln w="0"/>
                        <a:solidFill>
                          <a:srgbClr val="CE3041"/>
                        </a:solidFill>
                        <a:latin typeface="UTM Avo" panose="0204060305050602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5400" b="1" i="0" smtClean="0">
                        <a:ln w="0"/>
                        <a:solidFill>
                          <a:srgbClr val="CE3041"/>
                        </a:solidFill>
                        <a:latin typeface="UTM Avo" panose="0204060305050602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5400" b="1">
                    <a:ln w="0"/>
                    <a:solidFill>
                      <a:srgbClr val="CE3041"/>
                    </a:solidFill>
                    <a:latin typeface="UTM Avo" panose="0204060305050602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den>
                    </m:f>
                    <m:r>
                      <a:rPr lang="en-US" sz="5400" b="1" i="1">
                        <a:ln w="0"/>
                        <a:solidFill>
                          <a:srgbClr val="CE304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b="1" cap="none" spc="0">
                    <a:ln w="0"/>
                    <a:solidFill>
                      <a:srgbClr val="CE3041"/>
                    </a:solidFill>
                    <a:effectLst/>
                    <a:latin typeface="UTM Avo" panose="0204060305050602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n w="0"/>
                        <a:solidFill>
                          <a:srgbClr val="CE304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ln w="0"/>
                        <a:solidFill>
                          <a:srgbClr val="CE3041"/>
                        </a:solidFill>
                        <a:latin typeface="UTM Avo" panose="0204060305050602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5400" b="1" i="0" smtClean="0">
                        <a:ln w="0"/>
                        <a:solidFill>
                          <a:srgbClr val="CE3041"/>
                        </a:solidFill>
                        <a:latin typeface="UTM Avo" panose="0204060305050602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5400" b="1" cap="none" spc="0">
                    <a:ln w="0"/>
                    <a:solidFill>
                      <a:srgbClr val="CE3041"/>
                    </a:solidFill>
                    <a:effectLst/>
                    <a:latin typeface="UTM Avo" panose="0204060305050602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n w="0"/>
                        <a:solidFill>
                          <a:srgbClr val="CE304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 i="0" smtClean="0">
                        <a:ln w="0"/>
                        <a:solidFill>
                          <a:srgbClr val="CE3041"/>
                        </a:solidFill>
                        <a:latin typeface="UTM Avo" panose="02040603050506020204" pitchFamily="18" charset="0"/>
                      </a:rPr>
                      <m:t>− </m:t>
                    </m:r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5400" b="1" cap="none" spc="0">
                    <a:ln w="0"/>
                    <a:solidFill>
                      <a:srgbClr val="CE3041"/>
                    </a:solidFill>
                    <a:effectLst/>
                    <a:latin typeface="UTM Avo" panose="0204060305050602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solidFill>
                              <a:srgbClr val="CE30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n w="0"/>
                            <a:solidFill>
                              <a:srgbClr val="CE3041"/>
                            </a:solidFill>
                            <a:latin typeface="UTM Avo" panose="0204060305050602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5400" b="1" cap="none" spc="0">
                    <a:ln w="0"/>
                    <a:solidFill>
                      <a:srgbClr val="CE3041"/>
                    </a:solidFill>
                    <a:effectLst/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10C3431-8FC0-4D5F-B365-17DF437372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13" y="2672454"/>
                <a:ext cx="10778913" cy="2046714"/>
              </a:xfrm>
              <a:prstGeom prst="rect">
                <a:avLst/>
              </a:prstGeom>
              <a:blipFill>
                <a:blip r:embed="rId5"/>
                <a:stretch>
                  <a:fillRect l="-2545"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29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0" y="784860"/>
            <a:ext cx="2468880" cy="2468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68D460-B611-4C4B-A3F1-687FA8244A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79" y="1973133"/>
            <a:ext cx="2468880" cy="2468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A11099-1F62-4F83-9486-83B067865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0" y="3604261"/>
            <a:ext cx="2468880" cy="24688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2750495" y="1557635"/>
            <a:ext cx="264367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Khởi động</a:t>
            </a:r>
            <a:endParaRPr lang="en-US" sz="6000" b="0" cap="none" spc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BE6257-3C4C-4D59-BF47-100A78ED1FE5}"/>
              </a:ext>
            </a:extLst>
          </p:cNvPr>
          <p:cNvSpPr/>
          <p:nvPr/>
        </p:nvSpPr>
        <p:spPr>
          <a:xfrm>
            <a:off x="3230772" y="4330869"/>
            <a:ext cx="26125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Luyện tập</a:t>
            </a:r>
            <a:endParaRPr lang="en-US" sz="6000" b="0" cap="none" spc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D05ACD-12CD-4AD3-8D66-742625EA3774}"/>
              </a:ext>
            </a:extLst>
          </p:cNvPr>
          <p:cNvSpPr/>
          <p:nvPr/>
        </p:nvSpPr>
        <p:spPr>
          <a:xfrm>
            <a:off x="8363769" y="2745908"/>
            <a:ext cx="18822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Dặn dò</a:t>
            </a:r>
            <a:endParaRPr lang="en-US" sz="6000" b="0" cap="none" spc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60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  <p:bldP spid="10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E047332-A2A8-42E5-8871-73B39065FD7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48" y="-879351"/>
            <a:ext cx="8616701" cy="86167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19A435E-EE9C-4893-B050-E3C92A2973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209" y="869661"/>
                <a:ext cx="10993582" cy="44802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4. </a:t>
                </a:r>
                <a:r>
                  <a:rPr lang="vi-VN" sz="3600" b="1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Người ta cho một vòi nước chảy vào bể chưa có nước. Lần thứ nhất chảy</a:t>
                </a:r>
                <a:r>
                  <a:rPr lang="en-US" sz="3600" b="1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vào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600" b="1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bể, </a:t>
                </a:r>
                <a:r>
                  <a:rPr lang="vi-VN" sz="3600" b="1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lần thứ hai chảy vào thêm</a:t>
                </a:r>
                <a:r>
                  <a:rPr lang="en-US" sz="3600" b="1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n w="0"/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600" b="1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bể. Hỏi còn mấy phần của bể chưa có nước?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19A435E-EE9C-4893-B050-E3C92A2973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09" y="869661"/>
                <a:ext cx="10993582" cy="4480265"/>
              </a:xfrm>
              <a:prstGeom prst="rect">
                <a:avLst/>
              </a:prstGeom>
              <a:blipFill>
                <a:blip r:embed="rId3"/>
                <a:stretch>
                  <a:fillRect l="-1663" r="-1663" b="-4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88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A9E2D7C-0052-44CF-9336-01AE8D88F1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0315" y="701107"/>
                <a:ext cx="10282671" cy="363862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b="1" dirty="0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Ta </a:t>
                </a:r>
                <a:r>
                  <a:rPr lang="en-US" sz="3600" b="1" dirty="0" err="1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600" b="1" dirty="0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b="1" dirty="0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Lần thứ nhất</a:t>
                </a:r>
                <a:r>
                  <a:rPr lang="en-US" sz="3600" b="1" dirty="0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: </a:t>
                </a:r>
                <a:r>
                  <a:rPr lang="en-US" sz="3600" b="1" dirty="0" err="1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chảy</a:t>
                </a:r>
                <a:r>
                  <a:rPr lang="en-US" sz="3600" b="1" dirty="0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600" b="1" dirty="0">
                    <a:ln w="0"/>
                    <a:solidFill>
                      <a:schemeClr val="accent3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bể</a:t>
                </a:r>
                <a:endParaRPr lang="en-US" sz="36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 err="1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Lần</a:t>
                </a:r>
                <a:r>
                  <a:rPr lang="en-US" sz="3600" b="1" dirty="0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3600" b="1" dirty="0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3600" b="1" dirty="0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: </a:t>
                </a:r>
                <a:r>
                  <a:rPr lang="en-US" sz="3600" b="1" dirty="0" err="1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chảy</a:t>
                </a:r>
                <a:r>
                  <a:rPr lang="en-US" sz="3600" b="1" dirty="0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600" b="1" dirty="0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bể</a:t>
                </a:r>
                <a:r>
                  <a:rPr lang="en-US" sz="3600" b="1" dirty="0">
                    <a:ln w="0"/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endParaRPr lang="vi-VN" sz="36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A9E2D7C-0052-44CF-9336-01AE8D88F1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15" y="701107"/>
                <a:ext cx="10282671" cy="3638625"/>
              </a:xfrm>
              <a:prstGeom prst="rect">
                <a:avLst/>
              </a:prstGeom>
              <a:blipFill>
                <a:blip r:embed="rId2"/>
                <a:stretch>
                  <a:fillRect l="-1778" b="-1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80C3C53-0998-4DAE-AAE7-182715C9FAD0}"/>
              </a:ext>
            </a:extLst>
          </p:cNvPr>
          <p:cNvSpPr>
            <a:spLocks noChangeAspect="1"/>
          </p:cNvSpPr>
          <p:nvPr/>
        </p:nvSpPr>
        <p:spPr>
          <a:xfrm>
            <a:off x="3795279" y="2070113"/>
            <a:ext cx="10282671" cy="8154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n w="0"/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Cả hai lần: chảy ... </a:t>
            </a:r>
            <a:endParaRPr lang="vi-VN" sz="3600" b="1">
              <a:ln w="0"/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7DE050-C13F-465B-B90E-1246E76C1430}"/>
              </a:ext>
            </a:extLst>
          </p:cNvPr>
          <p:cNvSpPr>
            <a:spLocks noChangeAspect="1"/>
          </p:cNvSpPr>
          <p:nvPr/>
        </p:nvSpPr>
        <p:spPr>
          <a:xfrm>
            <a:off x="3795279" y="2956559"/>
            <a:ext cx="10282671" cy="16464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n w="0"/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(Số phần bể </a:t>
            </a:r>
            <a:br>
              <a:rPr lang="en-US" sz="3600" b="1">
                <a:ln w="0"/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</a:br>
            <a:r>
              <a:rPr lang="en-US" sz="3600" b="1">
                <a:ln w="0"/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đã có nước)</a:t>
            </a:r>
            <a:endParaRPr lang="vi-VN" sz="3600" b="1">
              <a:ln w="0"/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F7861866-CF80-46C7-9A38-D64609734719}"/>
              </a:ext>
            </a:extLst>
          </p:cNvPr>
          <p:cNvSpPr/>
          <p:nvPr/>
        </p:nvSpPr>
        <p:spPr>
          <a:xfrm>
            <a:off x="6096000" y="1807919"/>
            <a:ext cx="550286" cy="2724150"/>
          </a:xfrm>
          <a:prstGeom prst="rightBrace">
            <a:avLst>
              <a:gd name="adj1" fmla="val 33384"/>
              <a:gd name="adj2" fmla="val 45105"/>
            </a:avLst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6DB3C4-364D-4651-89CF-8D1C0A9ECD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563" y="1794053"/>
            <a:ext cx="924830" cy="9248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7FC0FA-3E5F-47AC-A64A-46A49283D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170" y="1794702"/>
            <a:ext cx="924830" cy="9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7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-0.51432 0.4631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6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A9E2D7C-0052-44CF-9336-01AE8D88F1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1580" y="823639"/>
                <a:ext cx="10468841" cy="492025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sz="3600" b="1" u="sng" dirty="0" err="1">
                    <a:ln w="0"/>
                    <a:solidFill>
                      <a:srgbClr val="16468D"/>
                    </a:solidFill>
                    <a:latin typeface="UTM Avo" panose="02040603050506020204" pitchFamily="18" charset="0"/>
                  </a:rPr>
                  <a:t>Bài</a:t>
                </a:r>
                <a:r>
                  <a:rPr lang="en-US" sz="3600" b="1" u="sng" dirty="0">
                    <a:ln w="0"/>
                    <a:solidFill>
                      <a:srgbClr val="16468D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u="sng" dirty="0" err="1">
                    <a:ln w="0"/>
                    <a:solidFill>
                      <a:srgbClr val="16468D"/>
                    </a:solidFill>
                    <a:latin typeface="UTM Avo" panose="02040603050506020204" pitchFamily="18" charset="0"/>
                  </a:rPr>
                  <a:t>giải</a:t>
                </a:r>
                <a:r>
                  <a:rPr lang="en-US" sz="3600" b="1" u="sng" dirty="0">
                    <a:ln w="0"/>
                    <a:solidFill>
                      <a:srgbClr val="16468D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bể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đã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nước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lnSpc>
                    <a:spcPct val="114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600" b="1" dirty="0">
                    <a:ln w="0"/>
                    <a:solidFill>
                      <a:schemeClr val="accent3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n w="0"/>
                    <a:solidFill>
                      <a:schemeClr val="accent3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29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(</a:t>
                </a: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bể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)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bể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chưa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nước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n-US" sz="3600" b="1" dirty="0">
                    <a:ln w="0"/>
                    <a:solidFill>
                      <a:schemeClr val="accent3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29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3600" b="1" dirty="0">
                    <a:ln w="0"/>
                    <a:solidFill>
                      <a:schemeClr val="accent3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n w="0"/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3600" b="1" dirty="0">
                    <a:ln w="0"/>
                    <a:solidFill>
                      <a:schemeClr val="accent3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(</a:t>
                </a: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bể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)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Đáp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n w="0"/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ln w="0"/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ln w="0"/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UTM Avo" panose="020406030505060202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bể</a:t>
                </a:r>
                <a:r>
                  <a:rPr lang="en-US" sz="3600" b="1" dirty="0">
                    <a:ln w="0"/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A9E2D7C-0052-44CF-9336-01AE8D88F1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580" y="823639"/>
                <a:ext cx="10468841" cy="4920258"/>
              </a:xfrm>
              <a:prstGeom prst="rect">
                <a:avLst/>
              </a:prstGeom>
              <a:blipFill>
                <a:blip r:embed="rId2"/>
                <a:stretch>
                  <a:fillRect t="-1363" b="-1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44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A2234BE5-1EE7-46DA-BB65-6A55E9F4C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54" y="364156"/>
            <a:ext cx="10747628" cy="18770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vi-VN" sz="3200" b="1">
                <a:latin typeface="UTM Avo"/>
                <a:cs typeface="Times New Roman" panose="02020603050405020304" pitchFamily="18" charset="0"/>
              </a:rPr>
              <a:t>5. Một kho chứa 23450kg cà phê. Lần đầu lấy ra 2710kg cà phê, lần sau lấy ra gấp đôi lần đầu. Hỏi trong kho còn lại bao nhiêu ki-lô-gam cà phê?   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AB920CE-346A-4138-B9DC-8E50ED253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53" y="494331"/>
            <a:ext cx="202917" cy="37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b="1">
              <a:latin typeface="UTM Avo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A0EA679-F6EF-4D6E-BE5F-61B9D5542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53" y="494331"/>
            <a:ext cx="202917" cy="37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 b="1">
              <a:latin typeface="UTM Avo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2D0C66D-C96F-47BD-B708-95DF18D63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553" y="2197719"/>
            <a:ext cx="2518975" cy="5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 u="sng">
                <a:latin typeface="UTM Avo"/>
                <a:cs typeface="Times New Roman" panose="02020603050405020304" pitchFamily="18" charset="0"/>
              </a:rPr>
              <a:t>Bài giải: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4B30D2DF-90ED-47F6-8B34-952C79212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754" y="3650281"/>
            <a:ext cx="73889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>
                <a:latin typeface="UTM Avo"/>
                <a:cs typeface="Times New Roman" panose="02020603050405020304" pitchFamily="18" charset="0"/>
              </a:rPr>
              <a:t>Số ki – lô – gam cà phê lấy ra cả hai lần  là: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E9069C39-047D-4FFF-97E4-463DD849D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753" y="3193081"/>
            <a:ext cx="6045541" cy="52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>
                <a:latin typeface="UTM Avo"/>
                <a:cs typeface="Times New Roman" panose="02020603050405020304" pitchFamily="18" charset="0"/>
              </a:rPr>
              <a:t>         2710 x 2 = 5420 (kg)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20F45BC5-AD42-4560-AA0C-41D5EC586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753" y="2735881"/>
            <a:ext cx="67172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>
                <a:latin typeface="UTM Avo"/>
                <a:cs typeface="Times New Roman" panose="02020603050405020304" pitchFamily="18" charset="0"/>
              </a:rPr>
              <a:t>Số ki – lô – gam cà phê lấy ra lần sau là: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80474829-92D5-47F7-AB62-776EB9AD4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953" y="4107481"/>
            <a:ext cx="6045541" cy="52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>
                <a:latin typeface="UTM Avo"/>
                <a:cs typeface="Times New Roman" panose="02020603050405020304" pitchFamily="18" charset="0"/>
              </a:rPr>
              <a:t>         2710 + 5420 =  81300 (kg)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620BEC83-03D1-43BD-953D-3DE8CE43B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153" y="4640881"/>
            <a:ext cx="6717267" cy="52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>
                <a:latin typeface="UTM Avo"/>
                <a:cs typeface="Times New Roman" panose="02020603050405020304" pitchFamily="18" charset="0"/>
              </a:rPr>
              <a:t>Số ki – lô – gam cà phê còn lại là: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CC12458E-C9BA-44D1-8012-CA696C817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153" y="5250481"/>
            <a:ext cx="60455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>
                <a:latin typeface="UTM Avo"/>
                <a:cs typeface="Times New Roman" panose="02020603050405020304" pitchFamily="18" charset="0"/>
              </a:rPr>
              <a:t>         23450 -  81300  = 15320 (kg)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6B6B0C98-1170-4A59-83F6-68E1AC14E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753" y="5936281"/>
            <a:ext cx="60455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b="1">
                <a:latin typeface="UTM Avo"/>
                <a:cs typeface="Times New Roman" panose="02020603050405020304" pitchFamily="18" charset="0"/>
              </a:rPr>
              <a:t>                            Đáp số : 15320  kg</a:t>
            </a:r>
          </a:p>
        </p:txBody>
      </p:sp>
    </p:spTree>
    <p:extLst>
      <p:ext uri="{BB962C8B-B14F-4D97-AF65-F5344CB8AC3E}">
        <p14:creationId xmlns:p14="http://schemas.microsoft.com/office/powerpoint/2010/main" val="873760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0" y="784860"/>
            <a:ext cx="2468880" cy="2468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68D460-B611-4C4B-A3F1-687FA8244A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79" y="1973133"/>
            <a:ext cx="2468880" cy="2468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A11099-1F62-4F83-9486-83B067865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0" y="3604261"/>
            <a:ext cx="2468880" cy="24688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2750495" y="1557635"/>
            <a:ext cx="264367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Khởi động</a:t>
            </a:r>
            <a:endParaRPr lang="en-US" sz="6000" b="0" cap="none" spc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BE6257-3C4C-4D59-BF47-100A78ED1FE5}"/>
              </a:ext>
            </a:extLst>
          </p:cNvPr>
          <p:cNvSpPr/>
          <p:nvPr/>
        </p:nvSpPr>
        <p:spPr>
          <a:xfrm>
            <a:off x="3230772" y="4330869"/>
            <a:ext cx="26125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Luyện tập</a:t>
            </a:r>
            <a:endParaRPr lang="en-US" sz="6000" b="0" cap="none" spc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D05ACD-12CD-4AD3-8D66-742625EA3774}"/>
              </a:ext>
            </a:extLst>
          </p:cNvPr>
          <p:cNvSpPr/>
          <p:nvPr/>
        </p:nvSpPr>
        <p:spPr>
          <a:xfrm>
            <a:off x="8363769" y="2745908"/>
            <a:ext cx="18822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Dặn dò</a:t>
            </a:r>
            <a:endParaRPr lang="en-US" sz="6000" b="0" cap="none" spc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965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3648054" y="2757785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Dặn dò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Luyện tập</a:t>
            </a:r>
            <a:endParaRPr lang="en-US" sz="6000" b="0" cap="none" spc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38538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CEEB5-991E-483B-8A85-B542238C61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76039C-2322-41DB-8608-1C8367DA7DBB}"/>
              </a:ext>
            </a:extLst>
          </p:cNvPr>
          <p:cNvSpPr>
            <a:spLocks noChangeAspect="1"/>
          </p:cNvSpPr>
          <p:nvPr/>
        </p:nvSpPr>
        <p:spPr>
          <a:xfrm>
            <a:off x="3330100" y="1489652"/>
            <a:ext cx="592313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7200" b="1">
                <a:ln w="0"/>
                <a:solidFill>
                  <a:srgbClr val="16468D"/>
                </a:solidFill>
                <a:latin typeface="UTM Beautiful Caps" panose="02040603050506020204" pitchFamily="18" charset="0"/>
              </a:rPr>
              <a:t>Xem lại bài</a:t>
            </a:r>
            <a:endParaRPr lang="vi-VN" sz="7200" b="1">
              <a:ln w="0"/>
              <a:solidFill>
                <a:srgbClr val="16468D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74796-F448-4976-A654-07AC575E7173}"/>
              </a:ext>
            </a:extLst>
          </p:cNvPr>
          <p:cNvSpPr>
            <a:spLocks noChangeAspect="1"/>
          </p:cNvSpPr>
          <p:nvPr/>
        </p:nvSpPr>
        <p:spPr>
          <a:xfrm>
            <a:off x="3330100" y="3430369"/>
            <a:ext cx="592313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7200" b="1">
                <a:ln w="0"/>
                <a:solidFill>
                  <a:srgbClr val="16468D"/>
                </a:solidFill>
                <a:latin typeface="UTM Beautiful Caps" panose="02040603050506020204" pitchFamily="18" charset="0"/>
              </a:rPr>
              <a:t>Chuẩn bị bài sau</a:t>
            </a:r>
            <a:endParaRPr lang="vi-VN" sz="7200" b="1">
              <a:ln w="0"/>
              <a:solidFill>
                <a:srgbClr val="16468D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F7EAF-F474-4229-A6CA-62C7970FD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790793"/>
            <a:ext cx="2636837" cy="2636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880B61-FE7B-47D9-95B9-A7DC0BC5D1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2689481"/>
            <a:ext cx="2636837" cy="263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94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A1452E-9D98-4BFB-90AD-5AD66BA249C7}"/>
              </a:ext>
            </a:extLst>
          </p:cNvPr>
          <p:cNvSpPr>
            <a:spLocks noChangeAspect="1"/>
          </p:cNvSpPr>
          <p:nvPr/>
        </p:nvSpPr>
        <p:spPr>
          <a:xfrm>
            <a:off x="2354952" y="4203476"/>
            <a:ext cx="83809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11500" b="1">
                <a:ln w="0"/>
                <a:solidFill>
                  <a:srgbClr val="E8290B"/>
                </a:solidFill>
                <a:latin typeface="UTM Beautiful Caps" panose="02040603050506020204" pitchFamily="18" charset="0"/>
              </a:rPr>
              <a:t>Tạm biệt!</a:t>
            </a:r>
            <a:endParaRPr lang="vi-VN" sz="11500" b="1">
              <a:ln w="0"/>
              <a:solidFill>
                <a:srgbClr val="E8290B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19AF9-52A5-4548-AE56-AC791F6A3E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34" y="105551"/>
            <a:ext cx="4602879" cy="3651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5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7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3648054" y="2757785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Khởi động</a:t>
            </a:r>
            <a:endParaRPr lang="en-US" sz="11500" b="0" cap="none" spc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Luyện tập</a:t>
            </a:r>
            <a:endParaRPr lang="en-US" sz="6000" b="0" cap="none" spc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Dặn dò</a:t>
            </a:r>
            <a:endParaRPr lang="en-US" sz="6000" b="0" cap="none" spc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735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sp>
        <p:nvSpPr>
          <p:cNvPr id="14" name="Rectangle 13">
            <a:hlinkClick r:id="rId13" action="ppaction://hlinksldjump"/>
            <a:extLst>
              <a:ext uri="{FF2B5EF4-FFF2-40B4-BE49-F238E27FC236}">
                <a16:creationId xmlns:a16="http://schemas.microsoft.com/office/drawing/2014/main" id="{14009DB3-E159-4EA0-8878-201406D61A37}"/>
              </a:ext>
            </a:extLst>
          </p:cNvPr>
          <p:cNvSpPr/>
          <p:nvPr/>
        </p:nvSpPr>
        <p:spPr>
          <a:xfrm>
            <a:off x="10597057" y="1699378"/>
            <a:ext cx="1417376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MÓN </a:t>
            </a:r>
            <a:b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</a:br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QUÀ </a:t>
            </a:r>
            <a:b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</a:br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BẤT </a:t>
            </a:r>
            <a:b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</a:br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NGỜ</a:t>
            </a:r>
            <a:endParaRPr lang="en-US" sz="6000" b="0" cap="none" spc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472706" y="1008144"/>
                <a:ext cx="3542958" cy="199740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i="1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0" i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0" i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7200" i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 : 2 = ?</a:t>
                </a:r>
                <a:endParaRPr lang="en-US" sz="7200" b="0" cap="none" spc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706" y="1008144"/>
                <a:ext cx="3542958" cy="1997406"/>
              </a:xfrm>
              <a:prstGeom prst="rect">
                <a:avLst/>
              </a:prstGeom>
              <a:blipFill>
                <a:blip r:embed="rId6"/>
                <a:stretch>
                  <a:fillRect r="-14286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ln w="0"/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800" b="1" i="0" smtClean="0">
                              <a:ln w="0"/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800" b="1" i="0" smtClean="0">
                              <a:ln w="0"/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UTM Avo" panose="0204060305050602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8800" b="1" cap="none" spc="0">
                  <a:ln w="0"/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blipFill>
                <a:blip r:embed="rId7"/>
                <a:stretch>
                  <a:fillRect b="-1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520862" y="1107390"/>
                <a:ext cx="4192558" cy="196175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i="1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0" i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0" i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7200" i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 x 11 = ?</a:t>
                </a:r>
                <a:endParaRPr lang="en-US" sz="7200" b="0" cap="none" spc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862" y="1107390"/>
                <a:ext cx="4192558" cy="1961755"/>
              </a:xfrm>
              <a:prstGeom prst="rect">
                <a:avLst/>
              </a:prstGeom>
              <a:blipFill>
                <a:blip r:embed="rId6"/>
                <a:stretch>
                  <a:fillRect r="-12082" b="-13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ln w="0"/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800" b="1" i="0" smtClean="0">
                              <a:ln w="0"/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UTM Avo" panose="02040603050506020204" pitchFamily="18" charset="0"/>
                            </a:rPr>
                            <m:t>44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800" b="1" i="0" smtClean="0">
                              <a:ln w="0"/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8800" b="1" cap="none" spc="0">
                  <a:ln w="0"/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832838" y="1107390"/>
                <a:ext cx="3568605" cy="197259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i="1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0" i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0" i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UTM Avo" panose="0204060305050602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7200" i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 +1 = ?</a:t>
                </a:r>
                <a:endParaRPr lang="en-US" sz="7200" b="0" cap="none" spc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2838" y="1107390"/>
                <a:ext cx="3568605" cy="1972591"/>
              </a:xfrm>
              <a:prstGeom prst="rect">
                <a:avLst/>
              </a:prstGeom>
              <a:blipFill>
                <a:blip r:embed="rId6"/>
                <a:stretch>
                  <a:fillRect r="-14188" b="-12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41689" y="3429000"/>
                <a:ext cx="1927131" cy="270195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ln w="0"/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800" b="1" i="0" smtClean="0">
                              <a:ln w="0"/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UTM Avo" panose="02040603050506020204" pitchFamily="18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800" b="1" i="0" smtClean="0">
                              <a:ln w="0"/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8800" b="1" cap="none" spc="0">
                  <a:ln w="0"/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689" y="3429000"/>
                <a:ext cx="1927131" cy="2701958"/>
              </a:xfrm>
              <a:prstGeom prst="rect">
                <a:avLst/>
              </a:prstGeom>
              <a:blipFill>
                <a:blip r:embed="rId7"/>
                <a:stretch>
                  <a:fillRect b="-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42ECE57-AA03-4C59-9531-F23BC1D12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Cùng nghe nhạc!</a:t>
            </a:r>
            <a:endParaRPr lang="en-US" sz="5400" b="1" cap="none" spc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0" y="784860"/>
            <a:ext cx="2468880" cy="2468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68D460-B611-4C4B-A3F1-687FA8244A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79" y="1973133"/>
            <a:ext cx="2468880" cy="2468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A11099-1F62-4F83-9486-83B0678658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0" y="3604261"/>
            <a:ext cx="2468880" cy="24688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2750495" y="1557635"/>
            <a:ext cx="264367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Khởi động</a:t>
            </a:r>
            <a:endParaRPr lang="en-US" sz="6000" b="0" cap="none" spc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BE6257-3C4C-4D59-BF47-100A78ED1FE5}"/>
              </a:ext>
            </a:extLst>
          </p:cNvPr>
          <p:cNvSpPr/>
          <p:nvPr/>
        </p:nvSpPr>
        <p:spPr>
          <a:xfrm>
            <a:off x="3230772" y="4330869"/>
            <a:ext cx="26125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Luyện tập</a:t>
            </a:r>
            <a:endParaRPr lang="en-US" sz="6000" b="0" cap="none" spc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D05ACD-12CD-4AD3-8D66-742625EA3774}"/>
              </a:ext>
            </a:extLst>
          </p:cNvPr>
          <p:cNvSpPr/>
          <p:nvPr/>
        </p:nvSpPr>
        <p:spPr>
          <a:xfrm>
            <a:off x="8363769" y="2745908"/>
            <a:ext cx="18822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Dặn dò</a:t>
            </a:r>
            <a:endParaRPr lang="en-US" sz="6000" b="0" cap="none" spc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331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Word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329</TotalTime>
  <Words>447</Words>
  <Application>Microsoft Office PowerPoint</Application>
  <PresentationFormat>Widescreen</PresentationFormat>
  <Paragraphs>100</Paragraphs>
  <Slides>27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微软雅黑</vt:lpstr>
      <vt:lpstr>Arial</vt:lpstr>
      <vt:lpstr>Calibri</vt:lpstr>
      <vt:lpstr>Cambria Math</vt:lpstr>
      <vt:lpstr>Times New Roman</vt:lpstr>
      <vt:lpstr>UTM Avo</vt:lpstr>
      <vt:lpstr>UTM Beautiful Caps</vt:lpstr>
      <vt:lpstr>UTM Mabella</vt:lpstr>
      <vt:lpstr>Wingdings</vt:lpstr>
      <vt:lpstr>Office 主题​​</vt:lpstr>
      <vt:lpstr>Microsoft Equation 3.0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</dc:creator>
  <cp:keywords>ThyTho</cp:keywords>
  <cp:lastModifiedBy>ADMIN</cp:lastModifiedBy>
  <cp:revision>4</cp:revision>
  <dcterms:created xsi:type="dcterms:W3CDTF">2019-06-19T02:08:00Z</dcterms:created>
  <dcterms:modified xsi:type="dcterms:W3CDTF">2022-03-11T03:40:44Z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86450331A1564D2FBF6236BB534D88D9</vt:lpwstr>
  </property>
</Properties>
</file>