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29"/>
  </p:notesMasterIdLst>
  <p:sldIdLst>
    <p:sldId id="300" r:id="rId3"/>
    <p:sldId id="306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36" r:id="rId12"/>
    <p:sldId id="331" r:id="rId13"/>
    <p:sldId id="332" r:id="rId14"/>
    <p:sldId id="333" r:id="rId15"/>
    <p:sldId id="317" r:id="rId16"/>
    <p:sldId id="319" r:id="rId17"/>
    <p:sldId id="321" r:id="rId18"/>
    <p:sldId id="334" r:id="rId19"/>
    <p:sldId id="335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FF99"/>
    <a:srgbClr val="00CC00"/>
    <a:srgbClr val="9E0000"/>
    <a:srgbClr val="008000"/>
    <a:srgbClr val="33CC33"/>
    <a:srgbClr val="FF99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jpeg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1.jpeg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37.wmf"/><Relationship Id="rId1" Type="http://schemas.openxmlformats.org/officeDocument/2006/relationships/image" Target="../media/image36.jpeg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jpeg"/><Relationship Id="rId9" Type="http://schemas.openxmlformats.org/officeDocument/2006/relationships/image" Target="../media/image44.wmf"/><Relationship Id="rId14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1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60.wmf"/><Relationship Id="rId2" Type="http://schemas.openxmlformats.org/officeDocument/2006/relationships/image" Target="../media/image50.wmf"/><Relationship Id="rId1" Type="http://schemas.openxmlformats.org/officeDocument/2006/relationships/image" Target="../media/image43.jpeg"/><Relationship Id="rId6" Type="http://schemas.openxmlformats.org/officeDocument/2006/relationships/image" Target="../media/image54.wmf"/><Relationship Id="rId11" Type="http://schemas.openxmlformats.org/officeDocument/2006/relationships/image" Target="../media/image59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3" Type="http://schemas.openxmlformats.org/officeDocument/2006/relationships/image" Target="../media/image64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36.jpeg"/><Relationship Id="rId11" Type="http://schemas.openxmlformats.org/officeDocument/2006/relationships/image" Target="../media/image71.wmf"/><Relationship Id="rId5" Type="http://schemas.openxmlformats.org/officeDocument/2006/relationships/image" Target="../media/image66.wmf"/><Relationship Id="rId15" Type="http://schemas.openxmlformats.org/officeDocument/2006/relationships/image" Target="../media/image75.wmf"/><Relationship Id="rId10" Type="http://schemas.openxmlformats.org/officeDocument/2006/relationships/image" Target="../media/image70.wmf"/><Relationship Id="rId4" Type="http://schemas.openxmlformats.org/officeDocument/2006/relationships/image" Target="../media/image65.wmf"/><Relationship Id="rId9" Type="http://schemas.openxmlformats.org/officeDocument/2006/relationships/image" Target="../media/image69.wmf"/><Relationship Id="rId14" Type="http://schemas.openxmlformats.org/officeDocument/2006/relationships/image" Target="../media/image7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image" Target="../media/image84.wmf"/><Relationship Id="rId3" Type="http://schemas.openxmlformats.org/officeDocument/2006/relationships/image" Target="../media/image36.jpeg"/><Relationship Id="rId7" Type="http://schemas.openxmlformats.org/officeDocument/2006/relationships/image" Target="../media/image78.wmf"/><Relationship Id="rId12" Type="http://schemas.openxmlformats.org/officeDocument/2006/relationships/image" Target="../media/image83.wmf"/><Relationship Id="rId2" Type="http://schemas.openxmlformats.org/officeDocument/2006/relationships/image" Target="../media/image64.wmf"/><Relationship Id="rId1" Type="http://schemas.openxmlformats.org/officeDocument/2006/relationships/image" Target="../media/image76.wmf"/><Relationship Id="rId6" Type="http://schemas.openxmlformats.org/officeDocument/2006/relationships/image" Target="../media/image77.wmf"/><Relationship Id="rId11" Type="http://schemas.openxmlformats.org/officeDocument/2006/relationships/image" Target="../media/image82.wmf"/><Relationship Id="rId5" Type="http://schemas.openxmlformats.org/officeDocument/2006/relationships/image" Target="../media/image69.wmf"/><Relationship Id="rId10" Type="http://schemas.openxmlformats.org/officeDocument/2006/relationships/image" Target="../media/image81.wmf"/><Relationship Id="rId4" Type="http://schemas.openxmlformats.org/officeDocument/2006/relationships/image" Target="../media/image67.wmf"/><Relationship Id="rId9" Type="http://schemas.openxmlformats.org/officeDocument/2006/relationships/image" Target="../media/image8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jpeg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E1610-9A5B-40A0-90FB-80C637FF432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C3044-40E9-4544-8CA9-5D469CF1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4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A2AE-EB0B-4582-ABFC-03F067BC21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7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3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7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4876800" y="6477001"/>
            <a:ext cx="307340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467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 Thị Ngọc Huyền_HH_PT</a:t>
            </a:r>
            <a:endParaRPr kumimoji="0" lang="en-US" altLang="vi-VN" sz="1467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5CA82B59-AB63-4764-B865-1C55707B312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1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6FAE1626-3A9A-4885-A0C0-D4C4DA54C4C6}" type="datetimeFigureOut">
              <a:rPr lang="en-US" smtClean="0"/>
              <a:pPr defTabSz="1219170"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8F45B690-609A-414D-8E48-E18C950C99B4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34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B3CD047-DC6A-49A3-B206-9436434C0E96}" type="datetimeFigureOut">
              <a:rPr lang="en-US" smtClean="0"/>
              <a:pPr defTabSz="1219170"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88EBD9F8-7923-41A7-B269-31455BBC09FB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08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C5095CC-0462-44AB-A70F-3FE2BB686A2E}" type="datetimeFigureOut">
              <a:rPr lang="en-US" smtClean="0"/>
              <a:pPr defTabSz="1219170">
                <a:defRPr/>
              </a:pPr>
              <a:t>3/4/2022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A0EAF030-F2CF-4D5A-B32E-5B1EE0B382CF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70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3E324532-49F6-414F-A7A2-3300949B899C}" type="datetimeFigureOut">
              <a:rPr lang="en-US" smtClean="0"/>
              <a:pPr defTabSz="1219170">
                <a:defRPr/>
              </a:pPr>
              <a:t>3/4/2022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893B9392-0681-4487-951A-19E8CE9A9105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82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FF125BD-67E7-4656-A529-7025B6792678}" type="datetimeFigureOut">
              <a:rPr lang="en-US" smtClean="0"/>
              <a:pPr defTabSz="1219170">
                <a:defRPr/>
              </a:pPr>
              <a:t>3/4/2022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1D385AAF-E1C4-40A1-AEB6-1D335E99A413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05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C092016-FAA0-4835-BF0B-FCB467BFCC0E}" type="datetimeFigureOut">
              <a:rPr lang="en-US" smtClean="0"/>
              <a:pPr defTabSz="1219170">
                <a:defRPr/>
              </a:pPr>
              <a:t>3/4/2022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BE11A296-8E84-4622-BA86-3A7C6BCDF48F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9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A2E3AF0E-C15A-480C-8153-870D44A135F6}" type="datetimeFigureOut">
              <a:rPr lang="en-US" smtClean="0"/>
              <a:pPr defTabSz="1219170">
                <a:defRPr/>
              </a:pPr>
              <a:t>3/4/2022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A61405AB-AE01-4052-BA98-EA668BCCEB0D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2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9381CBF-7435-4B2D-BBE5-BC1970A3083C}" type="datetimeFigureOut">
              <a:rPr lang="en-US" smtClean="0"/>
              <a:pPr defTabSz="1219170">
                <a:defRPr/>
              </a:pPr>
              <a:t>3/4/2022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5CB3937-A5D0-430F-BFD9-81543FE79CF0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70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1C43338-951A-4DFB-B6CF-1FD965D070D8}" type="datetimeFigureOut">
              <a:rPr lang="en-US" smtClean="0"/>
              <a:pPr defTabSz="1219170"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4CF61CF3-8C05-498D-871A-9768D689596F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8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B5F3B4FE-AAB7-4AE5-BFA9-475E14E2D8F6}" type="datetimeFigureOut">
              <a:rPr lang="en-US" smtClean="0"/>
              <a:pPr defTabSz="1219170"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D2CD43C-860E-4D11-80AE-0926B1B6925A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9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5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8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6582B-7A1B-4FD5-A392-AA8136AA63EF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5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fld id="{EFEEAC9C-DBBB-4BC5-97F4-60621A1484BA}" type="datetimeFigureOut">
              <a:rPr lang="en-US" smtClean="0"/>
              <a:pPr defTabSz="1219170"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6ADD0A58-BB11-457D-AD76-4218BA02C075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9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5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4.wmf"/><Relationship Id="rId4" Type="http://schemas.openxmlformats.org/officeDocument/2006/relationships/image" Target="../media/image21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3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12.bin"/><Relationship Id="rId2" Type="http://schemas.openxmlformats.org/officeDocument/2006/relationships/tags" Target="../tags/tag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jpe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7.wmf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1.wmf"/><Relationship Id="rId18" Type="http://schemas.openxmlformats.org/officeDocument/2006/relationships/image" Target="../media/image43.jpeg"/><Relationship Id="rId26" Type="http://schemas.openxmlformats.org/officeDocument/2006/relationships/image" Target="../media/image48.wmf"/><Relationship Id="rId3" Type="http://schemas.openxmlformats.org/officeDocument/2006/relationships/image" Target="../media/image1.jpg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44.wmf"/><Relationship Id="rId25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jpeg"/><Relationship Id="rId11" Type="http://schemas.openxmlformats.org/officeDocument/2006/relationships/image" Target="../media/image39.jpeg"/><Relationship Id="rId24" Type="http://schemas.openxmlformats.org/officeDocument/2006/relationships/image" Target="../media/image47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49.wmf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18.bin"/><Relationship Id="rId22" Type="http://schemas.openxmlformats.org/officeDocument/2006/relationships/image" Target="../media/image46.wmf"/><Relationship Id="rId27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56.wmf"/><Relationship Id="rId26" Type="http://schemas.openxmlformats.org/officeDocument/2006/relationships/image" Target="../media/image60.wmf"/><Relationship Id="rId3" Type="http://schemas.openxmlformats.org/officeDocument/2006/relationships/image" Target="../media/image1.jpg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31.bin"/><Relationship Id="rId25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jpeg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59.wmf"/><Relationship Id="rId5" Type="http://schemas.openxmlformats.org/officeDocument/2006/relationships/image" Target="../media/image50.wmf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28" Type="http://schemas.openxmlformats.org/officeDocument/2006/relationships/image" Target="../media/image61.wmf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32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54.wmf"/><Relationship Id="rId22" Type="http://schemas.openxmlformats.org/officeDocument/2006/relationships/image" Target="../media/image58.wmf"/><Relationship Id="rId27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wmf"/><Relationship Id="rId18" Type="http://schemas.openxmlformats.org/officeDocument/2006/relationships/image" Target="../media/image68.wmf"/><Relationship Id="rId26" Type="http://schemas.openxmlformats.org/officeDocument/2006/relationships/image" Target="../media/image72.wmf"/><Relationship Id="rId3" Type="http://schemas.openxmlformats.org/officeDocument/2006/relationships/image" Target="../media/image1.jpg"/><Relationship Id="rId21" Type="http://schemas.openxmlformats.org/officeDocument/2006/relationships/oleObject" Target="../embeddings/oleObject45.bin"/><Relationship Id="rId34" Type="http://schemas.openxmlformats.org/officeDocument/2006/relationships/oleObject" Target="../embeddings/oleObject52.bin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3.bin"/><Relationship Id="rId25" Type="http://schemas.openxmlformats.org/officeDocument/2006/relationships/oleObject" Target="../embeddings/oleObject47.bin"/><Relationship Id="rId3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jpeg"/><Relationship Id="rId20" Type="http://schemas.openxmlformats.org/officeDocument/2006/relationships/image" Target="../media/image69.wmf"/><Relationship Id="rId29" Type="http://schemas.openxmlformats.org/officeDocument/2006/relationships/oleObject" Target="../embeddings/oleObject4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65.wmf"/><Relationship Id="rId24" Type="http://schemas.openxmlformats.org/officeDocument/2006/relationships/image" Target="../media/image71.wmf"/><Relationship Id="rId32" Type="http://schemas.openxmlformats.org/officeDocument/2006/relationships/image" Target="../media/image7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23" Type="http://schemas.openxmlformats.org/officeDocument/2006/relationships/oleObject" Target="../embeddings/oleObject46.bin"/><Relationship Id="rId28" Type="http://schemas.openxmlformats.org/officeDocument/2006/relationships/image" Target="../media/image73.wmf"/><Relationship Id="rId10" Type="http://schemas.openxmlformats.org/officeDocument/2006/relationships/oleObject" Target="../embeddings/oleObject40.bin"/><Relationship Id="rId19" Type="http://schemas.openxmlformats.org/officeDocument/2006/relationships/oleObject" Target="../embeddings/oleObject44.bin"/><Relationship Id="rId31" Type="http://schemas.openxmlformats.org/officeDocument/2006/relationships/oleObject" Target="../embeddings/oleObject5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42.bin"/><Relationship Id="rId22" Type="http://schemas.openxmlformats.org/officeDocument/2006/relationships/image" Target="../media/image70.wmf"/><Relationship Id="rId27" Type="http://schemas.openxmlformats.org/officeDocument/2006/relationships/oleObject" Target="../embeddings/oleObject48.bin"/><Relationship Id="rId30" Type="http://schemas.openxmlformats.org/officeDocument/2006/relationships/image" Target="../media/image74.wmf"/><Relationship Id="rId35" Type="http://schemas.openxmlformats.org/officeDocument/2006/relationships/oleObject" Target="../embeddings/oleObject53.bin"/><Relationship Id="rId8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61.bin"/><Relationship Id="rId26" Type="http://schemas.openxmlformats.org/officeDocument/2006/relationships/oleObject" Target="../embeddings/oleObject65.bin"/><Relationship Id="rId3" Type="http://schemas.openxmlformats.org/officeDocument/2006/relationships/oleObject" Target="../embeddings/oleObject54.bin"/><Relationship Id="rId21" Type="http://schemas.openxmlformats.org/officeDocument/2006/relationships/image" Target="../media/image81.wmf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79.wmf"/><Relationship Id="rId25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24" Type="http://schemas.openxmlformats.org/officeDocument/2006/relationships/oleObject" Target="../embeddings/oleObject64.bin"/><Relationship Id="rId5" Type="http://schemas.openxmlformats.org/officeDocument/2006/relationships/oleObject" Target="../embeddings/oleObject55.bin"/><Relationship Id="rId15" Type="http://schemas.openxmlformats.org/officeDocument/2006/relationships/image" Target="../media/image78.wmf"/><Relationship Id="rId23" Type="http://schemas.openxmlformats.org/officeDocument/2006/relationships/image" Target="../media/image82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80.wmf"/><Relationship Id="rId4" Type="http://schemas.openxmlformats.org/officeDocument/2006/relationships/image" Target="../media/image76.wmf"/><Relationship Id="rId9" Type="http://schemas.openxmlformats.org/officeDocument/2006/relationships/image" Target="../media/image36.jpeg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Relationship Id="rId27" Type="http://schemas.openxmlformats.org/officeDocument/2006/relationships/image" Target="../media/image8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21.jpeg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8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96.wmf"/><Relationship Id="rId3" Type="http://schemas.openxmlformats.org/officeDocument/2006/relationships/image" Target="../media/image1.jpg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89.jpeg"/><Relationship Id="rId11" Type="http://schemas.openxmlformats.org/officeDocument/2006/relationships/oleObject" Target="../embeddings/oleObject73.bin"/><Relationship Id="rId5" Type="http://schemas.openxmlformats.org/officeDocument/2006/relationships/image" Target="../media/image90.wmf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77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9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2C13F0F1-E1F3-4221-89E2-86C6B442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" y="-16164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6BDECE-B3E3-4604-88D7-EBB802F49686}"/>
              </a:ext>
            </a:extLst>
          </p:cNvPr>
          <p:cNvSpPr txBox="1"/>
          <p:nvPr/>
        </p:nvSpPr>
        <p:spPr>
          <a:xfrm>
            <a:off x="2849856" y="2305423"/>
            <a:ext cx="802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4</a:t>
            </a:r>
            <a:endParaRPr lang="en-US" sz="9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9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思想气泡: 云 154"/>
          <p:cNvSpPr/>
          <p:nvPr/>
        </p:nvSpPr>
        <p:spPr>
          <a:xfrm>
            <a:off x="3608917" y="1286934"/>
            <a:ext cx="6705600" cy="2662767"/>
          </a:xfrm>
          <a:prstGeom prst="cloudCallout">
            <a:avLst>
              <a:gd name="adj1" fmla="val 46623"/>
              <a:gd name="adj2" fmla="val 70489"/>
            </a:avLst>
          </a:prstGeom>
          <a:solidFill>
            <a:srgbClr val="74A492"/>
          </a:solidFill>
          <a:ln w="28575">
            <a:solidFill>
              <a:srgbClr val="74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defTabSz="1219170">
              <a:defRPr/>
            </a:pPr>
            <a:r>
              <a:rPr lang="vi-VN" altLang="zh-CN" sz="6400" b="1" dirty="0">
                <a:solidFill>
                  <a:srgbClr val="FFFFFF"/>
                </a:solidFill>
                <a:latin typeface="Calibri" pitchFamily="34" charset="0"/>
                <a:ea typeface="等线" pitchFamily="2" charset="-122"/>
                <a:cs typeface="Calibri" pitchFamily="34" charset="0"/>
              </a:rPr>
              <a:t>KHÁM PHÁ</a:t>
            </a:r>
            <a:endParaRPr lang="zh-CN" altLang="en-US" sz="6400" b="1" dirty="0">
              <a:solidFill>
                <a:srgbClr val="FFFFFF"/>
              </a:solidFill>
              <a:latin typeface="Calibri" pitchFamily="34" charset="0"/>
              <a:ea typeface="等线" pitchFamily="2" charset="-122"/>
              <a:cs typeface="Calibri" pitchFamily="34" charset="0"/>
            </a:endParaRPr>
          </a:p>
        </p:txBody>
      </p:sp>
      <p:pic>
        <p:nvPicPr>
          <p:cNvPr id="17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67733"/>
            <a:ext cx="2918884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534" y="315384"/>
            <a:ext cx="649817" cy="86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585">
            <a:off x="4868334" y="4303185"/>
            <a:ext cx="520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585">
            <a:off x="6167967" y="438151"/>
            <a:ext cx="389467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97866" y="1664087"/>
            <a:ext cx="3732441" cy="165618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7048380" y="128022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30307" y="122772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3083" y="293956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56899" y="311135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45537" y="4275247"/>
            <a:ext cx="83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m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25076"/>
            <a:ext cx="12192000" cy="13849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Times New Roman" pitchFamily="18" charset="0"/>
              </a:rPr>
              <a:t>Ví dụ</a:t>
            </a:r>
            <a:r>
              <a:rPr lang="vi-VN" sz="2800" b="1" smtClean="0">
                <a:latin typeface="Times New Roman" pitchFamily="18" charset="0"/>
              </a:rPr>
              <a:t>: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</a:rPr>
              <a:t>Hình </a:t>
            </a:r>
            <a:r>
              <a:rPr lang="en-US" sz="2800" b="1" dirty="0" err="1">
                <a:latin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ABCD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</a:rPr>
              <a:t>m</a:t>
            </a:r>
            <a:r>
              <a:rPr lang="en-US" sz="2800" b="1" baseline="30000" dirty="0" err="1">
                <a:latin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</a:rPr>
              <a:t>,  </a:t>
            </a:r>
            <a:r>
              <a:rPr lang="en-US" sz="2800" b="1" dirty="0" err="1">
                <a:latin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rộng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  m. </a:t>
            </a:r>
            <a:r>
              <a:rPr lang="en-US" sz="2800" b="1" dirty="0" err="1">
                <a:latin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ABCD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171971"/>
              </p:ext>
            </p:extLst>
          </p:nvPr>
        </p:nvGraphicFramePr>
        <p:xfrm>
          <a:off x="6427788" y="-217488"/>
          <a:ext cx="45720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5" imgW="203040" imgH="660240" progId="Equation.3">
                  <p:embed/>
                </p:oleObj>
              </mc:Choice>
              <mc:Fallback>
                <p:oleObj name="Equation" r:id="rId5" imgW="2030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788" y="-217488"/>
                        <a:ext cx="457200" cy="1404938"/>
                      </a:xfrm>
                      <a:prstGeom prst="rect">
                        <a:avLst/>
                      </a:prstGeom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416324"/>
              </p:ext>
            </p:extLst>
          </p:nvPr>
        </p:nvGraphicFramePr>
        <p:xfrm>
          <a:off x="9640888" y="-227013"/>
          <a:ext cx="34290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Equation" r:id="rId7" imgW="152280" imgH="660240" progId="Equation.3">
                  <p:embed/>
                </p:oleObj>
              </mc:Choice>
              <mc:Fallback>
                <p:oleObj name="Equation" r:id="rId7" imgW="152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0888" y="-227013"/>
                        <a:ext cx="342900" cy="1404938"/>
                      </a:xfrm>
                      <a:prstGeom prst="rect">
                        <a:avLst/>
                      </a:prstGeom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5410200" y="4876800"/>
            <a:ext cx="914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ight Brace 31"/>
          <p:cNvSpPr/>
          <p:nvPr/>
        </p:nvSpPr>
        <p:spPr>
          <a:xfrm rot="5400000">
            <a:off x="9327720" y="1703797"/>
            <a:ext cx="399325" cy="3732441"/>
          </a:xfrm>
          <a:prstGeom prst="rightBrace">
            <a:avLst>
              <a:gd name="adj1" fmla="val 25316"/>
              <a:gd name="adj2" fmla="val 51369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06510" y="1760819"/>
            <a:ext cx="5370148" cy="1289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chiều dài của hình chữ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nhật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703228"/>
              </p:ext>
            </p:extLst>
          </p:nvPr>
        </p:nvGraphicFramePr>
        <p:xfrm>
          <a:off x="2198188" y="5298120"/>
          <a:ext cx="1143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Equation" r:id="rId9" imgW="393480" imgH="393480" progId="Equation.3">
                  <p:embed/>
                </p:oleObj>
              </mc:Choice>
              <mc:Fallback>
                <p:oleObj name="Equation" r:id="rId9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188" y="5298120"/>
                        <a:ext cx="1143000" cy="990600"/>
                      </a:xfrm>
                      <a:prstGeom prst="rect">
                        <a:avLst/>
                      </a:prstGeom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173691" y="3812867"/>
            <a:ext cx="6913768" cy="11967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vi-VN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 chiều dài của hình chữ </a:t>
            </a:r>
            <a:r>
              <a:rPr lang="vi-VN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 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 lấy diện tích chia cho chiều rộng.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3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036675"/>
              </p:ext>
            </p:extLst>
          </p:nvPr>
        </p:nvGraphicFramePr>
        <p:xfrm>
          <a:off x="11449050" y="1652588"/>
          <a:ext cx="628650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Equation" r:id="rId11" imgW="279360" imgH="660240" progId="Equation.3">
                  <p:embed/>
                </p:oleObj>
              </mc:Choice>
              <mc:Fallback>
                <p:oleObj name="Equation" r:id="rId11" imgW="2793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9050" y="1652588"/>
                        <a:ext cx="628650" cy="1404937"/>
                      </a:xfrm>
                      <a:prstGeom prst="rect">
                        <a:avLst/>
                      </a:prstGeom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038899"/>
              </p:ext>
            </p:extLst>
          </p:nvPr>
        </p:nvGraphicFramePr>
        <p:xfrm>
          <a:off x="8939213" y="1755775"/>
          <a:ext cx="771525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Equation" r:id="rId13" imgW="342720" imgH="660240" progId="Equation.3">
                  <p:embed/>
                </p:oleObj>
              </mc:Choice>
              <mc:Fallback>
                <p:oleObj name="Equation" r:id="rId13" imgW="3427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9213" y="1755775"/>
                        <a:ext cx="771525" cy="1404938"/>
                      </a:xfrm>
                      <a:prstGeom prst="rect">
                        <a:avLst/>
                      </a:prstGeom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9516651" y="2142877"/>
            <a:ext cx="365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smtClean="0">
                <a:latin typeface="Times New Roman" pitchFamily="18" charset="0"/>
              </a:rPr>
              <a:t>2</a:t>
            </a:r>
            <a:endParaRPr lang="en-US" sz="2400"/>
          </a:p>
        </p:txBody>
      </p:sp>
      <p:sp>
        <p:nvSpPr>
          <p:cNvPr id="26" name="Rounded Rectangle 25"/>
          <p:cNvSpPr/>
          <p:nvPr/>
        </p:nvSpPr>
        <p:spPr>
          <a:xfrm>
            <a:off x="129176" y="3765626"/>
            <a:ext cx="6919204" cy="1243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 để </a:t>
            </a:r>
            <a:r>
              <a:rPr lang="vi-VN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 dài của hình chữ nhật trên ta phải thực hiện phép </a:t>
            </a:r>
            <a:r>
              <a:rPr lang="vi-VN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72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3862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8" grpId="0"/>
      <p:bldP spid="19" grpId="0" animBg="1"/>
      <p:bldP spid="32" grpId="0" animBg="1"/>
      <p:bldP spid="33" grpId="0" animBg="1"/>
      <p:bldP spid="33" grpId="1" animBg="1"/>
      <p:bldP spid="36" grpId="0" animBg="1"/>
      <p:bldP spid="36" grpId="1" animBg="1"/>
      <p:bldP spid="4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69"/>
          <p:cNvSpPr txBox="1">
            <a:spLocks noChangeArrowheads="1"/>
          </p:cNvSpPr>
          <p:nvPr/>
        </p:nvSpPr>
        <p:spPr bwMode="auto">
          <a:xfrm>
            <a:off x="291488" y="3310064"/>
            <a:ext cx="421764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700" b="1" smtClean="0">
                <a:solidFill>
                  <a:srgbClr val="FF0000"/>
                </a:solidFill>
              </a:rPr>
              <a:t>- Phân </a:t>
            </a:r>
            <a:r>
              <a:rPr lang="en-US" sz="2700" b="1" dirty="0" err="1">
                <a:solidFill>
                  <a:srgbClr val="FF0000"/>
                </a:solidFill>
              </a:rPr>
              <a:t>số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err="1">
                <a:solidFill>
                  <a:srgbClr val="FF0000"/>
                </a:solidFill>
              </a:rPr>
              <a:t>đảo</a:t>
            </a:r>
            <a:r>
              <a:rPr lang="en-US" sz="2700" b="1">
                <a:solidFill>
                  <a:srgbClr val="FF0000"/>
                </a:solidFill>
              </a:rPr>
              <a:t> </a:t>
            </a:r>
            <a:r>
              <a:rPr lang="en-US" sz="2700" b="1" smtClean="0">
                <a:solidFill>
                  <a:srgbClr val="FF0000"/>
                </a:solidFill>
              </a:rPr>
              <a:t>ngược là gì?</a:t>
            </a:r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127931" y="326996"/>
            <a:ext cx="6862977" cy="2357912"/>
            <a:chOff x="3462654" y="1115792"/>
            <a:chExt cx="5749646" cy="2469992"/>
          </a:xfrm>
          <a:solidFill>
            <a:srgbClr val="FFFF00"/>
          </a:solidFill>
        </p:grpSpPr>
        <p:sp>
          <p:nvSpPr>
            <p:cNvPr id="9" name="Rounded Rectangle 8"/>
            <p:cNvSpPr/>
            <p:nvPr/>
          </p:nvSpPr>
          <p:spPr>
            <a:xfrm>
              <a:off x="3462654" y="1115792"/>
              <a:ext cx="5749646" cy="2469991"/>
            </a:xfrm>
            <a:prstGeom prst="roundRect">
              <a:avLst/>
            </a:prstGeom>
            <a:grp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3686240" y="1232099"/>
              <a:ext cx="5526060" cy="23536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b="1" u="sng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b="1" u="sng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b="1" u="sng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b="1" u="sng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b="1" u="sng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b="1" u="sng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b="1" u="sng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b="1" u="sng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b="1" i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vi-VN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ấy</a:t>
              </a:r>
              <a:r>
                <a:rPr lang="en-US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với </a:t>
              </a:r>
              <a:r>
                <a:rPr lang="en-US" b="1" i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phân </a:t>
              </a:r>
              <a:r>
                <a:rPr lang="en-US" b="1" i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đảo</a:t>
              </a:r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ngược</a:t>
              </a:r>
              <a:r>
                <a:rPr lang="en-US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2564575" y="1416966"/>
            <a:ext cx="266409" cy="5493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423305" y="1383119"/>
            <a:ext cx="440486" cy="6016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8769" y="1966314"/>
            <a:ext cx="1636233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nhất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4410" y="1984721"/>
            <a:ext cx="1492076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thứ hai</a:t>
            </a:r>
          </a:p>
        </p:txBody>
      </p:sp>
      <p:graphicFrame>
        <p:nvGraphicFramePr>
          <p:cNvPr id="9217" name="Object 1" descr="Parchment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585752"/>
              </p:ext>
            </p:extLst>
          </p:nvPr>
        </p:nvGraphicFramePr>
        <p:xfrm>
          <a:off x="1523335" y="184666"/>
          <a:ext cx="135572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3" name="Equation" r:id="rId4" imgW="393480" imgH="393480" progId="Equation.3">
                  <p:embed/>
                </p:oleObj>
              </mc:Choice>
              <mc:Fallback>
                <p:oleObj name="Equation" r:id="rId4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335" y="184666"/>
                        <a:ext cx="1355725" cy="1355725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 Box 69"/>
          <p:cNvSpPr txBox="1">
            <a:spLocks noChangeArrowheads="1"/>
          </p:cNvSpPr>
          <p:nvPr/>
        </p:nvSpPr>
        <p:spPr bwMode="auto">
          <a:xfrm>
            <a:off x="4970053" y="3204124"/>
            <a:ext cx="70208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700" b="1" smtClean="0">
                <a:solidFill>
                  <a:srgbClr val="002060"/>
                </a:solidFill>
              </a:rPr>
              <a:t>- Phân </a:t>
            </a:r>
            <a:r>
              <a:rPr lang="en-US" sz="2700" b="1" dirty="0" err="1">
                <a:solidFill>
                  <a:srgbClr val="002060"/>
                </a:solidFill>
              </a:rPr>
              <a:t>số</a:t>
            </a:r>
            <a:r>
              <a:rPr lang="en-US" sz="2700" b="1" dirty="0">
                <a:solidFill>
                  <a:srgbClr val="002060"/>
                </a:solidFill>
              </a:rPr>
              <a:t> </a:t>
            </a:r>
            <a:r>
              <a:rPr lang="en-US" sz="2700" b="1" err="1">
                <a:solidFill>
                  <a:srgbClr val="002060"/>
                </a:solidFill>
              </a:rPr>
              <a:t>đảo</a:t>
            </a:r>
            <a:r>
              <a:rPr lang="en-US" sz="2700" b="1">
                <a:solidFill>
                  <a:srgbClr val="002060"/>
                </a:solidFill>
              </a:rPr>
              <a:t> </a:t>
            </a:r>
            <a:r>
              <a:rPr lang="en-US" sz="2700" b="1" smtClean="0">
                <a:solidFill>
                  <a:srgbClr val="002060"/>
                </a:solidFill>
              </a:rPr>
              <a:t>ngược là là phân số mà tử số và mẫu số đổi chỗ cho nhau.</a:t>
            </a:r>
            <a:endParaRPr lang="en-US" sz="2700" dirty="0">
              <a:solidFill>
                <a:srgbClr val="002060"/>
              </a:solidFill>
            </a:endParaRPr>
          </a:p>
        </p:txBody>
      </p:sp>
      <p:sp>
        <p:nvSpPr>
          <p:cNvPr id="21" name="Text Box 69"/>
          <p:cNvSpPr txBox="1">
            <a:spLocks noChangeArrowheads="1"/>
          </p:cNvSpPr>
          <p:nvPr/>
        </p:nvSpPr>
        <p:spPr bwMode="auto">
          <a:xfrm>
            <a:off x="252866" y="3830072"/>
            <a:ext cx="396688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700" b="1" smtClean="0">
                <a:solidFill>
                  <a:schemeClr val="tx1"/>
                </a:solidFill>
              </a:rPr>
              <a:t>- Tìm phân số </a:t>
            </a:r>
            <a:r>
              <a:rPr lang="en-US" sz="2700" b="1" err="1">
                <a:solidFill>
                  <a:schemeClr val="tx1"/>
                </a:solidFill>
              </a:rPr>
              <a:t>đảo</a:t>
            </a:r>
            <a:r>
              <a:rPr lang="en-US" sz="2700" b="1">
                <a:solidFill>
                  <a:schemeClr val="tx1"/>
                </a:solidFill>
              </a:rPr>
              <a:t> </a:t>
            </a:r>
            <a:r>
              <a:rPr lang="en-US" sz="2700" b="1" smtClean="0">
                <a:solidFill>
                  <a:schemeClr val="tx1"/>
                </a:solidFill>
              </a:rPr>
              <a:t>ngược của phân số   .</a:t>
            </a:r>
            <a:endParaRPr 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22" name="Object 1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740715"/>
              </p:ext>
            </p:extLst>
          </p:nvPr>
        </p:nvGraphicFramePr>
        <p:xfrm>
          <a:off x="2152650" y="4870450"/>
          <a:ext cx="3857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Equation" r:id="rId7" imgW="152280" imgH="393480" progId="Equation.3">
                  <p:embed/>
                </p:oleObj>
              </mc:Choice>
              <mc:Fallback>
                <p:oleObj name="Equation" r:id="rId7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4870450"/>
                        <a:ext cx="385763" cy="742950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69"/>
          <p:cNvSpPr txBox="1">
            <a:spLocks noChangeArrowheads="1"/>
          </p:cNvSpPr>
          <p:nvPr/>
        </p:nvSpPr>
        <p:spPr bwMode="auto">
          <a:xfrm>
            <a:off x="5145125" y="4314941"/>
            <a:ext cx="672229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700" b="1" smtClean="0">
                <a:solidFill>
                  <a:srgbClr val="002060"/>
                </a:solidFill>
              </a:rPr>
              <a:t>- Phân </a:t>
            </a:r>
            <a:r>
              <a:rPr lang="en-US" sz="2700" b="1" dirty="0" err="1">
                <a:solidFill>
                  <a:srgbClr val="002060"/>
                </a:solidFill>
              </a:rPr>
              <a:t>số</a:t>
            </a:r>
            <a:r>
              <a:rPr lang="en-US" sz="2700" b="1" dirty="0">
                <a:solidFill>
                  <a:srgbClr val="002060"/>
                </a:solidFill>
              </a:rPr>
              <a:t> </a:t>
            </a:r>
            <a:r>
              <a:rPr lang="en-US" sz="2700" b="1" err="1">
                <a:solidFill>
                  <a:srgbClr val="002060"/>
                </a:solidFill>
              </a:rPr>
              <a:t>đảo</a:t>
            </a:r>
            <a:r>
              <a:rPr lang="en-US" sz="2700" b="1">
                <a:solidFill>
                  <a:srgbClr val="002060"/>
                </a:solidFill>
              </a:rPr>
              <a:t> </a:t>
            </a:r>
            <a:r>
              <a:rPr lang="en-US" sz="2700" b="1" smtClean="0">
                <a:solidFill>
                  <a:srgbClr val="002060"/>
                </a:solidFill>
              </a:rPr>
              <a:t>ngược của phân số        là </a:t>
            </a:r>
            <a:endParaRPr lang="en-US" sz="2700" dirty="0">
              <a:solidFill>
                <a:srgbClr val="002060"/>
              </a:solidFill>
            </a:endParaRPr>
          </a:p>
        </p:txBody>
      </p:sp>
      <p:graphicFrame>
        <p:nvGraphicFramePr>
          <p:cNvPr id="24" name="Object 1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543143"/>
              </p:ext>
            </p:extLst>
          </p:nvPr>
        </p:nvGraphicFramePr>
        <p:xfrm>
          <a:off x="10185400" y="4171950"/>
          <a:ext cx="3841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5" name="Equation" r:id="rId9" imgW="152280" imgH="393480" progId="Equation.3">
                  <p:embed/>
                </p:oleObj>
              </mc:Choice>
              <mc:Fallback>
                <p:oleObj name="Equation" r:id="rId9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5400" y="4171950"/>
                        <a:ext cx="384175" cy="903288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576646"/>
              </p:ext>
            </p:extLst>
          </p:nvPr>
        </p:nvGraphicFramePr>
        <p:xfrm>
          <a:off x="11071225" y="4116388"/>
          <a:ext cx="3841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6" name="Equation" r:id="rId11" imgW="152280" imgH="393480" progId="Equation.3">
                  <p:embed/>
                </p:oleObj>
              </mc:Choice>
              <mc:Fallback>
                <p:oleObj name="Equation" r:id="rId11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71225" y="4116388"/>
                        <a:ext cx="384175" cy="903287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509131" y="476529"/>
            <a:ext cx="0" cy="629349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032720" y="5278939"/>
            <a:ext cx="4955342" cy="1491087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Object 1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194244"/>
              </p:ext>
            </p:extLst>
          </p:nvPr>
        </p:nvGraphicFramePr>
        <p:xfrm>
          <a:off x="5524159" y="5512537"/>
          <a:ext cx="1123886" cy="1123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Equation" r:id="rId13" imgW="393480" imgH="393480" progId="Equation.3">
                  <p:embed/>
                </p:oleObj>
              </mc:Choice>
              <mc:Fallback>
                <p:oleObj name="Equation" r:id="rId13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159" y="5512537"/>
                        <a:ext cx="1123886" cy="1123886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043266"/>
              </p:ext>
            </p:extLst>
          </p:nvPr>
        </p:nvGraphicFramePr>
        <p:xfrm>
          <a:off x="6718300" y="5511800"/>
          <a:ext cx="15589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" name="Equation" r:id="rId15" imgW="545760" imgH="393480" progId="Equation.3">
                  <p:embed/>
                </p:oleObj>
              </mc:Choice>
              <mc:Fallback>
                <p:oleObj name="Equation" r:id="rId15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5511800"/>
                        <a:ext cx="1558925" cy="1123950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937292"/>
              </p:ext>
            </p:extLst>
          </p:nvPr>
        </p:nvGraphicFramePr>
        <p:xfrm>
          <a:off x="8405813" y="5565775"/>
          <a:ext cx="979487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" name="Equation" r:id="rId17" imgW="342720" imgH="393480" progId="Equation.3">
                  <p:embed/>
                </p:oleObj>
              </mc:Choice>
              <mc:Fallback>
                <p:oleObj name="Equation" r:id="rId17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5813" y="5565775"/>
                        <a:ext cx="979487" cy="1123950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69"/>
          <p:cNvSpPr txBox="1">
            <a:spLocks noChangeArrowheads="1"/>
          </p:cNvSpPr>
          <p:nvPr/>
        </p:nvSpPr>
        <p:spPr bwMode="auto">
          <a:xfrm>
            <a:off x="248523" y="5519172"/>
            <a:ext cx="421764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700" b="1" smtClean="0">
                <a:solidFill>
                  <a:srgbClr val="FF0000"/>
                </a:solidFill>
              </a:rPr>
              <a:t>- Em hãy thực hiện phép chia hai phân số</a:t>
            </a:r>
            <a:endParaRPr 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51" name="Object 1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58887"/>
              </p:ext>
            </p:extLst>
          </p:nvPr>
        </p:nvGraphicFramePr>
        <p:xfrm>
          <a:off x="2862263" y="6072188"/>
          <a:ext cx="8318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" name="Equation" r:id="rId19" imgW="393480" imgH="393480" progId="Equation.3">
                  <p:embed/>
                </p:oleObj>
              </mc:Choice>
              <mc:Fallback>
                <p:oleObj name="Equation" r:id="rId19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6072188"/>
                        <a:ext cx="831850" cy="831850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4275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562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8" grpId="0" animBg="1"/>
      <p:bldP spid="19" grpId="0" animBg="1"/>
      <p:bldP spid="20" grpId="0"/>
      <p:bldP spid="21" grpId="0"/>
      <p:bldP spid="23" grpId="0"/>
      <p:bldP spid="30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1159" y="3451429"/>
            <a:ext cx="85785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Vận</a:t>
            </a:r>
            <a:r>
              <a:rPr lang="en-US" sz="8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0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dụng</a:t>
            </a:r>
            <a:r>
              <a:rPr lang="en-US" sz="8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0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thực</a:t>
            </a:r>
            <a:r>
              <a:rPr lang="en-US" sz="8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0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hành</a:t>
            </a:r>
            <a:endParaRPr lang="en-US" sz="80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90843" y="30703"/>
            <a:ext cx="9070607" cy="6646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vi-VN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 số đảo ngược của mỗi phân số </a:t>
            </a:r>
            <a:r>
              <a:rPr lang="vi-VN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vi-VN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vi-VN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vi-VN" b="1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704494" y="3803297"/>
            <a:ext cx="419489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73439" y="3795712"/>
            <a:ext cx="419489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713695" y="3841440"/>
            <a:ext cx="419489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57561" y="3101322"/>
            <a:ext cx="792088" cy="1403952"/>
          </a:xfrm>
          <a:prstGeom prst="ellipse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52944" y="3180256"/>
            <a:ext cx="792088" cy="12460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799294" y="3185539"/>
            <a:ext cx="792088" cy="12460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818262"/>
              </p:ext>
            </p:extLst>
          </p:nvPr>
        </p:nvGraphicFramePr>
        <p:xfrm>
          <a:off x="2195513" y="3240880"/>
          <a:ext cx="567982" cy="1264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" name="Equation" r:id="rId4" imgW="152280" imgH="431640" progId="Equation.3">
                  <p:embed/>
                </p:oleObj>
              </mc:Choice>
              <mc:Fallback>
                <p:oleObj name="Equation" r:id="rId4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240880"/>
                        <a:ext cx="567982" cy="1264394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772100"/>
              </p:ext>
            </p:extLst>
          </p:nvPr>
        </p:nvGraphicFramePr>
        <p:xfrm>
          <a:off x="4200525" y="3297989"/>
          <a:ext cx="498475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" name="Equation" r:id="rId7" imgW="152280" imgH="431640" progId="Equation.3">
                  <p:embed/>
                </p:oleObj>
              </mc:Choice>
              <mc:Fallback>
                <p:oleObj name="Equation" r:id="rId7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3297989"/>
                        <a:ext cx="498475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033178"/>
              </p:ext>
            </p:extLst>
          </p:nvPr>
        </p:nvGraphicFramePr>
        <p:xfrm>
          <a:off x="5708650" y="3193214"/>
          <a:ext cx="498475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" name="Equation" r:id="rId9" imgW="152280" imgH="431640" progId="Equation.3">
                  <p:embed/>
                </p:oleObj>
              </mc:Choice>
              <mc:Fallback>
                <p:oleObj name="Equation" r:id="rId9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3193214"/>
                        <a:ext cx="498475" cy="1109662"/>
                      </a:xfrm>
                      <a:prstGeom prst="rect">
                        <a:avLst/>
                      </a:prstGeom>
                      <a:blipFill dpi="0" rotWithShape="0">
                        <a:blip r:embed="rId11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473907"/>
              </p:ext>
            </p:extLst>
          </p:nvPr>
        </p:nvGraphicFramePr>
        <p:xfrm>
          <a:off x="904367" y="3248467"/>
          <a:ext cx="498475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" name="Equation" r:id="rId12" imgW="152280" imgH="431640" progId="Equation.3">
                  <p:embed/>
                </p:oleObj>
              </mc:Choice>
              <mc:Fallback>
                <p:oleObj name="Equation" r:id="rId12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367" y="3248467"/>
                        <a:ext cx="498475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794853"/>
              </p:ext>
            </p:extLst>
          </p:nvPr>
        </p:nvGraphicFramePr>
        <p:xfrm>
          <a:off x="7986713" y="3266239"/>
          <a:ext cx="500062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" name="Equation" r:id="rId14" imgW="152280" imgH="431640" progId="Equation.3">
                  <p:embed/>
                </p:oleObj>
              </mc:Choice>
              <mc:Fallback>
                <p:oleObj name="Equation" r:id="rId14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6713" y="3266239"/>
                        <a:ext cx="500062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442209"/>
              </p:ext>
            </p:extLst>
          </p:nvPr>
        </p:nvGraphicFramePr>
        <p:xfrm>
          <a:off x="9161387" y="3180256"/>
          <a:ext cx="50006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" name="Equation" r:id="rId16" imgW="152280" imgH="431640" progId="Equation.3">
                  <p:embed/>
                </p:oleObj>
              </mc:Choice>
              <mc:Fallback>
                <p:oleObj name="Equation" r:id="rId16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1387" y="3180256"/>
                        <a:ext cx="500063" cy="1109662"/>
                      </a:xfrm>
                      <a:prstGeom prst="rect">
                        <a:avLst/>
                      </a:prstGeom>
                      <a:blipFill dpi="0" rotWithShape="0">
                        <a:blip r:embed="rId18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358136"/>
              </p:ext>
            </p:extLst>
          </p:nvPr>
        </p:nvGraphicFramePr>
        <p:xfrm>
          <a:off x="3189288" y="728413"/>
          <a:ext cx="3821112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" name="Equation" r:id="rId19" imgW="1168200" imgH="431640" progId="Equation.3">
                  <p:embed/>
                </p:oleObj>
              </mc:Choice>
              <mc:Fallback>
                <p:oleObj name="Equation" r:id="rId19" imgW="1168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728413"/>
                        <a:ext cx="3821112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643391" y="2401305"/>
            <a:ext cx="7806611" cy="6646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hân </a:t>
            </a: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đảo ngược của mỗi phân </a:t>
            </a:r>
            <a:r>
              <a:rPr lang="vi-VN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 là</a:t>
            </a:r>
            <a:r>
              <a:rPr lang="vi-VN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vi-VN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vi-VN" b="1" dirty="0">
              <a:solidFill>
                <a:srgbClr val="00206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788654" y="5893683"/>
            <a:ext cx="419489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57599" y="5886098"/>
            <a:ext cx="419489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41721" y="5191708"/>
            <a:ext cx="792088" cy="1403952"/>
          </a:xfrm>
          <a:prstGeom prst="ellipse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37104" y="5270642"/>
            <a:ext cx="792088" cy="12460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611669"/>
              </p:ext>
            </p:extLst>
          </p:nvPr>
        </p:nvGraphicFramePr>
        <p:xfrm>
          <a:off x="2268543" y="5217988"/>
          <a:ext cx="49847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" name="Equation" r:id="rId21" imgW="152280" imgH="431640" progId="Equation.3">
                  <p:embed/>
                </p:oleObj>
              </mc:Choice>
              <mc:Fallback>
                <p:oleObj name="Equation" r:id="rId21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43" y="5217988"/>
                        <a:ext cx="498475" cy="1109663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301470"/>
              </p:ext>
            </p:extLst>
          </p:nvPr>
        </p:nvGraphicFramePr>
        <p:xfrm>
          <a:off x="4181475" y="5387975"/>
          <a:ext cx="70485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" name="Equation" r:id="rId23" imgW="215640" imgH="431640" progId="Equation.3">
                  <p:embed/>
                </p:oleObj>
              </mc:Choice>
              <mc:Fallback>
                <p:oleObj name="Equation" r:id="rId23" imgW="215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5387975"/>
                        <a:ext cx="704850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034357"/>
              </p:ext>
            </p:extLst>
          </p:nvPr>
        </p:nvGraphicFramePr>
        <p:xfrm>
          <a:off x="5689600" y="5283200"/>
          <a:ext cx="706438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" name="Equation" r:id="rId25" imgW="215640" imgH="431640" progId="Equation.3">
                  <p:embed/>
                </p:oleObj>
              </mc:Choice>
              <mc:Fallback>
                <p:oleObj name="Equation" r:id="rId25" imgW="215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5283200"/>
                        <a:ext cx="706438" cy="1109663"/>
                      </a:xfrm>
                      <a:prstGeom prst="rect">
                        <a:avLst/>
                      </a:prstGeom>
                      <a:blipFill dpi="0" rotWithShape="0">
                        <a:blip r:embed="rId11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808006"/>
              </p:ext>
            </p:extLst>
          </p:nvPr>
        </p:nvGraphicFramePr>
        <p:xfrm>
          <a:off x="988527" y="5338853"/>
          <a:ext cx="498475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" name="Equation" r:id="rId27" imgW="152280" imgH="431640" progId="Equation.3">
                  <p:embed/>
                </p:oleObj>
              </mc:Choice>
              <mc:Fallback>
                <p:oleObj name="Equation" r:id="rId27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527" y="5338853"/>
                        <a:ext cx="498475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383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  <p:bldP spid="17" grpId="0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-21446"/>
            <a:ext cx="12078269" cy="19690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Tính:</a:t>
            </a:r>
          </a:p>
          <a:p>
            <a:pPr marL="0" indent="0" algn="just">
              <a:buNone/>
            </a:pPr>
            <a:endParaRPr lang="vi-VN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922111"/>
              </p:ext>
            </p:extLst>
          </p:nvPr>
        </p:nvGraphicFramePr>
        <p:xfrm>
          <a:off x="560205" y="2701899"/>
          <a:ext cx="110172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" name="Equation" r:id="rId4" imgW="355320" imgH="431640" progId="Equation.3">
                  <p:embed/>
                </p:oleObj>
              </mc:Choice>
              <mc:Fallback>
                <p:oleObj name="Equation" r:id="rId4" imgW="355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05" y="2701899"/>
                        <a:ext cx="1101725" cy="1336675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650520"/>
              </p:ext>
            </p:extLst>
          </p:nvPr>
        </p:nvGraphicFramePr>
        <p:xfrm>
          <a:off x="6830645" y="2662096"/>
          <a:ext cx="1535112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" name="Equation" r:id="rId7" imgW="495000" imgH="431640" progId="Equation.3">
                  <p:embed/>
                </p:oleObj>
              </mc:Choice>
              <mc:Fallback>
                <p:oleObj name="Equation" r:id="rId7" imgW="495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0645" y="2662096"/>
                        <a:ext cx="1535112" cy="1279525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44537"/>
              </p:ext>
            </p:extLst>
          </p:nvPr>
        </p:nvGraphicFramePr>
        <p:xfrm>
          <a:off x="2790825" y="5237305"/>
          <a:ext cx="133667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" name="Equation" r:id="rId9" imgW="355320" imgH="431640" progId="Equation.3">
                  <p:embed/>
                </p:oleObj>
              </mc:Choice>
              <mc:Fallback>
                <p:oleObj name="Equation" r:id="rId9" imgW="355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5237305"/>
                        <a:ext cx="1336675" cy="1336675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491783"/>
              </p:ext>
            </p:extLst>
          </p:nvPr>
        </p:nvGraphicFramePr>
        <p:xfrm>
          <a:off x="2338388" y="440789"/>
          <a:ext cx="11207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" name="Equation" r:id="rId11" imgW="355320" imgH="431640" progId="Equation.3">
                  <p:embed/>
                </p:oleObj>
              </mc:Choice>
              <mc:Fallback>
                <p:oleObj name="Equation" r:id="rId11" imgW="355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440789"/>
                        <a:ext cx="1120775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75201"/>
              </p:ext>
            </p:extLst>
          </p:nvPr>
        </p:nvGraphicFramePr>
        <p:xfrm>
          <a:off x="5344461" y="520700"/>
          <a:ext cx="114776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" name="Equation" r:id="rId13" imgW="355320" imgH="431640" progId="Equation.3">
                  <p:embed/>
                </p:oleObj>
              </mc:Choice>
              <mc:Fallback>
                <p:oleObj name="Equation" r:id="rId13" imgW="355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461" y="520700"/>
                        <a:ext cx="1147762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653017"/>
              </p:ext>
            </p:extLst>
          </p:nvPr>
        </p:nvGraphicFramePr>
        <p:xfrm>
          <a:off x="8184522" y="520700"/>
          <a:ext cx="10668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" name="Equation" r:id="rId15" imgW="355320" imgH="431640" progId="Equation.3">
                  <p:embed/>
                </p:oleObj>
              </mc:Choice>
              <mc:Fallback>
                <p:oleObj name="Equation" r:id="rId15" imgW="355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4522" y="520700"/>
                        <a:ext cx="1066800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495800" y="1828800"/>
            <a:ext cx="3048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30645" y="651075"/>
            <a:ext cx="1143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02347" y="565408"/>
            <a:ext cx="1143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200" y="2749950"/>
            <a:ext cx="914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061819"/>
              </p:ext>
            </p:extLst>
          </p:nvPr>
        </p:nvGraphicFramePr>
        <p:xfrm>
          <a:off x="1667788" y="2701898"/>
          <a:ext cx="16129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" name="Equation" r:id="rId17" imgW="520560" imgH="431640" progId="Equation.3">
                  <p:embed/>
                </p:oleObj>
              </mc:Choice>
              <mc:Fallback>
                <p:oleObj name="Equation" r:id="rId17" imgW="520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788" y="2701898"/>
                        <a:ext cx="1612900" cy="1336675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48780"/>
              </p:ext>
            </p:extLst>
          </p:nvPr>
        </p:nvGraphicFramePr>
        <p:xfrm>
          <a:off x="3232434" y="2695517"/>
          <a:ext cx="1141413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" name="Equation" r:id="rId19" imgW="368280" imgH="431640" progId="Equation.3">
                  <p:embed/>
                </p:oleObj>
              </mc:Choice>
              <mc:Fallback>
                <p:oleObj name="Equation" r:id="rId19" imgW="368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434" y="2695517"/>
                        <a:ext cx="1141413" cy="1336675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488329"/>
              </p:ext>
            </p:extLst>
          </p:nvPr>
        </p:nvGraphicFramePr>
        <p:xfrm>
          <a:off x="8349336" y="2654573"/>
          <a:ext cx="16129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" name="Equation" r:id="rId21" imgW="520560" imgH="431640" progId="Equation.3">
                  <p:embed/>
                </p:oleObj>
              </mc:Choice>
              <mc:Fallback>
                <p:oleObj name="Equation" r:id="rId21" imgW="520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9336" y="2654573"/>
                        <a:ext cx="1612900" cy="1279525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462287"/>
              </p:ext>
            </p:extLst>
          </p:nvPr>
        </p:nvGraphicFramePr>
        <p:xfrm>
          <a:off x="9962236" y="2660698"/>
          <a:ext cx="70802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" name="Equation" r:id="rId23" imgW="228600" imgH="431640" progId="Equation.3">
                  <p:embed/>
                </p:oleObj>
              </mc:Choice>
              <mc:Fallback>
                <p:oleObj name="Equation" r:id="rId23" imgW="228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2236" y="2660698"/>
                        <a:ext cx="708025" cy="1279525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56800"/>
              </p:ext>
            </p:extLst>
          </p:nvPr>
        </p:nvGraphicFramePr>
        <p:xfrm>
          <a:off x="4127500" y="5247518"/>
          <a:ext cx="1957387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" name="Equation" r:id="rId25" imgW="520560" imgH="431640" progId="Equation.3">
                  <p:embed/>
                </p:oleObj>
              </mc:Choice>
              <mc:Fallback>
                <p:oleObj name="Equation" r:id="rId25" imgW="520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5247518"/>
                        <a:ext cx="1957387" cy="1336675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347222"/>
              </p:ext>
            </p:extLst>
          </p:nvPr>
        </p:nvGraphicFramePr>
        <p:xfrm>
          <a:off x="6061881" y="5247518"/>
          <a:ext cx="105092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" name="Equation" r:id="rId27" imgW="279360" imgH="431640" progId="Equation.3">
                  <p:embed/>
                </p:oleObj>
              </mc:Choice>
              <mc:Fallback>
                <p:oleObj name="Equation" r:id="rId27" imgW="279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881" y="5247518"/>
                        <a:ext cx="1050925" cy="1336675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4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2551" y="86450"/>
            <a:ext cx="2370511" cy="6279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Tính:</a:t>
            </a:r>
          </a:p>
          <a:p>
            <a:pPr marL="0" indent="0" algn="just">
              <a:buNone/>
            </a:pPr>
            <a:endParaRPr lang="vi-VN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544514"/>
              </p:ext>
            </p:extLst>
          </p:nvPr>
        </p:nvGraphicFramePr>
        <p:xfrm>
          <a:off x="2710851" y="175907"/>
          <a:ext cx="18383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3" name="Equation" r:id="rId4" imgW="583920" imgH="431640" progId="Equation.3">
                  <p:embed/>
                </p:oleObj>
              </mc:Choice>
              <mc:Fallback>
                <p:oleObj name="Equation" r:id="rId4" imgW="583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851" y="175907"/>
                        <a:ext cx="1838325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533542"/>
              </p:ext>
            </p:extLst>
          </p:nvPr>
        </p:nvGraphicFramePr>
        <p:xfrm>
          <a:off x="5973797" y="191077"/>
          <a:ext cx="13954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4" name="Equation" r:id="rId6" imgW="431640" imgH="431640" progId="Equation.3">
                  <p:embed/>
                </p:oleObj>
              </mc:Choice>
              <mc:Fallback>
                <p:oleObj name="Equation" r:id="rId6" imgW="431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797" y="191077"/>
                        <a:ext cx="1395412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087297" y="2277929"/>
            <a:ext cx="3048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46312" y="2116454"/>
            <a:ext cx="609600" cy="675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44394" y="3848033"/>
            <a:ext cx="609600" cy="69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049171"/>
              </p:ext>
            </p:extLst>
          </p:nvPr>
        </p:nvGraphicFramePr>
        <p:xfrm>
          <a:off x="9406067" y="263360"/>
          <a:ext cx="13954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5" name="Equation" r:id="rId8" imgW="431640" imgH="431640" progId="Equation.3">
                  <p:embed/>
                </p:oleObj>
              </mc:Choice>
              <mc:Fallback>
                <p:oleObj name="Equation" r:id="rId8" imgW="431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6067" y="263360"/>
                        <a:ext cx="1395412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538338"/>
              </p:ext>
            </p:extLst>
          </p:nvPr>
        </p:nvGraphicFramePr>
        <p:xfrm>
          <a:off x="192551" y="1910624"/>
          <a:ext cx="148283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" name="Equation" r:id="rId10" imgW="583920" imgH="431640" progId="Equation.3">
                  <p:embed/>
                </p:oleObj>
              </mc:Choice>
              <mc:Fallback>
                <p:oleObj name="Equation" r:id="rId10" imgW="583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51" y="1910624"/>
                        <a:ext cx="1482830" cy="1087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592848"/>
              </p:ext>
            </p:extLst>
          </p:nvPr>
        </p:nvGraphicFramePr>
        <p:xfrm>
          <a:off x="4674827" y="1924233"/>
          <a:ext cx="1388789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" name="Equation" r:id="rId12" imgW="558720" imgH="431640" progId="Equation.3">
                  <p:embed/>
                </p:oleObj>
              </mc:Choice>
              <mc:Fallback>
                <p:oleObj name="Equation" r:id="rId12" imgW="558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4827" y="1924233"/>
                        <a:ext cx="1388789" cy="100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042030"/>
              </p:ext>
            </p:extLst>
          </p:nvPr>
        </p:nvGraphicFramePr>
        <p:xfrm>
          <a:off x="8732398" y="1964324"/>
          <a:ext cx="341195" cy="9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" name="Equation" r:id="rId14" imgW="152280" imgH="431640" progId="Equation.3">
                  <p:embed/>
                </p:oleObj>
              </mc:Choice>
              <mc:Fallback>
                <p:oleObj name="Equation" r:id="rId14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398" y="1964324"/>
                        <a:ext cx="341195" cy="949600"/>
                      </a:xfrm>
                      <a:prstGeom prst="rect">
                        <a:avLst/>
                      </a:prstGeom>
                      <a:blipFill dpi="0" rotWithShape="0">
                        <a:blip r:embed="rId1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5942265" y="3189882"/>
            <a:ext cx="609600" cy="69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01178"/>
              </p:ext>
            </p:extLst>
          </p:nvPr>
        </p:nvGraphicFramePr>
        <p:xfrm>
          <a:off x="715963" y="3692658"/>
          <a:ext cx="16160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" name="Equation" r:id="rId17" imgW="558720" imgH="431640" progId="Equation.3">
                  <p:embed/>
                </p:oleObj>
              </mc:Choice>
              <mc:Fallback>
                <p:oleObj name="Equation" r:id="rId17" imgW="558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3692658"/>
                        <a:ext cx="1616075" cy="100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43031"/>
              </p:ext>
            </p:extLst>
          </p:nvPr>
        </p:nvGraphicFramePr>
        <p:xfrm>
          <a:off x="5000187" y="3719508"/>
          <a:ext cx="341195" cy="9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0" name="Equation" r:id="rId19" imgW="152280" imgH="431640" progId="Equation.3">
                  <p:embed/>
                </p:oleObj>
              </mc:Choice>
              <mc:Fallback>
                <p:oleObj name="Equation" r:id="rId19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187" y="3719508"/>
                        <a:ext cx="341195" cy="949600"/>
                      </a:xfrm>
                      <a:prstGeom prst="rect">
                        <a:avLst/>
                      </a:prstGeom>
                      <a:blipFill dpi="0" rotWithShape="0">
                        <a:blip r:embed="rId1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037457"/>
              </p:ext>
            </p:extLst>
          </p:nvPr>
        </p:nvGraphicFramePr>
        <p:xfrm>
          <a:off x="2050299" y="1979679"/>
          <a:ext cx="5127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1" name="Equation" r:id="rId21" imgW="228600" imgH="431640" progId="Equation.3">
                  <p:embed/>
                </p:oleObj>
              </mc:Choice>
              <mc:Fallback>
                <p:oleObj name="Equation" r:id="rId21" imgW="228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299" y="1979679"/>
                        <a:ext cx="512763" cy="949325"/>
                      </a:xfrm>
                      <a:prstGeom prst="rect">
                        <a:avLst/>
                      </a:prstGeom>
                      <a:blipFill dpi="0" rotWithShape="0">
                        <a:blip r:embed="rId1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8229707" y="2087995"/>
            <a:ext cx="609600" cy="675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912452"/>
              </p:ext>
            </p:extLst>
          </p:nvPr>
        </p:nvGraphicFramePr>
        <p:xfrm>
          <a:off x="6086449" y="1925942"/>
          <a:ext cx="151522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2" name="Equation" r:id="rId23" imgW="596880" imgH="431640" progId="Equation.3">
                  <p:embed/>
                </p:oleObj>
              </mc:Choice>
              <mc:Fallback>
                <p:oleObj name="Equation" r:id="rId23" imgW="596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49" y="1925942"/>
                        <a:ext cx="1515223" cy="100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121427"/>
              </p:ext>
            </p:extLst>
          </p:nvPr>
        </p:nvGraphicFramePr>
        <p:xfrm>
          <a:off x="7646826" y="1910624"/>
          <a:ext cx="677899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3" name="Equation" r:id="rId25" imgW="304560" imgH="431640" progId="Equation.3">
                  <p:embed/>
                </p:oleObj>
              </mc:Choice>
              <mc:Fallback>
                <p:oleObj name="Equation" r:id="rId25" imgW="304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6826" y="1910624"/>
                        <a:ext cx="677899" cy="100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151726"/>
              </p:ext>
            </p:extLst>
          </p:nvPr>
        </p:nvGraphicFramePr>
        <p:xfrm>
          <a:off x="2306680" y="3692658"/>
          <a:ext cx="1727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4" name="Equation" r:id="rId27" imgW="596880" imgH="431640" progId="Equation.3">
                  <p:embed/>
                </p:oleObj>
              </mc:Choice>
              <mc:Fallback>
                <p:oleObj name="Equation" r:id="rId27" imgW="596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80" y="3692658"/>
                        <a:ext cx="1727200" cy="100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687003"/>
              </p:ext>
            </p:extLst>
          </p:nvPr>
        </p:nvGraphicFramePr>
        <p:xfrm>
          <a:off x="8324725" y="5817157"/>
          <a:ext cx="3302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5" name="Equation" r:id="rId29" imgW="114120" imgH="228600" progId="Equation.3">
                  <p:embed/>
                </p:oleObj>
              </mc:Choice>
              <mc:Fallback>
                <p:oleObj name="Equation" r:id="rId29" imgW="114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4725" y="5817157"/>
                        <a:ext cx="330200" cy="531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867823"/>
              </p:ext>
            </p:extLst>
          </p:nvPr>
        </p:nvGraphicFramePr>
        <p:xfrm>
          <a:off x="3891173" y="3692658"/>
          <a:ext cx="698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" name="Equation" r:id="rId31" imgW="241200" imgH="431640" progId="Equation.3">
                  <p:embed/>
                </p:oleObj>
              </mc:Choice>
              <mc:Fallback>
                <p:oleObj name="Equation" r:id="rId31" imgW="241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173" y="3692658"/>
                        <a:ext cx="698500" cy="100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952122"/>
              </p:ext>
            </p:extLst>
          </p:nvPr>
        </p:nvGraphicFramePr>
        <p:xfrm>
          <a:off x="4797613" y="223697"/>
          <a:ext cx="5127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" name="Equation" r:id="rId33" imgW="228600" imgH="431640" progId="Equation.3">
                  <p:embed/>
                </p:oleObj>
              </mc:Choice>
              <mc:Fallback>
                <p:oleObj name="Equation" r:id="rId33" imgW="228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613" y="223697"/>
                        <a:ext cx="512763" cy="949325"/>
                      </a:xfrm>
                      <a:prstGeom prst="rect">
                        <a:avLst/>
                      </a:prstGeom>
                      <a:blipFill dpi="0" rotWithShape="0">
                        <a:blip r:embed="rId1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584465"/>
              </p:ext>
            </p:extLst>
          </p:nvPr>
        </p:nvGraphicFramePr>
        <p:xfrm>
          <a:off x="7527478" y="223422"/>
          <a:ext cx="341195" cy="9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8" name="Equation" r:id="rId34" imgW="152280" imgH="431640" progId="Equation.3">
                  <p:embed/>
                </p:oleObj>
              </mc:Choice>
              <mc:Fallback>
                <p:oleObj name="Equation" r:id="rId34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478" y="223422"/>
                        <a:ext cx="341195" cy="949600"/>
                      </a:xfrm>
                      <a:prstGeom prst="rect">
                        <a:avLst/>
                      </a:prstGeom>
                      <a:blipFill dpi="0" rotWithShape="0">
                        <a:blip r:embed="rId1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65855"/>
              </p:ext>
            </p:extLst>
          </p:nvPr>
        </p:nvGraphicFramePr>
        <p:xfrm>
          <a:off x="10959190" y="290210"/>
          <a:ext cx="341195" cy="9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9" name="Equation" r:id="rId35" imgW="152280" imgH="431640" progId="Equation.3">
                  <p:embed/>
                </p:oleObj>
              </mc:Choice>
              <mc:Fallback>
                <p:oleObj name="Equation" r:id="rId35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9190" y="290210"/>
                        <a:ext cx="341195" cy="949600"/>
                      </a:xfrm>
                      <a:prstGeom prst="rect">
                        <a:avLst/>
                      </a:prstGeom>
                      <a:blipFill dpi="0" rotWithShape="0">
                        <a:blip r:embed="rId1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10567999" y="427122"/>
            <a:ext cx="609600" cy="675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127756" y="349891"/>
            <a:ext cx="609600" cy="675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370027" y="403863"/>
            <a:ext cx="609600" cy="675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7" grpId="0"/>
      <p:bldP spid="40" grpId="0"/>
      <p:bldP spid="51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2551" y="86450"/>
            <a:ext cx="2370511" cy="6279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Tính:</a:t>
            </a:r>
          </a:p>
          <a:p>
            <a:pPr marL="0" indent="0" algn="just">
              <a:buNone/>
            </a:pPr>
            <a:endParaRPr lang="vi-VN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4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97856"/>
              </p:ext>
            </p:extLst>
          </p:nvPr>
        </p:nvGraphicFramePr>
        <p:xfrm>
          <a:off x="5973797" y="191077"/>
          <a:ext cx="13954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6" name="Equation" r:id="rId3" imgW="431640" imgH="431640" progId="Equation.3">
                  <p:embed/>
                </p:oleObj>
              </mc:Choice>
              <mc:Fallback>
                <p:oleObj name="Equation" r:id="rId3" imgW="431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797" y="191077"/>
                        <a:ext cx="1395412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/>
          </p:nvPr>
        </p:nvGraphicFramePr>
        <p:xfrm>
          <a:off x="9406067" y="263360"/>
          <a:ext cx="13954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7" name="Equation" r:id="rId5" imgW="431640" imgH="431640" progId="Equation.3">
                  <p:embed/>
                </p:oleObj>
              </mc:Choice>
              <mc:Fallback>
                <p:oleObj name="Equation" r:id="rId5" imgW="431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6067" y="263360"/>
                        <a:ext cx="1395412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034013"/>
              </p:ext>
            </p:extLst>
          </p:nvPr>
        </p:nvGraphicFramePr>
        <p:xfrm>
          <a:off x="7582133" y="244777"/>
          <a:ext cx="341195" cy="9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8" name="Equation" r:id="rId7" imgW="152280" imgH="431640" progId="Equation.3">
                  <p:embed/>
                </p:oleObj>
              </mc:Choice>
              <mc:Fallback>
                <p:oleObj name="Equation" r:id="rId7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2133" y="244777"/>
                        <a:ext cx="341195" cy="949600"/>
                      </a:xfrm>
                      <a:prstGeom prst="rect">
                        <a:avLst/>
                      </a:prstGeom>
                      <a:blipFill dpi="0" rotWithShape="0">
                        <a:blip r:embed="rId9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3"/>
          <p:cNvGraphicFramePr>
            <a:graphicFrameLocks noChangeAspect="1"/>
          </p:cNvGraphicFramePr>
          <p:nvPr>
            <p:extLst/>
          </p:nvPr>
        </p:nvGraphicFramePr>
        <p:xfrm>
          <a:off x="10959190" y="290210"/>
          <a:ext cx="341195" cy="9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9" name="Equation" r:id="rId10" imgW="152280" imgH="431640" progId="Equation.3">
                  <p:embed/>
                </p:oleObj>
              </mc:Choice>
              <mc:Fallback>
                <p:oleObj name="Equation" r:id="rId10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9190" y="290210"/>
                        <a:ext cx="341195" cy="949600"/>
                      </a:xfrm>
                      <a:prstGeom prst="rect">
                        <a:avLst/>
                      </a:prstGeom>
                      <a:blipFill dpi="0" rotWithShape="0">
                        <a:blip r:embed="rId9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10567999" y="427122"/>
            <a:ext cx="609600" cy="675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127756" y="349891"/>
            <a:ext cx="609600" cy="675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317642" y="2327642"/>
            <a:ext cx="9247463" cy="7948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 tên gọi các thành phần trong phép tính thứ nhất.</a:t>
            </a:r>
            <a:endParaRPr lang="vi-VN" sz="3200" b="1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vi-VN" sz="3200" b="1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790825" y="1219660"/>
            <a:ext cx="488419" cy="574078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965469" y="1219660"/>
            <a:ext cx="240592" cy="596508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125497" y="1253873"/>
            <a:ext cx="14069" cy="53986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42925" y="1856022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 số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664234" y="1820628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 số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11344" y="186015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27340" y="181338"/>
            <a:ext cx="3113813" cy="12298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603922"/>
              </p:ext>
            </p:extLst>
          </p:nvPr>
        </p:nvGraphicFramePr>
        <p:xfrm>
          <a:off x="2517796" y="176909"/>
          <a:ext cx="17986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0" name="Equation" r:id="rId12" imgW="571320" imgH="431640" progId="Equation.3">
                  <p:embed/>
                </p:oleObj>
              </mc:Choice>
              <mc:Fallback>
                <p:oleObj name="Equation" r:id="rId12" imgW="571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96" y="176909"/>
                        <a:ext cx="1798637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4188013" y="422031"/>
            <a:ext cx="609600" cy="659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09595"/>
              </p:ext>
            </p:extLst>
          </p:nvPr>
        </p:nvGraphicFramePr>
        <p:xfrm>
          <a:off x="4668044" y="244777"/>
          <a:ext cx="546661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1" name="Equation" r:id="rId14" imgW="228600" imgH="431640" progId="Equation.3">
                  <p:embed/>
                </p:oleObj>
              </mc:Choice>
              <mc:Fallback>
                <p:oleObj name="Equation" r:id="rId14" imgW="228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044" y="244777"/>
                        <a:ext cx="546661" cy="1003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Content Placeholder 2"/>
          <p:cNvSpPr txBox="1">
            <a:spLocks/>
          </p:cNvSpPr>
          <p:nvPr/>
        </p:nvSpPr>
        <p:spPr>
          <a:xfrm>
            <a:off x="280920" y="2399773"/>
            <a:ext cx="11911079" cy="185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có nhận xét gì về mối quan hệ giữa các thành phần của các phép tính trên? </a:t>
            </a:r>
            <a:endParaRPr lang="vi-VN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vi-VN" sz="3200" b="1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2039232" y="3159725"/>
            <a:ext cx="9847968" cy="6968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Lấy tích chia cho thừa số này thì được thừa số kia.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93575"/>
              </p:ext>
            </p:extLst>
          </p:nvPr>
        </p:nvGraphicFramePr>
        <p:xfrm>
          <a:off x="5559426" y="5176838"/>
          <a:ext cx="1200184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" name="Equation" r:id="rId16" imgW="419040" imgH="431640" progId="Equation.3">
                  <p:embed/>
                </p:oleObj>
              </mc:Choice>
              <mc:Fallback>
                <p:oleObj name="Equation" r:id="rId16" imgW="41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6" y="5176838"/>
                        <a:ext cx="1200184" cy="1003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255554"/>
              </p:ext>
            </p:extLst>
          </p:nvPr>
        </p:nvGraphicFramePr>
        <p:xfrm>
          <a:off x="9213850" y="5218113"/>
          <a:ext cx="13128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3" name="Equation" r:id="rId18" imgW="406080" imgH="431640" progId="Equation.3">
                  <p:embed/>
                </p:oleObj>
              </mc:Choice>
              <mc:Fallback>
                <p:oleObj name="Equation" r:id="rId18" imgW="406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3850" y="5218113"/>
                        <a:ext cx="1312863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639463"/>
              </p:ext>
            </p:extLst>
          </p:nvPr>
        </p:nvGraphicFramePr>
        <p:xfrm>
          <a:off x="1417638" y="5176838"/>
          <a:ext cx="171926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4" name="Equation" r:id="rId20" imgW="545760" imgH="431640" progId="Equation.3">
                  <p:embed/>
                </p:oleObj>
              </mc:Choice>
              <mc:Fallback>
                <p:oleObj name="Equation" r:id="rId20" imgW="545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5176838"/>
                        <a:ext cx="1719262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68"/>
          <p:cNvSpPr/>
          <p:nvPr/>
        </p:nvSpPr>
        <p:spPr>
          <a:xfrm>
            <a:off x="2948414" y="5412321"/>
            <a:ext cx="609600" cy="659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759609" y="5348864"/>
            <a:ext cx="609600" cy="659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349590" y="5412321"/>
            <a:ext cx="609600" cy="659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1228717" y="4250941"/>
            <a:ext cx="10250357" cy="69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3200" b="1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 kết quả các phép tính ở phần b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685120"/>
              </p:ext>
            </p:extLst>
          </p:nvPr>
        </p:nvGraphicFramePr>
        <p:xfrm>
          <a:off x="3432175" y="5240338"/>
          <a:ext cx="51593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5" name="Equation" r:id="rId22" imgW="215640" imgH="431640" progId="Equation.3">
                  <p:embed/>
                </p:oleObj>
              </mc:Choice>
              <mc:Fallback>
                <p:oleObj name="Equation" r:id="rId22" imgW="215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5240338"/>
                        <a:ext cx="515938" cy="1003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77032"/>
              </p:ext>
            </p:extLst>
          </p:nvPr>
        </p:nvGraphicFramePr>
        <p:xfrm>
          <a:off x="7329488" y="5176838"/>
          <a:ext cx="3333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6" name="Equation" r:id="rId24" imgW="139680" imgH="431640" progId="Equation.3">
                  <p:embed/>
                </p:oleObj>
              </mc:Choice>
              <mc:Fallback>
                <p:oleObj name="Equation" r:id="rId24" imgW="139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9488" y="5176838"/>
                        <a:ext cx="333375" cy="1003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525939"/>
              </p:ext>
            </p:extLst>
          </p:nvPr>
        </p:nvGraphicFramePr>
        <p:xfrm>
          <a:off x="10796588" y="5178425"/>
          <a:ext cx="363537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7" name="Equation" r:id="rId26" imgW="152280" imgH="431640" progId="Equation.3">
                  <p:embed/>
                </p:oleObj>
              </mc:Choice>
              <mc:Fallback>
                <p:oleObj name="Equation" r:id="rId26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6588" y="5178425"/>
                        <a:ext cx="363537" cy="1003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8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12" grpId="0"/>
      <p:bldP spid="54" grpId="0"/>
      <p:bldP spid="55" grpId="0"/>
      <p:bldP spid="64" grpId="0" animBg="1"/>
      <p:bldP spid="64" grpId="1" animBg="1"/>
      <p:bldP spid="65" grpId="0"/>
      <p:bldP spid="69" grpId="0"/>
      <p:bldP spid="70" grpId="0"/>
      <p:bldP spid="71" grpId="0"/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53676"/>
            <a:ext cx="12192000" cy="14811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latin typeface="Times New Roman" pitchFamily="18" charset="0"/>
              </a:rPr>
              <a:t>Bài 4</a:t>
            </a:r>
            <a:r>
              <a:rPr lang="vi-VN" sz="3200" b="1" smtClean="0">
                <a:latin typeface="Times New Roman" pitchFamily="18" charset="0"/>
              </a:rPr>
              <a:t>:</a:t>
            </a:r>
            <a:r>
              <a:rPr lang="en-US" sz="3200" b="1" smtClean="0">
                <a:latin typeface="Times New Roman" pitchFamily="18" charset="0"/>
              </a:rPr>
              <a:t> Hình </a:t>
            </a:r>
            <a:r>
              <a:rPr lang="en-US" sz="3200" b="1" dirty="0" err="1">
                <a:latin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</a:rPr>
              <a:t>nhật</a:t>
            </a:r>
            <a:r>
              <a:rPr lang="en-US" sz="3200" b="1">
                <a:latin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</a:rPr>
              <a:t>có </a:t>
            </a:r>
            <a:r>
              <a:rPr lang="en-US" sz="3200" b="1" dirty="0" err="1">
                <a:latin typeface="Times New Roman" pitchFamily="18" charset="0"/>
              </a:rPr>
              <a:t>diện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</a:rPr>
              <a:t>     </a:t>
            </a:r>
            <a:r>
              <a:rPr lang="en-US" sz="3200" b="1" dirty="0" err="1">
                <a:latin typeface="Times New Roman" pitchFamily="18" charset="0"/>
              </a:rPr>
              <a:t>m</a:t>
            </a:r>
            <a:r>
              <a:rPr lang="en-US" sz="3200" b="1" baseline="30000" dirty="0" err="1">
                <a:latin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</a:rPr>
              <a:t>,  </a:t>
            </a:r>
            <a:r>
              <a:rPr lang="en-US" sz="3200" b="1" dirty="0" err="1">
                <a:latin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rộng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</a:rPr>
              <a:t>là</a:t>
            </a:r>
            <a:r>
              <a:rPr lang="en-US" sz="3200" b="1">
                <a:latin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</a:rPr>
              <a:t>   </a:t>
            </a:r>
            <a:r>
              <a:rPr lang="en-US" sz="3200" b="1" dirty="0">
                <a:latin typeface="Times New Roman" pitchFamily="18" charset="0"/>
              </a:rPr>
              <a:t>m. </a:t>
            </a:r>
            <a:r>
              <a:rPr lang="en-US" sz="3200" b="1" dirty="0" err="1">
                <a:latin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</a:rPr>
              <a:t>nhật</a:t>
            </a:r>
            <a:r>
              <a:rPr lang="en-US" sz="3200" b="1">
                <a:latin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</a:rPr>
              <a:t>đó.</a:t>
            </a:r>
            <a:endParaRPr lang="en-US" sz="3200" b="1" dirty="0">
              <a:latin typeface="Times New Roman" pitchFamily="18" charset="0"/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021133"/>
              </p:ext>
            </p:extLst>
          </p:nvPr>
        </p:nvGraphicFramePr>
        <p:xfrm>
          <a:off x="5853699" y="276600"/>
          <a:ext cx="484602" cy="984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Equation" r:id="rId4" imgW="152280" imgH="431640" progId="Equation.3">
                  <p:embed/>
                </p:oleObj>
              </mc:Choice>
              <mc:Fallback>
                <p:oleObj name="Equation" r:id="rId4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699" y="276600"/>
                        <a:ext cx="484602" cy="9847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622613"/>
              </p:ext>
            </p:extLst>
          </p:nvPr>
        </p:nvGraphicFramePr>
        <p:xfrm>
          <a:off x="9337676" y="268959"/>
          <a:ext cx="492123" cy="1000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Equation" r:id="rId6" imgW="152280" imgH="431640" progId="Equation.3">
                  <p:embed/>
                </p:oleObj>
              </mc:Choice>
              <mc:Fallback>
                <p:oleObj name="Equation" r:id="rId6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7676" y="268959"/>
                        <a:ext cx="492123" cy="10000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636398" y="1791180"/>
            <a:ext cx="6919204" cy="27830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hiều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 của hình </a:t>
            </a:r>
            <a:r>
              <a:rPr lang="vi-VN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vi-VN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đó là: 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21854"/>
              </p:ext>
            </p:extLst>
          </p:nvPr>
        </p:nvGraphicFramePr>
        <p:xfrm>
          <a:off x="5114448" y="3418449"/>
          <a:ext cx="20240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Equation" r:id="rId8" imgW="634680" imgH="431640" progId="Equation.3">
                  <p:embed/>
                </p:oleObj>
              </mc:Choice>
              <mc:Fallback>
                <p:oleObj name="Equation" r:id="rId8" imgW="634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448" y="3418449"/>
                        <a:ext cx="2024063" cy="984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38511" y="3611323"/>
            <a:ext cx="77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(m)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7502" y="4474758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Đáp số       m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25085"/>
              </p:ext>
            </p:extLst>
          </p:nvPr>
        </p:nvGraphicFramePr>
        <p:xfrm>
          <a:off x="8104169" y="4324778"/>
          <a:ext cx="485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Equation" r:id="rId10" imgW="152280" imgH="431640" progId="Equation.3">
                  <p:embed/>
                </p:oleObj>
              </mc:Choice>
              <mc:Fallback>
                <p:oleObj name="Equation" r:id="rId10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169" y="4324778"/>
                        <a:ext cx="485775" cy="984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33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6573837" y="1484784"/>
            <a:ext cx="136815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8544272" y="1484784"/>
            <a:ext cx="136815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6573837" y="3429000"/>
            <a:ext cx="136815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8544272" y="3409034"/>
            <a:ext cx="136815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963707" y="927848"/>
            <a:ext cx="4419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vi-VN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978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95717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4070906" y="2682631"/>
            <a:ext cx="4921249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7172" name="Picture 64" descr="2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534400" y="2682631"/>
            <a:ext cx="3657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42665" y="2181314"/>
                <a:ext cx="3121304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6000" b="1" i="1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60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6000" b="1"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65" y="2181314"/>
                <a:ext cx="3121304" cy="18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04112" y="2194246"/>
                <a:ext cx="134524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2" y="2194246"/>
                <a:ext cx="1345240" cy="18269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Arrow 8">
            <a:hlinkClick r:id="rId5" action="ppaction://hlinksldjump"/>
          </p:cNvPr>
          <p:cNvSpPr/>
          <p:nvPr/>
        </p:nvSpPr>
        <p:spPr>
          <a:xfrm rot="10800000">
            <a:off x="1526599" y="476672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42665" y="2181314"/>
                <a:ext cx="3121304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60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6000" b="1"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65" y="2181314"/>
                <a:ext cx="3121304" cy="18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04112" y="2194245"/>
                <a:ext cx="1345240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2" y="2194245"/>
                <a:ext cx="1345240" cy="18457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Arrow 8">
            <a:hlinkClick r:id="rId5" action="ppaction://hlinksldjump"/>
          </p:cNvPr>
          <p:cNvSpPr/>
          <p:nvPr/>
        </p:nvSpPr>
        <p:spPr>
          <a:xfrm rot="10800000">
            <a:off x="1526599" y="476672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42665" y="2181314"/>
                <a:ext cx="3121304" cy="1817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65" y="2181314"/>
                <a:ext cx="3121304" cy="18175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16080" y="2200844"/>
                <a:ext cx="885178" cy="1827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2200844"/>
                <a:ext cx="885178" cy="18272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Arrow 8">
            <a:hlinkClick r:id="rId5" action="ppaction://hlinksldjump"/>
          </p:cNvPr>
          <p:cNvSpPr/>
          <p:nvPr/>
        </p:nvSpPr>
        <p:spPr>
          <a:xfrm rot="10800000">
            <a:off x="1526599" y="476672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74877" y="258225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30287" y="2708921"/>
            <a:ext cx="1213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342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42665" y="2181313"/>
                <a:ext cx="3121304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6000" b="1"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65" y="2181313"/>
                <a:ext cx="3121304" cy="18209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16080" y="2200843"/>
                <a:ext cx="885178" cy="182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2200843"/>
                <a:ext cx="885178" cy="18235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701259" y="2708921"/>
            <a:ext cx="1213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228279" y="2200844"/>
                <a:ext cx="885178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279" y="2200844"/>
                <a:ext cx="885178" cy="18269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0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6C58-7F85-43AB-95F4-F290A52A97A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3312" y="1571229"/>
            <a:ext cx="6680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thuộc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tắc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chia 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́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4056" y="2286517"/>
            <a:ext cx="7213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Làm các bài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1,2 cô giao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7118" y="2939498"/>
            <a:ext cx="834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Xem và chuẩn bị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bài luyện tập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92730" y="217170"/>
            <a:ext cx="5943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Bài tập về nhà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 descr="Papyrus"/>
          <p:cNvGraphicFramePr>
            <a:graphicFrameLocks noChangeAspect="1"/>
          </p:cNvGraphicFramePr>
          <p:nvPr/>
        </p:nvGraphicFramePr>
        <p:xfrm>
          <a:off x="4411663" y="949325"/>
          <a:ext cx="811212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Equation" r:id="rId4" imgW="330120" imgH="393480" progId="Equation.3">
                  <p:embed/>
                </p:oleObj>
              </mc:Choice>
              <mc:Fallback>
                <p:oleObj name="Equation" r:id="rId4" imgW="330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949325"/>
                        <a:ext cx="811212" cy="1068388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 descr="Papyrus"/>
          <p:cNvGraphicFramePr>
            <a:graphicFrameLocks noChangeAspect="1"/>
          </p:cNvGraphicFramePr>
          <p:nvPr/>
        </p:nvGraphicFramePr>
        <p:xfrm>
          <a:off x="2743201" y="949326"/>
          <a:ext cx="8413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Equation" r:id="rId7" imgW="342720" imgH="393480" progId="Equation.3">
                  <p:embed/>
                </p:oleObj>
              </mc:Choice>
              <mc:Fallback>
                <p:oleObj name="Equation" r:id="rId7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949326"/>
                        <a:ext cx="841375" cy="1031875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 descr="Papyrus"/>
          <p:cNvGraphicFramePr>
            <a:graphicFrameLocks noChangeAspect="1"/>
          </p:cNvGraphicFramePr>
          <p:nvPr/>
        </p:nvGraphicFramePr>
        <p:xfrm>
          <a:off x="6100763" y="903289"/>
          <a:ext cx="9398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Equation" r:id="rId9" imgW="342720" imgH="393480" progId="Equation.3">
                  <p:embed/>
                </p:oleObj>
              </mc:Choice>
              <mc:Fallback>
                <p:oleObj name="Equation" r:id="rId9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903289"/>
                        <a:ext cx="939800" cy="1031875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 descr="Papyrus"/>
          <p:cNvGraphicFramePr>
            <a:graphicFrameLocks noChangeAspect="1"/>
          </p:cNvGraphicFramePr>
          <p:nvPr/>
        </p:nvGraphicFramePr>
        <p:xfrm>
          <a:off x="7750176" y="949326"/>
          <a:ext cx="91281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7" name="Equation" r:id="rId11" imgW="342720" imgH="393480" progId="Equation.3">
                  <p:embed/>
                </p:oleObj>
              </mc:Choice>
              <mc:Fallback>
                <p:oleObj name="Equation" r:id="rId11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0176" y="949326"/>
                        <a:ext cx="912813" cy="1031875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658154" y="184451"/>
            <a:ext cx="2529037" cy="677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1347" y="1090249"/>
            <a:ext cx="545123" cy="66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15508" y="1101972"/>
            <a:ext cx="545123" cy="66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03631" y="1090250"/>
            <a:ext cx="545123" cy="66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35484" y="1090836"/>
            <a:ext cx="545123" cy="66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29508" y="2250833"/>
            <a:ext cx="4512213" cy="781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rồi rút gọn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2757488" y="3352800"/>
          <a:ext cx="9763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" name="Equation" r:id="rId13" imgW="342720" imgH="393480" progId="Equation.3">
                  <p:embed/>
                </p:oleObj>
              </mc:Choice>
              <mc:Fallback>
                <p:oleObj name="Equation" r:id="rId13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3352800"/>
                        <a:ext cx="976312" cy="990600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4605338" y="3328988"/>
          <a:ext cx="88106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" name="Equation" r:id="rId15" imgW="330120" imgH="393480" progId="Equation.3">
                  <p:embed/>
                </p:oleObj>
              </mc:Choice>
              <mc:Fallback>
                <p:oleObj name="Equation" r:id="rId15" imgW="330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338" y="3328988"/>
                        <a:ext cx="881062" cy="1014412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6445250" y="3340226"/>
          <a:ext cx="946150" cy="100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" name="Equation" r:id="rId17" imgW="330120" imgH="393480" progId="Equation.3">
                  <p:embed/>
                </p:oleObj>
              </mc:Choice>
              <mc:Fallback>
                <p:oleObj name="Equation" r:id="rId17" imgW="330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3340226"/>
                        <a:ext cx="946150" cy="1003175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7947026" y="3352926"/>
          <a:ext cx="968375" cy="99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" name="Equation" r:id="rId19" imgW="342720" imgH="393480" progId="Equation.3">
                  <p:embed/>
                </p:oleObj>
              </mc:Choice>
              <mc:Fallback>
                <p:oleObj name="Equation" r:id="rId19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7026" y="3352926"/>
                        <a:ext cx="968375" cy="990475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2139462" y="3458311"/>
            <a:ext cx="545123" cy="66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85847" y="3434865"/>
            <a:ext cx="545123" cy="66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32232" y="3434865"/>
            <a:ext cx="545123" cy="66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86711" y="3446587"/>
            <a:ext cx="545123" cy="66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9099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ctrTitle"/>
          </p:nvPr>
        </p:nvSpPr>
        <p:spPr>
          <a:xfrm>
            <a:off x="1981200" y="152400"/>
            <a:ext cx="7738110" cy="2910840"/>
          </a:xfrm>
        </p:spPr>
        <p:txBody>
          <a:bodyPr>
            <a:normAutofit/>
          </a:bodyPr>
          <a:lstStyle/>
          <a:p>
            <a:pPr algn="ctr"/>
            <a:r>
              <a:rPr lang="vi-VN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 học đến đây là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thúc</a:t>
            </a:r>
            <a:r>
              <a:rPr lang="vi-VN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cảm ơn các em đã chú ý lắng nghe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endParaRPr lang="en-US" alt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3200401"/>
            <a:ext cx="753745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7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gtree-beautiful-blue-sky-grassland-tree-sun-image_1031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7929" y="1988840"/>
            <a:ext cx="36231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TRÒ CHƠI</a:t>
            </a:r>
          </a:p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2895600"/>
            <a:ext cx="5981446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oubleWave1">
              <a:avLst/>
            </a:prstTxWarp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HỘP QUÀ BÍ MẬT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9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82545" y="111858"/>
            <a:ext cx="3312368" cy="3317142"/>
            <a:chOff x="360229" y="104755"/>
            <a:chExt cx="3312368" cy="3317142"/>
          </a:xfrm>
        </p:grpSpPr>
        <p:pic>
          <p:nvPicPr>
            <p:cNvPr id="2" name="Picture 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29" y="485553"/>
              <a:ext cx="3312368" cy="293634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748551" y="104755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96000" y="26999"/>
            <a:ext cx="3384376" cy="3338874"/>
            <a:chOff x="4572000" y="26999"/>
            <a:chExt cx="3384376" cy="3338874"/>
          </a:xfrm>
        </p:grpSpPr>
        <p:pic>
          <p:nvPicPr>
            <p:cNvPr id="3" name="Picture 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85553"/>
              <a:ext cx="3384376" cy="28803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12713" y="26999"/>
              <a:ext cx="50294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30617" y="3645025"/>
            <a:ext cx="2664296" cy="3179467"/>
            <a:chOff x="1006617" y="3645024"/>
            <a:chExt cx="2664296" cy="3179467"/>
          </a:xfrm>
        </p:grpSpPr>
        <p:pic>
          <p:nvPicPr>
            <p:cNvPr id="4" name="Picture 3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17" y="3827538"/>
              <a:ext cx="2664296" cy="299695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748550" y="364502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10038" y="3383506"/>
            <a:ext cx="3259249" cy="3814932"/>
            <a:chOff x="4886037" y="3646516"/>
            <a:chExt cx="3259249" cy="3293144"/>
          </a:xfrm>
        </p:grpSpPr>
        <p:pic>
          <p:nvPicPr>
            <p:cNvPr id="5" name="Picture 4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037" y="3824427"/>
              <a:ext cx="3259249" cy="311523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71304" y="3646516"/>
              <a:ext cx="519337" cy="7970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04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03513" y="1412777"/>
                <a:ext cx="3508781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6000" b="1" i="1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60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6000" b="1"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3" y="1412777"/>
                <a:ext cx="3508781" cy="18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78557" y="1427378"/>
                <a:ext cx="131799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557" y="1427378"/>
                <a:ext cx="1317990" cy="18269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99669" y="260649"/>
            <a:ext cx="254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9192344" y="0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47529" y="1484784"/>
                <a:ext cx="3678699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60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>
                          <a:latin typeface="Cambria Math" panose="02040503050406030204" pitchFamily="18" charset="0"/>
                        </a:rPr>
                        <m:t> =  </m:t>
                      </m:r>
                    </m:oMath>
                  </m:oMathPara>
                </a14:m>
                <a:endParaRPr lang="vi-VN" sz="54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9" y="1484784"/>
                <a:ext cx="3678699" cy="18209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65854" y="1484785"/>
                <a:ext cx="857927" cy="1827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854" y="1484785"/>
                <a:ext cx="857927" cy="18272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99669" y="260649"/>
            <a:ext cx="254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9192344" y="0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5521" y="1412777"/>
                <a:ext cx="3338863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6000" b="1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1" y="1412777"/>
                <a:ext cx="3338863" cy="18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85420" y="1412776"/>
                <a:ext cx="857927" cy="182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420" y="1412776"/>
                <a:ext cx="857927" cy="18235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99669" y="260649"/>
            <a:ext cx="254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9192344" y="0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47528" y="1556792"/>
                <a:ext cx="2999026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60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6000" b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1556792"/>
                <a:ext cx="2999026" cy="18209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96660" y="1959435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1" y="332657"/>
            <a:ext cx="254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9192344" y="0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5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09799" y="45706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HP001 5 hàng" panose="020B0603050302020204" pitchFamily="34" charset="-93"/>
                <a:ea typeface="+mn-ea"/>
                <a:cs typeface="+mn-cs"/>
              </a:rPr>
              <a:t>Toán: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05000" y="1669743"/>
            <a:ext cx="8208912" cy="1056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b="1" dirty="0" smtClean="0">
                <a:solidFill>
                  <a:srgbClr val="FFFF00"/>
                </a:solidFill>
                <a:latin typeface="HP001 5 hàng" panose="020B0603050302020204" pitchFamily="34" charset="-93"/>
              </a:rPr>
              <a:t>Phép </a:t>
            </a:r>
            <a:r>
              <a:rPr lang="vi-VN" sz="3600" b="1" dirty="0">
                <a:solidFill>
                  <a:srgbClr val="FFFF00"/>
                </a:solidFill>
                <a:latin typeface="HP001 5 hàng" panose="020B0603050302020204" pitchFamily="34" charset="-93"/>
              </a:rPr>
              <a:t>chia phân </a:t>
            </a:r>
            <a:r>
              <a:rPr lang="vi-VN" sz="3600" b="1" dirty="0" smtClean="0">
                <a:solidFill>
                  <a:srgbClr val="FFFF00"/>
                </a:solidFill>
                <a:latin typeface="HP001 5 hàng" panose="020B0603050302020204" pitchFamily="34" charset="-93"/>
              </a:rPr>
              <a:t>số</a:t>
            </a:r>
            <a:endParaRPr lang="en-US" sz="3600" b="1" dirty="0">
              <a:solidFill>
                <a:srgbClr val="FFFF00"/>
              </a:solidFill>
              <a:latin typeface="HP001 5 hàng" panose="020B0603050302020204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6914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HP001 5 hàng" panose="020B0603050302020204" pitchFamily="34" charset="-93"/>
              </a:rPr>
              <a:t>Thứ </a:t>
            </a:r>
            <a:r>
              <a:rPr lang="vi-VN" sz="3600" b="1" dirty="0" smtClean="0">
                <a:solidFill>
                  <a:schemeClr val="bg1"/>
                </a:solidFill>
                <a:latin typeface="HP001 5 hàng" panose="020B0603050302020204" pitchFamily="34" charset="-93"/>
              </a:rPr>
              <a:t>năm </a:t>
            </a:r>
            <a:r>
              <a:rPr lang="vi-VN" sz="3600" b="1" dirty="0">
                <a:solidFill>
                  <a:schemeClr val="bg1"/>
                </a:solidFill>
                <a:latin typeface="HP001 5 hàng" panose="020B0603050302020204" pitchFamily="34" charset="-93"/>
              </a:rPr>
              <a:t>ngày </a:t>
            </a:r>
            <a:r>
              <a:rPr lang="vi-VN" sz="3600" b="1" dirty="0" smtClean="0">
                <a:solidFill>
                  <a:schemeClr val="bg1"/>
                </a:solidFill>
                <a:latin typeface="HP001 5 hàng" panose="020B0603050302020204" pitchFamily="34" charset="-93"/>
              </a:rPr>
              <a:t>10 </a:t>
            </a:r>
            <a:r>
              <a:rPr lang="vi-VN" sz="3600" b="1" dirty="0">
                <a:solidFill>
                  <a:schemeClr val="bg1"/>
                </a:solidFill>
                <a:latin typeface="HP001 5 hàng" panose="020B0603050302020204" pitchFamily="34" charset="-93"/>
              </a:rPr>
              <a:t>tháng 3 năm 2022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2767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498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1|2.2|2.9|9.5|1.1|1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8.4|5.8|1.7|3.6|9.1|2.2|5.9|4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463</Words>
  <Application>Microsoft Office PowerPoint</Application>
  <PresentationFormat>Widescreen</PresentationFormat>
  <Paragraphs>108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等线</vt:lpstr>
      <vt:lpstr>HP001 5 hàng</vt:lpstr>
      <vt:lpstr>Times New Roman</vt:lpstr>
      <vt:lpstr>Wingdings 3</vt:lpstr>
      <vt:lpstr>Office Theme</vt:lpstr>
      <vt:lpstr>1_Office Theme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học đến đây là kết thúc, cảm ơn các em đã chú ý lắng nghe.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Dellpc</dc:creator>
  <cp:lastModifiedBy>ADMIN</cp:lastModifiedBy>
  <cp:revision>175</cp:revision>
  <dcterms:created xsi:type="dcterms:W3CDTF">2016-03-07T14:29:54Z</dcterms:created>
  <dcterms:modified xsi:type="dcterms:W3CDTF">2022-03-04T07:40:08Z</dcterms:modified>
</cp:coreProperties>
</file>