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8" r:id="rId2"/>
    <p:sldId id="259" r:id="rId3"/>
    <p:sldId id="278" r:id="rId4"/>
    <p:sldId id="338" r:id="rId5"/>
    <p:sldId id="346" r:id="rId6"/>
    <p:sldId id="280" r:id="rId7"/>
    <p:sldId id="329" r:id="rId8"/>
    <p:sldId id="309" r:id="rId9"/>
    <p:sldId id="310" r:id="rId10"/>
    <p:sldId id="311" r:id="rId11"/>
    <p:sldId id="312" r:id="rId12"/>
    <p:sldId id="314" r:id="rId13"/>
    <p:sldId id="330" r:id="rId14"/>
    <p:sldId id="315" r:id="rId15"/>
    <p:sldId id="317" r:id="rId16"/>
    <p:sldId id="318" r:id="rId17"/>
    <p:sldId id="331" r:id="rId18"/>
    <p:sldId id="319" r:id="rId19"/>
    <p:sldId id="320" r:id="rId20"/>
    <p:sldId id="321" r:id="rId21"/>
    <p:sldId id="322" r:id="rId22"/>
    <p:sldId id="323" r:id="rId23"/>
    <p:sldId id="324" r:id="rId24"/>
    <p:sldId id="340" r:id="rId25"/>
    <p:sldId id="339" r:id="rId26"/>
    <p:sldId id="341" r:id="rId27"/>
    <p:sldId id="344" r:id="rId28"/>
    <p:sldId id="334" r:id="rId29"/>
    <p:sldId id="343" r:id="rId30"/>
    <p:sldId id="342" r:id="rId31"/>
    <p:sldId id="327" r:id="rId32"/>
    <p:sldId id="345" r:id="rId33"/>
    <p:sldId id="287" r:id="rId34"/>
    <p:sldId id="328" r:id="rId35"/>
    <p:sldId id="27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900"/>
    <a:srgbClr val="00CC00"/>
    <a:srgbClr val="33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3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9E9EE5B-0848-40E8-947B-08A95C4AF750}" type="slidenum">
              <a:rPr lang="en-US" smtClean="0"/>
              <a:pPr>
                <a:defRPr/>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61E1F9-9688-4A77-A783-D052EA1258F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E98BB2-463F-4895-9F6C-73F2C5516F3D}"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6B6C52-5215-4356-91D4-715422A04B35}" type="slidenum">
              <a:rPr lang="en-US" smtClean="0"/>
              <a:pPr>
                <a:defRPr/>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583029-91FF-4580-BCBF-5A87B7B2CF7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CF9061F-EE13-4D55-8135-B7D59B1CA304}" type="slidenum">
              <a:rPr lang="en-US" smtClean="0"/>
              <a:pPr>
                <a:defRPr/>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B39AFE-F801-45AF-B705-6AF8B90621F3}"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84ECE56-3933-42E5-A353-E772BEB2186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3B05DF1-0FD8-4B75-B847-8AD2BDFD796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AE22E8F-2D84-4B6E-9517-4CBFEFF238FB}"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B7C3131-CA1F-4202-9B3A-0B44ABF925EE}" type="slidenum">
              <a:rPr lang="en-US" smtClean="0"/>
              <a:pPr>
                <a:defRPr/>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D049EA1D-2A8D-44FD-81BB-05EDD22FAD72}" type="slidenum">
              <a:rPr lang="en-US" smtClean="0"/>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audio" Target="../media/audio10.wav"/></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514600" y="2514600"/>
            <a:ext cx="47724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000" b="1" u="sng" strike="noStrike" kern="0" cap="none" spc="0" normalizeH="0" baseline="0" noProof="0" dirty="0">
                <a:ln>
                  <a:noFill/>
                </a:ln>
                <a:solidFill>
                  <a:srgbClr val="006699"/>
                </a:solidFill>
                <a:effectLst/>
                <a:uLnTx/>
                <a:uFillTx/>
                <a:latin typeface="VNI-Times" pitchFamily="2" charset="0"/>
              </a:rPr>
              <a:t>TAÄP LAØM VAÊN</a:t>
            </a:r>
            <a:endParaRPr kumimoji="0" lang="en-US" sz="5000" b="1" u="none" strike="noStrike" kern="0" cap="none" spc="0" normalizeH="0" baseline="0" noProof="0" dirty="0">
              <a:ln>
                <a:noFill/>
              </a:ln>
              <a:solidFill>
                <a:srgbClr val="FF3300"/>
              </a:solidFill>
              <a:effectLst/>
              <a:uLnTx/>
              <a:uFillTx/>
            </a:endParaRPr>
          </a:p>
        </p:txBody>
      </p:sp>
      <p:sp>
        <p:nvSpPr>
          <p:cNvPr id="3" name="WordArt 13"/>
          <p:cNvSpPr>
            <a:spLocks noChangeArrowheads="1" noChangeShapeType="1" noTextEdit="1"/>
          </p:cNvSpPr>
          <p:nvPr/>
        </p:nvSpPr>
        <p:spPr bwMode="auto">
          <a:xfrm>
            <a:off x="282054" y="3505200"/>
            <a:ext cx="8839200" cy="1676400"/>
          </a:xfrm>
          <a:prstGeom prst="rect">
            <a:avLst/>
          </a:prstGeom>
        </p:spPr>
        <p:txBody>
          <a:bodyPr wrap="none" fromWordArt="1">
            <a:prstTxWarp prst="textPlain">
              <a:avLst>
                <a:gd name="adj" fmla="val 50119"/>
              </a:avLst>
            </a:prstTxWarp>
          </a:bodyPr>
          <a:lstStyle/>
          <a:p>
            <a:r>
              <a:rPr lang="en-US" sz="3600"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Hobo"/>
              </a:rPr>
              <a:t>LUYEÄN TAÄP MIEÂU TAÛ CAÂY COÁI</a:t>
            </a:r>
          </a:p>
        </p:txBody>
      </p:sp>
      <p:grpSp>
        <p:nvGrpSpPr>
          <p:cNvPr id="4" name="Group 3"/>
          <p:cNvGrpSpPr/>
          <p:nvPr/>
        </p:nvGrpSpPr>
        <p:grpSpPr>
          <a:xfrm>
            <a:off x="533400" y="732575"/>
            <a:ext cx="8229600" cy="928179"/>
            <a:chOff x="403746" y="44165"/>
            <a:chExt cx="8229600" cy="928179"/>
          </a:xfrm>
        </p:grpSpPr>
        <p:sp>
          <p:nvSpPr>
            <p:cNvPr id="5" name="Text Box 20"/>
            <p:cNvSpPr txBox="1">
              <a:spLocks noChangeArrowheads="1"/>
            </p:cNvSpPr>
            <p:nvPr/>
          </p:nvSpPr>
          <p:spPr bwMode="auto">
            <a:xfrm>
              <a:off x="403746" y="44165"/>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Aft>
                  <a:spcPct val="0"/>
                </a:spcAft>
                <a:defRPr/>
              </a:pPr>
              <a:r>
                <a:rPr lang="en-US" sz="3200" b="1" dirty="0">
                  <a:solidFill>
                    <a:srgbClr val="000099"/>
                  </a:solidFill>
                  <a:latin typeface="Times New Roman" pitchFamily="18" charset="0"/>
                  <a:cs typeface="Arial" charset="0"/>
                </a:rPr>
                <a:t>TRƯỜNG TIỂU HỌC PHÚC LỢI</a:t>
              </a:r>
            </a:p>
          </p:txBody>
        </p:sp>
        <p:cxnSp>
          <p:nvCxnSpPr>
            <p:cNvPr id="6" name="Straight Connector 5"/>
            <p:cNvCxnSpPr/>
            <p:nvPr/>
          </p:nvCxnSpPr>
          <p:spPr>
            <a:xfrm>
              <a:off x="3638385" y="972344"/>
              <a:ext cx="1812472" cy="0"/>
            </a:xfrm>
            <a:prstGeom prst="line">
              <a:avLst/>
            </a:prstGeom>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017194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255" y="3423745"/>
            <a:ext cx="4566745" cy="339923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95391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7"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4572000" cy="3442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000958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7"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51944"/>
            <a:ext cx="2286000" cy="3406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1" y="3451944"/>
            <a:ext cx="2285999" cy="3406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9861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743200"/>
            <a:ext cx="7772400" cy="1015663"/>
          </a:xfrm>
          <a:prstGeom prst="rect">
            <a:avLst/>
          </a:prstGeom>
          <a:noFill/>
        </p:spPr>
        <p:txBody>
          <a:bodyPr wrap="square" rtlCol="0">
            <a:spAutoFit/>
          </a:bodyPr>
          <a:lstStyle/>
          <a:p>
            <a:pPr algn="ctr"/>
            <a:r>
              <a:rPr lang="vi-VN" sz="6000" b="1" dirty="0">
                <a:latin typeface="Times New Roman" panose="02020603050405020304" pitchFamily="18" charset="0"/>
                <a:cs typeface="Times New Roman" panose="02020603050405020304" pitchFamily="18" charset="0"/>
              </a:rPr>
              <a:t>CÂY ĂN QUẢ</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74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682" y="21609"/>
            <a:ext cx="2421835" cy="1920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02765"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388" y="1981200"/>
            <a:ext cx="5179611"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4141" y="60434"/>
            <a:ext cx="2689859" cy="1920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1" y="4229825"/>
            <a:ext cx="4416188" cy="2523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8935" y="4241511"/>
            <a:ext cx="4724399" cy="251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408588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himes.wav"/>
          </p:stSnd>
        </p:sndAc>
      </p:transition>
    </mc:Choice>
    <mc:Fallback xmlns="">
      <p:transition spd="slow">
        <p:checker/>
        <p:sndAc>
          <p:stSnd>
            <p:snd r:embed="rId9" name="chimes.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 y="3429000"/>
            <a:ext cx="4641376"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482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3429001"/>
            <a:ext cx="4597400" cy="344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23622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1" y="3429000"/>
            <a:ext cx="2285999" cy="3441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2543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743200"/>
            <a:ext cx="7772400" cy="1015663"/>
          </a:xfrm>
          <a:prstGeom prst="rect">
            <a:avLst/>
          </a:prstGeom>
          <a:noFill/>
        </p:spPr>
        <p:txBody>
          <a:bodyPr wrap="square" rtlCol="0">
            <a:spAutoFit/>
          </a:bodyPr>
          <a:lstStyle/>
          <a:p>
            <a:pPr algn="ctr"/>
            <a:r>
              <a:rPr lang="vi-VN" sz="6000" b="1" dirty="0">
                <a:latin typeface="Times New Roman" panose="02020603050405020304" pitchFamily="18" charset="0"/>
                <a:cs typeface="Times New Roman" panose="02020603050405020304" pitchFamily="18" charset="0"/>
              </a:rPr>
              <a:t>CÂY HOA</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21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66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661" y="3429496"/>
            <a:ext cx="4571339" cy="3428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31758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701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24000" y="359739"/>
            <a:ext cx="7162800" cy="769441"/>
          </a:xfrm>
          <a:prstGeom prst="rect">
            <a:avLst/>
          </a:prstGeom>
          <a:noFill/>
        </p:spPr>
        <p:txBody>
          <a:bodyPr wrap="square" rtlCol="0">
            <a:spAutoFit/>
          </a:bodyPr>
          <a:lstStyle/>
          <a:p>
            <a:pPr algn="ctr"/>
            <a:r>
              <a:rPr lang="en-US" sz="4400" b="1" dirty="0">
                <a:solidFill>
                  <a:srgbClr val="FF0000"/>
                </a:solidFill>
                <a:latin typeface="Times New Roman" pitchFamily="18" charset="0"/>
                <a:cs typeface="Times New Roman" pitchFamily="18" charset="0"/>
              </a:rPr>
              <a:t>KHỞI ĐỘNG</a:t>
            </a:r>
          </a:p>
        </p:txBody>
      </p:sp>
      <p:grpSp>
        <p:nvGrpSpPr>
          <p:cNvPr id="7" name="Group 6"/>
          <p:cNvGrpSpPr/>
          <p:nvPr/>
        </p:nvGrpSpPr>
        <p:grpSpPr>
          <a:xfrm>
            <a:off x="228600" y="1327805"/>
            <a:ext cx="8610600" cy="5151599"/>
            <a:chOff x="0" y="-1"/>
            <a:chExt cx="9144000" cy="5151599"/>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b="12484"/>
            <a:stretch/>
          </p:blipFill>
          <p:spPr>
            <a:xfrm>
              <a:off x="0" y="-1"/>
              <a:ext cx="9144000" cy="5151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loud Callout 4"/>
            <p:cNvSpPr/>
            <p:nvPr/>
          </p:nvSpPr>
          <p:spPr>
            <a:xfrm flipH="1">
              <a:off x="304800" y="285750"/>
              <a:ext cx="6096001" cy="4114800"/>
            </a:xfrm>
            <a:prstGeom prst="cloudCallout">
              <a:avLst>
                <a:gd name="adj1" fmla="val -82056"/>
                <a:gd name="adj2" fmla="val 56042"/>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TextBox 5"/>
            <p:cNvSpPr txBox="1"/>
            <p:nvPr/>
          </p:nvSpPr>
          <p:spPr>
            <a:xfrm>
              <a:off x="1219202" y="741628"/>
              <a:ext cx="4518562" cy="2973122"/>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Nêu</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cấu</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tạo</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của</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bài</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văn</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miêu</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tả</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cây</a:t>
              </a:r>
              <a:r>
                <a:rPr kumimoji="0" lang="en-US" sz="4800" b="1" i="0" u="none" strike="noStrike" kern="0" cap="none" spc="0" normalizeH="0" baseline="0" noProof="0" dirty="0">
                  <a:ln>
                    <a:noFill/>
                  </a:ln>
                  <a:solidFill>
                    <a:srgbClr val="0000CC"/>
                  </a:solidFill>
                  <a:effectLst/>
                  <a:uLnTx/>
                  <a:uFillTx/>
                  <a:latin typeface="Calibri"/>
                  <a:ea typeface="HP001 5Ha" pitchFamily="34" charset="-127"/>
                </a:rPr>
                <a:t> </a:t>
              </a:r>
              <a:r>
                <a:rPr kumimoji="0" lang="en-US" sz="4800" b="1" i="0" u="none" strike="noStrike" kern="0" cap="none" spc="0" normalizeH="0" baseline="0" noProof="0" dirty="0" err="1">
                  <a:ln>
                    <a:noFill/>
                  </a:ln>
                  <a:solidFill>
                    <a:srgbClr val="0000CC"/>
                  </a:solidFill>
                  <a:effectLst/>
                  <a:uLnTx/>
                  <a:uFillTx/>
                  <a:latin typeface="Calibri"/>
                  <a:ea typeface="HP001 5Ha" pitchFamily="34" charset="-127"/>
                </a:rPr>
                <a:t>cối</a:t>
              </a:r>
              <a:endParaRPr kumimoji="0" lang="en-US" sz="4800" b="1" i="0" u="none" strike="noStrike" kern="0" cap="none" spc="0" normalizeH="0" baseline="0" noProof="0" dirty="0">
                <a:ln>
                  <a:noFill/>
                </a:ln>
                <a:solidFill>
                  <a:srgbClr val="0000CC"/>
                </a:solidFill>
                <a:effectLst/>
                <a:uLnTx/>
                <a:uFillTx/>
                <a:latin typeface="Calibri"/>
                <a:ea typeface="HP001 5Ha" pitchFamily="34" charset="-127"/>
              </a:endParaRPr>
            </a:p>
          </p:txBody>
        </p:sp>
      </p:grpSp>
    </p:spTree>
    <p:extLst>
      <p:ext uri="{BB962C8B-B14F-4D97-AF65-F5344CB8AC3E}">
        <p14:creationId xmlns:p14="http://schemas.microsoft.com/office/powerpoint/2010/main" val="2460621091"/>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066829"/>
      </p:ext>
    </p:extLst>
  </p:cSld>
  <p:clrMapOvr>
    <a:masterClrMapping/>
  </p:clrMapOvr>
  <mc:AlternateContent xmlns:mc="http://schemas.openxmlformats.org/markup-compatibility/2006" xmlns:p14="http://schemas.microsoft.com/office/powerpoint/2010/main">
    <mc:Choice Requires="p14">
      <p:transition spd="slow" p14:dur="3000" advClick="0" advTm="3000">
        <p:checker/>
      </p:transition>
    </mc:Choice>
    <mc:Fallback xmlns="">
      <p:transition spd="slow" advClick="0" advTm="3000">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316"/>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29000"/>
            <a:ext cx="454197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094" b="7127"/>
          <a:stretch/>
        </p:blipFill>
        <p:spPr>
          <a:xfrm>
            <a:off x="4541979" y="1"/>
            <a:ext cx="4602021"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2"/>
            <a:ext cx="4552208" cy="3428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0764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4574968"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969" y="1"/>
            <a:ext cx="4569031" cy="3429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968" y="3446457"/>
            <a:ext cx="4569031" cy="3411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4178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457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926"/>
            <a:ext cx="4572990" cy="345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1" y="3429000"/>
            <a:ext cx="2286495"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496" y="3429000"/>
            <a:ext cx="2286495"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201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53BCF-8DFD-4087-9811-3EEA22BF0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2">
            <a:extLst>
              <a:ext uri="{FF2B5EF4-FFF2-40B4-BE49-F238E27FC236}">
                <a16:creationId xmlns:a16="http://schemas.microsoft.com/office/drawing/2014/main" id="{04EAA62B-6B3E-4588-BA8C-F74DE03C8E04}"/>
              </a:ext>
            </a:extLst>
          </p:cNvPr>
          <p:cNvSpPr txBox="1">
            <a:spLocks noChangeArrowheads="1"/>
          </p:cNvSpPr>
          <p:nvPr/>
        </p:nvSpPr>
        <p:spPr bwMode="auto">
          <a:xfrm>
            <a:off x="3086100" y="-106363"/>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err="1">
                <a:solidFill>
                  <a:srgbClr val="FF0000"/>
                </a:solidFill>
                <a:latin typeface="Times New Roman" panose="02020603050405020304" pitchFamily="18" charset="0"/>
                <a:cs typeface="Times New Roman" panose="02020603050405020304" pitchFamily="18" charset="0"/>
              </a:rPr>
              <a:t>Gợi</a:t>
            </a:r>
            <a:r>
              <a:rPr lang="en-US" altLang="en-US" sz="4800" b="1" dirty="0">
                <a:solidFill>
                  <a:srgbClr val="FF0000"/>
                </a:solidFill>
                <a:latin typeface="Times New Roman" panose="02020603050405020304" pitchFamily="18" charset="0"/>
                <a:cs typeface="Times New Roman" panose="02020603050405020304" pitchFamily="18" charset="0"/>
              </a:rPr>
              <a:t> ý:</a:t>
            </a:r>
          </a:p>
        </p:txBody>
      </p:sp>
      <p:sp>
        <p:nvSpPr>
          <p:cNvPr id="5" name="TextBox 2">
            <a:extLst>
              <a:ext uri="{FF2B5EF4-FFF2-40B4-BE49-F238E27FC236}">
                <a16:creationId xmlns:a16="http://schemas.microsoft.com/office/drawing/2014/main" id="{DE067DD8-5D74-4D52-8DE3-70F875C9068B}"/>
              </a:ext>
            </a:extLst>
          </p:cNvPr>
          <p:cNvSpPr txBox="1">
            <a:spLocks noChangeArrowheads="1"/>
          </p:cNvSpPr>
          <p:nvPr/>
        </p:nvSpPr>
        <p:spPr bwMode="auto">
          <a:xfrm>
            <a:off x="38100" y="681393"/>
            <a:ext cx="7010400" cy="5632450"/>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514350" indent="-514350" eaLnBrk="1" hangingPunct="1">
              <a:lnSpc>
                <a:spcPct val="150000"/>
              </a:lnSpc>
              <a:buFontTx/>
              <a:buAutoNum type="arabicPeriod"/>
              <a:defRPr/>
            </a:pPr>
            <a:r>
              <a:rPr lang="en-US" sz="4000" b="1" dirty="0" err="1">
                <a:solidFill>
                  <a:srgbClr val="0000FF"/>
                </a:solidFill>
                <a:latin typeface="Times New Roman" pitchFamily="18" charset="0"/>
                <a:cs typeface="Times New Roman" pitchFamily="18" charset="0"/>
              </a:rPr>
              <a:t>Xây</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dựng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dàn</a:t>
            </a:r>
            <a:r>
              <a:rPr lang="en-US" sz="4000" b="1" dirty="0">
                <a:solidFill>
                  <a:srgbClr val="0000FF"/>
                </a:solidFill>
                <a:latin typeface="Times New Roman" pitchFamily="18" charset="0"/>
                <a:cs typeface="Times New Roman" pitchFamily="18" charset="0"/>
              </a:rPr>
              <a:t> ý:</a:t>
            </a:r>
          </a:p>
          <a:p>
            <a:pPr eaLnBrk="1" hangingPunct="1">
              <a:lnSpc>
                <a:spcPct val="150000"/>
              </a:lnSpc>
              <a:defRPr/>
            </a:pPr>
            <a:r>
              <a:rPr lang="en-US" sz="4000" b="1" dirty="0">
                <a:latin typeface="Times New Roman" pitchFamily="18" charset="0"/>
                <a:cs typeface="Times New Roman" pitchFamily="18" charset="0"/>
              </a:rPr>
              <a:t>- Giới thiệu cây định tả.</a:t>
            </a:r>
          </a:p>
          <a:p>
            <a:pPr eaLnBrk="1" hangingPunct="1">
              <a:lnSpc>
                <a:spcPct val="150000"/>
              </a:lnSpc>
              <a:defRPr/>
            </a:pPr>
            <a:r>
              <a:rPr lang="en-US" sz="4000" b="1" dirty="0">
                <a:latin typeface="Times New Roman" pitchFamily="18" charset="0"/>
                <a:cs typeface="Times New Roman" pitchFamily="18" charset="0"/>
              </a:rPr>
              <a:t>- Tả bao quát.</a:t>
            </a:r>
          </a:p>
          <a:p>
            <a:pPr eaLnBrk="1" hangingPunct="1">
              <a:lnSpc>
                <a:spcPct val="150000"/>
              </a:lnSpc>
              <a:defRPr/>
            </a:pPr>
            <a:r>
              <a:rPr lang="en-US" sz="4000" b="1" dirty="0">
                <a:latin typeface="Times New Roman" pitchFamily="18" charset="0"/>
                <a:cs typeface="Times New Roman" pitchFamily="18" charset="0"/>
              </a:rPr>
              <a:t>- Tả từng bộ phận của cây.</a:t>
            </a:r>
          </a:p>
          <a:p>
            <a:pPr eaLnBrk="1" hangingPunct="1">
              <a:lnSpc>
                <a:spcPct val="150000"/>
              </a:lnSpc>
              <a:defRPr/>
            </a:pPr>
            <a:r>
              <a:rPr lang="en-US" sz="4000" b="1" dirty="0">
                <a:latin typeface="Times New Roman" pitchFamily="18" charset="0"/>
                <a:cs typeface="Times New Roman" pitchFamily="18" charset="0"/>
              </a:rPr>
              <a:t>- Nêu ích lợi của cây, nêu cảm nghĩ của em.</a:t>
            </a:r>
          </a:p>
        </p:txBody>
      </p:sp>
      <p:sp>
        <p:nvSpPr>
          <p:cNvPr id="6" name="Right Arrow 5">
            <a:extLst>
              <a:ext uri="{FF2B5EF4-FFF2-40B4-BE49-F238E27FC236}">
                <a16:creationId xmlns:a16="http://schemas.microsoft.com/office/drawing/2014/main" id="{D44D4E8E-BC28-4E7E-96D0-6DBB2FBB33AD}"/>
              </a:ext>
            </a:extLst>
          </p:cNvPr>
          <p:cNvSpPr/>
          <p:nvPr/>
        </p:nvSpPr>
        <p:spPr>
          <a:xfrm>
            <a:off x="5372100" y="2095500"/>
            <a:ext cx="1600200" cy="1524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BCFA77A8-50F3-4D97-89FB-DF9E6DFBB3F5}"/>
              </a:ext>
            </a:extLst>
          </p:cNvPr>
          <p:cNvSpPr>
            <a:spLocks noChangeArrowheads="1"/>
          </p:cNvSpPr>
          <p:nvPr/>
        </p:nvSpPr>
        <p:spPr bwMode="auto">
          <a:xfrm>
            <a:off x="7162800" y="1730375"/>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err="1">
                <a:solidFill>
                  <a:srgbClr val="0000FF"/>
                </a:solidFill>
                <a:latin typeface="Times New Roman" panose="02020603050405020304" pitchFamily="18" charset="0"/>
                <a:cs typeface="Times New Roman" panose="02020603050405020304" pitchFamily="18" charset="0"/>
              </a:rPr>
              <a:t>Mở</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bài</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42F0E30D-236F-45C6-A068-F458582BA8AD}"/>
              </a:ext>
            </a:extLst>
          </p:cNvPr>
          <p:cNvSpPr/>
          <p:nvPr/>
        </p:nvSpPr>
        <p:spPr>
          <a:xfrm>
            <a:off x="5905500" y="2522680"/>
            <a:ext cx="457200" cy="1981200"/>
          </a:xfrm>
          <a:prstGeom prst="rightBrace">
            <a:avLst>
              <a:gd name="adj1" fmla="val 0"/>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vi-VN">
              <a:latin typeface="Times New Roman" pitchFamily="18" charset="0"/>
              <a:cs typeface="Times New Roman" pitchFamily="18" charset="0"/>
            </a:endParaRPr>
          </a:p>
        </p:txBody>
      </p:sp>
      <p:sp>
        <p:nvSpPr>
          <p:cNvPr id="9" name="Right Arrow 8">
            <a:extLst>
              <a:ext uri="{FF2B5EF4-FFF2-40B4-BE49-F238E27FC236}">
                <a16:creationId xmlns:a16="http://schemas.microsoft.com/office/drawing/2014/main" id="{2FE07425-362A-4D84-AFE1-C239B86F6D9A}"/>
              </a:ext>
            </a:extLst>
          </p:cNvPr>
          <p:cNvSpPr/>
          <p:nvPr/>
        </p:nvSpPr>
        <p:spPr>
          <a:xfrm>
            <a:off x="6477000" y="3457291"/>
            <a:ext cx="685800" cy="1524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063AF740-4E48-4926-940C-0B708EE1BB6E}"/>
              </a:ext>
            </a:extLst>
          </p:cNvPr>
          <p:cNvSpPr>
            <a:spLocks noChangeArrowheads="1"/>
          </p:cNvSpPr>
          <p:nvPr/>
        </p:nvSpPr>
        <p:spPr bwMode="auto">
          <a:xfrm>
            <a:off x="7277100" y="3210434"/>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rgbClr val="0000FF"/>
                </a:solidFill>
                <a:latin typeface="Times New Roman" panose="02020603050405020304" pitchFamily="18" charset="0"/>
                <a:cs typeface="Times New Roman" panose="02020603050405020304" pitchFamily="18" charset="0"/>
              </a:rPr>
              <a:t>Thân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bài</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11" name="Right Arrow 10">
            <a:extLst>
              <a:ext uri="{FF2B5EF4-FFF2-40B4-BE49-F238E27FC236}">
                <a16:creationId xmlns:a16="http://schemas.microsoft.com/office/drawing/2014/main" id="{51732330-7396-49EA-A659-076965C9CA97}"/>
              </a:ext>
            </a:extLst>
          </p:cNvPr>
          <p:cNvSpPr/>
          <p:nvPr/>
        </p:nvSpPr>
        <p:spPr>
          <a:xfrm>
            <a:off x="3559791" y="5827902"/>
            <a:ext cx="2133600" cy="1524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0C4D39BE-2675-4003-B62C-B2FDBE69C08A}"/>
              </a:ext>
            </a:extLst>
          </p:cNvPr>
          <p:cNvSpPr>
            <a:spLocks noChangeArrowheads="1"/>
          </p:cNvSpPr>
          <p:nvPr/>
        </p:nvSpPr>
        <p:spPr bwMode="auto">
          <a:xfrm>
            <a:off x="6160827" y="5473889"/>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err="1">
                <a:solidFill>
                  <a:srgbClr val="0000FF"/>
                </a:solidFill>
                <a:latin typeface="Times New Roman" panose="02020603050405020304" pitchFamily="18" charset="0"/>
                <a:cs typeface="Times New Roman" panose="02020603050405020304" pitchFamily="18" charset="0"/>
              </a:rPr>
              <a:t>Kết</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bài</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8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P spid="9" grpId="0" animBg="1"/>
      <p:bldP spid="10" grpId="0"/>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32786-5265-4383-B0AB-106C0E78F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6"/>
            <a:ext cx="9141372" cy="6856029"/>
          </a:xfrm>
          <a:prstGeom prst="rect">
            <a:avLst/>
          </a:prstGeom>
        </p:spPr>
      </p:pic>
      <p:sp>
        <p:nvSpPr>
          <p:cNvPr id="5" name="TextBox 4">
            <a:extLst>
              <a:ext uri="{FF2B5EF4-FFF2-40B4-BE49-F238E27FC236}">
                <a16:creationId xmlns:a16="http://schemas.microsoft.com/office/drawing/2014/main" id="{B555E172-1B6E-4DE3-A4F1-4CA6A8BB7765}"/>
              </a:ext>
            </a:extLst>
          </p:cNvPr>
          <p:cNvSpPr txBox="1"/>
          <p:nvPr/>
        </p:nvSpPr>
        <p:spPr>
          <a:xfrm>
            <a:off x="381000" y="381000"/>
            <a:ext cx="8610600" cy="5078313"/>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mở</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endParaRPr lang="en-US" sz="3600" b="1" dirty="0">
              <a:latin typeface="Times New Roman" panose="02020603050405020304" pitchFamily="18" charset="0"/>
              <a:cs typeface="Times New Roman" panose="02020603050405020304" pitchFamily="18" charset="0"/>
            </a:endParaRPr>
          </a:p>
          <a:p>
            <a:pPr marL="342900" indent="-342900" algn="just">
              <a:buAutoNum type="alphaLcParenR"/>
            </a:pP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M: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M: </a:t>
            </a:r>
            <a:r>
              <a:rPr lang="en-US" sz="3200" dirty="0" err="1">
                <a:latin typeface="Times New Roman" panose="02020603050405020304" pitchFamily="18" charset="0"/>
                <a:cs typeface="Times New Roman" panose="02020603050405020304" pitchFamily="18" charset="0"/>
              </a:rPr>
              <a:t>Hè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nghỉ</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rượi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1517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127B5-7659-44C4-927A-BAACC9114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 y="0"/>
            <a:ext cx="9144000" cy="6858000"/>
          </a:xfrm>
          <a:prstGeom prst="rect">
            <a:avLst/>
          </a:prstGeom>
        </p:spPr>
      </p:pic>
      <p:sp>
        <p:nvSpPr>
          <p:cNvPr id="4" name="Oval 3">
            <a:extLst>
              <a:ext uri="{FF2B5EF4-FFF2-40B4-BE49-F238E27FC236}">
                <a16:creationId xmlns:a16="http://schemas.microsoft.com/office/drawing/2014/main" id="{F847A0B2-CD9D-4654-9EBD-F90604D7D7ED}"/>
              </a:ext>
            </a:extLst>
          </p:cNvPr>
          <p:cNvSpPr/>
          <p:nvPr/>
        </p:nvSpPr>
        <p:spPr>
          <a:xfrm>
            <a:off x="228600" y="2451082"/>
            <a:ext cx="18288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Mở</a:t>
            </a:r>
            <a:r>
              <a:rPr lang="en-US" sz="2800" dirty="0">
                <a:solidFill>
                  <a:srgbClr val="FF0000"/>
                </a:solidFill>
              </a:rPr>
              <a:t> </a:t>
            </a:r>
            <a:r>
              <a:rPr lang="en-US" sz="2800" dirty="0" err="1">
                <a:solidFill>
                  <a:srgbClr val="FF0000"/>
                </a:solidFill>
              </a:rPr>
              <a:t>bài</a:t>
            </a:r>
            <a:endParaRPr lang="en-US" sz="2800" dirty="0">
              <a:solidFill>
                <a:srgbClr val="FF0000"/>
              </a:solidFill>
            </a:endParaRPr>
          </a:p>
        </p:txBody>
      </p:sp>
      <p:sp>
        <p:nvSpPr>
          <p:cNvPr id="5" name="TextBox 4">
            <a:extLst>
              <a:ext uri="{FF2B5EF4-FFF2-40B4-BE49-F238E27FC236}">
                <a16:creationId xmlns:a16="http://schemas.microsoft.com/office/drawing/2014/main" id="{4293D1BF-E8B1-4C3C-8837-536FA5F348AB}"/>
              </a:ext>
            </a:extLst>
          </p:cNvPr>
          <p:cNvSpPr txBox="1"/>
          <p:nvPr/>
        </p:nvSpPr>
        <p:spPr>
          <a:xfrm>
            <a:off x="3446352" y="1371600"/>
            <a:ext cx="2878248" cy="523220"/>
          </a:xfrm>
          <a:prstGeom prst="rect">
            <a:avLst/>
          </a:prstGeom>
          <a:noFill/>
        </p:spPr>
        <p:txBody>
          <a:bodyPr wrap="square" rtlCol="0">
            <a:spAutoFit/>
          </a:bodyPr>
          <a:lstStyle/>
          <a:p>
            <a:pPr algn="ctr"/>
            <a:r>
              <a:rPr lang="en-US" sz="2800" dirty="0" err="1">
                <a:solidFill>
                  <a:srgbClr val="FF0000"/>
                </a:solidFill>
              </a:rPr>
              <a:t>Mở</a:t>
            </a:r>
            <a:r>
              <a:rPr lang="en-US" sz="2800" dirty="0">
                <a:solidFill>
                  <a:srgbClr val="FF0000"/>
                </a:solidFill>
              </a:rPr>
              <a:t> </a:t>
            </a:r>
            <a:r>
              <a:rPr lang="en-US" sz="2800" dirty="0" err="1">
                <a:solidFill>
                  <a:srgbClr val="FF0000"/>
                </a:solidFill>
              </a:rPr>
              <a:t>bài</a:t>
            </a:r>
            <a:r>
              <a:rPr lang="en-US" sz="2800" dirty="0">
                <a:solidFill>
                  <a:srgbClr val="FF0000"/>
                </a:solidFill>
              </a:rPr>
              <a:t> </a:t>
            </a:r>
            <a:r>
              <a:rPr lang="en-US" sz="2800" dirty="0" err="1">
                <a:solidFill>
                  <a:srgbClr val="FF0000"/>
                </a:solidFill>
              </a:rPr>
              <a:t>trực</a:t>
            </a:r>
            <a:r>
              <a:rPr lang="en-US" sz="2800" dirty="0">
                <a:solidFill>
                  <a:srgbClr val="FF0000"/>
                </a:solidFill>
              </a:rPr>
              <a:t> </a:t>
            </a:r>
            <a:r>
              <a:rPr lang="en-US" sz="2800" dirty="0" err="1">
                <a:solidFill>
                  <a:srgbClr val="FF0000"/>
                </a:solidFill>
              </a:rPr>
              <a:t>tiếp</a:t>
            </a:r>
            <a:endParaRPr lang="en-US" sz="2800" dirty="0">
              <a:solidFill>
                <a:srgbClr val="FF0000"/>
              </a:solidFill>
            </a:endParaRPr>
          </a:p>
        </p:txBody>
      </p:sp>
      <p:sp>
        <p:nvSpPr>
          <p:cNvPr id="6" name="TextBox 5">
            <a:extLst>
              <a:ext uri="{FF2B5EF4-FFF2-40B4-BE49-F238E27FC236}">
                <a16:creationId xmlns:a16="http://schemas.microsoft.com/office/drawing/2014/main" id="{68AECD85-F54D-4B9C-B58D-9CD447ABDBE9}"/>
              </a:ext>
            </a:extLst>
          </p:cNvPr>
          <p:cNvSpPr txBox="1"/>
          <p:nvPr/>
        </p:nvSpPr>
        <p:spPr>
          <a:xfrm>
            <a:off x="3546672" y="4050275"/>
            <a:ext cx="3082728" cy="523220"/>
          </a:xfrm>
          <a:prstGeom prst="rect">
            <a:avLst/>
          </a:prstGeom>
          <a:noFill/>
        </p:spPr>
        <p:txBody>
          <a:bodyPr wrap="square" rtlCol="0">
            <a:spAutoFit/>
          </a:bodyPr>
          <a:lstStyle/>
          <a:p>
            <a:pPr algn="ctr"/>
            <a:r>
              <a:rPr lang="en-US" sz="2800" dirty="0" err="1">
                <a:solidFill>
                  <a:srgbClr val="FF0000"/>
                </a:solidFill>
              </a:rPr>
              <a:t>Mở</a:t>
            </a:r>
            <a:r>
              <a:rPr lang="en-US" sz="2800" dirty="0">
                <a:solidFill>
                  <a:srgbClr val="FF0000"/>
                </a:solidFill>
              </a:rPr>
              <a:t> </a:t>
            </a:r>
            <a:r>
              <a:rPr lang="en-US" sz="2800" dirty="0" err="1">
                <a:solidFill>
                  <a:srgbClr val="FF0000"/>
                </a:solidFill>
              </a:rPr>
              <a:t>bài</a:t>
            </a:r>
            <a:r>
              <a:rPr lang="en-US" sz="2800" dirty="0">
                <a:solidFill>
                  <a:srgbClr val="FF0000"/>
                </a:solidFill>
              </a:rPr>
              <a:t> </a:t>
            </a:r>
            <a:r>
              <a:rPr lang="en-US" sz="2800" dirty="0" err="1">
                <a:solidFill>
                  <a:srgbClr val="FF0000"/>
                </a:solidFill>
              </a:rPr>
              <a:t>gián</a:t>
            </a:r>
            <a:r>
              <a:rPr lang="en-US" sz="2800" dirty="0">
                <a:solidFill>
                  <a:srgbClr val="FF0000"/>
                </a:solidFill>
              </a:rPr>
              <a:t> </a:t>
            </a:r>
            <a:r>
              <a:rPr lang="en-US" sz="2800" dirty="0" err="1">
                <a:solidFill>
                  <a:srgbClr val="FF0000"/>
                </a:solidFill>
              </a:rPr>
              <a:t>tiếp</a:t>
            </a:r>
            <a:endParaRPr lang="en-US" sz="2800" dirty="0">
              <a:solidFill>
                <a:srgbClr val="FF0000"/>
              </a:solidFill>
            </a:endParaRPr>
          </a:p>
        </p:txBody>
      </p:sp>
      <p:sp>
        <p:nvSpPr>
          <p:cNvPr id="7" name="TextBox 6">
            <a:extLst>
              <a:ext uri="{FF2B5EF4-FFF2-40B4-BE49-F238E27FC236}">
                <a16:creationId xmlns:a16="http://schemas.microsoft.com/office/drawing/2014/main" id="{3165518A-D3CC-4E37-B298-F5448CBEA7A8}"/>
              </a:ext>
            </a:extLst>
          </p:cNvPr>
          <p:cNvSpPr txBox="1"/>
          <p:nvPr/>
        </p:nvSpPr>
        <p:spPr>
          <a:xfrm>
            <a:off x="2708472" y="4438469"/>
            <a:ext cx="5962096" cy="1938992"/>
          </a:xfrm>
          <a:prstGeom prst="rect">
            <a:avLst/>
          </a:prstGeom>
          <a:noFill/>
        </p:spPr>
        <p:txBody>
          <a:bodyPr wrap="square" rtlCol="0">
            <a:spAutoFit/>
          </a:bodyPr>
          <a:lstStyle/>
          <a:p>
            <a:pPr algn="just"/>
            <a:r>
              <a:rPr lang="en-US" dirty="0">
                <a:solidFill>
                  <a:srgbClr val="0000FF"/>
                </a:solidFill>
              </a:rPr>
              <a:t>   </a:t>
            </a:r>
            <a:r>
              <a:rPr lang="vi-VN" sz="2400" dirty="0">
                <a:solidFill>
                  <a:srgbClr val="0000FF"/>
                </a:solidFill>
              </a:rPr>
              <a:t>Cứ mỗi dịp hè , em lại được về thăm ông bà nội. Về quê rất thích vì ông bà em có một khu vườn rộng với bao nhiêu là cây trái: ổi</a:t>
            </a:r>
            <a:r>
              <a:rPr lang="en-US" sz="2400" dirty="0">
                <a:solidFill>
                  <a:srgbClr val="0000FF"/>
                </a:solidFill>
              </a:rPr>
              <a:t>,</a:t>
            </a:r>
            <a:r>
              <a:rPr lang="vi-VN" sz="2400" dirty="0">
                <a:solidFill>
                  <a:srgbClr val="0000FF"/>
                </a:solidFill>
              </a:rPr>
              <a:t> cam, xoài, táo,</a:t>
            </a:r>
            <a:r>
              <a:rPr lang="en-US" sz="2400" dirty="0">
                <a:solidFill>
                  <a:srgbClr val="0000FF"/>
                </a:solidFill>
              </a:rPr>
              <a:t> </a:t>
            </a:r>
            <a:r>
              <a:rPr lang="vi-VN" sz="2400" dirty="0">
                <a:solidFill>
                  <a:srgbClr val="0000FF"/>
                </a:solidFill>
              </a:rPr>
              <a:t>chuối. Trong đó, em thích nhất là chuối.</a:t>
            </a:r>
            <a:endParaRPr lang="en-US" dirty="0">
              <a:solidFill>
                <a:srgbClr val="0000FF"/>
              </a:solidFill>
            </a:endParaRPr>
          </a:p>
        </p:txBody>
      </p:sp>
      <p:sp>
        <p:nvSpPr>
          <p:cNvPr id="8" name="TextBox 7">
            <a:extLst>
              <a:ext uri="{FF2B5EF4-FFF2-40B4-BE49-F238E27FC236}">
                <a16:creationId xmlns:a16="http://schemas.microsoft.com/office/drawing/2014/main" id="{868AD028-1BDA-4831-B049-E7538A9A3638}"/>
              </a:ext>
            </a:extLst>
          </p:cNvPr>
          <p:cNvSpPr txBox="1"/>
          <p:nvPr/>
        </p:nvSpPr>
        <p:spPr>
          <a:xfrm>
            <a:off x="3083242" y="1762258"/>
            <a:ext cx="5212556" cy="1569660"/>
          </a:xfrm>
          <a:prstGeom prst="rect">
            <a:avLst/>
          </a:prstGeom>
          <a:noFill/>
        </p:spPr>
        <p:txBody>
          <a:bodyPr wrap="square" rtlCol="0">
            <a:spAutoFit/>
          </a:bodyPr>
          <a:lstStyle/>
          <a:p>
            <a:pPr algn="just"/>
            <a:r>
              <a:rPr lang="en-US" dirty="0">
                <a:solidFill>
                  <a:srgbClr val="0000FF"/>
                </a:solidFill>
              </a:rPr>
              <a:t>   </a:t>
            </a:r>
            <a:r>
              <a:rPr lang="vi-VN" sz="2400" dirty="0">
                <a:solidFill>
                  <a:srgbClr val="0000FF"/>
                </a:solidFill>
              </a:rPr>
              <a:t>Hè năm ngoái, bà </a:t>
            </a:r>
            <a:r>
              <a:rPr lang="en-US" sz="2400" dirty="0" err="1">
                <a:solidFill>
                  <a:srgbClr val="0000FF"/>
                </a:solidFill>
              </a:rPr>
              <a:t>nội</a:t>
            </a:r>
            <a:r>
              <a:rPr lang="vi-VN" sz="2400" dirty="0">
                <a:solidFill>
                  <a:srgbClr val="0000FF"/>
                </a:solidFill>
              </a:rPr>
              <a:t> em có </a:t>
            </a:r>
            <a:r>
              <a:rPr lang="en-US" sz="2400" dirty="0" err="1">
                <a:solidFill>
                  <a:srgbClr val="0000FF"/>
                </a:solidFill>
              </a:rPr>
              <a:t>lên</a:t>
            </a:r>
            <a:r>
              <a:rPr lang="vi-VN" sz="2400" dirty="0">
                <a:solidFill>
                  <a:srgbClr val="0000FF"/>
                </a:solidFill>
              </a:rPr>
              <a:t> chơi</a:t>
            </a:r>
            <a:r>
              <a:rPr lang="en-US" sz="2400" dirty="0">
                <a:solidFill>
                  <a:srgbClr val="0000FF"/>
                </a:solidFill>
              </a:rPr>
              <a:t> </a:t>
            </a:r>
            <a:r>
              <a:rPr lang="en-US" sz="2400" dirty="0" err="1">
                <a:solidFill>
                  <a:srgbClr val="0000FF"/>
                </a:solidFill>
              </a:rPr>
              <a:t>nhà</a:t>
            </a:r>
            <a:r>
              <a:rPr lang="vi-VN" sz="2400" dirty="0">
                <a:solidFill>
                  <a:srgbClr val="0000FF"/>
                </a:solidFill>
              </a:rPr>
              <a:t> và mang theo một cây chuối hương con. Hiện đang được trồng ở mé hàng rào.</a:t>
            </a:r>
            <a:endParaRPr lang="en-US" dirty="0">
              <a:solidFill>
                <a:srgbClr val="0000FF"/>
              </a:solidFill>
            </a:endParaRPr>
          </a:p>
        </p:txBody>
      </p:sp>
      <p:cxnSp>
        <p:nvCxnSpPr>
          <p:cNvPr id="9" name="Straight Arrow Connector 8">
            <a:extLst>
              <a:ext uri="{FF2B5EF4-FFF2-40B4-BE49-F238E27FC236}">
                <a16:creationId xmlns:a16="http://schemas.microsoft.com/office/drawing/2014/main" id="{9AB349C8-B3E1-4E9B-A3D2-E2CE3409F252}"/>
              </a:ext>
            </a:extLst>
          </p:cNvPr>
          <p:cNvCxnSpPr>
            <a:cxnSpLocks/>
            <a:stCxn id="4" idx="7"/>
          </p:cNvCxnSpPr>
          <p:nvPr/>
        </p:nvCxnSpPr>
        <p:spPr>
          <a:xfrm flipV="1">
            <a:off x="1789578" y="2451082"/>
            <a:ext cx="1410822" cy="1897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B06443-F488-48AD-B6C2-ED804D710C8E}"/>
              </a:ext>
            </a:extLst>
          </p:cNvPr>
          <p:cNvCxnSpPr>
            <a:cxnSpLocks/>
          </p:cNvCxnSpPr>
          <p:nvPr/>
        </p:nvCxnSpPr>
        <p:spPr>
          <a:xfrm>
            <a:off x="1593456" y="3651380"/>
            <a:ext cx="1115016" cy="922115"/>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0C4838-F17A-4E19-9866-9EE5EEDD1BD3}"/>
              </a:ext>
            </a:extLst>
          </p:cNvPr>
          <p:cNvSpPr txBox="1"/>
          <p:nvPr/>
        </p:nvSpPr>
        <p:spPr>
          <a:xfrm>
            <a:off x="207579" y="434505"/>
            <a:ext cx="8426490" cy="1077218"/>
          </a:xfrm>
          <a:prstGeom prst="rect">
            <a:avLst/>
          </a:prstGeom>
          <a:noFill/>
        </p:spPr>
        <p:txBody>
          <a:bodyPr wrap="square" rtlCol="0">
            <a:spAutoFit/>
          </a:bodyPr>
          <a:lstStyle/>
          <a:p>
            <a:pPr algn="ctr"/>
            <a:r>
              <a:rPr lang="en-US" sz="3200" dirty="0" err="1">
                <a:solidFill>
                  <a:srgbClr val="FF3300"/>
                </a:solidFill>
              </a:rPr>
              <a:t>Viết</a:t>
            </a:r>
            <a:r>
              <a:rPr lang="en-US" sz="3200" dirty="0">
                <a:solidFill>
                  <a:srgbClr val="FF3300"/>
                </a:solidFill>
              </a:rPr>
              <a:t> </a:t>
            </a:r>
            <a:r>
              <a:rPr lang="en-US" sz="3200" dirty="0" err="1">
                <a:solidFill>
                  <a:srgbClr val="FF3300"/>
                </a:solidFill>
              </a:rPr>
              <a:t>đoạn</a:t>
            </a:r>
            <a:r>
              <a:rPr lang="en-US" sz="3200" dirty="0">
                <a:solidFill>
                  <a:srgbClr val="FF3300"/>
                </a:solidFill>
              </a:rPr>
              <a:t> </a:t>
            </a:r>
            <a:r>
              <a:rPr lang="en-US" sz="3200" dirty="0" err="1">
                <a:solidFill>
                  <a:srgbClr val="FF3300"/>
                </a:solidFill>
              </a:rPr>
              <a:t>mở</a:t>
            </a:r>
            <a:r>
              <a:rPr lang="en-US" sz="3200" dirty="0">
                <a:solidFill>
                  <a:srgbClr val="FF3300"/>
                </a:solidFill>
              </a:rPr>
              <a:t> </a:t>
            </a:r>
            <a:r>
              <a:rPr lang="en-US" sz="3200" dirty="0" err="1">
                <a:solidFill>
                  <a:srgbClr val="FF3300"/>
                </a:solidFill>
              </a:rPr>
              <a:t>bài</a:t>
            </a:r>
            <a:r>
              <a:rPr lang="en-US" sz="3200" dirty="0">
                <a:solidFill>
                  <a:srgbClr val="FF3300"/>
                </a:solidFill>
              </a:rPr>
              <a:t> :</a:t>
            </a:r>
            <a:endParaRPr lang="en-US" sz="3200" dirty="0">
              <a:solidFill>
                <a:srgbClr val="0000FF"/>
              </a:solidFill>
            </a:endParaRPr>
          </a:p>
          <a:p>
            <a:endParaRPr lang="en-US" sz="3200" dirty="0"/>
          </a:p>
        </p:txBody>
      </p:sp>
    </p:spTree>
    <p:extLst>
      <p:ext uri="{BB962C8B-B14F-4D97-AF65-F5344CB8AC3E}">
        <p14:creationId xmlns:p14="http://schemas.microsoft.com/office/powerpoint/2010/main" val="9030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32786-5265-4383-B0AB-106C0E78F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6"/>
            <a:ext cx="9141372" cy="6856029"/>
          </a:xfrm>
          <a:prstGeom prst="rect">
            <a:avLst/>
          </a:prstGeom>
        </p:spPr>
      </p:pic>
      <p:sp>
        <p:nvSpPr>
          <p:cNvPr id="5" name="TextBox 4">
            <a:extLst>
              <a:ext uri="{FF2B5EF4-FFF2-40B4-BE49-F238E27FC236}">
                <a16:creationId xmlns:a16="http://schemas.microsoft.com/office/drawing/2014/main" id="{B555E172-1B6E-4DE3-A4F1-4CA6A8BB7765}"/>
              </a:ext>
            </a:extLst>
          </p:cNvPr>
          <p:cNvSpPr txBox="1"/>
          <p:nvPr/>
        </p:nvSpPr>
        <p:spPr>
          <a:xfrm>
            <a:off x="381000" y="381000"/>
            <a:ext cx="8610600" cy="458587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endParaRPr lang="en-US" sz="3600" b="1"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M: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xùm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dược</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bọc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sẫm</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xòe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dịu</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38381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74138" y="105623"/>
            <a:ext cx="7789752" cy="64633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FF0000"/>
                </a:solidFill>
              </a:rPr>
              <a:t>Đoạn</a:t>
            </a:r>
            <a:r>
              <a:rPr lang="en-US" dirty="0">
                <a:solidFill>
                  <a:srgbClr val="FF0000"/>
                </a:solidFill>
              </a:rPr>
              <a:t> </a:t>
            </a:r>
            <a:r>
              <a:rPr lang="en-US" dirty="0" err="1">
                <a:solidFill>
                  <a:srgbClr val="FF0000"/>
                </a:solidFill>
              </a:rPr>
              <a:t>tả</a:t>
            </a:r>
            <a:r>
              <a:rPr lang="en-US" dirty="0">
                <a:solidFill>
                  <a:srgbClr val="FF0000"/>
                </a:solidFill>
              </a:rPr>
              <a:t> </a:t>
            </a:r>
            <a:r>
              <a:rPr lang="en-US" dirty="0" err="1">
                <a:solidFill>
                  <a:srgbClr val="FF0000"/>
                </a:solidFill>
              </a:rPr>
              <a:t>bao</a:t>
            </a:r>
            <a:r>
              <a:rPr lang="en-US" dirty="0">
                <a:solidFill>
                  <a:srgbClr val="FF0000"/>
                </a:solidFill>
              </a:rPr>
              <a:t> </a:t>
            </a:r>
            <a:r>
              <a:rPr lang="en-US" dirty="0" err="1">
                <a:solidFill>
                  <a:srgbClr val="FF0000"/>
                </a:solidFill>
              </a:rPr>
              <a:t>quát</a:t>
            </a:r>
            <a:r>
              <a:rPr lang="en-US" dirty="0">
                <a:solidFill>
                  <a:srgbClr val="FF0000"/>
                </a:solidFill>
              </a:rPr>
              <a:t>: </a:t>
            </a:r>
            <a:r>
              <a:rPr lang="vi-VN" dirty="0">
                <a:solidFill>
                  <a:schemeClr val="tx1"/>
                </a:solidFill>
              </a:rPr>
              <a:t>C</a:t>
            </a:r>
            <a:r>
              <a:rPr lang="en-US" dirty="0" err="1">
                <a:solidFill>
                  <a:schemeClr val="tx1"/>
                </a:solidFill>
              </a:rPr>
              <a:t>huối</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loài</a:t>
            </a:r>
            <a:r>
              <a:rPr lang="en-US" dirty="0">
                <a:solidFill>
                  <a:schemeClr val="tx1"/>
                </a:solidFill>
              </a:rPr>
              <a:t> </a:t>
            </a:r>
            <a:r>
              <a:rPr lang="en-US" dirty="0" err="1">
                <a:solidFill>
                  <a:schemeClr val="tx1"/>
                </a:solidFill>
              </a:rPr>
              <a:t>cây</a:t>
            </a:r>
            <a:r>
              <a:rPr lang="en-US" dirty="0">
                <a:solidFill>
                  <a:schemeClr val="tx1"/>
                </a:solidFill>
              </a:rPr>
              <a:t> </a:t>
            </a:r>
            <a:r>
              <a:rPr lang="en-US" dirty="0" err="1">
                <a:solidFill>
                  <a:schemeClr val="tx1"/>
                </a:solidFill>
              </a:rPr>
              <a:t>mọc</a:t>
            </a:r>
            <a:r>
              <a:rPr lang="en-US" dirty="0">
                <a:solidFill>
                  <a:schemeClr val="tx1"/>
                </a:solidFill>
              </a:rPr>
              <a:t> </a:t>
            </a:r>
            <a:r>
              <a:rPr lang="en-US" dirty="0" err="1">
                <a:solidFill>
                  <a:schemeClr val="tx1"/>
                </a:solidFill>
              </a:rPr>
              <a:t>thành</a:t>
            </a:r>
            <a:r>
              <a:rPr lang="en-US" dirty="0">
                <a:solidFill>
                  <a:schemeClr val="tx1"/>
                </a:solidFill>
              </a:rPr>
              <a:t> </a:t>
            </a:r>
            <a:r>
              <a:rPr lang="en-US" dirty="0" err="1">
                <a:solidFill>
                  <a:schemeClr val="tx1"/>
                </a:solidFill>
              </a:rPr>
              <a:t>bụi</a:t>
            </a:r>
            <a:r>
              <a:rPr lang="en-US" dirty="0">
                <a:solidFill>
                  <a:schemeClr val="tx1"/>
                </a:solidFill>
              </a:rPr>
              <a:t>, </a:t>
            </a:r>
            <a:r>
              <a:rPr lang="en-US" dirty="0" err="1">
                <a:solidFill>
                  <a:schemeClr val="tx1"/>
                </a:solidFill>
              </a:rPr>
              <a:t>chuối</a:t>
            </a:r>
            <a:r>
              <a:rPr lang="en-US" dirty="0">
                <a:solidFill>
                  <a:schemeClr val="tx1"/>
                </a:solidFill>
              </a:rPr>
              <a:t> </a:t>
            </a:r>
            <a:r>
              <a:rPr lang="en-US" dirty="0" err="1">
                <a:solidFill>
                  <a:schemeClr val="tx1"/>
                </a:solidFill>
              </a:rPr>
              <a:t>rất</a:t>
            </a:r>
            <a:r>
              <a:rPr lang="en-US" dirty="0">
                <a:solidFill>
                  <a:schemeClr val="tx1"/>
                </a:solidFill>
              </a:rPr>
              <a:t> </a:t>
            </a:r>
            <a:r>
              <a:rPr lang="en-US" dirty="0" err="1">
                <a:solidFill>
                  <a:schemeClr val="tx1"/>
                </a:solidFill>
              </a:rPr>
              <a:t>dễ</a:t>
            </a:r>
            <a:r>
              <a:rPr lang="en-US" dirty="0">
                <a:solidFill>
                  <a:schemeClr val="tx1"/>
                </a:solidFill>
              </a:rPr>
              <a:t> </a:t>
            </a:r>
            <a:r>
              <a:rPr lang="en-US" dirty="0" err="1">
                <a:solidFill>
                  <a:schemeClr val="tx1"/>
                </a:solidFill>
              </a:rPr>
              <a:t>trồng</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không</a:t>
            </a:r>
            <a:r>
              <a:rPr lang="en-US" dirty="0">
                <a:solidFill>
                  <a:schemeClr val="tx1"/>
                </a:solidFill>
              </a:rPr>
              <a:t> </a:t>
            </a:r>
            <a:r>
              <a:rPr lang="en-US" dirty="0" err="1">
                <a:solidFill>
                  <a:schemeClr val="tx1"/>
                </a:solidFill>
              </a:rPr>
              <a:t>kén</a:t>
            </a:r>
            <a:r>
              <a:rPr lang="en-US" dirty="0">
                <a:solidFill>
                  <a:schemeClr val="tx1"/>
                </a:solidFill>
              </a:rPr>
              <a:t> </a:t>
            </a:r>
            <a:r>
              <a:rPr lang="en-US" dirty="0" err="1">
                <a:solidFill>
                  <a:schemeClr val="tx1"/>
                </a:solidFill>
              </a:rPr>
              <a:t>đất</a:t>
            </a:r>
            <a:r>
              <a:rPr lang="en-US" dirty="0">
                <a:solidFill>
                  <a:schemeClr val="tx1"/>
                </a:solidFill>
              </a:rPr>
              <a:t>.</a:t>
            </a:r>
          </a:p>
        </p:txBody>
      </p:sp>
      <p:sp>
        <p:nvSpPr>
          <p:cNvPr id="8" name="Rounded Rectangle 7"/>
          <p:cNvSpPr/>
          <p:nvPr/>
        </p:nvSpPr>
        <p:spPr>
          <a:xfrm>
            <a:off x="1174138" y="5178361"/>
            <a:ext cx="7789752" cy="159982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 </a:t>
            </a:r>
            <a:r>
              <a:rPr lang="en-US" dirty="0" err="1">
                <a:solidFill>
                  <a:srgbClr val="FF3300"/>
                </a:solidFill>
              </a:rPr>
              <a:t>Đoạn</a:t>
            </a:r>
            <a:r>
              <a:rPr lang="en-US" dirty="0">
                <a:solidFill>
                  <a:srgbClr val="FF3300"/>
                </a:solidFill>
              </a:rPr>
              <a:t> </a:t>
            </a:r>
            <a:r>
              <a:rPr lang="en-US" dirty="0" err="1">
                <a:solidFill>
                  <a:srgbClr val="FF3300"/>
                </a:solidFill>
              </a:rPr>
              <a:t>nêu</a:t>
            </a:r>
            <a:r>
              <a:rPr lang="en-US" dirty="0">
                <a:solidFill>
                  <a:srgbClr val="FF3300"/>
                </a:solidFill>
              </a:rPr>
              <a:t> </a:t>
            </a:r>
            <a:r>
              <a:rPr lang="en-US" dirty="0" err="1">
                <a:solidFill>
                  <a:srgbClr val="FF3300"/>
                </a:solidFill>
              </a:rPr>
              <a:t>lợi</a:t>
            </a:r>
            <a:r>
              <a:rPr lang="en-US" dirty="0">
                <a:solidFill>
                  <a:srgbClr val="FF3300"/>
                </a:solidFill>
              </a:rPr>
              <a:t> </a:t>
            </a:r>
            <a:r>
              <a:rPr lang="en-US" dirty="0" err="1">
                <a:solidFill>
                  <a:srgbClr val="FF3300"/>
                </a:solidFill>
              </a:rPr>
              <a:t>ích</a:t>
            </a:r>
            <a:r>
              <a:rPr lang="en-US" dirty="0">
                <a:solidFill>
                  <a:srgbClr val="FF3300"/>
                </a:solidFill>
              </a:rPr>
              <a:t>: </a:t>
            </a:r>
            <a:r>
              <a:rPr lang="vi-VN" dirty="0">
                <a:solidFill>
                  <a:schemeClr val="tx1"/>
                </a:solidFill>
                <a:latin typeface="Arial" charset="0"/>
              </a:rPr>
              <a:t>Cây chuối dường như không bỏ đi thứ gì: thân chuối làm thức ăn cho lợn, lá chuối thường được bà dùng để gói bánh, hoa chuối làm nộm là thức ăn của người dân quê, quả chuối ăn vừa ngon lại vừa bổ... Còn gì thú vị hơn là sau bữa cơm được ăn tráng miệng bằng một quả chuối ở nhà mình trồng.</a:t>
            </a:r>
            <a:endParaRPr lang="en-US" dirty="0">
              <a:solidFill>
                <a:schemeClr val="tx1"/>
              </a:solidFill>
              <a:latin typeface="Arial" charset="0"/>
            </a:endParaRPr>
          </a:p>
        </p:txBody>
      </p:sp>
      <p:sp>
        <p:nvSpPr>
          <p:cNvPr id="15" name="Rounded Rectangle 14"/>
          <p:cNvSpPr/>
          <p:nvPr/>
        </p:nvSpPr>
        <p:spPr>
          <a:xfrm>
            <a:off x="1174138" y="793518"/>
            <a:ext cx="7789752" cy="431188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rPr>
              <a:t>Đoạn</a:t>
            </a:r>
            <a:r>
              <a:rPr lang="en-US" dirty="0">
                <a:solidFill>
                  <a:schemeClr val="tx1"/>
                </a:solidFill>
              </a:rPr>
              <a:t> </a:t>
            </a:r>
            <a:r>
              <a:rPr lang="en-US" dirty="0" err="1">
                <a:solidFill>
                  <a:schemeClr val="tx1"/>
                </a:solidFill>
              </a:rPr>
              <a:t>tả</a:t>
            </a:r>
            <a:r>
              <a:rPr lang="en-US" dirty="0">
                <a:solidFill>
                  <a:schemeClr val="tx1"/>
                </a:solidFill>
              </a:rPr>
              <a:t> chi </a:t>
            </a:r>
            <a:r>
              <a:rPr lang="en-US" dirty="0" err="1">
                <a:solidFill>
                  <a:schemeClr val="tx1"/>
                </a:solidFill>
              </a:rPr>
              <a:t>tiết</a:t>
            </a:r>
            <a:r>
              <a:rPr lang="en-US" dirty="0">
                <a:solidFill>
                  <a:schemeClr val="tx1"/>
                </a:solidFill>
              </a:rPr>
              <a:t>: </a:t>
            </a:r>
            <a:r>
              <a:rPr lang="vi-VN" dirty="0">
                <a:solidFill>
                  <a:schemeClr val="tx1"/>
                </a:solidFill>
              </a:rPr>
              <a:t>Thân chuối như cây cột tròn, thuôn dài về phía ngọn, gồm những bẹ lá ôm chặt vào nhau, xanh thẳm và bóng như nước. Phía trên thân chuối, có nhiều tàu lá nghiêng tỏa về bốn phía xung quanh.Có tàu lá đã khô quá nửa, rũ rượi, đầu gần chạm đất. Có tàu tuy vẫn còn xanh nhưng cả hai mặt lá đã rách tả tơi. Những tàu lá phía trên thì còn mới, sống là mập mạp hai mặt lá còn nguyên như hai tấm lụa mới. Đặc biệt nhất là tàu lá chính giữa, sống lá chĩa thẳng lên trời, mặt lá mỏng manh, nõn nà như lá cờ ngày hội. Giữa đám lá ấy, đẹp làm sao, một bông hoa chuối nhô ra, cong cong mềm mại.Treo mình vững chắc vào chiếc cuống lớn màu xanh, hoa chuối thuôn dài như một búp măng mập mạp màu tím hồng. Ở phía cuống, mấy cánh hoa đã bung ra, để lộ những nải chuối non bé tí như những bàn tay có nhiều ngón nhỏ trắng xanh. Theo thời gian, những nải chuối bé tí lộ ra nhiều thêm, rồi lớn dần lên, bông hoa chuối trở thành một buồng chuối trĩu quả.</a:t>
            </a:r>
            <a:endParaRPr lang="en-US" dirty="0">
              <a:solidFill>
                <a:schemeClr val="tx1"/>
              </a:solidFill>
            </a:endParaRPr>
          </a:p>
        </p:txBody>
      </p:sp>
      <p:sp>
        <p:nvSpPr>
          <p:cNvPr id="28" name="Rounded Rectangle 27"/>
          <p:cNvSpPr/>
          <p:nvPr/>
        </p:nvSpPr>
        <p:spPr>
          <a:xfrm>
            <a:off x="213511" y="103360"/>
            <a:ext cx="914400" cy="667482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FF0000"/>
                </a:solidFill>
              </a:rPr>
              <a:t>Viết</a:t>
            </a:r>
            <a:r>
              <a:rPr lang="en-US" sz="2000" b="1" dirty="0">
                <a:solidFill>
                  <a:srgbClr val="FF0000"/>
                </a:solidFill>
              </a:rPr>
              <a:t> </a:t>
            </a:r>
            <a:r>
              <a:rPr lang="en-US" sz="2000" b="1" dirty="0" err="1">
                <a:solidFill>
                  <a:srgbClr val="FF0000"/>
                </a:solidFill>
              </a:rPr>
              <a:t>từng</a:t>
            </a:r>
            <a:r>
              <a:rPr lang="en-US" sz="2000" b="1" dirty="0">
                <a:solidFill>
                  <a:srgbClr val="FF0000"/>
                </a:solidFill>
              </a:rPr>
              <a:t> </a:t>
            </a:r>
            <a:r>
              <a:rPr lang="en-US" sz="2000" b="1" dirty="0" err="1">
                <a:solidFill>
                  <a:srgbClr val="FF0000"/>
                </a:solidFill>
              </a:rPr>
              <a:t>đoạnthân</a:t>
            </a:r>
            <a:r>
              <a:rPr lang="en-US" sz="2000" b="1" dirty="0">
                <a:solidFill>
                  <a:srgbClr val="FF0000"/>
                </a:solidFill>
              </a:rPr>
              <a:t> </a:t>
            </a:r>
            <a:r>
              <a:rPr lang="en-US" sz="2000" b="1" dirty="0" err="1">
                <a:solidFill>
                  <a:srgbClr val="FF0000"/>
                </a:solidFill>
              </a:rPr>
              <a:t>bài</a:t>
            </a:r>
            <a:endParaRPr lang="en-US" sz="2000" b="1" dirty="0">
              <a:solidFill>
                <a:srgbClr val="FF0000"/>
              </a:solidFill>
            </a:endParaRPr>
          </a:p>
        </p:txBody>
      </p:sp>
    </p:spTree>
    <p:extLst>
      <p:ext uri="{BB962C8B-B14F-4D97-AF65-F5344CB8AC3E}">
        <p14:creationId xmlns:p14="http://schemas.microsoft.com/office/powerpoint/2010/main" val="11942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32786-5265-4383-B0AB-106C0E78F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6"/>
            <a:ext cx="9141372" cy="6856029"/>
          </a:xfrm>
          <a:prstGeom prst="rect">
            <a:avLst/>
          </a:prstGeom>
        </p:spPr>
      </p:pic>
      <p:sp>
        <p:nvSpPr>
          <p:cNvPr id="5" name="TextBox 4">
            <a:extLst>
              <a:ext uri="{FF2B5EF4-FFF2-40B4-BE49-F238E27FC236}">
                <a16:creationId xmlns:a16="http://schemas.microsoft.com/office/drawing/2014/main" id="{B555E172-1B6E-4DE3-A4F1-4CA6A8BB7765}"/>
              </a:ext>
            </a:extLst>
          </p:cNvPr>
          <p:cNvSpPr txBox="1"/>
          <p:nvPr/>
        </p:nvSpPr>
        <p:spPr>
          <a:xfrm>
            <a:off x="381000" y="381000"/>
            <a:ext cx="8610600" cy="3170099"/>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4.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a:t>
            </a:r>
          </a:p>
          <a:p>
            <a:pPr algn="just"/>
            <a:endParaRPr lang="en-US" sz="3600" b="1" dirty="0">
              <a:latin typeface="Times New Roman" panose="02020603050405020304" pitchFamily="18" charset="0"/>
              <a:cs typeface="Times New Roman" panose="02020603050405020304" pitchFamily="18" charset="0"/>
            </a:endParaRPr>
          </a:p>
          <a:p>
            <a:pPr marL="342900" indent="-342900" algn="just">
              <a:buAutoNum type="alphaLcParenR"/>
            </a:pP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7823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839200"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659969"/>
            <a:ext cx="7848600" cy="4185761"/>
          </a:xfrm>
          <a:prstGeom prst="rect">
            <a:avLst/>
          </a:prstGeom>
          <a:noFill/>
        </p:spPr>
        <p:txBody>
          <a:bodyPr wrap="square" rtlCol="0">
            <a:spAutoFit/>
          </a:bodyPr>
          <a:lstStyle/>
          <a:p>
            <a:pPr lvl="0" algn="just">
              <a:spcBef>
                <a:spcPct val="50000"/>
              </a:spcBef>
            </a:pPr>
            <a:r>
              <a:rPr kumimoji="0" lang="vi-VN" sz="2800" b="1" i="0" u="none" strike="noStrike" kern="0" cap="none" spc="0" normalizeH="0" baseline="0" noProof="0" dirty="0">
                <a:ln>
                  <a:noFill/>
                </a:ln>
                <a:solidFill>
                  <a:srgbClr val="00B050"/>
                </a:solidFill>
                <a:effectLst/>
                <a:uLnTx/>
                <a:uFillTx/>
                <a:latin typeface="Arial" pitchFamily="34" charset="0"/>
                <a:cs typeface="Arial" pitchFamily="34" charset="0"/>
              </a:rPr>
              <a:t>Bài văn miêu tả cây cối thường ba phần:</a:t>
            </a:r>
          </a:p>
          <a:p>
            <a:pPr lvl="0" algn="just">
              <a:spcBef>
                <a:spcPct val="50000"/>
              </a:spcBef>
            </a:pPr>
            <a:r>
              <a:rPr kumimoji="0" lang="en-US"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1</a:t>
            </a:r>
            <a:r>
              <a:rPr kumimoji="0" lang="en-US"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vi-VN" sz="2800" b="1" i="0" u="sng" strike="noStrike" kern="0" cap="none" spc="0" normalizeH="0" baseline="0" noProof="0" dirty="0">
                <a:ln>
                  <a:noFill/>
                </a:ln>
                <a:solidFill>
                  <a:sysClr val="windowText" lastClr="000000"/>
                </a:solidFill>
                <a:effectLst/>
                <a:uLnTx/>
                <a:uFillTx/>
                <a:latin typeface="Arial" pitchFamily="34" charset="0"/>
                <a:cs typeface="Arial" pitchFamily="34" charset="0"/>
              </a:rPr>
              <a:t>Mở bài</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Tả hoặc giới thiệu bao quát về cây.</a:t>
            </a:r>
          </a:p>
          <a:p>
            <a:pPr lvl="0" algn="just">
              <a:spcBef>
                <a:spcPct val="50000"/>
              </a:spcBef>
            </a:pPr>
            <a:r>
              <a:rPr kumimoji="0" lang="en-US"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2</a:t>
            </a:r>
            <a:r>
              <a:rPr kumimoji="0" lang="en-US"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vi-VN" sz="2800" b="1" i="0" u="sng" strike="noStrike" kern="0" cap="none" spc="0" normalizeH="0" baseline="0" noProof="0" dirty="0">
                <a:ln>
                  <a:noFill/>
                </a:ln>
                <a:solidFill>
                  <a:sysClr val="windowText" lastClr="000000"/>
                </a:solidFill>
                <a:effectLst/>
                <a:uLnTx/>
                <a:uFillTx/>
                <a:latin typeface="Arial" pitchFamily="34" charset="0"/>
                <a:cs typeface="Arial" pitchFamily="34" charset="0"/>
              </a:rPr>
              <a:t>Thân bài</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Tả từng bộ phận của cây hoặc tả từng thời kì phát triển của cây.</a:t>
            </a:r>
          </a:p>
          <a:p>
            <a:pPr lvl="0" algn="just">
              <a:spcBef>
                <a:spcPct val="50000"/>
              </a:spcBef>
            </a:pPr>
            <a:r>
              <a:rPr kumimoji="0" lang="en-US"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3</a:t>
            </a:r>
            <a:r>
              <a:rPr kumimoji="0" lang="en-US"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r>
              <a:rPr kumimoji="0" lang="en-US" sz="2800" b="1" i="0" u="none" strike="noStrike" kern="0" cap="none" spc="0" normalizeH="0" noProof="0" dirty="0">
                <a:ln>
                  <a:noFill/>
                </a:ln>
                <a:solidFill>
                  <a:sysClr val="windowText" lastClr="000000"/>
                </a:solidFill>
                <a:effectLst/>
                <a:uLnTx/>
                <a:uFillTx/>
                <a:latin typeface="Arial" pitchFamily="34" charset="0"/>
                <a:cs typeface="Arial" pitchFamily="34" charset="0"/>
              </a:rPr>
              <a:t> </a:t>
            </a:r>
            <a:r>
              <a:rPr kumimoji="0" lang="vi-VN" sz="2800" b="1" i="0" u="sng" strike="noStrike" kern="0" cap="none" spc="0" normalizeH="0" baseline="0" noProof="0" dirty="0">
                <a:ln>
                  <a:noFill/>
                </a:ln>
                <a:solidFill>
                  <a:sysClr val="windowText" lastClr="000000"/>
                </a:solidFill>
                <a:effectLst/>
                <a:uLnTx/>
                <a:uFillTx/>
                <a:latin typeface="Arial" pitchFamily="34" charset="0"/>
                <a:cs typeface="Arial" pitchFamily="34" charset="0"/>
              </a:rPr>
              <a:t>Kết bài</a:t>
            </a:r>
            <a:r>
              <a:rPr kumimoji="0" lang="vi-VN" sz="2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Có thể nêu ích lợi của cây, ấn tượng đặc biệt hoặc tình cảm của người tả với cây.</a:t>
            </a:r>
            <a:endParaRPr kumimoji="0" lang="en-US" sz="2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40883278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F396CC-7AAA-4352-BCCA-9FEB7B7D12F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021" y="-36786"/>
            <a:ext cx="9122979" cy="6894786"/>
          </a:xfrm>
        </p:spPr>
      </p:pic>
      <p:sp>
        <p:nvSpPr>
          <p:cNvPr id="6" name="Oval 5">
            <a:extLst>
              <a:ext uri="{FF2B5EF4-FFF2-40B4-BE49-F238E27FC236}">
                <a16:creationId xmlns:a16="http://schemas.microsoft.com/office/drawing/2014/main" id="{B9ED1B3B-46E9-4CD9-A103-67F7F4F1FE3E}"/>
              </a:ext>
            </a:extLst>
          </p:cNvPr>
          <p:cNvSpPr/>
          <p:nvPr/>
        </p:nvSpPr>
        <p:spPr>
          <a:xfrm>
            <a:off x="228600" y="2451082"/>
            <a:ext cx="18288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rPr>
              <a:t>Kết bài</a:t>
            </a:r>
            <a:endParaRPr lang="en-US" sz="3600" dirty="0">
              <a:solidFill>
                <a:srgbClr val="FF0000"/>
              </a:solidFill>
            </a:endParaRPr>
          </a:p>
        </p:txBody>
      </p:sp>
      <p:sp>
        <p:nvSpPr>
          <p:cNvPr id="7" name="Rounded Rectangle 3">
            <a:extLst>
              <a:ext uri="{FF2B5EF4-FFF2-40B4-BE49-F238E27FC236}">
                <a16:creationId xmlns:a16="http://schemas.microsoft.com/office/drawing/2014/main" id="{B391728C-DD0C-44EA-B42C-8EE6E805BFE4}"/>
              </a:ext>
            </a:extLst>
          </p:cNvPr>
          <p:cNvSpPr/>
          <p:nvPr/>
        </p:nvSpPr>
        <p:spPr>
          <a:xfrm>
            <a:off x="2743200" y="1050141"/>
            <a:ext cx="5460772" cy="3472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ounded Rectangle 7">
            <a:extLst>
              <a:ext uri="{FF2B5EF4-FFF2-40B4-BE49-F238E27FC236}">
                <a16:creationId xmlns:a16="http://schemas.microsoft.com/office/drawing/2014/main" id="{71E7EF6C-CCE6-49B1-AB56-506610FDF6EE}"/>
              </a:ext>
            </a:extLst>
          </p:cNvPr>
          <p:cNvSpPr/>
          <p:nvPr/>
        </p:nvSpPr>
        <p:spPr>
          <a:xfrm>
            <a:off x="2846826" y="4684772"/>
            <a:ext cx="5334000" cy="13332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96EA6C-5552-41B3-B5B6-3ECB095AED28}"/>
              </a:ext>
            </a:extLst>
          </p:cNvPr>
          <p:cNvSpPr txBox="1"/>
          <p:nvPr/>
        </p:nvSpPr>
        <p:spPr>
          <a:xfrm>
            <a:off x="3284534" y="1084904"/>
            <a:ext cx="3421066" cy="461665"/>
          </a:xfrm>
          <a:prstGeom prst="rect">
            <a:avLst/>
          </a:prstGeom>
          <a:noFill/>
        </p:spPr>
        <p:txBody>
          <a:bodyPr wrap="square" rtlCol="0">
            <a:spAutoFit/>
          </a:bodyPr>
          <a:lstStyle/>
          <a:p>
            <a:pPr algn="ctr"/>
            <a:r>
              <a:rPr lang="vi-VN" sz="2400" dirty="0">
                <a:solidFill>
                  <a:srgbClr val="FF0000"/>
                </a:solidFill>
              </a:rPr>
              <a:t>Kết bài mở rộng</a:t>
            </a:r>
            <a:endParaRPr lang="en-US" sz="2400" dirty="0">
              <a:solidFill>
                <a:srgbClr val="FF0000"/>
              </a:solidFill>
            </a:endParaRPr>
          </a:p>
        </p:txBody>
      </p:sp>
      <p:sp>
        <p:nvSpPr>
          <p:cNvPr id="10" name="TextBox 9">
            <a:extLst>
              <a:ext uri="{FF2B5EF4-FFF2-40B4-BE49-F238E27FC236}">
                <a16:creationId xmlns:a16="http://schemas.microsoft.com/office/drawing/2014/main" id="{C32834E9-CDDD-44E7-88EE-62DEB9109C6C}"/>
              </a:ext>
            </a:extLst>
          </p:cNvPr>
          <p:cNvSpPr txBox="1"/>
          <p:nvPr/>
        </p:nvSpPr>
        <p:spPr>
          <a:xfrm>
            <a:off x="2833416" y="4827238"/>
            <a:ext cx="4250668" cy="461665"/>
          </a:xfrm>
          <a:prstGeom prst="rect">
            <a:avLst/>
          </a:prstGeom>
          <a:noFill/>
        </p:spPr>
        <p:txBody>
          <a:bodyPr wrap="square" rtlCol="0">
            <a:spAutoFit/>
          </a:bodyPr>
          <a:lstStyle/>
          <a:p>
            <a:pPr algn="ctr"/>
            <a:r>
              <a:rPr lang="vi-VN" sz="2400" dirty="0">
                <a:solidFill>
                  <a:srgbClr val="FF0000"/>
                </a:solidFill>
              </a:rPr>
              <a:t>Kết bài không mở rộng</a:t>
            </a:r>
            <a:endParaRPr lang="en-US" sz="2400" dirty="0">
              <a:solidFill>
                <a:srgbClr val="FF0000"/>
              </a:solidFill>
            </a:endParaRPr>
          </a:p>
        </p:txBody>
      </p:sp>
      <p:sp>
        <p:nvSpPr>
          <p:cNvPr id="11" name="TextBox 10">
            <a:extLst>
              <a:ext uri="{FF2B5EF4-FFF2-40B4-BE49-F238E27FC236}">
                <a16:creationId xmlns:a16="http://schemas.microsoft.com/office/drawing/2014/main" id="{943F777A-F3D1-4FFA-A53F-C73CF65696E9}"/>
              </a:ext>
            </a:extLst>
          </p:cNvPr>
          <p:cNvSpPr txBox="1"/>
          <p:nvPr/>
        </p:nvSpPr>
        <p:spPr>
          <a:xfrm>
            <a:off x="2999226" y="5311751"/>
            <a:ext cx="5029200" cy="707886"/>
          </a:xfrm>
          <a:prstGeom prst="rect">
            <a:avLst/>
          </a:prstGeom>
          <a:noFill/>
        </p:spPr>
        <p:txBody>
          <a:bodyPr wrap="square" rtlCol="0">
            <a:spAutoFit/>
          </a:bodyPr>
          <a:lstStyle/>
          <a:p>
            <a:pPr algn="just"/>
            <a:r>
              <a:rPr lang="en-US" dirty="0">
                <a:solidFill>
                  <a:srgbClr val="0000FF"/>
                </a:solidFill>
              </a:rPr>
              <a:t>      </a:t>
            </a:r>
            <a:r>
              <a:rPr lang="vi-VN" sz="2000" dirty="0">
                <a:solidFill>
                  <a:srgbClr val="0000FF"/>
                </a:solidFill>
              </a:rPr>
              <a:t>Em rất yêu cây chuối. Em sẽ chăm sóc cây thật tốt để cây luôn tươi tốt.</a:t>
            </a:r>
            <a:endParaRPr lang="en-US" dirty="0">
              <a:solidFill>
                <a:srgbClr val="0000FF"/>
              </a:solidFill>
            </a:endParaRPr>
          </a:p>
        </p:txBody>
      </p:sp>
      <p:sp>
        <p:nvSpPr>
          <p:cNvPr id="12" name="TextBox 11">
            <a:extLst>
              <a:ext uri="{FF2B5EF4-FFF2-40B4-BE49-F238E27FC236}">
                <a16:creationId xmlns:a16="http://schemas.microsoft.com/office/drawing/2014/main" id="{76388575-2923-4210-A3B8-2980F4AEC8EB}"/>
              </a:ext>
            </a:extLst>
          </p:cNvPr>
          <p:cNvSpPr txBox="1"/>
          <p:nvPr/>
        </p:nvSpPr>
        <p:spPr>
          <a:xfrm>
            <a:off x="3039702" y="1506609"/>
            <a:ext cx="5212556" cy="2862322"/>
          </a:xfrm>
          <a:prstGeom prst="rect">
            <a:avLst/>
          </a:prstGeom>
          <a:noFill/>
        </p:spPr>
        <p:txBody>
          <a:bodyPr wrap="square" rtlCol="0">
            <a:spAutoFit/>
          </a:bodyPr>
          <a:lstStyle/>
          <a:p>
            <a:pPr algn="just"/>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chuối</a:t>
            </a:r>
            <a:r>
              <a:rPr lang="en-US" sz="2000" dirty="0">
                <a:solidFill>
                  <a:srgbClr val="0000FF"/>
                </a:solidFill>
              </a:rPr>
              <a:t> </a:t>
            </a:r>
            <a:r>
              <a:rPr lang="en-US" sz="2000" dirty="0" err="1">
                <a:solidFill>
                  <a:srgbClr val="0000FF"/>
                </a:solidFill>
              </a:rPr>
              <a:t>đang</a:t>
            </a:r>
            <a:r>
              <a:rPr lang="en-US" sz="2000" dirty="0">
                <a:solidFill>
                  <a:srgbClr val="0000FF"/>
                </a:solidFill>
              </a:rPr>
              <a:t> </a:t>
            </a:r>
            <a:r>
              <a:rPr lang="en-US" sz="2000" dirty="0" err="1">
                <a:solidFill>
                  <a:srgbClr val="0000FF"/>
                </a:solidFill>
              </a:rPr>
              <a:t>vào</a:t>
            </a:r>
            <a:r>
              <a:rPr lang="en-US" sz="2000" dirty="0">
                <a:solidFill>
                  <a:srgbClr val="0000FF"/>
                </a:solidFill>
              </a:rPr>
              <a:t> </a:t>
            </a:r>
            <a:r>
              <a:rPr lang="en-US" sz="2000" dirty="0" err="1">
                <a:solidFill>
                  <a:srgbClr val="0000FF"/>
                </a:solidFill>
              </a:rPr>
              <a:t>mùa</a:t>
            </a:r>
            <a:r>
              <a:rPr lang="en-US" sz="2000" dirty="0">
                <a:solidFill>
                  <a:srgbClr val="0000FF"/>
                </a:solidFill>
              </a:rPr>
              <a:t> </a:t>
            </a:r>
            <a:r>
              <a:rPr lang="en-US" sz="2000" dirty="0" err="1">
                <a:solidFill>
                  <a:srgbClr val="0000FF"/>
                </a:solidFill>
              </a:rPr>
              <a:t>quả</a:t>
            </a:r>
            <a:r>
              <a:rPr lang="en-US" sz="2000" dirty="0">
                <a:solidFill>
                  <a:srgbClr val="0000FF"/>
                </a:solidFill>
              </a:rPr>
              <a:t> </a:t>
            </a:r>
            <a:r>
              <a:rPr lang="en-US" sz="2000" dirty="0" err="1">
                <a:solidFill>
                  <a:srgbClr val="0000FF"/>
                </a:solidFill>
              </a:rPr>
              <a:t>chín</a:t>
            </a:r>
            <a:r>
              <a:rPr lang="en-US" sz="2000" dirty="0">
                <a:solidFill>
                  <a:srgbClr val="0000FF"/>
                </a:solidFill>
              </a:rPr>
              <a:t> </a:t>
            </a:r>
            <a:r>
              <a:rPr lang="en-US" sz="2000" dirty="0" err="1">
                <a:solidFill>
                  <a:srgbClr val="0000FF"/>
                </a:solidFill>
              </a:rPr>
              <a:t>dường</a:t>
            </a:r>
            <a:r>
              <a:rPr lang="en-US" sz="2000" dirty="0">
                <a:solidFill>
                  <a:srgbClr val="0000FF"/>
                </a:solidFill>
              </a:rPr>
              <a:t> </a:t>
            </a:r>
            <a:r>
              <a:rPr lang="en-US" sz="2000" dirty="0" err="1">
                <a:solidFill>
                  <a:srgbClr val="0000FF"/>
                </a:solidFill>
              </a:rPr>
              <a:t>như</a:t>
            </a:r>
            <a:r>
              <a:rPr lang="en-US" sz="2000" dirty="0">
                <a:solidFill>
                  <a:srgbClr val="0000FF"/>
                </a:solidFill>
              </a:rPr>
              <a:t> </a:t>
            </a:r>
            <a:r>
              <a:rPr lang="en-US" sz="2000" dirty="0" err="1">
                <a:solidFill>
                  <a:srgbClr val="0000FF"/>
                </a:solidFill>
              </a:rPr>
              <a:t>mang</a:t>
            </a:r>
            <a:r>
              <a:rPr lang="en-US" sz="2000" dirty="0">
                <a:solidFill>
                  <a:srgbClr val="0000FF"/>
                </a:solidFill>
              </a:rPr>
              <a:t> </a:t>
            </a:r>
            <a:r>
              <a:rPr lang="en-US" sz="2000" dirty="0" err="1">
                <a:solidFill>
                  <a:srgbClr val="0000FF"/>
                </a:solidFill>
              </a:rPr>
              <a:t>nắng</a:t>
            </a:r>
            <a:r>
              <a:rPr lang="en-US" sz="2000" dirty="0">
                <a:solidFill>
                  <a:srgbClr val="0000FF"/>
                </a:solidFill>
              </a:rPr>
              <a:t> </a:t>
            </a:r>
            <a:r>
              <a:rPr lang="en-US" sz="2000" dirty="0" err="1">
                <a:solidFill>
                  <a:srgbClr val="0000FF"/>
                </a:solidFill>
              </a:rPr>
              <a:t>về</a:t>
            </a:r>
            <a:r>
              <a:rPr lang="en-US" sz="2000" dirty="0">
                <a:solidFill>
                  <a:srgbClr val="0000FF"/>
                </a:solidFill>
              </a:rPr>
              <a:t> </a:t>
            </a:r>
            <a:r>
              <a:rPr lang="en-US" sz="2000" dirty="0" err="1">
                <a:solidFill>
                  <a:srgbClr val="0000FF"/>
                </a:solidFill>
              </a:rPr>
              <a:t>trên</a:t>
            </a:r>
            <a:r>
              <a:rPr lang="en-US" sz="2000" dirty="0">
                <a:solidFill>
                  <a:srgbClr val="0000FF"/>
                </a:solidFill>
              </a:rPr>
              <a:t> </a:t>
            </a:r>
            <a:r>
              <a:rPr lang="en-US" sz="2000" dirty="0" err="1">
                <a:solidFill>
                  <a:srgbClr val="0000FF"/>
                </a:solidFill>
              </a:rPr>
              <a:t>khu</a:t>
            </a:r>
            <a:r>
              <a:rPr lang="en-US" sz="2000" dirty="0">
                <a:solidFill>
                  <a:srgbClr val="0000FF"/>
                </a:solidFill>
              </a:rPr>
              <a:t> </a:t>
            </a:r>
            <a:r>
              <a:rPr lang="en-US" sz="2000" dirty="0" err="1">
                <a:solidFill>
                  <a:srgbClr val="0000FF"/>
                </a:solidFill>
              </a:rPr>
              <a:t>vườn</a:t>
            </a:r>
            <a:r>
              <a:rPr lang="en-US" sz="2000" dirty="0">
                <a:solidFill>
                  <a:srgbClr val="0000FF"/>
                </a:solidFill>
              </a:rPr>
              <a:t> </a:t>
            </a:r>
            <a:r>
              <a:rPr lang="en-US" sz="2000" dirty="0" err="1">
                <a:solidFill>
                  <a:srgbClr val="0000FF"/>
                </a:solidFill>
              </a:rPr>
              <a:t>nhà</a:t>
            </a:r>
            <a:r>
              <a:rPr lang="en-US" sz="2000" dirty="0">
                <a:solidFill>
                  <a:srgbClr val="0000FF"/>
                </a:solidFill>
              </a:rPr>
              <a:t> </a:t>
            </a:r>
            <a:r>
              <a:rPr lang="en-US" sz="2000" dirty="0" err="1">
                <a:solidFill>
                  <a:srgbClr val="0000FF"/>
                </a:solidFill>
              </a:rPr>
              <a:t>nội</a:t>
            </a:r>
            <a:r>
              <a:rPr lang="en-US" sz="2000" dirty="0">
                <a:solidFill>
                  <a:srgbClr val="0000FF"/>
                </a:solidFill>
              </a:rPr>
              <a:t> </a:t>
            </a:r>
            <a:r>
              <a:rPr lang="en-US" sz="2000" dirty="0" err="1">
                <a:solidFill>
                  <a:srgbClr val="0000FF"/>
                </a:solidFill>
              </a:rPr>
              <a:t>em</a:t>
            </a:r>
            <a:r>
              <a:rPr lang="vi-VN" sz="2000" dirty="0">
                <a:solidFill>
                  <a:srgbClr val="0000FF"/>
                </a:solidFill>
              </a:rPr>
              <a:t>. Bụi chuối gợi cho em hình ảnh người mẹ tần tảo sớm hôm lo lắng cho đàn con. Em thêm yêu mẹ và yêu sao mảnh vườn con có cây chuối mà n</a:t>
            </a:r>
            <a:r>
              <a:rPr lang="en-US" sz="2000" dirty="0" err="1">
                <a:solidFill>
                  <a:srgbClr val="0000FF"/>
                </a:solidFill>
              </a:rPr>
              <a:t>ội</a:t>
            </a:r>
            <a:r>
              <a:rPr lang="vi-VN" sz="2000" dirty="0">
                <a:solidFill>
                  <a:srgbClr val="0000FF"/>
                </a:solidFill>
              </a:rPr>
              <a:t> </a:t>
            </a:r>
            <a:r>
              <a:rPr lang="en-US" sz="2000" dirty="0" err="1">
                <a:solidFill>
                  <a:srgbClr val="0000FF"/>
                </a:solidFill>
              </a:rPr>
              <a:t>tỉ</a:t>
            </a:r>
            <a:r>
              <a:rPr lang="vi-VN" sz="2000" dirty="0">
                <a:solidFill>
                  <a:srgbClr val="0000FF"/>
                </a:solidFill>
              </a:rPr>
              <a:t> mỉ chăm sóc bấy lâu.</a:t>
            </a:r>
            <a:r>
              <a:rPr lang="en-US" sz="2000" dirty="0">
                <a:solidFill>
                  <a:srgbClr val="0000FF"/>
                </a:solidFill>
              </a:rPr>
              <a:t> </a:t>
            </a:r>
            <a:r>
              <a:rPr lang="en-US" sz="2000" dirty="0" err="1">
                <a:solidFill>
                  <a:srgbClr val="0000FF"/>
                </a:solidFill>
              </a:rPr>
              <a:t>Em</a:t>
            </a:r>
            <a:r>
              <a:rPr lang="en-US" sz="2000" dirty="0">
                <a:solidFill>
                  <a:srgbClr val="0000FF"/>
                </a:solidFill>
              </a:rPr>
              <a:t> </a:t>
            </a:r>
            <a:r>
              <a:rPr lang="en-US" sz="2000" dirty="0" err="1">
                <a:solidFill>
                  <a:srgbClr val="0000FF"/>
                </a:solidFill>
              </a:rPr>
              <a:t>mong</a:t>
            </a:r>
            <a:r>
              <a:rPr lang="en-US" sz="2000" dirty="0">
                <a:solidFill>
                  <a:srgbClr val="0000FF"/>
                </a:solidFill>
              </a:rPr>
              <a:t> </a:t>
            </a:r>
            <a:r>
              <a:rPr lang="en-US" sz="2000" dirty="0" err="1">
                <a:solidFill>
                  <a:srgbClr val="0000FF"/>
                </a:solidFill>
              </a:rPr>
              <a:t>sao</a:t>
            </a:r>
            <a:r>
              <a:rPr lang="en-US" sz="2000" dirty="0">
                <a:solidFill>
                  <a:srgbClr val="0000FF"/>
                </a:solidFill>
              </a:rPr>
              <a:t> </a:t>
            </a:r>
            <a:r>
              <a:rPr lang="en-US" sz="2000" dirty="0" err="1">
                <a:solidFill>
                  <a:srgbClr val="0000FF"/>
                </a:solidFill>
              </a:rPr>
              <a:t>cứ</a:t>
            </a:r>
            <a:r>
              <a:rPr lang="en-US" sz="2000" dirty="0">
                <a:solidFill>
                  <a:srgbClr val="0000FF"/>
                </a:solidFill>
              </a:rPr>
              <a:t> </a:t>
            </a:r>
            <a:r>
              <a:rPr lang="en-US" sz="2000" dirty="0" err="1">
                <a:solidFill>
                  <a:srgbClr val="0000FF"/>
                </a:solidFill>
              </a:rPr>
              <a:t>mỗi</a:t>
            </a:r>
            <a:r>
              <a:rPr lang="en-US" sz="2000" dirty="0">
                <a:solidFill>
                  <a:srgbClr val="0000FF"/>
                </a:solidFill>
              </a:rPr>
              <a:t> </a:t>
            </a:r>
            <a:r>
              <a:rPr lang="en-US" sz="2000" dirty="0" err="1">
                <a:solidFill>
                  <a:srgbClr val="0000FF"/>
                </a:solidFill>
              </a:rPr>
              <a:t>dịp</a:t>
            </a:r>
            <a:r>
              <a:rPr lang="en-US" sz="2000" dirty="0">
                <a:solidFill>
                  <a:srgbClr val="0000FF"/>
                </a:solidFill>
              </a:rPr>
              <a:t> </a:t>
            </a:r>
            <a:r>
              <a:rPr lang="en-US" sz="2000" dirty="0" err="1">
                <a:solidFill>
                  <a:srgbClr val="0000FF"/>
                </a:solidFill>
              </a:rPr>
              <a:t>hè</a:t>
            </a:r>
            <a:r>
              <a:rPr lang="en-US" sz="2000" dirty="0">
                <a:solidFill>
                  <a:srgbClr val="0000FF"/>
                </a:solidFill>
              </a:rPr>
              <a:t> </a:t>
            </a:r>
            <a:r>
              <a:rPr lang="en-US" sz="2000" dirty="0" err="1">
                <a:solidFill>
                  <a:srgbClr val="0000FF"/>
                </a:solidFill>
              </a:rPr>
              <a:t>đến</a:t>
            </a:r>
            <a:r>
              <a:rPr lang="en-US" sz="2000" dirty="0">
                <a:solidFill>
                  <a:srgbClr val="0000FF"/>
                </a:solidFill>
              </a:rPr>
              <a:t> </a:t>
            </a:r>
            <a:r>
              <a:rPr lang="en-US" sz="2000" dirty="0" err="1">
                <a:solidFill>
                  <a:srgbClr val="0000FF"/>
                </a:solidFill>
              </a:rPr>
              <a:t>lại</a:t>
            </a:r>
            <a:r>
              <a:rPr lang="en-US" sz="2000" dirty="0">
                <a:solidFill>
                  <a:srgbClr val="0000FF"/>
                </a:solidFill>
              </a:rPr>
              <a:t> </a:t>
            </a:r>
            <a:r>
              <a:rPr lang="en-US" sz="2000" dirty="0" err="1">
                <a:solidFill>
                  <a:srgbClr val="0000FF"/>
                </a:solidFill>
              </a:rPr>
              <a:t>được</a:t>
            </a:r>
            <a:r>
              <a:rPr lang="en-US" sz="2000" dirty="0">
                <a:solidFill>
                  <a:srgbClr val="0000FF"/>
                </a:solidFill>
              </a:rPr>
              <a:t> </a:t>
            </a:r>
            <a:r>
              <a:rPr lang="en-US" sz="2000" dirty="0" err="1">
                <a:solidFill>
                  <a:srgbClr val="0000FF"/>
                </a:solidFill>
              </a:rPr>
              <a:t>về</a:t>
            </a:r>
            <a:r>
              <a:rPr lang="en-US" sz="2000" dirty="0">
                <a:solidFill>
                  <a:srgbClr val="0000FF"/>
                </a:solidFill>
              </a:rPr>
              <a:t> </a:t>
            </a:r>
            <a:r>
              <a:rPr lang="en-US" sz="2000" dirty="0" err="1">
                <a:solidFill>
                  <a:srgbClr val="0000FF"/>
                </a:solidFill>
              </a:rPr>
              <a:t>nhà</a:t>
            </a:r>
            <a:r>
              <a:rPr lang="en-US" sz="2000" dirty="0">
                <a:solidFill>
                  <a:srgbClr val="0000FF"/>
                </a:solidFill>
              </a:rPr>
              <a:t> </a:t>
            </a:r>
            <a:r>
              <a:rPr lang="en-US" sz="2000" dirty="0" err="1">
                <a:solidFill>
                  <a:srgbClr val="0000FF"/>
                </a:solidFill>
              </a:rPr>
              <a:t>nội</a:t>
            </a:r>
            <a:r>
              <a:rPr lang="en-US" sz="2000" dirty="0">
                <a:solidFill>
                  <a:srgbClr val="0000FF"/>
                </a:solidFill>
              </a:rPr>
              <a:t>, </a:t>
            </a:r>
            <a:r>
              <a:rPr lang="en-US" sz="2000" dirty="0" err="1">
                <a:solidFill>
                  <a:srgbClr val="0000FF"/>
                </a:solidFill>
              </a:rPr>
              <a:t>cùng</a:t>
            </a:r>
            <a:r>
              <a:rPr lang="en-US" sz="2000" dirty="0">
                <a:solidFill>
                  <a:srgbClr val="0000FF"/>
                </a:solidFill>
              </a:rPr>
              <a:t> </a:t>
            </a:r>
            <a:r>
              <a:rPr lang="en-US" sz="2000" dirty="0" err="1">
                <a:solidFill>
                  <a:srgbClr val="0000FF"/>
                </a:solidFill>
              </a:rPr>
              <a:t>nội</a:t>
            </a:r>
            <a:r>
              <a:rPr lang="en-US" sz="2000" dirty="0">
                <a:solidFill>
                  <a:srgbClr val="0000FF"/>
                </a:solidFill>
              </a:rPr>
              <a:t> </a:t>
            </a:r>
            <a:r>
              <a:rPr lang="en-US" sz="2000" dirty="0" err="1">
                <a:solidFill>
                  <a:srgbClr val="0000FF"/>
                </a:solidFill>
              </a:rPr>
              <a:t>chăm</a:t>
            </a:r>
            <a:r>
              <a:rPr lang="en-US" sz="2000" dirty="0">
                <a:solidFill>
                  <a:srgbClr val="0000FF"/>
                </a:solidFill>
              </a:rPr>
              <a:t> </a:t>
            </a:r>
            <a:r>
              <a:rPr lang="en-US" sz="2000" dirty="0" err="1">
                <a:solidFill>
                  <a:srgbClr val="0000FF"/>
                </a:solidFill>
              </a:rPr>
              <a:t>sóc</a:t>
            </a:r>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chuối</a:t>
            </a:r>
            <a:r>
              <a:rPr lang="en-US" sz="2000" dirty="0">
                <a:solidFill>
                  <a:srgbClr val="0000FF"/>
                </a:solidFill>
              </a:rPr>
              <a:t>, </a:t>
            </a:r>
            <a:r>
              <a:rPr lang="en-US" sz="2000" dirty="0" err="1">
                <a:solidFill>
                  <a:srgbClr val="0000FF"/>
                </a:solidFill>
              </a:rPr>
              <a:t>để</a:t>
            </a:r>
            <a:r>
              <a:rPr lang="en-US" sz="2000" dirty="0">
                <a:solidFill>
                  <a:srgbClr val="0000FF"/>
                </a:solidFill>
              </a:rPr>
              <a:t> </a:t>
            </a:r>
            <a:r>
              <a:rPr lang="en-US" sz="2000" dirty="0" err="1">
                <a:solidFill>
                  <a:srgbClr val="0000FF"/>
                </a:solidFill>
              </a:rPr>
              <a:t>nó</a:t>
            </a:r>
            <a:r>
              <a:rPr lang="en-US" sz="2000" dirty="0">
                <a:solidFill>
                  <a:srgbClr val="0000FF"/>
                </a:solidFill>
              </a:rPr>
              <a:t> </a:t>
            </a:r>
            <a:r>
              <a:rPr lang="en-US" sz="2000" dirty="0" err="1">
                <a:solidFill>
                  <a:srgbClr val="0000FF"/>
                </a:solidFill>
              </a:rPr>
              <a:t>ra</a:t>
            </a:r>
            <a:r>
              <a:rPr lang="en-US" sz="2000" dirty="0">
                <a:solidFill>
                  <a:srgbClr val="0000FF"/>
                </a:solidFill>
              </a:rPr>
              <a:t> </a:t>
            </a:r>
            <a:r>
              <a:rPr lang="en-US" sz="2000" dirty="0" err="1">
                <a:solidFill>
                  <a:srgbClr val="0000FF"/>
                </a:solidFill>
              </a:rPr>
              <a:t>nhiều</a:t>
            </a:r>
            <a:r>
              <a:rPr lang="en-US" sz="2000" dirty="0">
                <a:solidFill>
                  <a:srgbClr val="0000FF"/>
                </a:solidFill>
              </a:rPr>
              <a:t> </a:t>
            </a:r>
            <a:r>
              <a:rPr lang="en-US" sz="2000" dirty="0" err="1">
                <a:solidFill>
                  <a:srgbClr val="0000FF"/>
                </a:solidFill>
              </a:rPr>
              <a:t>trái</a:t>
            </a:r>
            <a:r>
              <a:rPr lang="en-US" sz="2000" dirty="0">
                <a:solidFill>
                  <a:srgbClr val="0000FF"/>
                </a:solidFill>
              </a:rPr>
              <a:t> </a:t>
            </a:r>
            <a:r>
              <a:rPr lang="en-US" sz="2000" dirty="0" err="1">
                <a:solidFill>
                  <a:srgbClr val="0000FF"/>
                </a:solidFill>
              </a:rPr>
              <a:t>ngon</a:t>
            </a:r>
            <a:r>
              <a:rPr lang="en-US" sz="2000" dirty="0">
                <a:solidFill>
                  <a:srgbClr val="0000FF"/>
                </a:solidFill>
              </a:rPr>
              <a:t> </a:t>
            </a:r>
            <a:r>
              <a:rPr lang="en-US" sz="2000" dirty="0" err="1">
                <a:solidFill>
                  <a:srgbClr val="0000FF"/>
                </a:solidFill>
              </a:rPr>
              <a:t>hơn</a:t>
            </a:r>
            <a:r>
              <a:rPr lang="en-US" sz="2000" dirty="0">
                <a:solidFill>
                  <a:srgbClr val="0000FF"/>
                </a:solidFill>
              </a:rPr>
              <a:t> </a:t>
            </a:r>
            <a:r>
              <a:rPr lang="en-US" sz="2000" dirty="0" err="1">
                <a:solidFill>
                  <a:srgbClr val="0000FF"/>
                </a:solidFill>
              </a:rPr>
              <a:t>nữa</a:t>
            </a:r>
            <a:r>
              <a:rPr lang="en-US" sz="2000" dirty="0">
                <a:solidFill>
                  <a:srgbClr val="0000FF"/>
                </a:solidFill>
              </a:rPr>
              <a:t>.</a:t>
            </a:r>
          </a:p>
        </p:txBody>
      </p:sp>
      <p:cxnSp>
        <p:nvCxnSpPr>
          <p:cNvPr id="13" name="Straight Arrow Connector 12">
            <a:extLst>
              <a:ext uri="{FF2B5EF4-FFF2-40B4-BE49-F238E27FC236}">
                <a16:creationId xmlns:a16="http://schemas.microsoft.com/office/drawing/2014/main" id="{1ADF2AF8-8F8D-4C04-B497-AF359343D1C4}"/>
              </a:ext>
            </a:extLst>
          </p:cNvPr>
          <p:cNvCxnSpPr>
            <a:cxnSpLocks/>
          </p:cNvCxnSpPr>
          <p:nvPr/>
        </p:nvCxnSpPr>
        <p:spPr>
          <a:xfrm flipV="1">
            <a:off x="2052119" y="2508962"/>
            <a:ext cx="691081" cy="5898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247B4BC-9131-4882-B319-9243FDA63638}"/>
              </a:ext>
            </a:extLst>
          </p:cNvPr>
          <p:cNvCxnSpPr>
            <a:cxnSpLocks/>
          </p:cNvCxnSpPr>
          <p:nvPr/>
        </p:nvCxnSpPr>
        <p:spPr>
          <a:xfrm>
            <a:off x="1879372" y="3618910"/>
            <a:ext cx="597128" cy="1099122"/>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FD2C0E3-02F2-479A-96AE-C534D5F8D644}"/>
              </a:ext>
            </a:extLst>
          </p:cNvPr>
          <p:cNvSpPr txBox="1"/>
          <p:nvPr/>
        </p:nvSpPr>
        <p:spPr>
          <a:xfrm>
            <a:off x="358755" y="67646"/>
            <a:ext cx="8426490" cy="1077218"/>
          </a:xfrm>
          <a:prstGeom prst="rect">
            <a:avLst/>
          </a:prstGeom>
          <a:noFill/>
        </p:spPr>
        <p:txBody>
          <a:bodyPr wrap="square" rtlCol="0">
            <a:spAutoFit/>
          </a:bodyPr>
          <a:lstStyle/>
          <a:p>
            <a:pPr algn="ctr"/>
            <a:r>
              <a:rPr lang="en-US" sz="3200" dirty="0" err="1">
                <a:solidFill>
                  <a:srgbClr val="FF3300"/>
                </a:solidFill>
              </a:rPr>
              <a:t>Viết</a:t>
            </a:r>
            <a:r>
              <a:rPr lang="en-US" sz="3200" dirty="0">
                <a:solidFill>
                  <a:srgbClr val="FF3300"/>
                </a:solidFill>
              </a:rPr>
              <a:t> </a:t>
            </a:r>
            <a:r>
              <a:rPr lang="en-US" sz="3200" dirty="0" err="1">
                <a:solidFill>
                  <a:srgbClr val="FF3300"/>
                </a:solidFill>
              </a:rPr>
              <a:t>đoạn</a:t>
            </a:r>
            <a:r>
              <a:rPr lang="en-US" sz="3200" dirty="0">
                <a:solidFill>
                  <a:srgbClr val="FF3300"/>
                </a:solidFill>
              </a:rPr>
              <a:t> </a:t>
            </a:r>
            <a:r>
              <a:rPr lang="en-US" sz="3200" dirty="0" err="1">
                <a:solidFill>
                  <a:srgbClr val="FF3300"/>
                </a:solidFill>
              </a:rPr>
              <a:t>kết</a:t>
            </a:r>
            <a:r>
              <a:rPr lang="en-US" sz="3200" dirty="0">
                <a:solidFill>
                  <a:srgbClr val="FF3300"/>
                </a:solidFill>
              </a:rPr>
              <a:t> </a:t>
            </a:r>
            <a:r>
              <a:rPr lang="en-US" sz="3200" dirty="0" err="1">
                <a:solidFill>
                  <a:srgbClr val="FF3300"/>
                </a:solidFill>
              </a:rPr>
              <a:t>bài</a:t>
            </a:r>
            <a:r>
              <a:rPr lang="en-US" sz="3200" dirty="0">
                <a:solidFill>
                  <a:srgbClr val="FF3300"/>
                </a:solidFill>
              </a:rPr>
              <a:t> :</a:t>
            </a:r>
            <a:endParaRPr lang="en-US" sz="3200" dirty="0">
              <a:solidFill>
                <a:srgbClr val="0000FF"/>
              </a:solidFill>
            </a:endParaRPr>
          </a:p>
          <a:p>
            <a:endParaRPr lang="en-US" sz="3200" dirty="0"/>
          </a:p>
        </p:txBody>
      </p:sp>
    </p:spTree>
    <p:extLst>
      <p:ext uri="{BB962C8B-B14F-4D97-AF65-F5344CB8AC3E}">
        <p14:creationId xmlns:p14="http://schemas.microsoft.com/office/powerpoint/2010/main" val="104582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47617"/>
            <a:ext cx="2400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làm</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a:t>
            </a:r>
            <a:endParaRPr lang="en-US" sz="2800" b="1" u="sng" dirty="0">
              <a:latin typeface="Times New Roman" pitchFamily="18" charset="0"/>
              <a:cs typeface="Times New Roman" pitchFamily="18" charset="0"/>
            </a:endParaRPr>
          </a:p>
        </p:txBody>
      </p:sp>
      <p:sp>
        <p:nvSpPr>
          <p:cNvPr id="3" name="TextBox 2"/>
          <p:cNvSpPr txBox="1"/>
          <p:nvPr/>
        </p:nvSpPr>
        <p:spPr>
          <a:xfrm>
            <a:off x="1828800" y="47617"/>
            <a:ext cx="7162800" cy="553998"/>
          </a:xfrm>
          <a:prstGeom prst="rect">
            <a:avLst/>
          </a:prstGeom>
          <a:noFill/>
        </p:spPr>
        <p:txBody>
          <a:bodyPr wrap="square" rtlCol="0">
            <a:spAutoFit/>
          </a:bodyPr>
          <a:lstStyle/>
          <a:p>
            <a:pPr algn="ctr"/>
            <a:r>
              <a:rPr lang="en-US" sz="3000" b="1" dirty="0">
                <a:solidFill>
                  <a:srgbClr val="FF0000"/>
                </a:solidFill>
                <a:latin typeface="Times New Roman" pitchFamily="18" charset="0"/>
                <a:cs typeface="Times New Roman" pitchFamily="18" charset="0"/>
              </a:rPr>
              <a:t>LUYỆN TẬP MIÊU TẢ CÂY CỐI</a:t>
            </a:r>
          </a:p>
        </p:txBody>
      </p:sp>
      <p:pic>
        <p:nvPicPr>
          <p:cNvPr id="6" name="Picture 21" descr="j023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343" y="2057400"/>
            <a:ext cx="643585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600200" y="806287"/>
            <a:ext cx="3124200" cy="523220"/>
          </a:xfrm>
          <a:prstGeom prst="rect">
            <a:avLst/>
          </a:prstGeom>
        </p:spPr>
        <p:txBody>
          <a:bodyPr wrap="square">
            <a:spAutoFit/>
          </a:bodyPr>
          <a:lstStyle/>
          <a:p>
            <a:pPr lvl="0"/>
            <a:r>
              <a:rPr kumimoji="0" lang="en-US" sz="2800" b="1" i="0" u="none" strike="noStrike" kern="0" cap="none" spc="0" normalizeH="0" baseline="0" noProof="0" dirty="0">
                <a:ln>
                  <a:noFill/>
                </a:ln>
                <a:solidFill>
                  <a:srgbClr val="0000CC"/>
                </a:solidFill>
                <a:uLnTx/>
                <a:uFillTx/>
                <a:latin typeface="Times New Roman" pitchFamily="18" charset="0"/>
                <a:ea typeface="+mj-ea"/>
                <a:cs typeface="Times New Roman" pitchFamily="18" charset="0"/>
              </a:rPr>
              <a:t>HS </a:t>
            </a:r>
            <a:r>
              <a:rPr kumimoji="0" lang="en-US" sz="2800" b="1" i="0" u="none" strike="noStrike" kern="0" cap="none" spc="0" normalizeH="0" baseline="0" noProof="0" dirty="0" err="1">
                <a:ln>
                  <a:noFill/>
                </a:ln>
                <a:solidFill>
                  <a:srgbClr val="0000CC"/>
                </a:solidFill>
                <a:uLnTx/>
                <a:uFillTx/>
                <a:latin typeface="Times New Roman" pitchFamily="18" charset="0"/>
                <a:ea typeface="+mj-ea"/>
                <a:cs typeface="Times New Roman" pitchFamily="18" charset="0"/>
              </a:rPr>
              <a:t>làm</a:t>
            </a:r>
            <a:r>
              <a:rPr kumimoji="0" lang="en-US" sz="2800" b="1" i="0" u="none" strike="noStrike" kern="0" cap="none" spc="0" normalizeH="0" noProof="0" dirty="0">
                <a:ln>
                  <a:noFill/>
                </a:ln>
                <a:solidFill>
                  <a:srgbClr val="0000CC"/>
                </a:solidFill>
                <a:uLnTx/>
                <a:uFillTx/>
                <a:latin typeface="Times New Roman" pitchFamily="18" charset="0"/>
                <a:ea typeface="+mj-ea"/>
                <a:cs typeface="Times New Roman" pitchFamily="18" charset="0"/>
              </a:rPr>
              <a:t> </a:t>
            </a:r>
            <a:r>
              <a:rPr kumimoji="0" lang="en-US" sz="2800" b="1" i="0" u="none" strike="noStrike" kern="0" cap="none" spc="0" normalizeH="0" noProof="0" dirty="0" err="1">
                <a:ln>
                  <a:noFill/>
                </a:ln>
                <a:solidFill>
                  <a:srgbClr val="0000CC"/>
                </a:solidFill>
                <a:uLnTx/>
                <a:uFillTx/>
                <a:latin typeface="Times New Roman" pitchFamily="18" charset="0"/>
                <a:ea typeface="+mj-ea"/>
                <a:cs typeface="Times New Roman" pitchFamily="18" charset="0"/>
              </a:rPr>
              <a:t>bài</a:t>
            </a:r>
            <a:r>
              <a:rPr kumimoji="0" lang="vi-VN" sz="2800" b="1" i="0" u="none" strike="noStrike" kern="0" cap="none" spc="0" normalizeH="0" noProof="0" dirty="0">
                <a:ln>
                  <a:noFill/>
                </a:ln>
                <a:solidFill>
                  <a:srgbClr val="0000CC"/>
                </a:solidFill>
                <a:uLnTx/>
                <a:uFillTx/>
                <a:latin typeface="Times New Roman" pitchFamily="18" charset="0"/>
                <a:ea typeface="+mj-ea"/>
                <a:cs typeface="Times New Roman" pitchFamily="18" charset="0"/>
              </a:rPr>
              <a:t> </a:t>
            </a:r>
            <a:endParaRPr kumimoji="0" lang="en-US" sz="2000" b="0" i="0" u="none" strike="noStrike" kern="0" cap="none" spc="0" normalizeH="0" baseline="0" noProof="0" dirty="0">
              <a:ln>
                <a:noFill/>
              </a:ln>
              <a:solidFill>
                <a:srgbClr val="0000CC"/>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872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7333C-C75C-4524-B049-68ABA2FDD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0"/>
            <a:ext cx="9217374" cy="6868510"/>
          </a:xfrm>
          <a:prstGeom prst="rect">
            <a:avLst/>
          </a:prstGeom>
        </p:spPr>
      </p:pic>
      <p:sp>
        <p:nvSpPr>
          <p:cNvPr id="4" name="TextBox 3">
            <a:extLst>
              <a:ext uri="{FF2B5EF4-FFF2-40B4-BE49-F238E27FC236}">
                <a16:creationId xmlns:a16="http://schemas.microsoft.com/office/drawing/2014/main" id="{76E0AC3A-750B-4FD0-A2F4-280B8CB77C2E}"/>
              </a:ext>
            </a:extLst>
          </p:cNvPr>
          <p:cNvSpPr txBox="1"/>
          <p:nvPr/>
        </p:nvSpPr>
        <p:spPr>
          <a:xfrm>
            <a:off x="3063468" y="851569"/>
            <a:ext cx="4724400" cy="984885"/>
          </a:xfrm>
          <a:prstGeom prst="rect">
            <a:avLst/>
          </a:prstGeom>
          <a:noFill/>
        </p:spPr>
        <p:txBody>
          <a:bodyPr wrap="square" rtlCol="0">
            <a:spAutoFit/>
          </a:bodyPr>
          <a:lstStyle/>
          <a:p>
            <a:r>
              <a:rPr lang="en-US" altLang="en-US" sz="4000" b="1" dirty="0" err="1">
                <a:solidFill>
                  <a:srgbClr val="FF0000"/>
                </a:solidFill>
                <a:latin typeface="Times New Roman" panose="02020603050405020304" pitchFamily="18" charset="0"/>
                <a:cs typeface="Times New Roman" panose="02020603050405020304" pitchFamily="18" charset="0"/>
              </a:rPr>
              <a:t>Tiêu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chí</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giá</a:t>
            </a:r>
            <a:endParaRPr lang="en-US" altLang="en-US" sz="4000" b="1"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BE9555BE-ACD4-470A-9485-B0841B75BA81}"/>
              </a:ext>
            </a:extLst>
          </p:cNvPr>
          <p:cNvSpPr txBox="1"/>
          <p:nvPr/>
        </p:nvSpPr>
        <p:spPr>
          <a:xfrm>
            <a:off x="153813" y="2514600"/>
            <a:ext cx="8836374" cy="3323987"/>
          </a:xfrm>
          <a:prstGeom prst="rect">
            <a:avLst/>
          </a:prstGeom>
          <a:noFill/>
        </p:spPr>
        <p:txBody>
          <a:bodyPr wrap="square" rtlCol="0">
            <a:spAutoFit/>
          </a:bodyPr>
          <a:lstStyle/>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1. </a:t>
            </a:r>
            <a:r>
              <a:rPr lang="en-US" altLang="en-US" sz="3200" b="1" dirty="0" err="1">
                <a:latin typeface="Times New Roman" panose="02020603050405020304" pitchFamily="18" charset="0"/>
                <a:cs typeface="Times New Roman" panose="02020603050405020304" pitchFamily="18" charset="0"/>
              </a:rPr>
              <a:t>Viết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đúng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yêu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cầu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2.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đủ</a:t>
            </a:r>
            <a:r>
              <a:rPr lang="en-US" altLang="en-US" sz="3200" b="1" dirty="0">
                <a:latin typeface="Times New Roman" panose="02020603050405020304" pitchFamily="18" charset="0"/>
                <a:cs typeface="Times New Roman" panose="02020603050405020304" pitchFamily="18" charset="0"/>
              </a:rPr>
              <a:t> 3 </a:t>
            </a:r>
            <a:r>
              <a:rPr lang="en-US" altLang="en-US" sz="3200" b="1" dirty="0" err="1">
                <a:latin typeface="Times New Roman" panose="02020603050405020304" pitchFamily="18" charset="0"/>
                <a:cs typeface="Times New Roman" panose="02020603050405020304" pitchFamily="18" charset="0"/>
              </a:rPr>
              <a:t>phần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Mở</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3. </a:t>
            </a:r>
            <a:r>
              <a:rPr lang="en-US" altLang="en-US" sz="3200" b="1" dirty="0" err="1">
                <a:latin typeface="Times New Roman" panose="02020603050405020304" pitchFamily="18" charset="0"/>
                <a:cs typeface="Times New Roman" panose="02020603050405020304" pitchFamily="18" charset="0"/>
              </a:rPr>
              <a:t>Dùng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phù</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hợp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đúng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pháp</a:t>
            </a:r>
            <a:r>
              <a:rPr lang="en-US" altLang="en-US" sz="3200" b="1"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b="1" dirty="0">
                <a:latin typeface="Times New Roman" panose="02020603050405020304" pitchFamily="18" charset="0"/>
                <a:cs typeface="Times New Roman" panose="02020603050405020304" pitchFamily="18" charset="0"/>
              </a:rPr>
              <a:t>4.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sử</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dụng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ảnh</a:t>
            </a:r>
            <a:r>
              <a:rPr lang="en-US" altLang="en-US" sz="3200" b="1" dirty="0">
                <a:latin typeface="Times New Roman" panose="02020603050405020304" pitchFamily="18" charset="0"/>
                <a:cs typeface="Times New Roman" panose="02020603050405020304" pitchFamily="18" charset="0"/>
              </a:rPr>
              <a:t> so </a:t>
            </a:r>
            <a:r>
              <a:rPr lang="en-US" altLang="en-US" sz="3200" b="1" dirty="0" err="1">
                <a:latin typeface="Times New Roman" panose="02020603050405020304" pitchFamily="18" charset="0"/>
                <a:cs typeface="Times New Roman" panose="02020603050405020304" pitchFamily="18" charset="0"/>
              </a:rPr>
              <a:t>sánh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hóa</a:t>
            </a:r>
            <a:r>
              <a:rPr lang="en-US" altLang="en-US" sz="3200" b="1"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28559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228600" y="-9099"/>
            <a:ext cx="8731469" cy="6863417"/>
          </a:xfrm>
          <a:prstGeom prst="rect">
            <a:avLst/>
          </a:prstGeom>
        </p:spPr>
        <p:txBody>
          <a:bodyPr wrap="square">
            <a:spAutoFit/>
          </a:bodyPr>
          <a:lstStyle/>
          <a:p>
            <a:pPr algn="ctr"/>
            <a:r>
              <a:rPr lang="en-US" sz="2000" b="1" dirty="0" err="1">
                <a:solidFill>
                  <a:srgbClr val="FF0000"/>
                </a:solidFill>
              </a:rPr>
              <a:t>Tả</a:t>
            </a:r>
            <a:r>
              <a:rPr lang="en-US" sz="2000" b="1" dirty="0">
                <a:solidFill>
                  <a:srgbClr val="FF0000"/>
                </a:solidFill>
              </a:rPr>
              <a:t> </a:t>
            </a:r>
            <a:r>
              <a:rPr lang="en-US" sz="2000" b="1" dirty="0" err="1">
                <a:solidFill>
                  <a:srgbClr val="FF0000"/>
                </a:solidFill>
              </a:rPr>
              <a:t>cây</a:t>
            </a:r>
            <a:r>
              <a:rPr lang="en-US" sz="2000" b="1" dirty="0">
                <a:solidFill>
                  <a:srgbClr val="FF0000"/>
                </a:solidFill>
              </a:rPr>
              <a:t> </a:t>
            </a:r>
            <a:r>
              <a:rPr lang="en-US" sz="2000" b="1" dirty="0" err="1">
                <a:solidFill>
                  <a:srgbClr val="FF0000"/>
                </a:solidFill>
              </a:rPr>
              <a:t>hoa</a:t>
            </a:r>
            <a:r>
              <a:rPr lang="en-US" sz="2000" b="1" dirty="0">
                <a:solidFill>
                  <a:srgbClr val="FF0000"/>
                </a:solidFill>
              </a:rPr>
              <a:t> </a:t>
            </a:r>
            <a:r>
              <a:rPr lang="en-US" sz="2000" b="1" dirty="0" err="1">
                <a:solidFill>
                  <a:srgbClr val="FF0000"/>
                </a:solidFill>
              </a:rPr>
              <a:t>hồng</a:t>
            </a:r>
            <a:endParaRPr lang="en-US" sz="2000" b="1" dirty="0">
              <a:solidFill>
                <a:srgbClr val="FF0000"/>
              </a:solidFill>
            </a:endParaRPr>
          </a:p>
          <a:p>
            <a:pPr algn="just"/>
            <a:r>
              <a:rPr lang="en-US" sz="2000" dirty="0"/>
              <a:t>      </a:t>
            </a:r>
            <a:r>
              <a:rPr lang="vi-VN" sz="2000" b="0" i="0" dirty="0">
                <a:solidFill>
                  <a:srgbClr val="333333"/>
                </a:solidFill>
                <a:effectLst/>
                <a:latin typeface="arial"/>
              </a:rPr>
              <a:t>Xuân đến, nắng xuân ấm áp lấp lánh ánh vàng, cây cối đâm chồi nảy lộc, muôn hoa khoe sắc thắm làm rực rỡ cả vườn cây nhà em. Hoa nào cũng đẹp, mỗi loài hoa đều có hương sắc riêng nhưng đặc biệt và em yêu quý hơn cả là cây hoa hồng</a:t>
            </a:r>
            <a:endParaRPr lang="en-US" sz="2000" b="0" i="0" dirty="0">
              <a:solidFill>
                <a:srgbClr val="333333"/>
              </a:solidFill>
              <a:effectLst/>
              <a:latin typeface="arial"/>
            </a:endParaRPr>
          </a:p>
          <a:p>
            <a:pPr algn="just"/>
            <a:r>
              <a:rPr lang="en-US" sz="2000" b="0" i="0" dirty="0">
                <a:solidFill>
                  <a:srgbClr val="333333"/>
                </a:solidFill>
                <a:effectLst/>
                <a:latin typeface="arial"/>
              </a:rPr>
              <a:t>      </a:t>
            </a:r>
            <a:r>
              <a:rPr lang="vi-VN" sz="2000" b="0" i="0" dirty="0">
                <a:solidFill>
                  <a:srgbClr val="333333"/>
                </a:solidFill>
                <a:effectLst/>
                <a:latin typeface="arial"/>
              </a:rPr>
              <a:t>Cây nằm ở vị trí khiêm tốn trong góc vườn. Cây hoa hồng do bố em trồng từ trước Tết. Cây cao bằng vai em. Lá của nó có màu xanh mơn mởn, hoa có màu đỏ thắm trông như một ngọn lửa hồng đang rực cháy. Gốc của cây rất cứng và có màu xanh sẫm. Thân cây mập mạp cũng có màu xanh sẫm, tuy nhiên nó có nhiều gai nhọn cứng và toả ra nhiều nhánh rất nhỏ. Cành của cây hồng có rất nhiều gai. Ở mép lá có rất nhiều răng cưa, lá già thì có màu xanh sẫm, còn lá non thì có màu xanh xám. Nụ hồng có hình ngọn nến, khi nụ còn bé thì nó khoác một chiếc áo choàng màu xanh, có nụ thì đã ló dạng màu đỏ của cánh hoa. Có những bông hoa nở còn xoè cánh đỏ phô nhuỵ vàng và có một mùi thơm thoang thoảng.Buổi sáng, khi thức dậy em nhìn thấy những giọt sương sớm long lanh đậu lên những cánh hoa, tạo thành những hạt nhỏ li ti. Ong bay đến để hút mật, chim chóc bay đến hót vang chào một ngày mới.</a:t>
            </a:r>
          </a:p>
          <a:p>
            <a:pPr algn="just"/>
            <a:r>
              <a:rPr lang="vi-VN" sz="2000" dirty="0">
                <a:solidFill>
                  <a:srgbClr val="333333"/>
                </a:solidFill>
                <a:latin typeface="arial"/>
              </a:rPr>
              <a:t>     Cứ đến ngày rằm, mẹ thường ra cắt hoa để thắp hương dâng cho ông bà.Từ ngày có chị hoa hồng, khu vườn nhà em ngày càng đẹp hơn.</a:t>
            </a:r>
            <a:r>
              <a:rPr lang="vi-VN" sz="2000" b="0" i="0" dirty="0">
                <a:solidFill>
                  <a:srgbClr val="333333"/>
                </a:solidFill>
                <a:effectLst/>
                <a:latin typeface="arial"/>
              </a:rPr>
              <a:t>Em thường xuyên tưới nước cho cây và rất yêu cây. Em rất thích cây hoa hồng vì cây toả hương thơm ngát và làm đẹp cho vườn cây nhà em.</a:t>
            </a:r>
            <a:endParaRPr lang="en-US" sz="2000" dirty="0"/>
          </a:p>
        </p:txBody>
      </p:sp>
    </p:spTree>
    <p:extLst>
      <p:ext uri="{BB962C8B-B14F-4D97-AF65-F5344CB8AC3E}">
        <p14:creationId xmlns:p14="http://schemas.microsoft.com/office/powerpoint/2010/main" val="1690918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210205" y="152400"/>
            <a:ext cx="8731469" cy="6109365"/>
          </a:xfrm>
          <a:prstGeom prst="rect">
            <a:avLst/>
          </a:prstGeom>
        </p:spPr>
        <p:txBody>
          <a:bodyPr wrap="square">
            <a:spAutoFit/>
          </a:bodyPr>
          <a:lstStyle/>
          <a:p>
            <a:pPr algn="ctr"/>
            <a:r>
              <a:rPr lang="en-US" sz="2300" b="1" dirty="0" err="1">
                <a:solidFill>
                  <a:srgbClr val="FF0000"/>
                </a:solidFill>
              </a:rPr>
              <a:t>Tả</a:t>
            </a:r>
            <a:r>
              <a:rPr lang="en-US" sz="2300" b="1" dirty="0">
                <a:solidFill>
                  <a:srgbClr val="FF0000"/>
                </a:solidFill>
              </a:rPr>
              <a:t> </a:t>
            </a:r>
            <a:r>
              <a:rPr lang="en-US" sz="2300" b="1" dirty="0" err="1">
                <a:solidFill>
                  <a:srgbClr val="FF0000"/>
                </a:solidFill>
              </a:rPr>
              <a:t>cây</a:t>
            </a:r>
            <a:r>
              <a:rPr lang="en-US" sz="2300" b="1" dirty="0">
                <a:solidFill>
                  <a:srgbClr val="FF0000"/>
                </a:solidFill>
              </a:rPr>
              <a:t> </a:t>
            </a:r>
            <a:r>
              <a:rPr lang="en-US" sz="2300" b="1" dirty="0" err="1">
                <a:solidFill>
                  <a:srgbClr val="FF0000"/>
                </a:solidFill>
              </a:rPr>
              <a:t>bàng</a:t>
            </a:r>
            <a:endParaRPr lang="en-US" sz="2300" b="1" dirty="0">
              <a:solidFill>
                <a:srgbClr val="FF0000"/>
              </a:solidFill>
            </a:endParaRPr>
          </a:p>
          <a:p>
            <a:pPr algn="just"/>
            <a:r>
              <a:rPr lang="en-US" sz="2300" dirty="0"/>
              <a:t>      </a:t>
            </a:r>
            <a:r>
              <a:rPr lang="vi-VN" sz="2300" b="0" i="0" dirty="0">
                <a:solidFill>
                  <a:srgbClr val="333333"/>
                </a:solidFill>
                <a:effectLst/>
                <a:latin typeface="arial"/>
              </a:rPr>
              <a:t>Ở trường em trồng rất nhiều cây bóng mát. Cây nào cũng cao lớn, xanh tốt nhưng hơn cả là một cây bàng được trồng ở giữa sân trường.</a:t>
            </a:r>
          </a:p>
          <a:p>
            <a:pPr algn="just"/>
            <a:r>
              <a:rPr lang="en-US" sz="2300" b="0" i="0" dirty="0">
                <a:solidFill>
                  <a:srgbClr val="333333"/>
                </a:solidFill>
                <a:effectLst/>
                <a:latin typeface="arial"/>
              </a:rPr>
              <a:t>       </a:t>
            </a:r>
            <a:r>
              <a:rPr lang="vi-VN" sz="2300" b="0" i="0" dirty="0">
                <a:solidFill>
                  <a:srgbClr val="333333"/>
                </a:solidFill>
                <a:effectLst/>
                <a:latin typeface="arial"/>
              </a:rPr>
              <a:t>Nhìn từ xa, cây bàng như một chiếc ô xanh mát rượi. Thân cây to, màu nâu sẫm bằng cả vòng tay ôm của em. Những chiếc rễ nổi trên mặt đất ngoằn ng</a:t>
            </a:r>
            <a:r>
              <a:rPr lang="en-US" sz="2300" b="0" i="0" dirty="0">
                <a:solidFill>
                  <a:srgbClr val="333333"/>
                </a:solidFill>
                <a:effectLst/>
                <a:latin typeface="arial"/>
              </a:rPr>
              <a:t>o</a:t>
            </a:r>
            <a:r>
              <a:rPr lang="vi-VN" sz="2300" b="0" i="0" dirty="0">
                <a:solidFill>
                  <a:srgbClr val="333333"/>
                </a:solidFill>
                <a:effectLst/>
                <a:latin typeface="arial"/>
              </a:rPr>
              <a:t>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Lá bàng hình bầu dục, to hơn bàn tay em, dày và xanh bóng. Cây bàng toả bóng mát cho chúng em vui chơi, học tập. Mỗi khi gió thổi qua, lá bàng vẫy vẫy như những chiếc quạt.</a:t>
            </a:r>
          </a:p>
          <a:p>
            <a:pPr algn="just"/>
            <a:r>
              <a:rPr lang="en-US" sz="2300" b="0" i="0" dirty="0">
                <a:solidFill>
                  <a:srgbClr val="333333"/>
                </a:solidFill>
                <a:effectLst/>
                <a:latin typeface="arial"/>
              </a:rPr>
              <a:t>     </a:t>
            </a:r>
            <a:r>
              <a:rPr lang="vi-VN" sz="2300" b="0" i="0" dirty="0">
                <a:solidFill>
                  <a:srgbClr val="333333"/>
                </a:solidFill>
                <a:effectLst/>
                <a:latin typeface="arial"/>
              </a:rPr>
              <a:t>Cây bàng chẳng những cho chúng em bóng mát mà còn gắn bó với chúng em trong suốt những năm học qua. Em mong cho cây mãi xanh tốt để đem lại niềm vui cho chúng em. Và để cho chúng em lưu giữ những kỉ niệm đẹp về tuổi học trò.</a:t>
            </a:r>
            <a:endParaRPr lang="en-US" sz="2300" dirty="0"/>
          </a:p>
        </p:txBody>
      </p:sp>
    </p:spTree>
    <p:extLst>
      <p:ext uri="{BB962C8B-B14F-4D97-AF65-F5344CB8AC3E}">
        <p14:creationId xmlns:p14="http://schemas.microsoft.com/office/powerpoint/2010/main" val="7805563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47617"/>
            <a:ext cx="2400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u="sng" dirty="0" err="1">
                <a:latin typeface="Times New Roman" pitchFamily="18" charset="0"/>
                <a:cs typeface="Times New Roman" pitchFamily="18" charset="0"/>
              </a:rPr>
              <a:t>Tập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làm</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a:t>
            </a:r>
            <a:endParaRPr lang="en-US" sz="2800" b="1" u="sng" dirty="0">
              <a:latin typeface="Times New Roman" pitchFamily="18" charset="0"/>
              <a:cs typeface="Times New Roman" pitchFamily="18" charset="0"/>
            </a:endParaRPr>
          </a:p>
        </p:txBody>
      </p:sp>
      <p:sp>
        <p:nvSpPr>
          <p:cNvPr id="3" name="TextBox 2"/>
          <p:cNvSpPr txBox="1"/>
          <p:nvPr/>
        </p:nvSpPr>
        <p:spPr>
          <a:xfrm>
            <a:off x="1828800" y="47617"/>
            <a:ext cx="7162800" cy="553998"/>
          </a:xfrm>
          <a:prstGeom prst="rect">
            <a:avLst/>
          </a:prstGeom>
          <a:noFill/>
        </p:spPr>
        <p:txBody>
          <a:bodyPr wrap="square" rtlCol="0">
            <a:spAutoFit/>
          </a:bodyPr>
          <a:lstStyle/>
          <a:p>
            <a:pPr algn="ctr"/>
            <a:r>
              <a:rPr lang="en-US" sz="3000" b="1" dirty="0">
                <a:solidFill>
                  <a:srgbClr val="FF0000"/>
                </a:solidFill>
                <a:latin typeface="Times New Roman" pitchFamily="18" charset="0"/>
                <a:cs typeface="Times New Roman" pitchFamily="18" charset="0"/>
              </a:rPr>
              <a:t>LUYỆN TẬP MIÊU TẢ CÂY CỐI</a:t>
            </a:r>
          </a:p>
        </p:txBody>
      </p:sp>
      <p:grpSp>
        <p:nvGrpSpPr>
          <p:cNvPr id="134" name="Group 133"/>
          <p:cNvGrpSpPr/>
          <p:nvPr/>
        </p:nvGrpSpPr>
        <p:grpSpPr>
          <a:xfrm>
            <a:off x="1275615" y="685296"/>
            <a:ext cx="6432133" cy="3377297"/>
            <a:chOff x="1349154" y="950787"/>
            <a:chExt cx="6432133" cy="3377297"/>
          </a:xfrm>
        </p:grpSpPr>
        <p:sp>
          <p:nvSpPr>
            <p:cNvPr id="5" name="AutoShape 13"/>
            <p:cNvSpPr>
              <a:spLocks noChangeArrowheads="1"/>
            </p:cNvSpPr>
            <p:nvPr/>
          </p:nvSpPr>
          <p:spPr bwMode="auto">
            <a:xfrm>
              <a:off x="3000168" y="3063179"/>
              <a:ext cx="3143749" cy="463065"/>
            </a:xfrm>
            <a:prstGeom prst="flowChartManualOperation">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Line 14"/>
            <p:cNvSpPr>
              <a:spLocks noChangeShapeType="1"/>
            </p:cNvSpPr>
            <p:nvPr/>
          </p:nvSpPr>
          <p:spPr bwMode="auto">
            <a:xfrm flipH="1">
              <a:off x="3393137" y="2957587"/>
              <a:ext cx="802311" cy="40477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Arc 15"/>
            <p:cNvSpPr>
              <a:spLocks/>
            </p:cNvSpPr>
            <p:nvPr/>
          </p:nvSpPr>
          <p:spPr bwMode="auto">
            <a:xfrm>
              <a:off x="3067027" y="1724580"/>
              <a:ext cx="869170" cy="1186811"/>
            </a:xfrm>
            <a:custGeom>
              <a:avLst/>
              <a:gdLst>
                <a:gd name="G0" fmla="+- 0 0 0"/>
                <a:gd name="G1" fmla="+- 20120 0 0"/>
                <a:gd name="G2" fmla="+- 21600 0 0"/>
                <a:gd name="T0" fmla="*/ 7859 w 21600"/>
                <a:gd name="T1" fmla="*/ 0 h 20120"/>
                <a:gd name="T2" fmla="*/ 21600 w 21600"/>
                <a:gd name="T3" fmla="*/ 20120 h 20120"/>
                <a:gd name="T4" fmla="*/ 0 w 21600"/>
                <a:gd name="T5" fmla="*/ 20120 h 20120"/>
              </a:gdLst>
              <a:ahLst/>
              <a:cxnLst>
                <a:cxn ang="0">
                  <a:pos x="T0" y="T1"/>
                </a:cxn>
                <a:cxn ang="0">
                  <a:pos x="T2" y="T3"/>
                </a:cxn>
                <a:cxn ang="0">
                  <a:pos x="T4" y="T5"/>
                </a:cxn>
              </a:cxnLst>
              <a:rect l="0" t="0" r="r" b="b"/>
              <a:pathLst>
                <a:path w="21600" h="20120" fill="none" extrusionOk="0">
                  <a:moveTo>
                    <a:pt x="7858" y="0"/>
                  </a:moveTo>
                  <a:cubicBezTo>
                    <a:pt x="16145" y="3237"/>
                    <a:pt x="21600" y="11223"/>
                    <a:pt x="21600" y="20120"/>
                  </a:cubicBezTo>
                </a:path>
                <a:path w="21600" h="20120" stroke="0" extrusionOk="0">
                  <a:moveTo>
                    <a:pt x="7858" y="0"/>
                  </a:moveTo>
                  <a:cubicBezTo>
                    <a:pt x="16145" y="3237"/>
                    <a:pt x="21600" y="11223"/>
                    <a:pt x="21600" y="20120"/>
                  </a:cubicBezTo>
                  <a:lnTo>
                    <a:pt x="0" y="2012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Line 16"/>
            <p:cNvSpPr>
              <a:spLocks noChangeShapeType="1"/>
            </p:cNvSpPr>
            <p:nvPr/>
          </p:nvSpPr>
          <p:spPr bwMode="auto">
            <a:xfrm flipV="1">
              <a:off x="3393137" y="1268114"/>
              <a:ext cx="130990" cy="475164"/>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Line 17"/>
            <p:cNvSpPr>
              <a:spLocks noChangeShapeType="1"/>
            </p:cNvSpPr>
            <p:nvPr/>
          </p:nvSpPr>
          <p:spPr bwMode="auto">
            <a:xfrm>
              <a:off x="3525491" y="1268114"/>
              <a:ext cx="327474" cy="739144"/>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Arc 18"/>
            <p:cNvSpPr>
              <a:spLocks/>
            </p:cNvSpPr>
            <p:nvPr/>
          </p:nvSpPr>
          <p:spPr bwMode="auto">
            <a:xfrm rot="13707161" flipV="1">
              <a:off x="5868008" y="1776529"/>
              <a:ext cx="939329" cy="1506380"/>
            </a:xfrm>
            <a:custGeom>
              <a:avLst/>
              <a:gdLst>
                <a:gd name="G0" fmla="+- 16843 0 0"/>
                <a:gd name="G1" fmla="+- 21600 0 0"/>
                <a:gd name="G2" fmla="+- 21600 0 0"/>
                <a:gd name="T0" fmla="*/ 0 w 38443"/>
                <a:gd name="T1" fmla="*/ 8076 h 21600"/>
                <a:gd name="T2" fmla="*/ 38443 w 38443"/>
                <a:gd name="T3" fmla="*/ 21600 h 21600"/>
                <a:gd name="T4" fmla="*/ 16843 w 38443"/>
                <a:gd name="T5" fmla="*/ 21600 h 21600"/>
              </a:gdLst>
              <a:ahLst/>
              <a:cxnLst>
                <a:cxn ang="0">
                  <a:pos x="T0" y="T1"/>
                </a:cxn>
                <a:cxn ang="0">
                  <a:pos x="T2" y="T3"/>
                </a:cxn>
                <a:cxn ang="0">
                  <a:pos x="T4" y="T5"/>
                </a:cxn>
              </a:cxnLst>
              <a:rect l="0" t="0" r="r" b="b"/>
              <a:pathLst>
                <a:path w="38443" h="21600" fill="none" extrusionOk="0">
                  <a:moveTo>
                    <a:pt x="0" y="8076"/>
                  </a:moveTo>
                  <a:cubicBezTo>
                    <a:pt x="4100" y="2970"/>
                    <a:pt x="10294" y="-1"/>
                    <a:pt x="16843" y="0"/>
                  </a:cubicBezTo>
                  <a:cubicBezTo>
                    <a:pt x="28772" y="0"/>
                    <a:pt x="38443" y="9670"/>
                    <a:pt x="38443" y="21600"/>
                  </a:cubicBezTo>
                </a:path>
                <a:path w="38443" h="21600" stroke="0" extrusionOk="0">
                  <a:moveTo>
                    <a:pt x="0" y="8076"/>
                  </a:moveTo>
                  <a:cubicBezTo>
                    <a:pt x="4100" y="2970"/>
                    <a:pt x="10294" y="-1"/>
                    <a:pt x="16843" y="0"/>
                  </a:cubicBezTo>
                  <a:cubicBezTo>
                    <a:pt x="28772" y="0"/>
                    <a:pt x="38443" y="9670"/>
                    <a:pt x="38443" y="21600"/>
                  </a:cubicBezTo>
                  <a:lnTo>
                    <a:pt x="16843" y="2160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rc 19"/>
            <p:cNvSpPr>
              <a:spLocks/>
            </p:cNvSpPr>
            <p:nvPr/>
          </p:nvSpPr>
          <p:spPr bwMode="auto">
            <a:xfrm rot="9565297" flipH="1" flipV="1">
              <a:off x="1952252" y="1584890"/>
              <a:ext cx="1408138" cy="1319901"/>
            </a:xfrm>
            <a:custGeom>
              <a:avLst/>
              <a:gdLst>
                <a:gd name="G0" fmla="+- 14108 0 0"/>
                <a:gd name="G1" fmla="+- 21600 0 0"/>
                <a:gd name="G2" fmla="+- 21600 0 0"/>
                <a:gd name="T0" fmla="*/ 0 w 35708"/>
                <a:gd name="T1" fmla="*/ 5244 h 21600"/>
                <a:gd name="T2" fmla="*/ 35708 w 35708"/>
                <a:gd name="T3" fmla="*/ 21600 h 21600"/>
                <a:gd name="T4" fmla="*/ 14108 w 35708"/>
                <a:gd name="T5" fmla="*/ 21600 h 21600"/>
              </a:gdLst>
              <a:ahLst/>
              <a:cxnLst>
                <a:cxn ang="0">
                  <a:pos x="T0" y="T1"/>
                </a:cxn>
                <a:cxn ang="0">
                  <a:pos x="T2" y="T3"/>
                </a:cxn>
                <a:cxn ang="0">
                  <a:pos x="T4" y="T5"/>
                </a:cxn>
              </a:cxnLst>
              <a:rect l="0" t="0" r="r" b="b"/>
              <a:pathLst>
                <a:path w="35708" h="21600" fill="none" extrusionOk="0">
                  <a:moveTo>
                    <a:pt x="-1" y="5243"/>
                  </a:moveTo>
                  <a:cubicBezTo>
                    <a:pt x="3921" y="1861"/>
                    <a:pt x="8928" y="-1"/>
                    <a:pt x="14108" y="0"/>
                  </a:cubicBezTo>
                  <a:cubicBezTo>
                    <a:pt x="26037" y="0"/>
                    <a:pt x="35708" y="9670"/>
                    <a:pt x="35708" y="21600"/>
                  </a:cubicBezTo>
                </a:path>
                <a:path w="35708" h="21600" stroke="0" extrusionOk="0">
                  <a:moveTo>
                    <a:pt x="-1" y="5243"/>
                  </a:moveTo>
                  <a:cubicBezTo>
                    <a:pt x="3921" y="1861"/>
                    <a:pt x="8928" y="-1"/>
                    <a:pt x="14108" y="0"/>
                  </a:cubicBezTo>
                  <a:cubicBezTo>
                    <a:pt x="26037" y="0"/>
                    <a:pt x="35708" y="9670"/>
                    <a:pt x="35708" y="21600"/>
                  </a:cubicBezTo>
                  <a:lnTo>
                    <a:pt x="14108" y="2160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Comic Sans MS" pitchFamily="66" charset="0"/>
              </a:endParaRPr>
            </a:p>
          </p:txBody>
        </p:sp>
        <p:sp>
          <p:nvSpPr>
            <p:cNvPr id="12" name="Arc 20"/>
            <p:cNvSpPr>
              <a:spLocks/>
            </p:cNvSpPr>
            <p:nvPr/>
          </p:nvSpPr>
          <p:spPr bwMode="auto">
            <a:xfrm rot="8066298" flipH="1" flipV="1">
              <a:off x="2388993" y="2362634"/>
              <a:ext cx="727045" cy="1178906"/>
            </a:xfrm>
            <a:custGeom>
              <a:avLst/>
              <a:gdLst>
                <a:gd name="G0" fmla="+- 15561 0 0"/>
                <a:gd name="G1" fmla="+- 21600 0 0"/>
                <a:gd name="G2" fmla="+- 21600 0 0"/>
                <a:gd name="T0" fmla="*/ 0 w 37161"/>
                <a:gd name="T1" fmla="*/ 6620 h 21600"/>
                <a:gd name="T2" fmla="*/ 37161 w 37161"/>
                <a:gd name="T3" fmla="*/ 21600 h 21600"/>
                <a:gd name="T4" fmla="*/ 15561 w 37161"/>
                <a:gd name="T5" fmla="*/ 21600 h 21600"/>
              </a:gdLst>
              <a:ahLst/>
              <a:cxnLst>
                <a:cxn ang="0">
                  <a:pos x="T0" y="T1"/>
                </a:cxn>
                <a:cxn ang="0">
                  <a:pos x="T2" y="T3"/>
                </a:cxn>
                <a:cxn ang="0">
                  <a:pos x="T4" y="T5"/>
                </a:cxn>
              </a:cxnLst>
              <a:rect l="0" t="0" r="r" b="b"/>
              <a:pathLst>
                <a:path w="37161" h="21600" fill="none" extrusionOk="0">
                  <a:moveTo>
                    <a:pt x="-1" y="6619"/>
                  </a:moveTo>
                  <a:cubicBezTo>
                    <a:pt x="4071" y="2389"/>
                    <a:pt x="9689" y="-1"/>
                    <a:pt x="15561" y="0"/>
                  </a:cubicBezTo>
                  <a:cubicBezTo>
                    <a:pt x="27490" y="0"/>
                    <a:pt x="37161" y="9670"/>
                    <a:pt x="37161" y="21600"/>
                  </a:cubicBezTo>
                </a:path>
                <a:path w="37161" h="21600" stroke="0" extrusionOk="0">
                  <a:moveTo>
                    <a:pt x="-1" y="6619"/>
                  </a:moveTo>
                  <a:cubicBezTo>
                    <a:pt x="4071" y="2389"/>
                    <a:pt x="9689" y="-1"/>
                    <a:pt x="15561" y="0"/>
                  </a:cubicBezTo>
                  <a:cubicBezTo>
                    <a:pt x="27490" y="0"/>
                    <a:pt x="37161" y="9670"/>
                    <a:pt x="37161" y="21600"/>
                  </a:cubicBezTo>
                  <a:lnTo>
                    <a:pt x="15561" y="2160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Line 21"/>
            <p:cNvSpPr>
              <a:spLocks noChangeShapeType="1"/>
            </p:cNvSpPr>
            <p:nvPr/>
          </p:nvSpPr>
          <p:spPr bwMode="auto">
            <a:xfrm>
              <a:off x="4442418" y="951338"/>
              <a:ext cx="0" cy="580756"/>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22"/>
            <p:cNvSpPr>
              <a:spLocks noChangeShapeType="1"/>
            </p:cNvSpPr>
            <p:nvPr/>
          </p:nvSpPr>
          <p:spPr bwMode="auto">
            <a:xfrm>
              <a:off x="4442418" y="2007259"/>
              <a:ext cx="0" cy="79194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Line 23"/>
            <p:cNvSpPr>
              <a:spLocks noChangeShapeType="1"/>
            </p:cNvSpPr>
            <p:nvPr/>
          </p:nvSpPr>
          <p:spPr bwMode="auto">
            <a:xfrm>
              <a:off x="4442418" y="951338"/>
              <a:ext cx="327474" cy="580756"/>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Line 24"/>
            <p:cNvSpPr>
              <a:spLocks noChangeShapeType="1"/>
            </p:cNvSpPr>
            <p:nvPr/>
          </p:nvSpPr>
          <p:spPr bwMode="auto">
            <a:xfrm flipH="1">
              <a:off x="4638902" y="2007259"/>
              <a:ext cx="130990" cy="26398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Arc 25"/>
            <p:cNvSpPr>
              <a:spLocks/>
            </p:cNvSpPr>
            <p:nvPr/>
          </p:nvSpPr>
          <p:spPr bwMode="auto">
            <a:xfrm rot="13707161" flipV="1">
              <a:off x="6110118" y="925646"/>
              <a:ext cx="853536" cy="2488802"/>
            </a:xfrm>
            <a:custGeom>
              <a:avLst/>
              <a:gdLst>
                <a:gd name="G0" fmla="+- 13275 0 0"/>
                <a:gd name="G1" fmla="+- 21600 0 0"/>
                <a:gd name="G2" fmla="+- 21600 0 0"/>
                <a:gd name="T0" fmla="*/ 0 w 34875"/>
                <a:gd name="T1" fmla="*/ 4561 h 21600"/>
                <a:gd name="T2" fmla="*/ 34875 w 34875"/>
                <a:gd name="T3" fmla="*/ 21600 h 21600"/>
                <a:gd name="T4" fmla="*/ 13275 w 34875"/>
                <a:gd name="T5" fmla="*/ 21600 h 21600"/>
              </a:gdLst>
              <a:ahLst/>
              <a:cxnLst>
                <a:cxn ang="0">
                  <a:pos x="T0" y="T1"/>
                </a:cxn>
                <a:cxn ang="0">
                  <a:pos x="T2" y="T3"/>
                </a:cxn>
                <a:cxn ang="0">
                  <a:pos x="T4" y="T5"/>
                </a:cxn>
              </a:cxnLst>
              <a:rect l="0" t="0" r="r" b="b"/>
              <a:pathLst>
                <a:path w="34875" h="21600" fill="none" extrusionOk="0">
                  <a:moveTo>
                    <a:pt x="-1" y="4560"/>
                  </a:moveTo>
                  <a:cubicBezTo>
                    <a:pt x="3793" y="1605"/>
                    <a:pt x="8465" y="-1"/>
                    <a:pt x="13275" y="0"/>
                  </a:cubicBezTo>
                  <a:cubicBezTo>
                    <a:pt x="25204" y="0"/>
                    <a:pt x="34875" y="9670"/>
                    <a:pt x="34875" y="21600"/>
                  </a:cubicBezTo>
                </a:path>
                <a:path w="34875" h="21600" stroke="0" extrusionOk="0">
                  <a:moveTo>
                    <a:pt x="-1" y="4560"/>
                  </a:moveTo>
                  <a:cubicBezTo>
                    <a:pt x="3793" y="1605"/>
                    <a:pt x="8465" y="-1"/>
                    <a:pt x="13275" y="0"/>
                  </a:cubicBezTo>
                  <a:cubicBezTo>
                    <a:pt x="25204" y="0"/>
                    <a:pt x="34875" y="9670"/>
                    <a:pt x="34875" y="21600"/>
                  </a:cubicBezTo>
                  <a:lnTo>
                    <a:pt x="13275" y="2160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8" name="Group 26"/>
            <p:cNvGrpSpPr>
              <a:grpSpLocks/>
            </p:cNvGrpSpPr>
            <p:nvPr/>
          </p:nvGrpSpPr>
          <p:grpSpPr bwMode="auto">
            <a:xfrm>
              <a:off x="3327642" y="2482423"/>
              <a:ext cx="1047916" cy="937129"/>
              <a:chOff x="1824" y="1392"/>
              <a:chExt cx="768" cy="852"/>
            </a:xfrm>
          </p:grpSpPr>
          <p:sp>
            <p:nvSpPr>
              <p:cNvPr id="125" name="Text Box 27"/>
              <p:cNvSpPr txBox="1">
                <a:spLocks noChangeArrowheads="1"/>
              </p:cNvSpPr>
              <p:nvPr/>
            </p:nvSpPr>
            <p:spPr bwMode="auto">
              <a:xfrm>
                <a:off x="1861" y="1488"/>
                <a:ext cx="658"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VnTime" pitchFamily="34" charset="0"/>
                  </a:rPr>
                  <a:t>trung</a:t>
                </a:r>
                <a:endParaRPr kumimoji="0" lang="en-US" sz="2400" b="1" i="0" u="none" strike="noStrike" kern="0" cap="none" spc="0" normalizeH="0" baseline="0" noProof="0" dirty="0">
                  <a:ln>
                    <a:noFill/>
                  </a:ln>
                  <a:solidFill>
                    <a:sysClr val="windowText" lastClr="000000"/>
                  </a:solidFill>
                  <a:effectLst/>
                  <a:uLnTx/>
                  <a:uFillTx/>
                  <a:latin typeface=".VnTime" pitchFamily="34" charset="0"/>
                </a:endParaRPr>
              </a:p>
            </p:txBody>
          </p:sp>
          <p:sp>
            <p:nvSpPr>
              <p:cNvPr id="126" name="Arc 28"/>
              <p:cNvSpPr>
                <a:spLocks/>
              </p:cNvSpPr>
              <p:nvPr/>
            </p:nvSpPr>
            <p:spPr bwMode="auto">
              <a:xfrm>
                <a:off x="2097" y="1392"/>
                <a:ext cx="256" cy="256"/>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9933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7" name="Arc 29"/>
              <p:cNvSpPr>
                <a:spLocks/>
              </p:cNvSpPr>
              <p:nvPr/>
            </p:nvSpPr>
            <p:spPr bwMode="auto">
              <a:xfrm rot="3888902">
                <a:off x="2355" y="1557"/>
                <a:ext cx="226" cy="248"/>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9933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8" name="Arc 30"/>
              <p:cNvSpPr>
                <a:spLocks/>
              </p:cNvSpPr>
              <p:nvPr/>
            </p:nvSpPr>
            <p:spPr bwMode="auto">
              <a:xfrm rot="7161665">
                <a:off x="2316" y="1828"/>
                <a:ext cx="226" cy="236"/>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9933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Arc 31"/>
              <p:cNvSpPr>
                <a:spLocks/>
              </p:cNvSpPr>
              <p:nvPr/>
            </p:nvSpPr>
            <p:spPr bwMode="auto">
              <a:xfrm rot="39566587">
                <a:off x="1845" y="1504"/>
                <a:ext cx="226" cy="238"/>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9933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Arc 32"/>
              <p:cNvSpPr>
                <a:spLocks/>
              </p:cNvSpPr>
              <p:nvPr/>
            </p:nvSpPr>
            <p:spPr bwMode="auto">
              <a:xfrm rot="79788237">
                <a:off x="1830" y="1793"/>
                <a:ext cx="226" cy="238"/>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9933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1" name="Arc 33"/>
              <p:cNvSpPr>
                <a:spLocks/>
              </p:cNvSpPr>
              <p:nvPr/>
            </p:nvSpPr>
            <p:spPr bwMode="auto">
              <a:xfrm rot="10800000">
                <a:off x="2077" y="1951"/>
                <a:ext cx="257" cy="209"/>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9933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 name="AutoShape 34"/>
              <p:cNvSpPr>
                <a:spLocks noChangeArrowheads="1"/>
              </p:cNvSpPr>
              <p:nvPr/>
            </p:nvSpPr>
            <p:spPr bwMode="auto">
              <a:xfrm>
                <a:off x="2005" y="1584"/>
                <a:ext cx="384" cy="432"/>
              </a:xfrm>
              <a:prstGeom prst="flowChartConnector">
                <a:avLst/>
              </a:prstGeom>
              <a:solidFill>
                <a:srgbClr val="FFFF99"/>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9" name="Group 35"/>
            <p:cNvGrpSpPr>
              <a:grpSpLocks/>
            </p:cNvGrpSpPr>
            <p:nvPr/>
          </p:nvGrpSpPr>
          <p:grpSpPr bwMode="auto">
            <a:xfrm>
              <a:off x="4179074" y="2799199"/>
              <a:ext cx="1105224" cy="839237"/>
              <a:chOff x="2832" y="1632"/>
              <a:chExt cx="810" cy="763"/>
            </a:xfrm>
          </p:grpSpPr>
          <p:sp>
            <p:nvSpPr>
              <p:cNvPr id="115" name="Line 36"/>
              <p:cNvSpPr>
                <a:spLocks noChangeShapeType="1"/>
              </p:cNvSpPr>
              <p:nvPr/>
            </p:nvSpPr>
            <p:spPr bwMode="auto">
              <a:xfrm>
                <a:off x="3079" y="1883"/>
                <a:ext cx="442" cy="42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Arc 37"/>
              <p:cNvSpPr>
                <a:spLocks/>
              </p:cNvSpPr>
              <p:nvPr/>
            </p:nvSpPr>
            <p:spPr bwMode="auto">
              <a:xfrm rot="11211985">
                <a:off x="3094" y="2186"/>
                <a:ext cx="257" cy="209"/>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66"/>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17" name="Group 38"/>
              <p:cNvGrpSpPr>
                <a:grpSpLocks/>
              </p:cNvGrpSpPr>
              <p:nvPr/>
            </p:nvGrpSpPr>
            <p:grpSpPr bwMode="auto">
              <a:xfrm>
                <a:off x="2832" y="1632"/>
                <a:ext cx="810" cy="672"/>
                <a:chOff x="2496" y="1597"/>
                <a:chExt cx="788" cy="689"/>
              </a:xfrm>
            </p:grpSpPr>
            <p:grpSp>
              <p:nvGrpSpPr>
                <p:cNvPr id="118" name="Group 39"/>
                <p:cNvGrpSpPr>
                  <a:grpSpLocks/>
                </p:cNvGrpSpPr>
                <p:nvPr/>
              </p:nvGrpSpPr>
              <p:grpSpPr bwMode="auto">
                <a:xfrm>
                  <a:off x="2496" y="1597"/>
                  <a:ext cx="788" cy="689"/>
                  <a:chOff x="2496" y="1597"/>
                  <a:chExt cx="788" cy="689"/>
                </a:xfrm>
              </p:grpSpPr>
              <p:sp>
                <p:nvSpPr>
                  <p:cNvPr id="120" name="Arc 40"/>
                  <p:cNvSpPr>
                    <a:spLocks/>
                  </p:cNvSpPr>
                  <p:nvPr/>
                </p:nvSpPr>
                <p:spPr bwMode="auto">
                  <a:xfrm rot="411985">
                    <a:off x="2810" y="1597"/>
                    <a:ext cx="256" cy="256"/>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66"/>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Arc 41"/>
                  <p:cNvSpPr>
                    <a:spLocks/>
                  </p:cNvSpPr>
                  <p:nvPr/>
                </p:nvSpPr>
                <p:spPr bwMode="auto">
                  <a:xfrm rot="4300887">
                    <a:off x="3047" y="1790"/>
                    <a:ext cx="226" cy="248"/>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66"/>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Arc 42"/>
                  <p:cNvSpPr>
                    <a:spLocks/>
                  </p:cNvSpPr>
                  <p:nvPr/>
                </p:nvSpPr>
                <p:spPr bwMode="auto">
                  <a:xfrm rot="7573651">
                    <a:off x="2977" y="2055"/>
                    <a:ext cx="226" cy="236"/>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66"/>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Arc 43"/>
                  <p:cNvSpPr>
                    <a:spLocks/>
                  </p:cNvSpPr>
                  <p:nvPr/>
                </p:nvSpPr>
                <p:spPr bwMode="auto">
                  <a:xfrm rot="39978571">
                    <a:off x="2548" y="1677"/>
                    <a:ext cx="226" cy="238"/>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66"/>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4" name="Arc 44"/>
                  <p:cNvSpPr>
                    <a:spLocks/>
                  </p:cNvSpPr>
                  <p:nvPr/>
                </p:nvSpPr>
                <p:spPr bwMode="auto">
                  <a:xfrm rot="80200217">
                    <a:off x="2502" y="1962"/>
                    <a:ext cx="226" cy="238"/>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66"/>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19" name="AutoShape 45"/>
                <p:cNvSpPr>
                  <a:spLocks noChangeArrowheads="1"/>
                </p:cNvSpPr>
                <p:nvPr/>
              </p:nvSpPr>
              <p:spPr bwMode="auto">
                <a:xfrm rot="411985">
                  <a:off x="2688" y="1728"/>
                  <a:ext cx="384" cy="432"/>
                </a:xfrm>
                <a:prstGeom prst="flowChartConnector">
                  <a:avLst/>
                </a:prstGeom>
                <a:solidFill>
                  <a:srgbClr val="FFFF99"/>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0" name="Group 46"/>
            <p:cNvGrpSpPr>
              <a:grpSpLocks/>
            </p:cNvGrpSpPr>
            <p:nvPr/>
          </p:nvGrpSpPr>
          <p:grpSpPr bwMode="auto">
            <a:xfrm rot="21291059">
              <a:off x="5226991" y="2588015"/>
              <a:ext cx="979693" cy="846936"/>
              <a:chOff x="3744" y="2784"/>
              <a:chExt cx="816" cy="912"/>
            </a:xfrm>
          </p:grpSpPr>
          <p:sp>
            <p:nvSpPr>
              <p:cNvPr id="108" name="Arc 47"/>
              <p:cNvSpPr>
                <a:spLocks/>
              </p:cNvSpPr>
              <p:nvPr/>
            </p:nvSpPr>
            <p:spPr bwMode="auto">
              <a:xfrm>
                <a:off x="4034" y="2784"/>
                <a:ext cx="272" cy="30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Arc 48"/>
              <p:cNvSpPr>
                <a:spLocks/>
              </p:cNvSpPr>
              <p:nvPr/>
            </p:nvSpPr>
            <p:spPr bwMode="auto">
              <a:xfrm rot="3888902">
                <a:off x="4294" y="2996"/>
                <a:ext cx="269" cy="26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Arc 49"/>
              <p:cNvSpPr>
                <a:spLocks/>
              </p:cNvSpPr>
              <p:nvPr/>
            </p:nvSpPr>
            <p:spPr bwMode="auto">
              <a:xfrm rot="7161665">
                <a:off x="4253" y="3316"/>
                <a:ext cx="268" cy="251"/>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Arc 50"/>
              <p:cNvSpPr>
                <a:spLocks/>
              </p:cNvSpPr>
              <p:nvPr/>
            </p:nvSpPr>
            <p:spPr bwMode="auto">
              <a:xfrm rot="39566587">
                <a:off x="3753" y="2931"/>
                <a:ext cx="268" cy="25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Arc 51"/>
              <p:cNvSpPr>
                <a:spLocks/>
              </p:cNvSpPr>
              <p:nvPr/>
            </p:nvSpPr>
            <p:spPr bwMode="auto">
              <a:xfrm rot="79788237">
                <a:off x="3737" y="3274"/>
                <a:ext cx="268" cy="25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Arc 52"/>
              <p:cNvSpPr>
                <a:spLocks/>
              </p:cNvSpPr>
              <p:nvPr/>
            </p:nvSpPr>
            <p:spPr bwMode="auto">
              <a:xfrm rot="10800000">
                <a:off x="4013" y="3447"/>
                <a:ext cx="273" cy="249"/>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AutoShape 53"/>
              <p:cNvSpPr>
                <a:spLocks noChangeArrowheads="1"/>
              </p:cNvSpPr>
              <p:nvPr/>
            </p:nvSpPr>
            <p:spPr bwMode="auto">
              <a:xfrm>
                <a:off x="3936" y="3024"/>
                <a:ext cx="432" cy="480"/>
              </a:xfrm>
              <a:prstGeom prst="flowChartConnector">
                <a:avLst/>
              </a:prstGeom>
              <a:solidFill>
                <a:srgbClr val="FFFF99"/>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1" name="Group 54"/>
            <p:cNvGrpSpPr>
              <a:grpSpLocks/>
            </p:cNvGrpSpPr>
            <p:nvPr/>
          </p:nvGrpSpPr>
          <p:grpSpPr bwMode="auto">
            <a:xfrm rot="21183318">
              <a:off x="4506548" y="2060055"/>
              <a:ext cx="916927" cy="844736"/>
              <a:chOff x="3744" y="2784"/>
              <a:chExt cx="816" cy="912"/>
            </a:xfrm>
          </p:grpSpPr>
          <p:sp>
            <p:nvSpPr>
              <p:cNvPr id="101" name="Arc 55"/>
              <p:cNvSpPr>
                <a:spLocks/>
              </p:cNvSpPr>
              <p:nvPr/>
            </p:nvSpPr>
            <p:spPr bwMode="auto">
              <a:xfrm>
                <a:off x="4034" y="2784"/>
                <a:ext cx="272" cy="30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Arc 56"/>
              <p:cNvSpPr>
                <a:spLocks/>
              </p:cNvSpPr>
              <p:nvPr/>
            </p:nvSpPr>
            <p:spPr bwMode="auto">
              <a:xfrm rot="3888902">
                <a:off x="4294" y="2996"/>
                <a:ext cx="269" cy="26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Arc 57"/>
              <p:cNvSpPr>
                <a:spLocks/>
              </p:cNvSpPr>
              <p:nvPr/>
            </p:nvSpPr>
            <p:spPr bwMode="auto">
              <a:xfrm rot="7161665">
                <a:off x="4253" y="3316"/>
                <a:ext cx="268" cy="251"/>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Arc 58"/>
              <p:cNvSpPr>
                <a:spLocks/>
              </p:cNvSpPr>
              <p:nvPr/>
            </p:nvSpPr>
            <p:spPr bwMode="auto">
              <a:xfrm rot="39566587">
                <a:off x="3753" y="2931"/>
                <a:ext cx="268" cy="25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Arc 59"/>
              <p:cNvSpPr>
                <a:spLocks/>
              </p:cNvSpPr>
              <p:nvPr/>
            </p:nvSpPr>
            <p:spPr bwMode="auto">
              <a:xfrm rot="79788237">
                <a:off x="3737" y="3274"/>
                <a:ext cx="268" cy="25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Arc 60"/>
              <p:cNvSpPr>
                <a:spLocks/>
              </p:cNvSpPr>
              <p:nvPr/>
            </p:nvSpPr>
            <p:spPr bwMode="auto">
              <a:xfrm rot="10800000">
                <a:off x="4013" y="3447"/>
                <a:ext cx="273" cy="249"/>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00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AutoShape 61"/>
              <p:cNvSpPr>
                <a:spLocks noChangeArrowheads="1"/>
              </p:cNvSpPr>
              <p:nvPr/>
            </p:nvSpPr>
            <p:spPr bwMode="auto">
              <a:xfrm>
                <a:off x="3936" y="3024"/>
                <a:ext cx="432" cy="480"/>
              </a:xfrm>
              <a:prstGeom prst="flowChartConnector">
                <a:avLst/>
              </a:prstGeom>
              <a:solidFill>
                <a:srgbClr val="FFFF99"/>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2" name="Group 62"/>
            <p:cNvGrpSpPr>
              <a:grpSpLocks/>
            </p:cNvGrpSpPr>
            <p:nvPr/>
          </p:nvGrpSpPr>
          <p:grpSpPr bwMode="auto">
            <a:xfrm>
              <a:off x="3720611" y="1923665"/>
              <a:ext cx="785937" cy="739144"/>
              <a:chOff x="3744" y="2784"/>
              <a:chExt cx="816" cy="912"/>
            </a:xfrm>
          </p:grpSpPr>
          <p:sp>
            <p:nvSpPr>
              <p:cNvPr id="94" name="Arc 63"/>
              <p:cNvSpPr>
                <a:spLocks/>
              </p:cNvSpPr>
              <p:nvPr/>
            </p:nvSpPr>
            <p:spPr bwMode="auto">
              <a:xfrm>
                <a:off x="4034" y="2784"/>
                <a:ext cx="272" cy="30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6600"/>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Arc 64"/>
              <p:cNvSpPr>
                <a:spLocks/>
              </p:cNvSpPr>
              <p:nvPr/>
            </p:nvSpPr>
            <p:spPr bwMode="auto">
              <a:xfrm rot="3888902">
                <a:off x="4294" y="2996"/>
                <a:ext cx="269" cy="26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6600"/>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Arc 65"/>
              <p:cNvSpPr>
                <a:spLocks/>
              </p:cNvSpPr>
              <p:nvPr/>
            </p:nvSpPr>
            <p:spPr bwMode="auto">
              <a:xfrm rot="7161665">
                <a:off x="4253" y="3316"/>
                <a:ext cx="268" cy="251"/>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6600"/>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Arc 66"/>
              <p:cNvSpPr>
                <a:spLocks/>
              </p:cNvSpPr>
              <p:nvPr/>
            </p:nvSpPr>
            <p:spPr bwMode="auto">
              <a:xfrm rot="39566587">
                <a:off x="3753" y="2931"/>
                <a:ext cx="268" cy="25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6600"/>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Arc 67"/>
              <p:cNvSpPr>
                <a:spLocks/>
              </p:cNvSpPr>
              <p:nvPr/>
            </p:nvSpPr>
            <p:spPr bwMode="auto">
              <a:xfrm rot="79788237">
                <a:off x="3737" y="3274"/>
                <a:ext cx="268" cy="253"/>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6600"/>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Arc 68"/>
              <p:cNvSpPr>
                <a:spLocks/>
              </p:cNvSpPr>
              <p:nvPr/>
            </p:nvSpPr>
            <p:spPr bwMode="auto">
              <a:xfrm rot="10800000">
                <a:off x="4013" y="3447"/>
                <a:ext cx="273" cy="249"/>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6600"/>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AutoShape 69"/>
              <p:cNvSpPr>
                <a:spLocks noChangeArrowheads="1"/>
              </p:cNvSpPr>
              <p:nvPr/>
            </p:nvSpPr>
            <p:spPr bwMode="auto">
              <a:xfrm>
                <a:off x="3936" y="3024"/>
                <a:ext cx="432" cy="480"/>
              </a:xfrm>
              <a:prstGeom prst="flowChartConnector">
                <a:avLst/>
              </a:prstGeom>
              <a:solidFill>
                <a:srgbClr val="FFFF99"/>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3" name="Group 70"/>
            <p:cNvGrpSpPr>
              <a:grpSpLocks/>
            </p:cNvGrpSpPr>
            <p:nvPr/>
          </p:nvGrpSpPr>
          <p:grpSpPr bwMode="auto">
            <a:xfrm rot="21038221">
              <a:off x="4179074" y="1479298"/>
              <a:ext cx="720443" cy="633552"/>
              <a:chOff x="2016" y="3120"/>
              <a:chExt cx="528" cy="576"/>
            </a:xfrm>
          </p:grpSpPr>
          <p:sp>
            <p:nvSpPr>
              <p:cNvPr id="87" name="Arc 71"/>
              <p:cNvSpPr>
                <a:spLocks/>
              </p:cNvSpPr>
              <p:nvPr/>
            </p:nvSpPr>
            <p:spPr bwMode="auto">
              <a:xfrm>
                <a:off x="2204" y="3120"/>
                <a:ext cx="176" cy="192"/>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Arc 72"/>
              <p:cNvSpPr>
                <a:spLocks/>
              </p:cNvSpPr>
              <p:nvPr/>
            </p:nvSpPr>
            <p:spPr bwMode="auto">
              <a:xfrm rot="3888902">
                <a:off x="2374" y="3252"/>
                <a:ext cx="170" cy="170"/>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Arc 73"/>
              <p:cNvSpPr>
                <a:spLocks/>
              </p:cNvSpPr>
              <p:nvPr/>
            </p:nvSpPr>
            <p:spPr bwMode="auto">
              <a:xfrm rot="7161665">
                <a:off x="2347" y="3455"/>
                <a:ext cx="169" cy="162"/>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Arc 74"/>
              <p:cNvSpPr>
                <a:spLocks/>
              </p:cNvSpPr>
              <p:nvPr/>
            </p:nvSpPr>
            <p:spPr bwMode="auto">
              <a:xfrm rot="39566587">
                <a:off x="2023" y="3211"/>
                <a:ext cx="170" cy="16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Arc 75"/>
              <p:cNvSpPr>
                <a:spLocks/>
              </p:cNvSpPr>
              <p:nvPr/>
            </p:nvSpPr>
            <p:spPr bwMode="auto">
              <a:xfrm rot="79788237">
                <a:off x="2013" y="3428"/>
                <a:ext cx="169" cy="16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Arc 76"/>
              <p:cNvSpPr>
                <a:spLocks/>
              </p:cNvSpPr>
              <p:nvPr/>
            </p:nvSpPr>
            <p:spPr bwMode="auto">
              <a:xfrm rot="10800000">
                <a:off x="2190" y="3539"/>
                <a:ext cx="177" cy="157"/>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AutoShape 77"/>
              <p:cNvSpPr>
                <a:spLocks noChangeArrowheads="1"/>
              </p:cNvSpPr>
              <p:nvPr/>
            </p:nvSpPr>
            <p:spPr bwMode="auto">
              <a:xfrm>
                <a:off x="2140" y="3249"/>
                <a:ext cx="280" cy="303"/>
              </a:xfrm>
              <a:prstGeom prst="flowChartConnector">
                <a:avLst/>
              </a:prstGeom>
              <a:solidFill>
                <a:srgbClr val="FFFF99"/>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4" name="Group 78"/>
            <p:cNvGrpSpPr>
              <a:grpSpLocks/>
            </p:cNvGrpSpPr>
            <p:nvPr/>
          </p:nvGrpSpPr>
          <p:grpSpPr bwMode="auto">
            <a:xfrm>
              <a:off x="5109646" y="1584890"/>
              <a:ext cx="720443" cy="633552"/>
              <a:chOff x="2016" y="3120"/>
              <a:chExt cx="528" cy="576"/>
            </a:xfrm>
          </p:grpSpPr>
          <p:sp>
            <p:nvSpPr>
              <p:cNvPr id="80" name="Arc 79"/>
              <p:cNvSpPr>
                <a:spLocks/>
              </p:cNvSpPr>
              <p:nvPr/>
            </p:nvSpPr>
            <p:spPr bwMode="auto">
              <a:xfrm>
                <a:off x="2204" y="3120"/>
                <a:ext cx="176" cy="192"/>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00"/>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Arc 80"/>
              <p:cNvSpPr>
                <a:spLocks/>
              </p:cNvSpPr>
              <p:nvPr/>
            </p:nvSpPr>
            <p:spPr bwMode="auto">
              <a:xfrm rot="3888902">
                <a:off x="2374" y="3252"/>
                <a:ext cx="170" cy="170"/>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00"/>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Arc 81"/>
              <p:cNvSpPr>
                <a:spLocks/>
              </p:cNvSpPr>
              <p:nvPr/>
            </p:nvSpPr>
            <p:spPr bwMode="auto">
              <a:xfrm rot="7161665">
                <a:off x="2347" y="3455"/>
                <a:ext cx="169" cy="162"/>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00"/>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Arc 82"/>
              <p:cNvSpPr>
                <a:spLocks/>
              </p:cNvSpPr>
              <p:nvPr/>
            </p:nvSpPr>
            <p:spPr bwMode="auto">
              <a:xfrm rot="39566587">
                <a:off x="2023" y="3211"/>
                <a:ext cx="170" cy="16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00"/>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Arc 83"/>
              <p:cNvSpPr>
                <a:spLocks/>
              </p:cNvSpPr>
              <p:nvPr/>
            </p:nvSpPr>
            <p:spPr bwMode="auto">
              <a:xfrm rot="79788237">
                <a:off x="2013" y="3428"/>
                <a:ext cx="169" cy="16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00"/>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Arc 84"/>
              <p:cNvSpPr>
                <a:spLocks/>
              </p:cNvSpPr>
              <p:nvPr/>
            </p:nvSpPr>
            <p:spPr bwMode="auto">
              <a:xfrm rot="10800000">
                <a:off x="2190" y="3539"/>
                <a:ext cx="177" cy="157"/>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FFFF00"/>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AutoShape 85"/>
              <p:cNvSpPr>
                <a:spLocks noChangeArrowheads="1"/>
              </p:cNvSpPr>
              <p:nvPr/>
            </p:nvSpPr>
            <p:spPr bwMode="auto">
              <a:xfrm>
                <a:off x="2140" y="3249"/>
                <a:ext cx="280" cy="303"/>
              </a:xfrm>
              <a:prstGeom prst="flowChartConnector">
                <a:avLst/>
              </a:prstGeom>
              <a:solidFill>
                <a:srgbClr val="FFFF99"/>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5" name="Group 86"/>
            <p:cNvGrpSpPr>
              <a:grpSpLocks/>
            </p:cNvGrpSpPr>
            <p:nvPr/>
          </p:nvGrpSpPr>
          <p:grpSpPr bwMode="auto">
            <a:xfrm>
              <a:off x="4834022" y="1215318"/>
              <a:ext cx="458463" cy="422368"/>
              <a:chOff x="2016" y="3120"/>
              <a:chExt cx="528" cy="576"/>
            </a:xfrm>
          </p:grpSpPr>
          <p:sp>
            <p:nvSpPr>
              <p:cNvPr id="73" name="Arc 87"/>
              <p:cNvSpPr>
                <a:spLocks/>
              </p:cNvSpPr>
              <p:nvPr/>
            </p:nvSpPr>
            <p:spPr bwMode="auto">
              <a:xfrm>
                <a:off x="2204" y="3120"/>
                <a:ext cx="176" cy="192"/>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FFFF"/>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Arc 88"/>
              <p:cNvSpPr>
                <a:spLocks/>
              </p:cNvSpPr>
              <p:nvPr/>
            </p:nvSpPr>
            <p:spPr bwMode="auto">
              <a:xfrm rot="3888902">
                <a:off x="2374" y="3252"/>
                <a:ext cx="170" cy="170"/>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FFFF"/>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Arc 89"/>
              <p:cNvSpPr>
                <a:spLocks/>
              </p:cNvSpPr>
              <p:nvPr/>
            </p:nvSpPr>
            <p:spPr bwMode="auto">
              <a:xfrm rot="7161665">
                <a:off x="2347" y="3455"/>
                <a:ext cx="169" cy="162"/>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FFFF"/>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Arc 90"/>
              <p:cNvSpPr>
                <a:spLocks/>
              </p:cNvSpPr>
              <p:nvPr/>
            </p:nvSpPr>
            <p:spPr bwMode="auto">
              <a:xfrm rot="39566587">
                <a:off x="2023" y="3211"/>
                <a:ext cx="170" cy="16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FFFF"/>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Arc 91"/>
              <p:cNvSpPr>
                <a:spLocks/>
              </p:cNvSpPr>
              <p:nvPr/>
            </p:nvSpPr>
            <p:spPr bwMode="auto">
              <a:xfrm rot="79788237">
                <a:off x="2013" y="3428"/>
                <a:ext cx="169" cy="164"/>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FFFF"/>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Arc 92"/>
              <p:cNvSpPr>
                <a:spLocks/>
              </p:cNvSpPr>
              <p:nvPr/>
            </p:nvSpPr>
            <p:spPr bwMode="auto">
              <a:xfrm rot="10800000">
                <a:off x="2190" y="3539"/>
                <a:ext cx="177" cy="157"/>
              </a:xfrm>
              <a:custGeom>
                <a:avLst/>
                <a:gdLst>
                  <a:gd name="G0" fmla="+- 21600 0 0"/>
                  <a:gd name="G1" fmla="+- 21600 0 0"/>
                  <a:gd name="G2" fmla="+- 21600 0 0"/>
                  <a:gd name="T0" fmla="*/ 33 w 43200"/>
                  <a:gd name="T1" fmla="*/ 22795 h 22795"/>
                  <a:gd name="T2" fmla="*/ 43170 w 43200"/>
                  <a:gd name="T3" fmla="*/ 22738 h 22795"/>
                  <a:gd name="T4" fmla="*/ 21600 w 43200"/>
                  <a:gd name="T5" fmla="*/ 21600 h 22795"/>
                </a:gdLst>
                <a:ahLst/>
                <a:cxnLst>
                  <a:cxn ang="0">
                    <a:pos x="T0" y="T1"/>
                  </a:cxn>
                  <a:cxn ang="0">
                    <a:pos x="T2" y="T3"/>
                  </a:cxn>
                  <a:cxn ang="0">
                    <a:pos x="T4" y="T5"/>
                  </a:cxn>
                </a:cxnLst>
                <a:rect l="0" t="0" r="r" b="b"/>
                <a:pathLst>
                  <a:path w="43200" h="22795" fill="none"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path>
                  <a:path w="43200" h="22795" stroke="0" extrusionOk="0">
                    <a:moveTo>
                      <a:pt x="33" y="22794"/>
                    </a:moveTo>
                    <a:cubicBezTo>
                      <a:pt x="11" y="22397"/>
                      <a:pt x="0" y="21998"/>
                      <a:pt x="0" y="21600"/>
                    </a:cubicBezTo>
                    <a:cubicBezTo>
                      <a:pt x="0" y="9670"/>
                      <a:pt x="9670" y="0"/>
                      <a:pt x="21600" y="0"/>
                    </a:cubicBezTo>
                    <a:cubicBezTo>
                      <a:pt x="33529" y="0"/>
                      <a:pt x="43200" y="9670"/>
                      <a:pt x="43200" y="21600"/>
                    </a:cubicBezTo>
                    <a:cubicBezTo>
                      <a:pt x="43200" y="21979"/>
                      <a:pt x="43189" y="22358"/>
                      <a:pt x="43170" y="22738"/>
                    </a:cubicBezTo>
                    <a:lnTo>
                      <a:pt x="21600" y="21600"/>
                    </a:lnTo>
                    <a:close/>
                  </a:path>
                </a:pathLst>
              </a:custGeom>
              <a:solidFill>
                <a:srgbClr val="00FFFF"/>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AutoShape 93"/>
              <p:cNvSpPr>
                <a:spLocks noChangeArrowheads="1"/>
              </p:cNvSpPr>
              <p:nvPr/>
            </p:nvSpPr>
            <p:spPr bwMode="auto">
              <a:xfrm>
                <a:off x="2140" y="3249"/>
                <a:ext cx="280" cy="303"/>
              </a:xfrm>
              <a:prstGeom prst="flowChartConnector">
                <a:avLst/>
              </a:prstGeom>
              <a:solidFill>
                <a:srgbClr val="FFFF99"/>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6" name="Line 94"/>
            <p:cNvSpPr>
              <a:spLocks noChangeShapeType="1"/>
            </p:cNvSpPr>
            <p:nvPr/>
          </p:nvSpPr>
          <p:spPr bwMode="auto">
            <a:xfrm flipH="1">
              <a:off x="3655116" y="3221567"/>
              <a:ext cx="458463" cy="24638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Line 95"/>
            <p:cNvSpPr>
              <a:spLocks noChangeShapeType="1"/>
            </p:cNvSpPr>
            <p:nvPr/>
          </p:nvSpPr>
          <p:spPr bwMode="auto">
            <a:xfrm flipH="1">
              <a:off x="5161496" y="3274363"/>
              <a:ext cx="458463" cy="21118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Line 96"/>
            <p:cNvSpPr>
              <a:spLocks noChangeShapeType="1"/>
            </p:cNvSpPr>
            <p:nvPr/>
          </p:nvSpPr>
          <p:spPr bwMode="auto">
            <a:xfrm flipV="1">
              <a:off x="3982590" y="3379955"/>
              <a:ext cx="196484" cy="10559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Line 97"/>
            <p:cNvSpPr>
              <a:spLocks noChangeShapeType="1"/>
            </p:cNvSpPr>
            <p:nvPr/>
          </p:nvSpPr>
          <p:spPr bwMode="auto">
            <a:xfrm flipV="1">
              <a:off x="3196653" y="3115975"/>
              <a:ext cx="130990" cy="527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Line 98"/>
            <p:cNvSpPr>
              <a:spLocks noChangeShapeType="1"/>
            </p:cNvSpPr>
            <p:nvPr/>
          </p:nvSpPr>
          <p:spPr bwMode="auto">
            <a:xfrm>
              <a:off x="3524126" y="3221567"/>
              <a:ext cx="392969" cy="2639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Line 99"/>
            <p:cNvSpPr>
              <a:spLocks noChangeShapeType="1"/>
            </p:cNvSpPr>
            <p:nvPr/>
          </p:nvSpPr>
          <p:spPr bwMode="auto">
            <a:xfrm>
              <a:off x="4048085" y="3274363"/>
              <a:ext cx="196484" cy="1583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Line 100"/>
            <p:cNvSpPr>
              <a:spLocks noChangeShapeType="1"/>
            </p:cNvSpPr>
            <p:nvPr/>
          </p:nvSpPr>
          <p:spPr bwMode="auto">
            <a:xfrm>
              <a:off x="5161496" y="3327159"/>
              <a:ext cx="327474" cy="1583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Arc 101"/>
            <p:cNvSpPr>
              <a:spLocks/>
            </p:cNvSpPr>
            <p:nvPr/>
          </p:nvSpPr>
          <p:spPr bwMode="auto">
            <a:xfrm>
              <a:off x="2691797" y="1268114"/>
              <a:ext cx="1028814" cy="1372697"/>
            </a:xfrm>
            <a:custGeom>
              <a:avLst/>
              <a:gdLst>
                <a:gd name="G0" fmla="+- 9252 0 0"/>
                <a:gd name="G1" fmla="+- 21600 0 0"/>
                <a:gd name="G2" fmla="+- 21600 0 0"/>
                <a:gd name="T0" fmla="*/ 0 w 30852"/>
                <a:gd name="T1" fmla="*/ 2082 h 21600"/>
                <a:gd name="T2" fmla="*/ 30852 w 30852"/>
                <a:gd name="T3" fmla="*/ 21600 h 21600"/>
                <a:gd name="T4" fmla="*/ 9252 w 30852"/>
                <a:gd name="T5" fmla="*/ 21600 h 21600"/>
              </a:gdLst>
              <a:ahLst/>
              <a:cxnLst>
                <a:cxn ang="0">
                  <a:pos x="T0" y="T1"/>
                </a:cxn>
                <a:cxn ang="0">
                  <a:pos x="T2" y="T3"/>
                </a:cxn>
                <a:cxn ang="0">
                  <a:pos x="T4" y="T5"/>
                </a:cxn>
              </a:cxnLst>
              <a:rect l="0" t="0" r="r" b="b"/>
              <a:pathLst>
                <a:path w="30852" h="21600" fill="none" extrusionOk="0">
                  <a:moveTo>
                    <a:pt x="-1" y="2081"/>
                  </a:moveTo>
                  <a:cubicBezTo>
                    <a:pt x="2891" y="711"/>
                    <a:pt x="6051" y="-1"/>
                    <a:pt x="9252" y="0"/>
                  </a:cubicBezTo>
                  <a:cubicBezTo>
                    <a:pt x="21181" y="0"/>
                    <a:pt x="30852" y="9670"/>
                    <a:pt x="30852" y="21600"/>
                  </a:cubicBezTo>
                </a:path>
                <a:path w="30852" h="21600" stroke="0" extrusionOk="0">
                  <a:moveTo>
                    <a:pt x="-1" y="2081"/>
                  </a:moveTo>
                  <a:cubicBezTo>
                    <a:pt x="2891" y="711"/>
                    <a:pt x="6051" y="-1"/>
                    <a:pt x="9252" y="0"/>
                  </a:cubicBezTo>
                  <a:cubicBezTo>
                    <a:pt x="21181" y="0"/>
                    <a:pt x="30852" y="9670"/>
                    <a:pt x="30852" y="21600"/>
                  </a:cubicBezTo>
                  <a:lnTo>
                    <a:pt x="9252" y="2160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Arc 102"/>
            <p:cNvSpPr>
              <a:spLocks/>
            </p:cNvSpPr>
            <p:nvPr/>
          </p:nvSpPr>
          <p:spPr bwMode="auto">
            <a:xfrm flipH="1">
              <a:off x="5094637" y="1162522"/>
              <a:ext cx="1595071" cy="1161513"/>
            </a:xfrm>
            <a:custGeom>
              <a:avLst/>
              <a:gdLst>
                <a:gd name="G0" fmla="+- 15961 0 0"/>
                <a:gd name="G1" fmla="+- 21600 0 0"/>
                <a:gd name="G2" fmla="+- 21600 0 0"/>
                <a:gd name="T0" fmla="*/ 0 w 37561"/>
                <a:gd name="T1" fmla="*/ 7046 h 21600"/>
                <a:gd name="T2" fmla="*/ 37561 w 37561"/>
                <a:gd name="T3" fmla="*/ 21600 h 21600"/>
                <a:gd name="T4" fmla="*/ 15961 w 37561"/>
                <a:gd name="T5" fmla="*/ 21600 h 21600"/>
              </a:gdLst>
              <a:ahLst/>
              <a:cxnLst>
                <a:cxn ang="0">
                  <a:pos x="T0" y="T1"/>
                </a:cxn>
                <a:cxn ang="0">
                  <a:pos x="T2" y="T3"/>
                </a:cxn>
                <a:cxn ang="0">
                  <a:pos x="T4" y="T5"/>
                </a:cxn>
              </a:cxnLst>
              <a:rect l="0" t="0" r="r" b="b"/>
              <a:pathLst>
                <a:path w="37561" h="21600" fill="none" extrusionOk="0">
                  <a:moveTo>
                    <a:pt x="0" y="7046"/>
                  </a:moveTo>
                  <a:cubicBezTo>
                    <a:pt x="4093" y="2557"/>
                    <a:pt x="9886" y="-1"/>
                    <a:pt x="15961" y="0"/>
                  </a:cubicBezTo>
                  <a:cubicBezTo>
                    <a:pt x="27890" y="0"/>
                    <a:pt x="37561" y="9670"/>
                    <a:pt x="37561" y="21600"/>
                  </a:cubicBezTo>
                </a:path>
                <a:path w="37561" h="21600" stroke="0" extrusionOk="0">
                  <a:moveTo>
                    <a:pt x="0" y="7046"/>
                  </a:moveTo>
                  <a:cubicBezTo>
                    <a:pt x="4093" y="2557"/>
                    <a:pt x="9886" y="-1"/>
                    <a:pt x="15961" y="0"/>
                  </a:cubicBezTo>
                  <a:cubicBezTo>
                    <a:pt x="27890" y="0"/>
                    <a:pt x="37561" y="9670"/>
                    <a:pt x="37561" y="21600"/>
                  </a:cubicBezTo>
                  <a:lnTo>
                    <a:pt x="15961" y="21600"/>
                  </a:lnTo>
                  <a:close/>
                </a:path>
              </a:pathLst>
            </a:custGeom>
            <a:noFill/>
            <a:ln w="95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5" name="Group 103"/>
            <p:cNvGrpSpPr>
              <a:grpSpLocks/>
            </p:cNvGrpSpPr>
            <p:nvPr/>
          </p:nvGrpSpPr>
          <p:grpSpPr bwMode="auto">
            <a:xfrm>
              <a:off x="2410715" y="3379955"/>
              <a:ext cx="1593706" cy="696248"/>
              <a:chOff x="1344" y="2775"/>
              <a:chExt cx="1168" cy="633"/>
            </a:xfrm>
          </p:grpSpPr>
          <p:sp>
            <p:nvSpPr>
              <p:cNvPr id="67" name="AutoShape 104"/>
              <p:cNvSpPr>
                <a:spLocks noChangeArrowheads="1"/>
              </p:cNvSpPr>
              <p:nvPr/>
            </p:nvSpPr>
            <p:spPr bwMode="auto">
              <a:xfrm rot="3147634">
                <a:off x="1623" y="2496"/>
                <a:ext cx="610" cy="116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Line 105"/>
              <p:cNvSpPr>
                <a:spLocks noChangeShapeType="1"/>
              </p:cNvSpPr>
              <p:nvPr/>
            </p:nvSpPr>
            <p:spPr bwMode="auto">
              <a:xfrm flipH="1">
                <a:off x="1507" y="2832"/>
                <a:ext cx="816" cy="57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Line 106"/>
              <p:cNvSpPr>
                <a:spLocks noChangeShapeType="1"/>
              </p:cNvSpPr>
              <p:nvPr/>
            </p:nvSpPr>
            <p:spPr bwMode="auto">
              <a:xfrm flipV="1">
                <a:off x="1795" y="2832"/>
                <a:ext cx="480" cy="9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Line 107"/>
              <p:cNvSpPr>
                <a:spLocks noChangeShapeType="1"/>
              </p:cNvSpPr>
              <p:nvPr/>
            </p:nvSpPr>
            <p:spPr bwMode="auto">
              <a:xfrm flipH="1">
                <a:off x="2131" y="2928"/>
                <a:ext cx="144" cy="24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Line 108"/>
              <p:cNvSpPr>
                <a:spLocks noChangeShapeType="1"/>
              </p:cNvSpPr>
              <p:nvPr/>
            </p:nvSpPr>
            <p:spPr bwMode="auto">
              <a:xfrm flipH="1">
                <a:off x="1699" y="3072"/>
                <a:ext cx="240" cy="48"/>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Line 109"/>
              <p:cNvSpPr>
                <a:spLocks noChangeShapeType="1"/>
              </p:cNvSpPr>
              <p:nvPr/>
            </p:nvSpPr>
            <p:spPr bwMode="auto">
              <a:xfrm flipH="1">
                <a:off x="1843" y="3072"/>
                <a:ext cx="144" cy="192"/>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6" name="Group 110"/>
            <p:cNvGrpSpPr>
              <a:grpSpLocks/>
            </p:cNvGrpSpPr>
            <p:nvPr/>
          </p:nvGrpSpPr>
          <p:grpSpPr bwMode="auto">
            <a:xfrm rot="10800000">
              <a:off x="5881938" y="1612388"/>
              <a:ext cx="941487" cy="394870"/>
              <a:chOff x="2208" y="2928"/>
              <a:chExt cx="1168" cy="633"/>
            </a:xfrm>
          </p:grpSpPr>
          <p:sp>
            <p:nvSpPr>
              <p:cNvPr id="61" name="AutoShape 111"/>
              <p:cNvSpPr>
                <a:spLocks noChangeArrowheads="1"/>
              </p:cNvSpPr>
              <p:nvPr/>
            </p:nvSpPr>
            <p:spPr bwMode="auto">
              <a:xfrm rot="3147634">
                <a:off x="2487" y="2649"/>
                <a:ext cx="610" cy="116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Line 112"/>
              <p:cNvSpPr>
                <a:spLocks noChangeShapeType="1"/>
              </p:cNvSpPr>
              <p:nvPr/>
            </p:nvSpPr>
            <p:spPr bwMode="auto">
              <a:xfrm flipH="1">
                <a:off x="2371" y="2985"/>
                <a:ext cx="816" cy="57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Line 113"/>
              <p:cNvSpPr>
                <a:spLocks noChangeShapeType="1"/>
              </p:cNvSpPr>
              <p:nvPr/>
            </p:nvSpPr>
            <p:spPr bwMode="auto">
              <a:xfrm flipV="1">
                <a:off x="2659" y="2985"/>
                <a:ext cx="480" cy="9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Line 114"/>
              <p:cNvSpPr>
                <a:spLocks noChangeShapeType="1"/>
              </p:cNvSpPr>
              <p:nvPr/>
            </p:nvSpPr>
            <p:spPr bwMode="auto">
              <a:xfrm flipH="1">
                <a:off x="2995" y="3081"/>
                <a:ext cx="144" cy="24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Line 115"/>
              <p:cNvSpPr>
                <a:spLocks noChangeShapeType="1"/>
              </p:cNvSpPr>
              <p:nvPr/>
            </p:nvSpPr>
            <p:spPr bwMode="auto">
              <a:xfrm flipH="1">
                <a:off x="2563" y="3225"/>
                <a:ext cx="240" cy="48"/>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Line 116"/>
              <p:cNvSpPr>
                <a:spLocks noChangeShapeType="1"/>
              </p:cNvSpPr>
              <p:nvPr/>
            </p:nvSpPr>
            <p:spPr bwMode="auto">
              <a:xfrm flipH="1">
                <a:off x="2707" y="3225"/>
                <a:ext cx="144" cy="192"/>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7" name="Group 117"/>
            <p:cNvGrpSpPr>
              <a:grpSpLocks/>
            </p:cNvGrpSpPr>
            <p:nvPr/>
          </p:nvGrpSpPr>
          <p:grpSpPr bwMode="auto">
            <a:xfrm rot="4538368">
              <a:off x="2276832" y="1691242"/>
              <a:ext cx="1303402" cy="775022"/>
              <a:chOff x="2208" y="2928"/>
              <a:chExt cx="1168" cy="633"/>
            </a:xfrm>
          </p:grpSpPr>
          <p:sp>
            <p:nvSpPr>
              <p:cNvPr id="55" name="AutoShape 118"/>
              <p:cNvSpPr>
                <a:spLocks noChangeArrowheads="1"/>
              </p:cNvSpPr>
              <p:nvPr/>
            </p:nvSpPr>
            <p:spPr bwMode="auto">
              <a:xfrm rot="3147634">
                <a:off x="2487" y="2649"/>
                <a:ext cx="610" cy="116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Line 119"/>
              <p:cNvSpPr>
                <a:spLocks noChangeShapeType="1"/>
              </p:cNvSpPr>
              <p:nvPr/>
            </p:nvSpPr>
            <p:spPr bwMode="auto">
              <a:xfrm flipH="1">
                <a:off x="2371" y="2985"/>
                <a:ext cx="816" cy="57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Line 120"/>
              <p:cNvSpPr>
                <a:spLocks noChangeShapeType="1"/>
              </p:cNvSpPr>
              <p:nvPr/>
            </p:nvSpPr>
            <p:spPr bwMode="auto">
              <a:xfrm flipV="1">
                <a:off x="2659" y="2985"/>
                <a:ext cx="480" cy="9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Line 121"/>
              <p:cNvSpPr>
                <a:spLocks noChangeShapeType="1"/>
              </p:cNvSpPr>
              <p:nvPr/>
            </p:nvSpPr>
            <p:spPr bwMode="auto">
              <a:xfrm flipH="1">
                <a:off x="2995" y="3081"/>
                <a:ext cx="144" cy="24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Line 122"/>
              <p:cNvSpPr>
                <a:spLocks noChangeShapeType="1"/>
              </p:cNvSpPr>
              <p:nvPr/>
            </p:nvSpPr>
            <p:spPr bwMode="auto">
              <a:xfrm flipH="1">
                <a:off x="2563" y="3225"/>
                <a:ext cx="240" cy="48"/>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Line 123"/>
              <p:cNvSpPr>
                <a:spLocks noChangeShapeType="1"/>
              </p:cNvSpPr>
              <p:nvPr/>
            </p:nvSpPr>
            <p:spPr bwMode="auto">
              <a:xfrm flipH="1">
                <a:off x="2707" y="3225"/>
                <a:ext cx="144" cy="192"/>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8" name="Line 124"/>
            <p:cNvSpPr>
              <a:spLocks noChangeShapeType="1"/>
            </p:cNvSpPr>
            <p:nvPr/>
          </p:nvSpPr>
          <p:spPr bwMode="auto">
            <a:xfrm flipV="1">
              <a:off x="3720611" y="3221567"/>
              <a:ext cx="392969" cy="15838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Arc 125"/>
            <p:cNvSpPr>
              <a:spLocks/>
            </p:cNvSpPr>
            <p:nvPr/>
          </p:nvSpPr>
          <p:spPr bwMode="auto">
            <a:xfrm>
              <a:off x="4048085" y="1637686"/>
              <a:ext cx="61401" cy="422368"/>
            </a:xfrm>
            <a:custGeom>
              <a:avLst/>
              <a:gdLst>
                <a:gd name="G0" fmla="+- 0 0 0"/>
                <a:gd name="G1" fmla="+- 21600 0 0"/>
                <a:gd name="G2" fmla="+- 21600 0 0"/>
                <a:gd name="T0" fmla="*/ 0 w 20182"/>
                <a:gd name="T1" fmla="*/ 0 h 21600"/>
                <a:gd name="T2" fmla="*/ 20182 w 20182"/>
                <a:gd name="T3" fmla="*/ 13902 h 21600"/>
                <a:gd name="T4" fmla="*/ 0 w 20182"/>
                <a:gd name="T5" fmla="*/ 21600 h 21600"/>
              </a:gdLst>
              <a:ahLst/>
              <a:cxnLst>
                <a:cxn ang="0">
                  <a:pos x="T0" y="T1"/>
                </a:cxn>
                <a:cxn ang="0">
                  <a:pos x="T2" y="T3"/>
                </a:cxn>
                <a:cxn ang="0">
                  <a:pos x="T4" y="T5"/>
                </a:cxn>
              </a:cxnLst>
              <a:rect l="0" t="0" r="r" b="b"/>
              <a:pathLst>
                <a:path w="20182" h="21600" fill="none" extrusionOk="0">
                  <a:moveTo>
                    <a:pt x="0" y="0"/>
                  </a:moveTo>
                  <a:cubicBezTo>
                    <a:pt x="8959" y="0"/>
                    <a:pt x="16988" y="5530"/>
                    <a:pt x="20181" y="13902"/>
                  </a:cubicBezTo>
                </a:path>
                <a:path w="20182" h="21600" stroke="0" extrusionOk="0">
                  <a:moveTo>
                    <a:pt x="0" y="0"/>
                  </a:moveTo>
                  <a:cubicBezTo>
                    <a:pt x="8959" y="0"/>
                    <a:pt x="16988" y="5530"/>
                    <a:pt x="20181" y="13902"/>
                  </a:cubicBezTo>
                  <a:lnTo>
                    <a:pt x="0" y="21600"/>
                  </a:lnTo>
                  <a:close/>
                </a:path>
              </a:pathLst>
            </a:custGeom>
            <a:noFill/>
            <a:ln w="952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0" name="Group 126"/>
            <p:cNvGrpSpPr>
              <a:grpSpLocks/>
            </p:cNvGrpSpPr>
            <p:nvPr/>
          </p:nvGrpSpPr>
          <p:grpSpPr bwMode="auto">
            <a:xfrm rot="13909666">
              <a:off x="5203922" y="3229804"/>
              <a:ext cx="1226408" cy="788666"/>
              <a:chOff x="1344" y="2775"/>
              <a:chExt cx="1168" cy="633"/>
            </a:xfrm>
          </p:grpSpPr>
          <p:sp>
            <p:nvSpPr>
              <p:cNvPr id="49" name="AutoShape 127"/>
              <p:cNvSpPr>
                <a:spLocks noChangeArrowheads="1"/>
              </p:cNvSpPr>
              <p:nvPr/>
            </p:nvSpPr>
            <p:spPr bwMode="auto">
              <a:xfrm rot="3147634">
                <a:off x="1623" y="2496"/>
                <a:ext cx="610" cy="116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Line 128"/>
              <p:cNvSpPr>
                <a:spLocks noChangeShapeType="1"/>
              </p:cNvSpPr>
              <p:nvPr/>
            </p:nvSpPr>
            <p:spPr bwMode="auto">
              <a:xfrm flipH="1">
                <a:off x="1507" y="2832"/>
                <a:ext cx="816" cy="57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Line 129"/>
              <p:cNvSpPr>
                <a:spLocks noChangeShapeType="1"/>
              </p:cNvSpPr>
              <p:nvPr/>
            </p:nvSpPr>
            <p:spPr bwMode="auto">
              <a:xfrm flipV="1">
                <a:off x="1795" y="2832"/>
                <a:ext cx="480" cy="9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Line 130"/>
              <p:cNvSpPr>
                <a:spLocks noChangeShapeType="1"/>
              </p:cNvSpPr>
              <p:nvPr/>
            </p:nvSpPr>
            <p:spPr bwMode="auto">
              <a:xfrm flipH="1">
                <a:off x="2131" y="2928"/>
                <a:ext cx="144" cy="24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Line 131"/>
              <p:cNvSpPr>
                <a:spLocks noChangeShapeType="1"/>
              </p:cNvSpPr>
              <p:nvPr/>
            </p:nvSpPr>
            <p:spPr bwMode="auto">
              <a:xfrm flipH="1">
                <a:off x="1699" y="3072"/>
                <a:ext cx="240" cy="48"/>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Line 132"/>
              <p:cNvSpPr>
                <a:spLocks noChangeShapeType="1"/>
              </p:cNvSpPr>
              <p:nvPr/>
            </p:nvSpPr>
            <p:spPr bwMode="auto">
              <a:xfrm flipH="1">
                <a:off x="1843" y="3072"/>
                <a:ext cx="144" cy="192"/>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1" name="Group 133"/>
            <p:cNvGrpSpPr>
              <a:grpSpLocks/>
            </p:cNvGrpSpPr>
            <p:nvPr/>
          </p:nvGrpSpPr>
          <p:grpSpPr bwMode="auto">
            <a:xfrm rot="6329534">
              <a:off x="3521250" y="1085336"/>
              <a:ext cx="758943" cy="489846"/>
              <a:chOff x="2208" y="2928"/>
              <a:chExt cx="1168" cy="633"/>
            </a:xfrm>
          </p:grpSpPr>
          <p:sp>
            <p:nvSpPr>
              <p:cNvPr id="43" name="AutoShape 134"/>
              <p:cNvSpPr>
                <a:spLocks noChangeArrowheads="1"/>
              </p:cNvSpPr>
              <p:nvPr/>
            </p:nvSpPr>
            <p:spPr bwMode="auto">
              <a:xfrm rot="3147634">
                <a:off x="2487" y="2649"/>
                <a:ext cx="610" cy="1168"/>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Line 135"/>
              <p:cNvSpPr>
                <a:spLocks noChangeShapeType="1"/>
              </p:cNvSpPr>
              <p:nvPr/>
            </p:nvSpPr>
            <p:spPr bwMode="auto">
              <a:xfrm flipH="1">
                <a:off x="2371" y="2985"/>
                <a:ext cx="816" cy="57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Line 136"/>
              <p:cNvSpPr>
                <a:spLocks noChangeShapeType="1"/>
              </p:cNvSpPr>
              <p:nvPr/>
            </p:nvSpPr>
            <p:spPr bwMode="auto">
              <a:xfrm flipV="1">
                <a:off x="2659" y="2985"/>
                <a:ext cx="480" cy="96"/>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Line 137"/>
              <p:cNvSpPr>
                <a:spLocks noChangeShapeType="1"/>
              </p:cNvSpPr>
              <p:nvPr/>
            </p:nvSpPr>
            <p:spPr bwMode="auto">
              <a:xfrm flipH="1">
                <a:off x="2995" y="3081"/>
                <a:ext cx="144" cy="240"/>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Line 138"/>
              <p:cNvSpPr>
                <a:spLocks noChangeShapeType="1"/>
              </p:cNvSpPr>
              <p:nvPr/>
            </p:nvSpPr>
            <p:spPr bwMode="auto">
              <a:xfrm flipH="1">
                <a:off x="2563" y="3225"/>
                <a:ext cx="240" cy="48"/>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Line 139"/>
              <p:cNvSpPr>
                <a:spLocks noChangeShapeType="1"/>
              </p:cNvSpPr>
              <p:nvPr/>
            </p:nvSpPr>
            <p:spPr bwMode="auto">
              <a:xfrm flipH="1">
                <a:off x="2707" y="3225"/>
                <a:ext cx="144" cy="192"/>
              </a:xfrm>
              <a:prstGeom prst="line">
                <a:avLst/>
              </a:prstGeom>
              <a:noFill/>
              <a:ln w="952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2" name="Text Box 140"/>
            <p:cNvSpPr txBox="1">
              <a:spLocks noChangeArrowheads="1"/>
            </p:cNvSpPr>
            <p:nvPr/>
          </p:nvSpPr>
          <p:spPr bwMode="auto">
            <a:xfrm>
              <a:off x="1349154" y="4039906"/>
              <a:ext cx="141905" cy="28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omic Sans MS" pitchFamily="66" charset="0"/>
              </a:endParaRPr>
            </a:p>
          </p:txBody>
        </p:sp>
      </p:grpSp>
      <p:sp>
        <p:nvSpPr>
          <p:cNvPr id="133" name="WordArt 3"/>
          <p:cNvSpPr>
            <a:spLocks noChangeArrowheads="1" noChangeShapeType="1" noTextEdit="1"/>
          </p:cNvSpPr>
          <p:nvPr/>
        </p:nvSpPr>
        <p:spPr bwMode="auto">
          <a:xfrm>
            <a:off x="432107" y="4343400"/>
            <a:ext cx="8382000" cy="1880530"/>
          </a:xfrm>
          <a:prstGeom prst="rect">
            <a:avLst/>
          </a:prstGeom>
        </p:spPr>
        <p:txBody>
          <a:bodyPr wrap="none" lIns="68580" tIns="34290" rIns="68580" bIns="34290" fromWordArt="1">
            <a:prstTxWarp prst="textWave1">
              <a:avLst>
                <a:gd name="adj1" fmla="val 13005"/>
                <a:gd name="adj2" fmla="val 0"/>
              </a:avLst>
            </a:prstTxWarp>
          </a:bodyPr>
          <a:lstStyle/>
          <a:p>
            <a:pPr algn="ctr"/>
            <a:r>
              <a:rPr lang="en-US" sz="2700" kern="10" dirty="0" err="1">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Chào</a:t>
            </a:r>
            <a:r>
              <a:rPr lang="en-US" sz="2700" kern="10" dirty="0">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 </a:t>
            </a:r>
            <a:r>
              <a:rPr lang="en-US" sz="2700" kern="10" dirty="0" err="1">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tạm</a:t>
            </a:r>
            <a:r>
              <a:rPr lang="en-US" sz="2700" kern="10" dirty="0">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 </a:t>
            </a:r>
            <a:r>
              <a:rPr lang="en-US" sz="2700" kern="10" dirty="0" err="1">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biệt</a:t>
            </a:r>
            <a:r>
              <a:rPr lang="en-US" sz="2700" kern="10" dirty="0">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 </a:t>
            </a:r>
            <a:r>
              <a:rPr lang="en-US" sz="2700" kern="10" dirty="0" err="1">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các</a:t>
            </a:r>
            <a:r>
              <a:rPr lang="en-US" sz="2700" kern="10" dirty="0">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 </a:t>
            </a:r>
            <a:r>
              <a:rPr lang="en-US" sz="2700" kern="10" dirty="0" err="1">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em</a:t>
            </a:r>
            <a:r>
              <a:rPr lang="en-US" sz="2700" kern="10" dirty="0">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rPr>
              <a:t>!</a:t>
            </a:r>
            <a:endParaRPr lang="vi-VN" sz="2700" kern="10" dirty="0">
              <a:ln w="9525">
                <a:solidFill>
                  <a:srgbClr val="CC99FF"/>
                </a:solidFill>
                <a:round/>
                <a:headEnd/>
                <a:tailEnd/>
              </a:ln>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327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style.rotation</p:attrName>
                                        </p:attrNameLst>
                                      </p:cBhvr>
                                      <p:tavLst>
                                        <p:tav tm="0">
                                          <p:val>
                                            <p:fltVal val="720"/>
                                          </p:val>
                                        </p:tav>
                                        <p:tav tm="100000">
                                          <p:val>
                                            <p:fltVal val="0"/>
                                          </p:val>
                                        </p:tav>
                                      </p:tavLst>
                                    </p:anim>
                                    <p:anim calcmode="lin" valueType="num">
                                      <p:cBhvr>
                                        <p:cTn id="9" dur="2000" fill="hold"/>
                                        <p:tgtEl>
                                          <p:spTgt spid="134"/>
                                        </p:tgtEl>
                                        <p:attrNameLst>
                                          <p:attrName>ppt_h</p:attrName>
                                        </p:attrNameLst>
                                      </p:cBhvr>
                                      <p:tavLst>
                                        <p:tav tm="0">
                                          <p:val>
                                            <p:fltVal val="0"/>
                                          </p:val>
                                        </p:tav>
                                        <p:tav tm="100000">
                                          <p:val>
                                            <p:strVal val="#ppt_h"/>
                                          </p:val>
                                        </p:tav>
                                      </p:tavLst>
                                    </p:anim>
                                    <p:anim calcmode="lin" valueType="num">
                                      <p:cBhvr>
                                        <p:cTn id="10" dur="2000" fill="hold"/>
                                        <p:tgtEl>
                                          <p:spTgt spid="134"/>
                                        </p:tgtEl>
                                        <p:attrNameLst>
                                          <p:attrName>ppt_w</p:attrName>
                                        </p:attrNameLst>
                                      </p:cBhvr>
                                      <p:tavLst>
                                        <p:tav tm="0">
                                          <p:val>
                                            <p:fltVal val="0"/>
                                          </p:val>
                                        </p:tav>
                                        <p:tav tm="100000">
                                          <p:val>
                                            <p:strVal val="#ppt_w"/>
                                          </p:val>
                                        </p:tav>
                                      </p:tavLst>
                                    </p:anim>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133"/>
                                        </p:tgtEl>
                                        <p:attrNameLst>
                                          <p:attrName>style.visibility</p:attrName>
                                        </p:attrNameLst>
                                      </p:cBhvr>
                                      <p:to>
                                        <p:strVal val="visible"/>
                                      </p:to>
                                    </p:set>
                                    <p:anim calcmode="lin" valueType="num">
                                      <p:cBhvr>
                                        <p:cTn id="13" dur="750" fill="hold"/>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14" dur="750" fill="hold"/>
                                        <p:tgtEl>
                                          <p:spTgt spid="133"/>
                                        </p:tgtEl>
                                        <p:attrNameLst>
                                          <p:attrName>ppt_y</p:attrName>
                                        </p:attrNameLst>
                                      </p:cBhvr>
                                      <p:tavLst>
                                        <p:tav tm="0">
                                          <p:val>
                                            <p:strVal val="#ppt_y"/>
                                          </p:val>
                                        </p:tav>
                                        <p:tav tm="100000">
                                          <p:val>
                                            <p:strVal val="#ppt_y"/>
                                          </p:val>
                                        </p:tav>
                                      </p:tavLst>
                                    </p:anim>
                                    <p:anim calcmode="lin" valueType="num">
                                      <p:cBhvr>
                                        <p:cTn id="15" dur="750" fill="hold"/>
                                        <p:tgtEl>
                                          <p:spTgt spid="133"/>
                                        </p:tgtEl>
                                        <p:attrNameLst>
                                          <p:attrName>ppt_h</p:attrName>
                                        </p:attrNameLst>
                                      </p:cBhvr>
                                      <p:tavLst>
                                        <p:tav tm="0">
                                          <p:val>
                                            <p:strVal val="#ppt_h/10"/>
                                          </p:val>
                                        </p:tav>
                                        <p:tav tm="50000">
                                          <p:val>
                                            <p:strVal val="#ppt_h+.01"/>
                                          </p:val>
                                        </p:tav>
                                        <p:tav tm="100000">
                                          <p:val>
                                            <p:strVal val="#ppt_h"/>
                                          </p:val>
                                        </p:tav>
                                      </p:tavLst>
                                    </p:anim>
                                    <p:anim calcmode="lin" valueType="num">
                                      <p:cBhvr>
                                        <p:cTn id="16" dur="750" fill="hold"/>
                                        <p:tgtEl>
                                          <p:spTgt spid="13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750" tmFilter="0,0; .5, 1; 1, 1"/>
                                        <p:tgtEl>
                                          <p:spTgt spid="133"/>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832094" y="2318312"/>
            <a:ext cx="3852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u="sng" strike="noStrike" kern="0" cap="none" spc="0" normalizeH="0" baseline="0" noProof="0" dirty="0">
                <a:ln>
                  <a:noFill/>
                </a:ln>
                <a:solidFill>
                  <a:srgbClr val="006699"/>
                </a:solidFill>
                <a:effectLst/>
                <a:uLnTx/>
                <a:uFillTx/>
                <a:latin typeface="VNI-Times" pitchFamily="2" charset="0"/>
              </a:rPr>
              <a:t>TAÄP LAØM VAÊN</a:t>
            </a:r>
            <a:endParaRPr kumimoji="0" lang="en-US" sz="4000" b="1" u="none" strike="noStrike" kern="0" cap="none" spc="0" normalizeH="0" baseline="0" noProof="0" dirty="0">
              <a:ln>
                <a:noFill/>
              </a:ln>
              <a:solidFill>
                <a:srgbClr val="FF3300"/>
              </a:solidFill>
              <a:effectLst/>
              <a:uLnTx/>
              <a:uFillTx/>
            </a:endParaRPr>
          </a:p>
        </p:txBody>
      </p:sp>
      <p:sp>
        <p:nvSpPr>
          <p:cNvPr id="3" name="WordArt 13"/>
          <p:cNvSpPr>
            <a:spLocks noChangeArrowheads="1" noChangeShapeType="1" noTextEdit="1"/>
          </p:cNvSpPr>
          <p:nvPr/>
        </p:nvSpPr>
        <p:spPr bwMode="auto">
          <a:xfrm>
            <a:off x="1100663" y="3203884"/>
            <a:ext cx="7315200" cy="1524000"/>
          </a:xfrm>
          <a:prstGeom prst="rect">
            <a:avLst/>
          </a:prstGeom>
        </p:spPr>
        <p:txBody>
          <a:bodyPr wrap="none" fromWordArt="1">
            <a:prstTxWarp prst="textPlain">
              <a:avLst>
                <a:gd name="adj" fmla="val 50119"/>
              </a:avLst>
            </a:prstTxWarp>
          </a:bodyPr>
          <a:lstStyle/>
          <a:p>
            <a:r>
              <a:rPr lang="en-US" sz="3600"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Hobo"/>
              </a:rPr>
              <a:t>LUYEÄN TAÄP MIEÂU TAÛ CAÂY COÁI</a:t>
            </a:r>
          </a:p>
        </p:txBody>
      </p:sp>
      <p:sp>
        <p:nvSpPr>
          <p:cNvPr id="7" name="TextBox 6">
            <a:extLst>
              <a:ext uri="{FF2B5EF4-FFF2-40B4-BE49-F238E27FC236}">
                <a16:creationId xmlns:a16="http://schemas.microsoft.com/office/drawing/2014/main" id="{EFE67FF3-46C9-4804-9B24-7D3E8F35EFB5}"/>
              </a:ext>
            </a:extLst>
          </p:cNvPr>
          <p:cNvSpPr txBox="1"/>
          <p:nvPr/>
        </p:nvSpPr>
        <p:spPr>
          <a:xfrm>
            <a:off x="609600" y="1422231"/>
            <a:ext cx="8077200" cy="707886"/>
          </a:xfrm>
          <a:prstGeom prst="rect">
            <a:avLst/>
          </a:prstGeom>
          <a:noFill/>
        </p:spPr>
        <p:txBody>
          <a:bodyPr wrap="square" rtlCol="0">
            <a:spAutoFit/>
          </a:bodyPr>
          <a:lstStyle/>
          <a:p>
            <a:r>
              <a:rPr lang="en-US" sz="4000" dirty="0" err="1"/>
              <a:t>Thứ</a:t>
            </a:r>
            <a:r>
              <a:rPr lang="en-US" sz="4000" dirty="0"/>
              <a:t> </a:t>
            </a:r>
            <a:r>
              <a:rPr lang="en-US" sz="4000" dirty="0" err="1"/>
              <a:t>sáu</a:t>
            </a:r>
            <a:r>
              <a:rPr lang="en-US" sz="4000" dirty="0"/>
              <a:t> </a:t>
            </a:r>
            <a:r>
              <a:rPr lang="en-US" sz="4000" dirty="0" err="1"/>
              <a:t>ngày</a:t>
            </a:r>
            <a:r>
              <a:rPr lang="en-US" sz="4000" dirty="0"/>
              <a:t> 18 </a:t>
            </a:r>
            <a:r>
              <a:rPr lang="en-US" sz="4000" dirty="0" err="1"/>
              <a:t>tháng</a:t>
            </a:r>
            <a:r>
              <a:rPr lang="en-US" sz="4000" dirty="0"/>
              <a:t> 3 </a:t>
            </a:r>
            <a:r>
              <a:rPr lang="en-US" sz="4000" dirty="0" err="1"/>
              <a:t>năm</a:t>
            </a:r>
            <a:r>
              <a:rPr lang="en-US" sz="4000" dirty="0"/>
              <a:t> 2022</a:t>
            </a:r>
          </a:p>
        </p:txBody>
      </p:sp>
    </p:spTree>
    <p:extLst>
      <p:ext uri="{BB962C8B-B14F-4D97-AF65-F5344CB8AC3E}">
        <p14:creationId xmlns:p14="http://schemas.microsoft.com/office/powerpoint/2010/main" val="3799976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EA610-AB15-4F37-8539-01E2E211F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8"/>
            <a:ext cx="9144000" cy="6761655"/>
          </a:xfrm>
          <a:prstGeom prst="rect">
            <a:avLst/>
          </a:prstGeom>
        </p:spPr>
      </p:pic>
      <p:sp>
        <p:nvSpPr>
          <p:cNvPr id="4" name="TextBox 3">
            <a:extLst>
              <a:ext uri="{FF2B5EF4-FFF2-40B4-BE49-F238E27FC236}">
                <a16:creationId xmlns:a16="http://schemas.microsoft.com/office/drawing/2014/main" id="{FEEC886A-9018-4767-AB92-77A8494A25F8}"/>
              </a:ext>
            </a:extLst>
          </p:cNvPr>
          <p:cNvSpPr txBox="1"/>
          <p:nvPr/>
        </p:nvSpPr>
        <p:spPr>
          <a:xfrm>
            <a:off x="2362200" y="473021"/>
            <a:ext cx="51054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MỤC TIÊU BÀI HỌC</a:t>
            </a:r>
          </a:p>
        </p:txBody>
      </p:sp>
      <p:sp>
        <p:nvSpPr>
          <p:cNvPr id="5" name="TextBox 4">
            <a:extLst>
              <a:ext uri="{FF2B5EF4-FFF2-40B4-BE49-F238E27FC236}">
                <a16:creationId xmlns:a16="http://schemas.microsoft.com/office/drawing/2014/main" id="{6D5E49A0-891F-41E4-BBF1-A00336590DB3}"/>
              </a:ext>
            </a:extLst>
          </p:cNvPr>
          <p:cNvSpPr txBox="1"/>
          <p:nvPr/>
        </p:nvSpPr>
        <p:spPr>
          <a:xfrm>
            <a:off x="1524000" y="1661280"/>
            <a:ext cx="7620000" cy="1569660"/>
          </a:xfrm>
          <a:prstGeom prst="rect">
            <a:avLst/>
          </a:prstGeom>
          <a:noFill/>
        </p:spPr>
        <p:txBody>
          <a:bodyPr wrap="square" rtlCol="0">
            <a:spAutoFit/>
          </a:bodyPr>
          <a:lstStyle/>
          <a:p>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-Luyện tập viết bài văn miêu tả cây cối theo các bước: lập dàn ý, viết đoạn mở bài, thân bài, kết bài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8D6F1F1-6F31-4223-BCBD-D30F9DD0A544}"/>
              </a:ext>
            </a:extLst>
          </p:cNvPr>
          <p:cNvSpPr txBox="1"/>
          <p:nvPr/>
        </p:nvSpPr>
        <p:spPr>
          <a:xfrm>
            <a:off x="3289738" y="3261480"/>
            <a:ext cx="5715000"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chỉnh</a:t>
            </a:r>
            <a:r>
              <a:rPr lang="en-US" sz="3200" dirty="0">
                <a:latin typeface="Times New Roman" panose="02020603050405020304" pitchFamily="18" charset="0"/>
                <a:cs typeface="Times New Roman" panose="02020603050405020304" pitchFamily="18" charset="0"/>
              </a:rPr>
              <a:t>.</a:t>
            </a:r>
          </a:p>
          <a:p>
            <a:endParaRPr lang="en-US" sz="3200" dirty="0"/>
          </a:p>
        </p:txBody>
      </p:sp>
    </p:spTree>
    <p:extLst>
      <p:ext uri="{BB962C8B-B14F-4D97-AF65-F5344CB8AC3E}">
        <p14:creationId xmlns:p14="http://schemas.microsoft.com/office/powerpoint/2010/main" val="801736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a:off x="152400" y="838200"/>
            <a:ext cx="8839200" cy="5829300"/>
            <a:chOff x="152400" y="838200"/>
            <a:chExt cx="8839200" cy="5829300"/>
          </a:xfrm>
        </p:grpSpPr>
        <p:pic>
          <p:nvPicPr>
            <p:cNvPr id="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8839200"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0100" y="1676400"/>
              <a:ext cx="7581900" cy="4524315"/>
            </a:xfrm>
            <a:prstGeom prst="rect">
              <a:avLst/>
            </a:prstGeom>
            <a:noFill/>
          </p:spPr>
          <p:txBody>
            <a:bodyPr wrap="square" rtlCol="0">
              <a:spAutoFit/>
            </a:bodyPr>
            <a:lstStyle/>
            <a:p>
              <a:pPr marL="0" marR="0" lvl="0" indent="0" algn="just" defTabSz="914400" eaLnBrk="1" fontAlgn="auto" latinLnBrk="0" hangingPunct="1">
                <a:lnSpc>
                  <a:spcPct val="150000"/>
                </a:lnSpc>
                <a:spcBef>
                  <a:spcPct val="5000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sng" strike="noStrike" kern="0" cap="none" spc="0" normalizeH="0" baseline="0" noProof="0" dirty="0" err="1">
                  <a:ln>
                    <a:noFill/>
                  </a:ln>
                  <a:solidFill>
                    <a:sysClr val="windowText" lastClr="000000"/>
                  </a:solidFill>
                  <a:effectLst/>
                  <a:uLnTx/>
                  <a:uFillTx/>
                  <a:latin typeface="Arial" pitchFamily="34" charset="0"/>
                  <a:cs typeface="Arial" pitchFamily="34" charset="0"/>
                </a:rPr>
                <a:t>Đề</a:t>
              </a:r>
              <a:r>
                <a:rPr kumimoji="0" lang="en-US" sz="4800" b="1" i="0" u="sng"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sng" strike="noStrike" kern="0" cap="none" spc="0" normalizeH="0" baseline="0" noProof="0" dirty="0" err="1">
                  <a:ln>
                    <a:noFill/>
                  </a:ln>
                  <a:solidFill>
                    <a:sysClr val="windowText" lastClr="000000"/>
                  </a:solidFill>
                  <a:effectLst/>
                  <a:uLnTx/>
                  <a:uFillTx/>
                  <a:latin typeface="Arial" pitchFamily="34" charset="0"/>
                  <a:cs typeface="Arial" pitchFamily="34" charset="0"/>
                </a:rPr>
                <a:t>bài</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Em</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hãy</a:t>
              </a:r>
              <a:r>
                <a:rPr kumimoji="0" lang="en-US" sz="4800" b="1" i="0" u="none" strike="noStrike" kern="0" cap="none" spc="0" normalizeH="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noProof="0" dirty="0" err="1">
                  <a:ln>
                    <a:noFill/>
                  </a:ln>
                  <a:solidFill>
                    <a:sysClr val="windowText" lastClr="000000"/>
                  </a:solidFill>
                  <a:effectLst/>
                  <a:uLnTx/>
                  <a:uFillTx/>
                  <a:latin typeface="Arial" pitchFamily="34" charset="0"/>
                  <a:cs typeface="Arial" pitchFamily="34" charset="0"/>
                </a:rPr>
                <a:t>t</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ả</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một</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cây</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có</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bóng</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mát</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hoặc</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cây</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ăn</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quả</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cây</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hoa</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mà</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em</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yêu</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4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thích</a:t>
              </a:r>
              <a:r>
                <a:rPr kumimoji="0" lang="en-US" sz="4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p>
          </p:txBody>
        </p:sp>
      </p:grpSp>
      <p:cxnSp>
        <p:nvCxnSpPr>
          <p:cNvPr id="8" name="Straight Connector 7"/>
          <p:cNvCxnSpPr/>
          <p:nvPr/>
        </p:nvCxnSpPr>
        <p:spPr>
          <a:xfrm>
            <a:off x="931479" y="4811110"/>
            <a:ext cx="3259521" cy="0"/>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0" name="Straight Connector 9"/>
          <p:cNvCxnSpPr/>
          <p:nvPr/>
        </p:nvCxnSpPr>
        <p:spPr>
          <a:xfrm>
            <a:off x="4667250" y="4811110"/>
            <a:ext cx="2343150" cy="0"/>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1" name="Straight Connector 10"/>
          <p:cNvCxnSpPr/>
          <p:nvPr/>
        </p:nvCxnSpPr>
        <p:spPr>
          <a:xfrm>
            <a:off x="800100" y="5943600"/>
            <a:ext cx="3867150" cy="0"/>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3" name="Straight Connector 12"/>
          <p:cNvCxnSpPr/>
          <p:nvPr/>
        </p:nvCxnSpPr>
        <p:spPr>
          <a:xfrm>
            <a:off x="931479" y="3732486"/>
            <a:ext cx="5469321" cy="0"/>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35571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743200"/>
            <a:ext cx="7772400" cy="1015663"/>
          </a:xfrm>
          <a:prstGeom prst="rect">
            <a:avLst/>
          </a:prstGeom>
          <a:noFill/>
        </p:spPr>
        <p:txBody>
          <a:bodyPr wrap="square" rtlCol="0">
            <a:spAutoFit/>
          </a:bodyPr>
          <a:lstStyle/>
          <a:p>
            <a:pPr algn="ctr"/>
            <a:r>
              <a:rPr lang="vi-VN" sz="6000" b="1" dirty="0">
                <a:latin typeface="Times New Roman" panose="02020603050405020304" pitchFamily="18" charset="0"/>
                <a:cs typeface="Times New Roman" panose="02020603050405020304" pitchFamily="18" charset="0"/>
              </a:rPr>
              <a:t>CÂY CÓ BÓNG MÁT</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257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8398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908" y="3437861"/>
            <a:ext cx="2280093" cy="3420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29000"/>
            <a:ext cx="2280093" cy="3420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187" y="1"/>
            <a:ext cx="4583813" cy="343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0186" y="3420139"/>
            <a:ext cx="4583814" cy="343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6761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Slipstrea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325</TotalTime>
  <Words>1689</Words>
  <Application>Microsoft Office PowerPoint</Application>
  <PresentationFormat>On-screen Show (4:3)</PresentationFormat>
  <Paragraphs>80</Paragraphs>
  <Slides>35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.VnTime</vt:lpstr>
      <vt:lpstr>arial</vt:lpstr>
      <vt:lpstr>arial</vt:lpstr>
      <vt:lpstr>Calibri</vt:lpstr>
      <vt:lpstr>Comic Sans MS</vt:lpstr>
      <vt:lpstr>Georgia</vt:lpstr>
      <vt:lpstr>Times New Roman</vt:lpstr>
      <vt:lpstr>Trebuchet MS</vt:lpstr>
      <vt:lpstr>Verdana</vt:lpstr>
      <vt:lpstr>VNI-Hobo</vt:lpstr>
      <vt:lpstr>VNI-Times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An</dc:creator>
  <cp:lastModifiedBy>ADMIN</cp:lastModifiedBy>
  <cp:revision>49</cp:revision>
  <dcterms:created xsi:type="dcterms:W3CDTF">2020-04-17T04:01:31Z</dcterms:created>
  <dcterms:modified xsi:type="dcterms:W3CDTF">2022-03-12T03:09:41Z</dcterms:modified>
</cp:coreProperties>
</file>