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334" r:id="rId3"/>
    <p:sldId id="335" r:id="rId4"/>
    <p:sldId id="337" r:id="rId5"/>
    <p:sldId id="338" r:id="rId6"/>
    <p:sldId id="339" r:id="rId7"/>
    <p:sldId id="340" r:id="rId8"/>
    <p:sldId id="341" r:id="rId9"/>
    <p:sldId id="342" r:id="rId10"/>
    <p:sldId id="343" r:id="rId11"/>
    <p:sldId id="344" r:id="rId12"/>
    <p:sldId id="345" r:id="rId13"/>
    <p:sldId id="347" r:id="rId14"/>
    <p:sldId id="350" r:id="rId15"/>
    <p:sldId id="352" r:id="rId16"/>
    <p:sldId id="354" r:id="rId17"/>
    <p:sldId id="356" r:id="rId18"/>
    <p:sldId id="357" r:id="rId19"/>
    <p:sldId id="359" r:id="rId20"/>
    <p:sldId id="360" r:id="rId21"/>
    <p:sldId id="361" r:id="rId22"/>
    <p:sldId id="362" r:id="rId23"/>
    <p:sldId id="363" r:id="rId24"/>
    <p:sldId id="365" r:id="rId25"/>
    <p:sldId id="366" r:id="rId26"/>
    <p:sldId id="367" r:id="rId27"/>
    <p:sldId id="332" r:id="rId28"/>
    <p:sldId id="369"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BD"/>
    <a:srgbClr val="CDC89F"/>
    <a:srgbClr val="DAD6B8"/>
    <a:srgbClr val="BEB784"/>
    <a:srgbClr val="FF99FF"/>
    <a:srgbClr val="FFFFFF"/>
    <a:srgbClr val="BC6D0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2" d="100"/>
          <a:sy n="72" d="100"/>
        </p:scale>
        <p:origin x="660"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endParaRPr lang="en-US"/>
          </a:p>
        </p:txBody>
      </p:sp>
      <p:grpSp>
        <p:nvGrpSpPr>
          <p:cNvPr id="4111" name="Group 15"/>
          <p:cNvGrpSpPr>
            <a:grpSpLocks/>
          </p:cNvGrpSpPr>
          <p:nvPr/>
        </p:nvGrpSpPr>
        <p:grpSpPr bwMode="auto">
          <a:xfrm>
            <a:off x="203200" y="381000"/>
            <a:ext cx="9118600" cy="3365500"/>
            <a:chOff x="664" y="1951"/>
            <a:chExt cx="4308" cy="2120"/>
          </a:xfrm>
        </p:grpSpPr>
        <p:sp>
          <p:nvSpPr>
            <p:cNvPr id="4112"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3"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4"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5"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6"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7"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8"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9"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0"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1"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2"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3"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4"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5"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6"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7"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8"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9"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0"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1"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2"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3"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4"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5"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6"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7"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8"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9"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0"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1"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2"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3"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4"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5"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6"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7"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8"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9"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0"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1"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2"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3"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4"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5"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6"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7"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8"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9"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0"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1"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2"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3"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4"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5"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6"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7"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8"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9"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0"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1"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2"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3"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4"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5"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6"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7"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8"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9"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0"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1"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2"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3"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4"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5"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6"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7"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8"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9"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0"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1"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2"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3"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4"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5"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6"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7"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8"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9"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0"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1"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2"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3"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4"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5"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6"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7"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8"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9"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0"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1"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2"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3"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4"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5"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6"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7"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8"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9"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grpSp>
      <p:sp>
        <p:nvSpPr>
          <p:cNvPr id="4101" name="Rectangle 5"/>
          <p:cNvSpPr>
            <a:spLocks noGrp="1" noChangeArrowheads="1"/>
          </p:cNvSpPr>
          <p:nvPr>
            <p:ph type="ftr" sz="quarter" idx="3"/>
          </p:nvPr>
        </p:nvSpPr>
        <p:spPr>
          <a:xfrm>
            <a:off x="8940800" y="6477001"/>
            <a:ext cx="3048000" cy="168275"/>
          </a:xfrm>
          <a:prstGeom prst="rect">
            <a:avLst/>
          </a:prstGeom>
        </p:spPr>
        <p:txBody>
          <a:bodyPr/>
          <a:lstStyle>
            <a:lvl1pPr algn="r">
              <a:defRPr/>
            </a:lvl1pPr>
          </a:lstStyle>
          <a:p>
            <a:endParaRPr lang="en-US"/>
          </a:p>
        </p:txBody>
      </p:sp>
      <p:sp>
        <p:nvSpPr>
          <p:cNvPr id="4102" name="Rectangle 6"/>
          <p:cNvSpPr>
            <a:spLocks noGrp="1" noChangeArrowheads="1"/>
          </p:cNvSpPr>
          <p:nvPr>
            <p:ph type="sldNum" sz="quarter" idx="4"/>
          </p:nvPr>
        </p:nvSpPr>
        <p:spPr>
          <a:xfrm>
            <a:off x="4876800" y="6477001"/>
            <a:ext cx="2844800" cy="168275"/>
          </a:xfrm>
        </p:spPr>
        <p:txBody>
          <a:bodyPr/>
          <a:lstStyle>
            <a:lvl1pPr algn="ctr">
              <a:defRPr/>
            </a:lvl1pPr>
          </a:lstStyle>
          <a:p>
            <a:fld id="{C8AF1AFF-9E7F-4D80-8D1C-666315FFE84C}" type="slidenum">
              <a:rPr lang="en-US"/>
              <a:pPr/>
              <a:t>‹#›</a:t>
            </a:fld>
            <a:endParaRPr lang="en-US"/>
          </a:p>
        </p:txBody>
      </p:sp>
      <p:pic>
        <p:nvPicPr>
          <p:cNvPr id="4108" name="Picture 12" descr="artplus_nature_naturalcity42_i"/>
          <p:cNvPicPr>
            <a:picLocks noChangeAspect="1" noChangeArrowheads="1"/>
          </p:cNvPicPr>
          <p:nvPr/>
        </p:nvPicPr>
        <p:blipFill>
          <a:blip r:embed="rId3"/>
          <a:srcRect/>
          <a:stretch>
            <a:fillRect/>
          </a:stretch>
        </p:blipFill>
        <p:spPr bwMode="auto">
          <a:xfrm>
            <a:off x="9275234" y="3352800"/>
            <a:ext cx="2205567" cy="877888"/>
          </a:xfrm>
          <a:prstGeom prst="rect">
            <a:avLst/>
          </a:prstGeom>
          <a:noFill/>
        </p:spPr>
      </p:pic>
      <p:pic>
        <p:nvPicPr>
          <p:cNvPr id="4106" name="Picture 10" descr="artplus_nature_naturalcity42_c"/>
          <p:cNvPicPr>
            <a:picLocks noChangeAspect="1" noChangeArrowheads="1"/>
          </p:cNvPicPr>
          <p:nvPr/>
        </p:nvPicPr>
        <p:blipFill>
          <a:blip r:embed="rId4"/>
          <a:srcRect/>
          <a:stretch>
            <a:fillRect/>
          </a:stretch>
        </p:blipFill>
        <p:spPr bwMode="auto">
          <a:xfrm>
            <a:off x="12395200" y="2895601"/>
            <a:ext cx="1483784" cy="866775"/>
          </a:xfrm>
          <a:prstGeom prst="rect">
            <a:avLst/>
          </a:prstGeom>
          <a:noFill/>
        </p:spPr>
      </p:pic>
      <p:pic>
        <p:nvPicPr>
          <p:cNvPr id="4109" name="Picture 13" descr="artplus_nature_naturalcity42_f"/>
          <p:cNvPicPr>
            <a:picLocks noChangeAspect="1" noChangeArrowheads="1"/>
          </p:cNvPicPr>
          <p:nvPr/>
        </p:nvPicPr>
        <p:blipFill>
          <a:blip r:embed="rId5"/>
          <a:srcRect/>
          <a:stretch>
            <a:fillRect/>
          </a:stretch>
        </p:blipFill>
        <p:spPr bwMode="auto">
          <a:xfrm>
            <a:off x="6659034" y="4594226"/>
            <a:ext cx="6548967" cy="1882775"/>
          </a:xfrm>
          <a:prstGeom prst="rect">
            <a:avLst/>
          </a:prstGeom>
          <a:noFill/>
        </p:spPr>
      </p:pic>
      <p:sp>
        <p:nvSpPr>
          <p:cNvPr id="4222" name="Text Box 126"/>
          <p:cNvSpPr txBox="1">
            <a:spLocks noChangeArrowheads="1"/>
          </p:cNvSpPr>
          <p:nvPr/>
        </p:nvSpPr>
        <p:spPr bwMode="auto">
          <a:xfrm>
            <a:off x="10996221" y="152401"/>
            <a:ext cx="992579" cy="400110"/>
          </a:xfrm>
          <a:prstGeom prst="rect">
            <a:avLst/>
          </a:prstGeom>
          <a:noFill/>
          <a:ln w="9525">
            <a:noFill/>
            <a:miter lim="800000"/>
            <a:headEnd/>
            <a:tailEnd/>
          </a:ln>
          <a:effectLst/>
        </p:spPr>
        <p:txBody>
          <a:bodyPr wrap="none">
            <a:spAutoFit/>
          </a:bodyPr>
          <a:lstStyle/>
          <a:p>
            <a:pPr algn="r"/>
            <a:r>
              <a:rPr lang="en-US" sz="2000" b="1">
                <a:solidFill>
                  <a:srgbClr val="000000"/>
                </a:solidFill>
                <a:latin typeface="Verdana" pitchFamily="34" charset="0"/>
              </a:rPr>
              <a:t>LOGO</a:t>
            </a:r>
          </a:p>
        </p:txBody>
      </p:sp>
      <p:pic>
        <p:nvPicPr>
          <p:cNvPr id="4105" name="Picture 9" descr="artplus_nature_naturalcity42_b"/>
          <p:cNvPicPr>
            <a:picLocks noChangeAspect="1" noChangeArrowheads="1"/>
          </p:cNvPicPr>
          <p:nvPr/>
        </p:nvPicPr>
        <p:blipFill>
          <a:blip r:embed="rId6"/>
          <a:srcRect/>
          <a:stretch>
            <a:fillRect/>
          </a:stretch>
        </p:blipFill>
        <p:spPr bwMode="auto">
          <a:xfrm>
            <a:off x="6927851" y="3097213"/>
            <a:ext cx="3962400" cy="571500"/>
          </a:xfrm>
          <a:prstGeom prst="rect">
            <a:avLst/>
          </a:prstGeom>
          <a:noFill/>
        </p:spPr>
      </p:pic>
      <p:pic>
        <p:nvPicPr>
          <p:cNvPr id="4107" name="Picture 11" descr="artplus_nature_naturalcity42_d"/>
          <p:cNvPicPr>
            <a:picLocks noChangeAspect="1" noChangeArrowheads="1"/>
          </p:cNvPicPr>
          <p:nvPr/>
        </p:nvPicPr>
        <p:blipFill>
          <a:blip r:embed="rId7"/>
          <a:srcRect/>
          <a:stretch>
            <a:fillRect/>
          </a:stretch>
        </p:blipFill>
        <p:spPr bwMode="auto">
          <a:xfrm>
            <a:off x="7501467" y="2862264"/>
            <a:ext cx="831851" cy="579437"/>
          </a:xfrm>
          <a:prstGeom prst="rect">
            <a:avLst/>
          </a:prstGeom>
          <a:noFill/>
        </p:spPr>
      </p:pic>
      <p:pic>
        <p:nvPicPr>
          <p:cNvPr id="4224" name="Picture 128" descr="a1"/>
          <p:cNvPicPr>
            <a:picLocks noChangeAspect="1" noChangeArrowheads="1"/>
          </p:cNvPicPr>
          <p:nvPr userDrawn="1"/>
        </p:nvPicPr>
        <p:blipFill>
          <a:blip r:embed="rId8"/>
          <a:srcRect/>
          <a:stretch>
            <a:fillRect/>
          </a:stretch>
        </p:blipFill>
        <p:spPr bwMode="auto">
          <a:xfrm>
            <a:off x="12479867" y="95250"/>
            <a:ext cx="2404533" cy="2070100"/>
          </a:xfrm>
          <a:prstGeom prst="rect">
            <a:avLst/>
          </a:prstGeom>
          <a:noFill/>
        </p:spPr>
      </p:pic>
      <p:pic>
        <p:nvPicPr>
          <p:cNvPr id="4225" name="Picture 129" descr="b_1"/>
          <p:cNvPicPr>
            <a:picLocks noChangeAspect="1" noChangeArrowheads="1"/>
          </p:cNvPicPr>
          <p:nvPr userDrawn="1"/>
        </p:nvPicPr>
        <p:blipFill>
          <a:blip r:embed="rId9"/>
          <a:srcRect/>
          <a:stretch>
            <a:fillRect/>
          </a:stretch>
        </p:blipFill>
        <p:spPr bwMode="auto">
          <a:xfrm>
            <a:off x="13605934" y="1968500"/>
            <a:ext cx="1439333" cy="469900"/>
          </a:xfrm>
          <a:prstGeom prst="rect">
            <a:avLst/>
          </a:prstGeom>
          <a:noFill/>
        </p:spPr>
      </p:pic>
      <p:sp>
        <p:nvSpPr>
          <p:cNvPr id="127" name="TextBox 126"/>
          <p:cNvSpPr txBox="1"/>
          <p:nvPr userDrawn="1"/>
        </p:nvSpPr>
        <p:spPr>
          <a:xfrm>
            <a:off x="-281510" y="6499802"/>
            <a:ext cx="1608133" cy="230832"/>
          </a:xfrm>
          <a:prstGeom prst="rect">
            <a:avLst/>
          </a:prstGeom>
          <a:noFill/>
        </p:spPr>
        <p:txBody>
          <a:bodyPr wrap="none" rtlCol="0">
            <a:spAutoFit/>
          </a:bodyPr>
          <a:lstStyle/>
          <a:p>
            <a:r>
              <a:rPr lang="en-US" sz="900" dirty="0">
                <a:solidFill>
                  <a:schemeClr val="bg1"/>
                </a:solidFill>
                <a:latin typeface="+mn-lt"/>
              </a:rPr>
              <a:t>www.trungtamtinhoc.edu.vn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05"/>
                                        </p:tgtEl>
                                        <p:attrNameLst>
                                          <p:attrName>style.visibility</p:attrName>
                                        </p:attrNameLst>
                                      </p:cBhvr>
                                      <p:to>
                                        <p:strVal val="visible"/>
                                      </p:to>
                                    </p:set>
                                    <p:animEffect transition="in" filter="fade">
                                      <p:cBhvr>
                                        <p:cTn id="11" dur="1000"/>
                                        <p:tgtEl>
                                          <p:spTgt spid="410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4107"/>
                                        </p:tgtEl>
                                        <p:attrNameLst>
                                          <p:attrName>style.visibility</p:attrName>
                                        </p:attrNameLst>
                                      </p:cBhvr>
                                      <p:to>
                                        <p:strVal val="visible"/>
                                      </p:to>
                                    </p:set>
                                    <p:animEffect transition="in" filter="wipe(down)">
                                      <p:cBhvr>
                                        <p:cTn id="15" dur="500"/>
                                        <p:tgtEl>
                                          <p:spTgt spid="4107"/>
                                        </p:tgtEl>
                                      </p:cBhvr>
                                    </p:animEffect>
                                  </p:childTnLst>
                                </p:cTn>
                              </p:par>
                            </p:childTnLst>
                          </p:cTn>
                        </p:par>
                        <p:par>
                          <p:cTn id="16" fill="hold">
                            <p:stCondLst>
                              <p:cond delay="3500"/>
                            </p:stCondLst>
                            <p:childTnLst>
                              <p:par>
                                <p:cTn id="17" presetID="35" presetClass="path" presetSubtype="0" accel="50000" decel="50000" fill="hold" nodeType="afterEffect">
                                  <p:stCondLst>
                                    <p:cond delay="0"/>
                                  </p:stCondLst>
                                  <p:childTnLst>
                                    <p:animMotion origin="layout" path="M -5.55556E-7 2.37743E-6 L -0.21076 0.04787 " pathEditMode="relative" rAng="0" ptsTypes="AA">
                                      <p:cBhvr>
                                        <p:cTn id="18" dur="2000" fill="hold"/>
                                        <p:tgtEl>
                                          <p:spTgt spid="4106"/>
                                        </p:tgtEl>
                                        <p:attrNameLst>
                                          <p:attrName>ppt_x</p:attrName>
                                          <p:attrName>ppt_y</p:attrName>
                                        </p:attrNameLst>
                                      </p:cBhvr>
                                      <p:rCtr x="-10500" y="2400"/>
                                    </p:animMotion>
                                  </p:childTnLst>
                                </p:cTn>
                              </p:par>
                              <p:par>
                                <p:cTn id="19" presetID="10" presetClass="entr" presetSubtype="0" fill="hold" nodeType="with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fade">
                                      <p:cBhvr>
                                        <p:cTn id="21" dur="1000"/>
                                        <p:tgtEl>
                                          <p:spTgt spid="4106"/>
                                        </p:tgtEl>
                                      </p:cBhvr>
                                    </p:animEffect>
                                  </p:childTnLst>
                                </p:cTn>
                              </p:par>
                            </p:childTnLst>
                          </p:cTn>
                        </p:par>
                        <p:par>
                          <p:cTn id="22" fill="hold">
                            <p:stCondLst>
                              <p:cond delay="5500"/>
                            </p:stCondLst>
                            <p:childTnLst>
                              <p:par>
                                <p:cTn id="23" presetID="22" presetClass="entr" presetSubtype="4" fill="hold" nodeType="afterEffect">
                                  <p:stCondLst>
                                    <p:cond delay="0"/>
                                  </p:stCondLst>
                                  <p:childTnLst>
                                    <p:set>
                                      <p:cBhvr>
                                        <p:cTn id="24" dur="1" fill="hold">
                                          <p:stCondLst>
                                            <p:cond delay="0"/>
                                          </p:stCondLst>
                                        </p:cTn>
                                        <p:tgtEl>
                                          <p:spTgt spid="4108"/>
                                        </p:tgtEl>
                                        <p:attrNameLst>
                                          <p:attrName>style.visibility</p:attrName>
                                        </p:attrNameLst>
                                      </p:cBhvr>
                                      <p:to>
                                        <p:strVal val="visible"/>
                                      </p:to>
                                    </p:set>
                                    <p:animEffect transition="in" filter="wipe(down)">
                                      <p:cBhvr>
                                        <p:cTn id="25" dur="500"/>
                                        <p:tgtEl>
                                          <p:spTgt spid="4108"/>
                                        </p:tgtEl>
                                      </p:cBhvr>
                                    </p:animEffect>
                                  </p:childTnLst>
                                </p:cTn>
                              </p:par>
                            </p:childTnLst>
                          </p:cTn>
                        </p:par>
                        <p:par>
                          <p:cTn id="26" fill="hold">
                            <p:stCondLst>
                              <p:cond delay="6000"/>
                            </p:stCondLst>
                            <p:childTnLst>
                              <p:par>
                                <p:cTn id="27" presetID="22" presetClass="entr" presetSubtype="4" fill="hold" nodeType="afterEffect">
                                  <p:stCondLst>
                                    <p:cond delay="0"/>
                                  </p:stCondLst>
                                  <p:childTnLst>
                                    <p:set>
                                      <p:cBhvr>
                                        <p:cTn id="28" dur="1" fill="hold">
                                          <p:stCondLst>
                                            <p:cond delay="0"/>
                                          </p:stCondLst>
                                        </p:cTn>
                                        <p:tgtEl>
                                          <p:spTgt spid="4109"/>
                                        </p:tgtEl>
                                        <p:attrNameLst>
                                          <p:attrName>style.visibility</p:attrName>
                                        </p:attrNameLst>
                                      </p:cBhvr>
                                      <p:to>
                                        <p:strVal val="visible"/>
                                      </p:to>
                                    </p:set>
                                    <p:animEffect transition="in" filter="wipe(down)">
                                      <p:cBhvr>
                                        <p:cTn id="29" dur="1000"/>
                                        <p:tgtEl>
                                          <p:spTgt spid="4109"/>
                                        </p:tgtEl>
                                      </p:cBhvr>
                                    </p:animEffect>
                                  </p:childTnLst>
                                </p:cTn>
                              </p:par>
                              <p:par>
                                <p:cTn id="30" presetID="10" presetClass="entr" presetSubtype="0" fill="hold" nodeType="withEffect">
                                  <p:stCondLst>
                                    <p:cond delay="800"/>
                                  </p:stCondLst>
                                  <p:childTnLst>
                                    <p:set>
                                      <p:cBhvr>
                                        <p:cTn id="31" dur="1" fill="hold">
                                          <p:stCondLst>
                                            <p:cond delay="0"/>
                                          </p:stCondLst>
                                        </p:cTn>
                                        <p:tgtEl>
                                          <p:spTgt spid="4111"/>
                                        </p:tgtEl>
                                        <p:attrNameLst>
                                          <p:attrName>style.visibility</p:attrName>
                                        </p:attrNameLst>
                                      </p:cBhvr>
                                      <p:to>
                                        <p:strVal val="visible"/>
                                      </p:to>
                                    </p:set>
                                    <p:animEffect transition="in" filter="fade">
                                      <p:cBhvr>
                                        <p:cTn id="32" dur="2000"/>
                                        <p:tgtEl>
                                          <p:spTgt spid="4111"/>
                                        </p:tgtEl>
                                      </p:cBhvr>
                                    </p:animEffect>
                                  </p:childTnLst>
                                </p:cTn>
                              </p:par>
                            </p:childTnLst>
                          </p:cTn>
                        </p:par>
                        <p:par>
                          <p:cTn id="33" fill="hold">
                            <p:stCondLst>
                              <p:cond delay="8800"/>
                            </p:stCondLst>
                            <p:childTnLst>
                              <p:par>
                                <p:cTn id="34"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35" dur="2000" fill="hold"/>
                                        <p:tgtEl>
                                          <p:spTgt spid="4224"/>
                                        </p:tgtEl>
                                        <p:attrNameLst>
                                          <p:attrName>ppt_x</p:attrName>
                                          <p:attrName>ppt_y</p:attrName>
                                        </p:attrNameLst>
                                      </p:cBhvr>
                                      <p:rCtr x="-47500" y="20200"/>
                                    </p:animMotion>
                                  </p:childTnLst>
                                </p:cTn>
                              </p:par>
                              <p:par>
                                <p:cTn id="36"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37" dur="2000" fill="hold"/>
                                        <p:tgtEl>
                                          <p:spTgt spid="4225"/>
                                        </p:tgtEl>
                                        <p:attrNameLst>
                                          <p:attrName>ppt_x</p:attrName>
                                          <p:attrName>ppt_y</p:attrName>
                                        </p:attrNameLst>
                                      </p:cBhvr>
                                      <p:rCtr x="-433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295400"/>
            <a:ext cx="10972800" cy="5029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63A193-151D-48F6-ABE6-FDDB0BC0AE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6096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6096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164F13-48D1-4ADC-B1EB-3904AA61B63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295400"/>
            <a:ext cx="10972800" cy="5029200"/>
          </a:xfrm>
          <a:prstGeom prst="rect">
            <a:avLst/>
          </a:prstGeom>
        </p:spPr>
        <p:txBody>
          <a:bodyPr/>
          <a:lstStyle/>
          <a:p>
            <a:r>
              <a:rPr lang="en-US"/>
              <a:t>Click icon to add table</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537326"/>
            <a:ext cx="2844800" cy="244475"/>
          </a:xfrm>
        </p:spPr>
        <p:txBody>
          <a:bodyPr/>
          <a:lstStyle>
            <a:lvl1pPr>
              <a:defRPr/>
            </a:lvl1pPr>
          </a:lstStyle>
          <a:p>
            <a:fld id="{37BA5889-3889-48EB-8ABB-7988F2FA738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vi-VN"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9DF400-8CEC-4040-95AA-7F9A82091823}" type="slidenum">
              <a:rPr lang="en-US" altLang="zh-CN"/>
              <a:pPr>
                <a:defRPr/>
              </a:pPr>
              <a:t>‹#›</a:t>
            </a:fld>
            <a:endParaRPr lang="en-US" altLang="zh-CN"/>
          </a:p>
        </p:txBody>
      </p:sp>
    </p:spTree>
    <p:extLst>
      <p:ext uri="{BB962C8B-B14F-4D97-AF65-F5344CB8AC3E}">
        <p14:creationId xmlns:p14="http://schemas.microsoft.com/office/powerpoint/2010/main" val="315443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295400"/>
            <a:ext cx="10972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B6F444-4353-4DA7-95C4-BBD8D857DB3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561CDB-809F-4F01-8B1D-FE5EAC2437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BBEBBD-17BD-4560-87E4-547DA4A47E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4299E6-7C00-4D22-A89F-1F9B3615D5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683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941182-25CA-4852-8295-F5606E8063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4D8CAD-8B7D-4421-84A6-58E0B706B09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7A2312-82E8-4FE4-9A01-ADEF37E3AE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537326"/>
            <a:ext cx="2844800" cy="2444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537326"/>
            <a:ext cx="38608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B3CDFB-B3A1-4232-AA4B-479C24C388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5"/>
          <a:srcRect b="38461"/>
          <a:stretch>
            <a:fillRect/>
          </a:stretch>
        </p:blipFill>
        <p:spPr bwMode="auto">
          <a:xfrm>
            <a:off x="0" y="6324600"/>
            <a:ext cx="12192000" cy="542925"/>
          </a:xfrm>
          <a:prstGeom prst="rect">
            <a:avLst/>
          </a:prstGeom>
          <a:noFill/>
        </p:spPr>
      </p:pic>
      <p:sp>
        <p:nvSpPr>
          <p:cNvPr id="1041" name="Rectangle 17"/>
          <p:cNvSpPr>
            <a:spLocks noChangeArrowheads="1"/>
          </p:cNvSpPr>
          <p:nvPr userDrawn="1"/>
        </p:nvSpPr>
        <p:spPr bwMode="gray">
          <a:xfrm>
            <a:off x="0" y="0"/>
            <a:ext cx="12192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a:p>
        </p:txBody>
      </p:sp>
      <p:sp>
        <p:nvSpPr>
          <p:cNvPr id="1030" name="Rectangle 6"/>
          <p:cNvSpPr>
            <a:spLocks noGrp="1" noChangeArrowheads="1"/>
          </p:cNvSpPr>
          <p:nvPr>
            <p:ph type="sldNum" sz="quarter" idx="4"/>
          </p:nvPr>
        </p:nvSpPr>
        <p:spPr bwMode="auto">
          <a:xfrm>
            <a:off x="8737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E436440-C9A7-4386-89C9-F52B6C3604B3}" type="slidenum">
              <a:rPr lang="en-US"/>
              <a:pPr/>
              <a:t>‹#›</a:t>
            </a:fld>
            <a:endParaRPr lang="en-US"/>
          </a:p>
        </p:txBody>
      </p:sp>
      <p:pic>
        <p:nvPicPr>
          <p:cNvPr id="1033" name="Picture 9" descr="artplus_nature_naturalcity42_a"/>
          <p:cNvPicPr>
            <a:picLocks noChangeAspect="1" noChangeArrowheads="1"/>
          </p:cNvPicPr>
          <p:nvPr/>
        </p:nvPicPr>
        <p:blipFill>
          <a:blip r:embed="rId16" cstate="print"/>
          <a:srcRect/>
          <a:stretch>
            <a:fillRect/>
          </a:stretch>
        </p:blipFill>
        <p:spPr bwMode="auto">
          <a:xfrm>
            <a:off x="10521951" y="5935664"/>
            <a:ext cx="1646767" cy="833437"/>
          </a:xfrm>
          <a:prstGeom prst="rect">
            <a:avLst/>
          </a:prstGeom>
          <a:noFill/>
        </p:spPr>
      </p:pic>
      <p:pic>
        <p:nvPicPr>
          <p:cNvPr id="1034" name="Picture 10" descr="artplus_nature_naturalcity42_b"/>
          <p:cNvPicPr>
            <a:picLocks noChangeAspect="1" noChangeArrowheads="1"/>
          </p:cNvPicPr>
          <p:nvPr/>
        </p:nvPicPr>
        <p:blipFill>
          <a:blip r:embed="rId17" cstate="print"/>
          <a:srcRect/>
          <a:stretch>
            <a:fillRect/>
          </a:stretch>
        </p:blipFill>
        <p:spPr bwMode="auto">
          <a:xfrm>
            <a:off x="10642601" y="5916613"/>
            <a:ext cx="1104900" cy="158750"/>
          </a:xfrm>
          <a:prstGeom prst="rect">
            <a:avLst/>
          </a:prstGeom>
          <a:noFill/>
        </p:spPr>
      </p:pic>
      <p:pic>
        <p:nvPicPr>
          <p:cNvPr id="1035" name="Picture 11" descr="artplus_nature_naturalcity42_e"/>
          <p:cNvPicPr>
            <a:picLocks noChangeAspect="1" noChangeArrowheads="1"/>
          </p:cNvPicPr>
          <p:nvPr/>
        </p:nvPicPr>
        <p:blipFill>
          <a:blip r:embed="rId18" cstate="print"/>
          <a:srcRect/>
          <a:stretch>
            <a:fillRect/>
          </a:stretch>
        </p:blipFill>
        <p:spPr bwMode="auto">
          <a:xfrm>
            <a:off x="10881784" y="5608638"/>
            <a:ext cx="573616" cy="463550"/>
          </a:xfrm>
          <a:prstGeom prst="rect">
            <a:avLst/>
          </a:prstGeom>
          <a:noFill/>
        </p:spPr>
      </p:pic>
      <p:pic>
        <p:nvPicPr>
          <p:cNvPr id="1036" name="Picture 12" descr="artplus_nature_naturalcity42_d"/>
          <p:cNvPicPr>
            <a:picLocks noChangeAspect="1" noChangeArrowheads="1"/>
          </p:cNvPicPr>
          <p:nvPr/>
        </p:nvPicPr>
        <p:blipFill>
          <a:blip r:embed="rId19" cstate="print"/>
          <a:srcRect/>
          <a:stretch>
            <a:fillRect/>
          </a:stretch>
        </p:blipFill>
        <p:spPr bwMode="auto">
          <a:xfrm>
            <a:off x="10803467" y="5849939"/>
            <a:ext cx="230717" cy="161925"/>
          </a:xfrm>
          <a:prstGeom prst="rect">
            <a:avLst/>
          </a:prstGeom>
          <a:noFill/>
        </p:spPr>
      </p:pic>
      <p:pic>
        <p:nvPicPr>
          <p:cNvPr id="1037" name="Picture 13" descr="artplus_nature_naturalcity42_i"/>
          <p:cNvPicPr>
            <a:picLocks noChangeAspect="1" noChangeArrowheads="1"/>
          </p:cNvPicPr>
          <p:nvPr/>
        </p:nvPicPr>
        <p:blipFill>
          <a:blip r:embed="rId20" cstate="print"/>
          <a:srcRect/>
          <a:stretch>
            <a:fillRect/>
          </a:stretch>
        </p:blipFill>
        <p:spPr bwMode="auto">
          <a:xfrm>
            <a:off x="11292418" y="5969001"/>
            <a:ext cx="615949" cy="244475"/>
          </a:xfrm>
          <a:prstGeom prst="rect">
            <a:avLst/>
          </a:prstGeom>
          <a:noFill/>
        </p:spPr>
      </p:pic>
      <p:pic>
        <p:nvPicPr>
          <p:cNvPr id="1038" name="Picture 14" descr="artplus_nature_naturalcity42_c"/>
          <p:cNvPicPr>
            <a:picLocks noChangeAspect="1" noChangeArrowheads="1"/>
          </p:cNvPicPr>
          <p:nvPr/>
        </p:nvPicPr>
        <p:blipFill>
          <a:blip r:embed="rId21" cstate="print"/>
          <a:srcRect/>
          <a:stretch>
            <a:fillRect/>
          </a:stretch>
        </p:blipFill>
        <p:spPr bwMode="auto">
          <a:xfrm>
            <a:off x="11417301" y="5943600"/>
            <a:ext cx="412751" cy="241300"/>
          </a:xfrm>
          <a:prstGeom prst="rect">
            <a:avLst/>
          </a:prstGeom>
          <a:noFill/>
        </p:spPr>
      </p:pic>
      <p:pic>
        <p:nvPicPr>
          <p:cNvPr id="1039" name="Picture 15" descr="artplus_nature_naturalcity42_f"/>
          <p:cNvPicPr>
            <a:picLocks noChangeAspect="1" noChangeArrowheads="1"/>
          </p:cNvPicPr>
          <p:nvPr/>
        </p:nvPicPr>
        <p:blipFill>
          <a:blip r:embed="rId22" cstate="print"/>
          <a:srcRect/>
          <a:stretch>
            <a:fillRect/>
          </a:stretch>
        </p:blipFill>
        <p:spPr bwMode="auto">
          <a:xfrm>
            <a:off x="10568517" y="6334126"/>
            <a:ext cx="1826683" cy="5238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02499" y="990600"/>
            <a:ext cx="7441501" cy="4867933"/>
            <a:chOff x="1702499" y="990600"/>
            <a:chExt cx="7441501" cy="4867933"/>
          </a:xfrm>
        </p:grpSpPr>
        <p:grpSp>
          <p:nvGrpSpPr>
            <p:cNvPr id="4" name="Group 3"/>
            <p:cNvGrpSpPr/>
            <p:nvPr/>
          </p:nvGrpSpPr>
          <p:grpSpPr>
            <a:xfrm>
              <a:off x="1702499" y="990600"/>
              <a:ext cx="7441501" cy="4867933"/>
              <a:chOff x="1854899" y="1524000"/>
              <a:chExt cx="7441501" cy="486793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7315200" cy="4867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99" t="66216" r="54138"/>
              <a:stretch/>
            </p:blipFill>
            <p:spPr>
              <a:xfrm rot="21339095">
                <a:off x="1854899" y="1638300"/>
                <a:ext cx="5596127" cy="2057400"/>
              </a:xfrm>
              <a:prstGeom prst="ellipse">
                <a:avLst/>
              </a:prstGeom>
              <a:ln>
                <a:noFill/>
              </a:ln>
              <a:effectLst>
                <a:softEdge rad="112500"/>
              </a:effectLst>
            </p:spPr>
          </p:pic>
        </p:grpSp>
        <p:sp>
          <p:nvSpPr>
            <p:cNvPr id="3074" name="WordArt 10"/>
            <p:cNvSpPr>
              <a:spLocks noTextEdit="1"/>
            </p:cNvSpPr>
            <p:nvPr/>
          </p:nvSpPr>
          <p:spPr bwMode="auto">
            <a:xfrm>
              <a:off x="2819400" y="2133600"/>
              <a:ext cx="3362325" cy="447675"/>
            </a:xfrm>
            <a:prstGeom prst="rect">
              <a:avLst/>
            </a:prstGeom>
          </p:spPr>
          <p:txBody>
            <a:bodyPr wrap="none" fromWordArt="1">
              <a:prstTxWarp prst="textPlain">
                <a:avLst>
                  <a:gd name="adj" fmla="val 50000"/>
                </a:avLst>
              </a:prstTxWarp>
            </a:bodyPr>
            <a:lstStyle/>
            <a:p>
              <a:pPr algn="ctr"/>
              <a:r>
                <a:rPr lang="en-US" sz="24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a:t>
              </a:r>
            </a:p>
          </p:txBody>
        </p:sp>
        <p:sp>
          <p:nvSpPr>
            <p:cNvPr id="3075" name="WordArt 15"/>
            <p:cNvSpPr>
              <a:spLocks noChangeArrowheads="1" noChangeShapeType="1" noTextEdit="1"/>
            </p:cNvSpPr>
            <p:nvPr/>
          </p:nvSpPr>
          <p:spPr bwMode="auto">
            <a:xfrm>
              <a:off x="1971580" y="2611437"/>
              <a:ext cx="5354638" cy="873125"/>
            </a:xfrm>
            <a:prstGeom prst="rect">
              <a:avLst/>
            </a:prstGeom>
          </p:spPr>
          <p:txBody>
            <a:bodyPr wrap="none" fromWordArt="1">
              <a:prstTxWarp prst="textPlain">
                <a:avLst>
                  <a:gd name="adj" fmla="val 50000"/>
                </a:avLst>
              </a:prstTxWarp>
            </a:bodyPr>
            <a:lstStyle/>
            <a:p>
              <a:pPr algn="ctr"/>
              <a:r>
                <a:rPr lang="en-US"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KHUẤT PHỤC TÊN CƯỚP BIỂN</a:t>
              </a:r>
            </a:p>
          </p:txBody>
        </p:sp>
      </p:grpSp>
    </p:spTree>
    <p:extLst>
      <p:ext uri="{BB962C8B-B14F-4D97-AF65-F5344CB8AC3E}">
        <p14:creationId xmlns:p14="http://schemas.microsoft.com/office/powerpoint/2010/main" val="3481885147"/>
      </p:ext>
    </p:extLst>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gtbrd01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ubtitle 2"/>
          <p:cNvSpPr txBox="1">
            <a:spLocks/>
          </p:cNvSpPr>
          <p:nvPr/>
        </p:nvSpPr>
        <p:spPr bwMode="auto">
          <a:xfrm>
            <a:off x="3352800" y="2514600"/>
            <a:ext cx="6102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20000"/>
              </a:spcBef>
              <a:buFont typeface="Arial" panose="020B0604020202020204" pitchFamily="34" charset="0"/>
              <a:buNone/>
            </a:pPr>
            <a:r>
              <a:rPr lang="en-US" altLang="en-US" sz="6000" b="1" i="1">
                <a:solidFill>
                  <a:srgbClr val="0000CC"/>
                </a:solidFill>
                <a:latin typeface="Times New Roman" panose="02020603050405020304" pitchFamily="18" charset="0"/>
                <a:cs typeface="Times New Roman" panose="02020603050405020304" pitchFamily="18" charset="0"/>
              </a:rPr>
              <a:t>Luyện đọc đoạn</a:t>
            </a:r>
          </a:p>
        </p:txBody>
      </p:sp>
    </p:spTree>
    <p:extLst>
      <p:ext uri="{BB962C8B-B14F-4D97-AF65-F5344CB8AC3E}">
        <p14:creationId xmlns:p14="http://schemas.microsoft.com/office/powerpoint/2010/main" val="1570435676"/>
      </p:ext>
    </p:extLst>
  </p:cSld>
  <p:clrMapOvr>
    <a:masterClrMapping/>
  </p:clrMapOvr>
  <p:transition advClick="0"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457200" y="1905000"/>
            <a:ext cx="11582400" cy="1708160"/>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500" i="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altLang="en-US" sz="3500"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altLang="en-US" sz="3500"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Toàn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với</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giọng</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rõ</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ràng</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dứt</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khoát</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gấp</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gáp</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dần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diễn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tên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cướp</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cục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cằn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hung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dữ</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bác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sĩ</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Ly: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điềm</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tĩnh</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kiên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định</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đầy</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sức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thuyết</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phục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42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4191000" y="1219200"/>
            <a:ext cx="2744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400" b="1" i="1">
                <a:solidFill>
                  <a:srgbClr val="0000FF"/>
                </a:solidFill>
                <a:cs typeface="Arial" panose="020B0604020202020204" pitchFamily="34" charset="0"/>
              </a:rPr>
              <a:t>     </a:t>
            </a:r>
            <a:endParaRPr lang="en-US" altLang="en-US" sz="3200" b="1" i="1">
              <a:solidFill>
                <a:srgbClr val="0000FF"/>
              </a:solidFill>
              <a:cs typeface="Arial" panose="020B0604020202020204" pitchFamily="34" charset="0"/>
            </a:endParaRPr>
          </a:p>
        </p:txBody>
      </p:sp>
      <p:sp>
        <p:nvSpPr>
          <p:cNvPr id="39939" name="Text Box 5"/>
          <p:cNvSpPr txBox="1">
            <a:spLocks noChangeArrowheads="1"/>
          </p:cNvSpPr>
          <p:nvPr/>
        </p:nvSpPr>
        <p:spPr bwMode="auto">
          <a:xfrm>
            <a:off x="5105400" y="2743201"/>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i="1">
                <a:latin typeface=".VnTimeH" panose="020B7200000000000000" pitchFamily="34" charset="0"/>
                <a:cs typeface="Arial" panose="020B0604020202020204" pitchFamily="34" charset="0"/>
              </a:rPr>
              <a:t> </a:t>
            </a:r>
          </a:p>
        </p:txBody>
      </p:sp>
      <p:sp>
        <p:nvSpPr>
          <p:cNvPr id="39940"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200" b="1" i="1">
                <a:cs typeface="Arial" panose="020B0604020202020204" pitchFamily="34" charset="0"/>
              </a:rPr>
              <a:t>   </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9942"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WordArt 14"/>
          <p:cNvSpPr>
            <a:spLocks noChangeArrowheads="1" noChangeShapeType="1" noTextEdit="1"/>
          </p:cNvSpPr>
          <p:nvPr/>
        </p:nvSpPr>
        <p:spPr bwMode="auto">
          <a:xfrm>
            <a:off x="3009900" y="2239963"/>
            <a:ext cx="6172200" cy="152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7484358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533400" y="1143000"/>
            <a:ext cx="11353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500" b="1" dirty="0">
                <a:solidFill>
                  <a:srgbClr val="FF0000"/>
                </a:solidFill>
                <a:latin typeface="Times New Roman" panose="02020603050405020304" pitchFamily="18" charset="0"/>
                <a:cs typeface="Times New Roman" panose="02020603050405020304" pitchFamily="18" charset="0"/>
              </a:rPr>
              <a:t>Đ</a:t>
            </a:r>
            <a:r>
              <a:rPr lang="vi-VN" altLang="en-US" sz="3500" b="1" dirty="0">
                <a:solidFill>
                  <a:srgbClr val="FF0000"/>
                </a:solidFill>
                <a:latin typeface="Times New Roman" panose="02020603050405020304" pitchFamily="18" charset="0"/>
                <a:cs typeface="Times New Roman" panose="02020603050405020304" pitchFamily="18" charset="0"/>
              </a:rPr>
              <a:t>ọc thầm toàn bài và trả lời</a:t>
            </a:r>
            <a:r>
              <a:rPr lang="en-US" altLang="en-US" sz="3500" b="1" dirty="0">
                <a:solidFill>
                  <a:srgbClr val="FF0000"/>
                </a:solidFill>
                <a:latin typeface="Times New Roman" panose="02020603050405020304" pitchFamily="18" charset="0"/>
                <a:cs typeface="Times New Roman" panose="02020603050405020304" pitchFamily="18" charset="0"/>
              </a:rPr>
              <a:t> </a:t>
            </a:r>
            <a:r>
              <a:rPr lang="vi-VN" altLang="en-US" sz="3500" b="1" dirty="0">
                <a:solidFill>
                  <a:srgbClr val="FF0000"/>
                </a:solidFill>
                <a:latin typeface="Times New Roman" panose="02020603050405020304" pitchFamily="18" charset="0"/>
                <a:cs typeface="Times New Roman" panose="02020603050405020304" pitchFamily="18" charset="0"/>
              </a:rPr>
              <a:t>câu hỏi:</a:t>
            </a:r>
            <a:endParaRPr lang="en-US" altLang="en-US" sz="3500" b="1" dirty="0">
              <a:solidFill>
                <a:srgbClr val="FF0000"/>
              </a:solidFill>
              <a:latin typeface="Times New Roman" panose="02020603050405020304" pitchFamily="18" charset="0"/>
              <a:cs typeface="Times New Roman" panose="02020603050405020304" pitchFamily="18" charset="0"/>
            </a:endParaRPr>
          </a:p>
          <a:p>
            <a:pPr algn="ctr"/>
            <a:r>
              <a:rPr lang="vi-VN" altLang="en-US" sz="3500" b="1" dirty="0">
                <a:latin typeface="Times New Roman" panose="02020603050405020304" pitchFamily="18" charset="0"/>
                <a:cs typeface="Times New Roman" panose="02020603050405020304" pitchFamily="18" charset="0"/>
              </a:rPr>
              <a:t>Những từ ngữ nào cho thấy tên cướp biển rất dữ tợn?</a:t>
            </a:r>
            <a:endParaRPr lang="en-US" altLang="en-US" sz="3500" b="1"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04800" y="2590800"/>
            <a:ext cx="12039600" cy="1169551"/>
          </a:xfrm>
          <a:prstGeom prst="rect">
            <a:avLst/>
          </a:prstGeom>
          <a:noFill/>
          <a:ln w="9525">
            <a:noFill/>
            <a:miter lim="800000"/>
            <a:headEnd/>
            <a:tailEnd/>
          </a:ln>
        </p:spPr>
        <p:txBody>
          <a:bodyPr wrap="square">
            <a:spAutoFit/>
          </a:bodyPr>
          <a:lstStyle/>
          <a:p>
            <a:pPr>
              <a:defRPr/>
            </a:pPr>
            <a:r>
              <a:rPr lang="en-US" sz="3500" b="1" dirty="0">
                <a:latin typeface="Times New Roman" panose="02020603050405020304" pitchFamily="18" charset="0"/>
                <a:cs typeface="Times New Roman" panose="02020603050405020304" pitchFamily="18" charset="0"/>
              </a:rPr>
              <a:t>-&gt; </a:t>
            </a:r>
            <a:r>
              <a:rPr lang="vi-VN"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 má có vết sẹo chém dọc xuống, trắng bệch, uống rượu nhiều, lên cơn loạn óc, hát những bài ca man rợ.</a:t>
            </a:r>
            <a:endParaRPr 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1425141" y="4012933"/>
            <a:ext cx="10287000" cy="630942"/>
          </a:xfrm>
          <a:prstGeom prst="rect">
            <a:avLst/>
          </a:prstGeom>
          <a:noFill/>
          <a:ln w="9525">
            <a:noFill/>
            <a:miter lim="800000"/>
            <a:headEnd/>
            <a:tailEnd/>
          </a:ln>
        </p:spPr>
        <p:txBody>
          <a:bodyPr wrap="square">
            <a:spAutoFit/>
          </a:bodyPr>
          <a:lstStyle/>
          <a:p>
            <a:pPr>
              <a:defRPr/>
            </a:pPr>
            <a:r>
              <a:rPr lang="vi-VN" sz="3500" b="1" dirty="0">
                <a:solidFill>
                  <a:srgbClr val="FF0000"/>
                </a:solidFill>
                <a:latin typeface="Times New Roman" panose="02020603050405020304" pitchFamily="18" charset="0"/>
                <a:cs typeface="Times New Roman" panose="02020603050405020304" pitchFamily="18" charset="0"/>
              </a:rPr>
              <a:t>Đoạn 1 cho ta thấy điều gì?</a:t>
            </a:r>
            <a:endParaRPr lang="en-US" sz="35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567891" y="4851133"/>
            <a:ext cx="11734800" cy="630942"/>
          </a:xfrm>
          <a:prstGeom prst="rect">
            <a:avLst/>
          </a:prstGeom>
          <a:noFill/>
          <a:ln w="9525">
            <a:noFill/>
            <a:miter lim="800000"/>
            <a:headEnd/>
            <a:tailEnd/>
          </a:ln>
        </p:spPr>
        <p:txBody>
          <a:bodyPr wrap="square">
            <a:spAutoFit/>
          </a:bodyPr>
          <a:lstStyle/>
          <a:p>
            <a:pPr>
              <a:defRPr/>
            </a:pPr>
            <a:r>
              <a:rPr lang="en-US" sz="3500" b="1" dirty="0">
                <a:solidFill>
                  <a:srgbClr val="FF0000"/>
                </a:solidFill>
                <a:latin typeface="Times New Roman" pitchFamily="18" charset="0"/>
                <a:cs typeface="Times New Roman" pitchFamily="18" charset="0"/>
              </a:rPr>
              <a:t>Ý 1: </a:t>
            </a:r>
            <a:r>
              <a:rPr lang="vi-VN" sz="3500" b="1" dirty="0">
                <a:latin typeface="Times New Roman" panose="02020603050405020304" pitchFamily="18" charset="0"/>
                <a:cs typeface="Times New Roman" panose="02020603050405020304" pitchFamily="18" charset="0"/>
              </a:rPr>
              <a:t>Hình ảnh tên cướp biển rất hung dữ và đáng sợ.</a:t>
            </a: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6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3352800" y="228600"/>
            <a:ext cx="4275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vi-VN" altLang="en-US" sz="4400" b="1">
                <a:solidFill>
                  <a:srgbClr val="FF0000"/>
                </a:solidFill>
                <a:latin typeface="Times New Roman" panose="02020603050405020304" pitchFamily="18" charset="0"/>
                <a:cs typeface="Times New Roman" panose="02020603050405020304" pitchFamily="18" charset="0"/>
              </a:rPr>
              <a:t>Đ</a:t>
            </a:r>
            <a:r>
              <a:rPr lang="en-US" altLang="en-US" sz="4400" b="1">
                <a:solidFill>
                  <a:srgbClr val="FF0000"/>
                </a:solidFill>
                <a:latin typeface="Times New Roman" panose="02020603050405020304" pitchFamily="18" charset="0"/>
                <a:cs typeface="Times New Roman" panose="02020603050405020304" pitchFamily="18" charset="0"/>
              </a:rPr>
              <a:t>ọc thầm đ</a:t>
            </a:r>
            <a:r>
              <a:rPr lang="vi-VN" altLang="en-US" sz="4400" b="1">
                <a:solidFill>
                  <a:srgbClr val="FF0000"/>
                </a:solidFill>
                <a:latin typeface="Times New Roman" panose="02020603050405020304" pitchFamily="18" charset="0"/>
                <a:cs typeface="Times New Roman" panose="02020603050405020304" pitchFamily="18" charset="0"/>
              </a:rPr>
              <a:t>oạn 2</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20483" name="Rectangle 2"/>
          <p:cNvSpPr>
            <a:spLocks noChangeArrowheads="1"/>
          </p:cNvSpPr>
          <p:nvPr/>
        </p:nvSpPr>
        <p:spPr bwMode="auto">
          <a:xfrm>
            <a:off x="609600" y="1219200"/>
            <a:ext cx="11201400" cy="1169551"/>
          </a:xfrm>
          <a:prstGeom prst="rect">
            <a:avLst/>
          </a:prstGeom>
          <a:noFill/>
          <a:ln w="9525">
            <a:noFill/>
            <a:miter lim="800000"/>
            <a:headEnd/>
            <a:tailEnd/>
          </a:ln>
        </p:spPr>
        <p:txBody>
          <a:bodyPr wrap="square">
            <a:spAutoFit/>
          </a:bodyPr>
          <a:lstStyle/>
          <a:p>
            <a:pPr>
              <a:defRPr/>
            </a:pPr>
            <a:r>
              <a:rPr lang="vi-VN" sz="3500" b="1" dirty="0">
                <a:solidFill>
                  <a:srgbClr val="0000CC"/>
                </a:solidFill>
                <a:latin typeface="Times New Roman" panose="02020603050405020304" pitchFamily="18" charset="0"/>
                <a:cs typeface="Times New Roman" panose="02020603050405020304" pitchFamily="18" charset="0"/>
              </a:rPr>
              <a:t>Tính hung hãn của tên chúa được tàu thể hiện qua những chi tiết nào? </a:t>
            </a:r>
            <a:endParaRPr lang="en-US" sz="3500" b="1" dirty="0">
              <a:solidFill>
                <a:srgbClr val="0000CC"/>
              </a:solidFill>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152400" y="3048000"/>
            <a:ext cx="12115800" cy="1708160"/>
          </a:xfrm>
          <a:prstGeom prst="rect">
            <a:avLst/>
          </a:prstGeom>
          <a:noFill/>
          <a:ln w="9525">
            <a:noFill/>
            <a:miter lim="800000"/>
            <a:headEnd/>
            <a:tailEnd/>
          </a:ln>
        </p:spPr>
        <p:txBody>
          <a:bodyPr wrap="square">
            <a:spAutoFit/>
          </a:bodyPr>
          <a:lstStyle/>
          <a:p>
            <a:pPr>
              <a:defRPr/>
            </a:pPr>
            <a:r>
              <a:rPr lang="vi-VN" sz="3500" b="1" dirty="0">
                <a:latin typeface="Times New Roman" panose="02020603050405020304" pitchFamily="18" charset="0"/>
                <a:cs typeface="Times New Roman" panose="02020603050405020304" pitchFamily="18" charset="0"/>
              </a:rPr>
              <a:t>Tên chúa tàu </a:t>
            </a:r>
            <a:r>
              <a:rPr lang="vi-VN" sz="3500" b="1" u="sng" dirty="0">
                <a:latin typeface="Times New Roman" panose="02020603050405020304" pitchFamily="18" charset="0"/>
                <a:cs typeface="Times New Roman" panose="02020603050405020304" pitchFamily="18" charset="0"/>
              </a:rPr>
              <a:t>đập tay xuống bàn</a:t>
            </a:r>
            <a:r>
              <a:rPr lang="vi-VN" sz="3500" b="1" dirty="0">
                <a:latin typeface="Times New Roman" panose="02020603050405020304" pitchFamily="18" charset="0"/>
                <a:cs typeface="Times New Roman" panose="02020603050405020304" pitchFamily="18" charset="0"/>
              </a:rPr>
              <a:t> quát mọi người im. Thô bạo quát bác sĩ Ly </a:t>
            </a:r>
            <a:r>
              <a:rPr lang="vi-VN" sz="3500" b="1" i="1" dirty="0">
                <a:latin typeface="Times New Roman" panose="02020603050405020304" pitchFamily="18" charset="0"/>
                <a:cs typeface="Times New Roman" panose="02020603050405020304" pitchFamily="18" charset="0"/>
              </a:rPr>
              <a:t>“</a:t>
            </a:r>
            <a:r>
              <a:rPr lang="vi-VN" sz="3500" b="1" i="1" dirty="0">
                <a:solidFill>
                  <a:srgbClr val="FF0000"/>
                </a:solidFill>
                <a:latin typeface="Times New Roman" panose="02020603050405020304" pitchFamily="18" charset="0"/>
                <a:cs typeface="Times New Roman" panose="02020603050405020304" pitchFamily="18" charset="0"/>
              </a:rPr>
              <a:t>Có câm mồm không?”</a:t>
            </a:r>
            <a:r>
              <a:rPr lang="vi-VN" sz="3500" b="1" dirty="0">
                <a:solidFill>
                  <a:srgbClr val="FF0000"/>
                </a:solidFill>
                <a:latin typeface="Times New Roman" panose="02020603050405020304" pitchFamily="18" charset="0"/>
                <a:cs typeface="Times New Roman" panose="02020603050405020304" pitchFamily="18" charset="0"/>
              </a:rPr>
              <a:t>; </a:t>
            </a:r>
            <a:r>
              <a:rPr lang="vi-VN" sz="3500" b="1" dirty="0">
                <a:latin typeface="Times New Roman" panose="02020603050405020304" pitchFamily="18" charset="0"/>
                <a:cs typeface="Times New Roman" panose="02020603050405020304" pitchFamily="18" charset="0"/>
              </a:rPr>
              <a:t>r</a:t>
            </a:r>
            <a:r>
              <a:rPr lang="vi-VN" sz="3500" b="1" u="sng" dirty="0">
                <a:latin typeface="Times New Roman" panose="02020603050405020304" pitchFamily="18" charset="0"/>
                <a:cs typeface="Times New Roman" panose="02020603050405020304" pitchFamily="18" charset="0"/>
              </a:rPr>
              <a:t>út soạt dao ra, lăm lăm</a:t>
            </a:r>
            <a:r>
              <a:rPr lang="vi-VN" sz="3500" b="1" dirty="0">
                <a:latin typeface="Times New Roman" panose="02020603050405020304" pitchFamily="18" charset="0"/>
                <a:cs typeface="Times New Roman" panose="02020603050405020304" pitchFamily="18" charset="0"/>
              </a:rPr>
              <a:t> chực đâm bác sĩ Ly</a:t>
            </a: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6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752600" y="914400"/>
            <a:ext cx="8915400" cy="630942"/>
          </a:xfrm>
          <a:prstGeom prst="rect">
            <a:avLst/>
          </a:prstGeom>
          <a:noFill/>
          <a:ln w="9525">
            <a:noFill/>
            <a:miter lim="800000"/>
            <a:headEnd/>
            <a:tailEnd/>
          </a:ln>
        </p:spPr>
        <p:txBody>
          <a:bodyPr wrap="square">
            <a:spAutoFit/>
          </a:bodyPr>
          <a:lstStyle/>
          <a:p>
            <a:pPr>
              <a:defRPr/>
            </a:pPr>
            <a:r>
              <a:rPr lang="vi-VN" sz="3500" b="1" dirty="0">
                <a:solidFill>
                  <a:srgbClr val="0000CC"/>
                </a:solidFill>
                <a:latin typeface="Times New Roman" panose="02020603050405020304" pitchFamily="18" charset="0"/>
                <a:cs typeface="Times New Roman" panose="02020603050405020304" pitchFamily="18" charset="0"/>
              </a:rPr>
              <a:t>Thấy tên cướp như vậy, bác sĩ Ly đã làm gì?</a:t>
            </a:r>
            <a:endParaRPr lang="en-US" sz="3500" b="1" dirty="0">
              <a:solidFill>
                <a:srgbClr val="0000CC"/>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304800" y="3200400"/>
            <a:ext cx="118872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500" b="1" dirty="0">
                <a:latin typeface="Times New Roman" panose="02020603050405020304" pitchFamily="18" charset="0"/>
                <a:cs typeface="Times New Roman" panose="02020603050405020304" pitchFamily="18" charset="0"/>
              </a:rPr>
              <a:t>Ô</a:t>
            </a:r>
            <a:r>
              <a:rPr lang="vi-VN" altLang="en-US" sz="3500" b="1" dirty="0">
                <a:latin typeface="Times New Roman" panose="02020603050405020304" pitchFamily="18" charset="0"/>
                <a:cs typeface="Times New Roman" panose="02020603050405020304" pitchFamily="18" charset="0"/>
              </a:rPr>
              <a:t>n tồn giảng giải cho ông chủ quán cách trị bệnh, </a:t>
            </a:r>
            <a:r>
              <a:rPr lang="vi-VN" altLang="en-US" sz="3500" b="1" u="sng" dirty="0">
                <a:latin typeface="Times New Roman" panose="02020603050405020304" pitchFamily="18" charset="0"/>
                <a:cs typeface="Times New Roman" panose="02020603050405020304" pitchFamily="18" charset="0"/>
              </a:rPr>
              <a:t>điềm tĩnh </a:t>
            </a:r>
            <a:r>
              <a:rPr lang="vi-VN" altLang="en-US" sz="3500" b="1" dirty="0">
                <a:latin typeface="Times New Roman" panose="02020603050405020304" pitchFamily="18" charset="0"/>
                <a:cs typeface="Times New Roman" panose="02020603050405020304" pitchFamily="18" charset="0"/>
              </a:rPr>
              <a:t>khi hỏi lại hắn: </a:t>
            </a:r>
            <a:r>
              <a:rPr lang="vi-VN" altLang="en-US" sz="3500" b="1" i="1" dirty="0">
                <a:solidFill>
                  <a:srgbClr val="FF0000"/>
                </a:solidFill>
                <a:latin typeface="Times New Roman" panose="02020603050405020304" pitchFamily="18" charset="0"/>
                <a:cs typeface="Times New Roman" panose="02020603050405020304" pitchFamily="18" charset="0"/>
              </a:rPr>
              <a:t>“Anh bảo tôi có phải không?”</a:t>
            </a:r>
            <a:r>
              <a:rPr lang="vi-VN" altLang="en-US" sz="3500" b="1" dirty="0">
                <a:latin typeface="Times New Roman" panose="02020603050405020304" pitchFamily="18" charset="0"/>
                <a:cs typeface="Times New Roman" panose="02020603050405020304" pitchFamily="18" charset="0"/>
              </a:rPr>
              <a:t>, dõng dạc và </a:t>
            </a:r>
            <a:r>
              <a:rPr lang="vi-VN" altLang="en-US" sz="3500" b="1" u="sng" dirty="0">
                <a:latin typeface="Times New Roman" panose="02020603050405020304" pitchFamily="18" charset="0"/>
                <a:cs typeface="Times New Roman" panose="02020603050405020304" pitchFamily="18" charset="0"/>
              </a:rPr>
              <a:t>quả quyết</a:t>
            </a:r>
            <a:r>
              <a:rPr lang="vi-VN" altLang="en-US" sz="3500" b="1" dirty="0">
                <a:latin typeface="Times New Roman" panose="02020603050405020304" pitchFamily="18" charset="0"/>
                <a:cs typeface="Times New Roman" panose="02020603050405020304" pitchFamily="18" charset="0"/>
              </a:rPr>
              <a:t>: nếu hắn không cất dao sẽ đưa hắn ra toà.</a:t>
            </a:r>
            <a:endParaRPr lang="en-US" altLang="en-US" sz="3500" b="1"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1905000" y="2287586"/>
            <a:ext cx="86868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vi-VN" altLang="en-US" sz="3500" b="1" dirty="0">
                <a:solidFill>
                  <a:srgbClr val="0000CC"/>
                </a:solidFill>
                <a:latin typeface="Times New Roman" panose="02020603050405020304" pitchFamily="18" charset="0"/>
                <a:cs typeface="Times New Roman" panose="02020603050405020304" pitchFamily="18" charset="0"/>
              </a:rPr>
              <a:t>Thấy tên cướp như vậy, bác sĩ Ly đ</a:t>
            </a:r>
            <a:r>
              <a:rPr lang="en-US" altLang="en-US" sz="3500" b="1" dirty="0">
                <a:solidFill>
                  <a:srgbClr val="0000CC"/>
                </a:solidFill>
                <a:latin typeface="Times New Roman" panose="02020603050405020304" pitchFamily="18" charset="0"/>
                <a:cs typeface="Times New Roman" panose="02020603050405020304" pitchFamily="18" charset="0"/>
              </a:rPr>
              <a:t>ã:</a:t>
            </a:r>
          </a:p>
        </p:txBody>
      </p:sp>
    </p:spTree>
    <p:extLst>
      <p:ext uri="{BB962C8B-B14F-4D97-AF65-F5344CB8AC3E}">
        <p14:creationId xmlns:p14="http://schemas.microsoft.com/office/powerpoint/2010/main" val="18253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04800" y="1447800"/>
            <a:ext cx="11734800" cy="1169551"/>
          </a:xfrm>
          <a:prstGeom prst="rect">
            <a:avLst/>
          </a:prstGeom>
          <a:noFill/>
          <a:ln w="9525">
            <a:noFill/>
            <a:miter lim="800000"/>
            <a:headEnd/>
            <a:tailEnd/>
          </a:ln>
        </p:spPr>
        <p:txBody>
          <a:bodyPr wrap="square">
            <a:spAutoFit/>
          </a:bodyPr>
          <a:lstStyle/>
          <a:p>
            <a:pPr>
              <a:defRPr/>
            </a:pPr>
            <a:r>
              <a:rPr lang="vi-VN" sz="3500" b="1" dirty="0">
                <a:solidFill>
                  <a:srgbClr val="0000CC"/>
                </a:solidFill>
                <a:latin typeface="Times New Roman" panose="02020603050405020304" pitchFamily="18" charset="0"/>
                <a:cs typeface="Times New Roman" panose="02020603050405020304" pitchFamily="18" charset="0"/>
              </a:rPr>
              <a:t>Lời nói và cử chỉ của bác sĩ Ly cho thấy ông là người như thế nào?</a:t>
            </a:r>
            <a:endParaRPr lang="en-US" sz="3500" b="1" dirty="0">
              <a:solidFill>
                <a:srgbClr val="0000CC"/>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838200" y="3505200"/>
            <a:ext cx="10668000" cy="630942"/>
          </a:xfrm>
          <a:prstGeom prst="rect">
            <a:avLst/>
          </a:prstGeom>
          <a:noFill/>
          <a:ln w="9525">
            <a:noFill/>
            <a:miter lim="800000"/>
            <a:headEnd/>
            <a:tailEnd/>
          </a:ln>
        </p:spPr>
        <p:txBody>
          <a:bodyPr wrap="square">
            <a:spAutoFit/>
          </a:bodyPr>
          <a:lstStyle/>
          <a:p>
            <a:pPr>
              <a:defRPr/>
            </a:pPr>
            <a:r>
              <a:rPr lang="vi-VN" sz="3500" b="1" dirty="0">
                <a:solidFill>
                  <a:srgbClr val="0000CC"/>
                </a:solidFill>
                <a:latin typeface="Times New Roman" panose="02020603050405020304" pitchFamily="18" charset="0"/>
                <a:cs typeface="Times New Roman" panose="02020603050405020304" pitchFamily="18" charset="0"/>
              </a:rPr>
              <a:t>Lời nói và cử chỉ của bác sĩ Ly cho thấy ông là người</a:t>
            </a:r>
            <a:r>
              <a:rPr lang="en-US" sz="3500" b="1" dirty="0">
                <a:solidFill>
                  <a:srgbClr val="0000CC"/>
                </a:solidFill>
                <a:latin typeface="Times New Roman" panose="02020603050405020304" pitchFamily="18" charset="0"/>
                <a:cs typeface="Times New Roman" panose="02020603050405020304" pitchFamily="18" charset="0"/>
              </a:rPr>
              <a:t>:</a:t>
            </a:r>
          </a:p>
        </p:txBody>
      </p:sp>
      <p:sp>
        <p:nvSpPr>
          <p:cNvPr id="4" name="Rectangle 2"/>
          <p:cNvSpPr>
            <a:spLocks noChangeArrowheads="1"/>
          </p:cNvSpPr>
          <p:nvPr/>
        </p:nvSpPr>
        <p:spPr bwMode="auto">
          <a:xfrm>
            <a:off x="609600" y="4414391"/>
            <a:ext cx="11430000" cy="1169551"/>
          </a:xfrm>
          <a:prstGeom prst="rect">
            <a:avLst/>
          </a:prstGeom>
          <a:noFill/>
          <a:ln w="9525">
            <a:noFill/>
            <a:miter lim="800000"/>
            <a:headEnd/>
            <a:tailEnd/>
          </a:ln>
        </p:spPr>
        <p:txBody>
          <a:bodyPr wrap="square">
            <a:spAutoFit/>
          </a:bodyPr>
          <a:lstStyle/>
          <a:p>
            <a:pPr>
              <a:defRPr/>
            </a:pPr>
            <a:r>
              <a:rPr lang="vi-VN" sz="3500" b="1" dirty="0">
                <a:latin typeface="Times New Roman" panose="02020603050405020304" pitchFamily="18" charset="0"/>
                <a:cs typeface="Times New Roman" panose="02020603050405020304" pitchFamily="18" charset="0"/>
              </a:rPr>
              <a:t>Hiền hậu, điềm đạm nhưng cũng rất cứng rắn, dám đối đầu chống cái ác, bất chấp nguy hiểm. </a:t>
            </a: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1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133600" y="1905000"/>
            <a:ext cx="8763000" cy="630942"/>
          </a:xfrm>
          <a:prstGeom prst="rect">
            <a:avLst/>
          </a:prstGeom>
          <a:noFill/>
          <a:ln w="9525">
            <a:noFill/>
            <a:miter lim="800000"/>
            <a:headEnd/>
            <a:tailEnd/>
          </a:ln>
        </p:spPr>
        <p:txBody>
          <a:bodyPr>
            <a:spAutoFit/>
          </a:bodyPr>
          <a:lstStyle/>
          <a:p>
            <a:pPr>
              <a:defRPr/>
            </a:pPr>
            <a:r>
              <a:rPr lang="vi-VN" sz="3500" b="1" dirty="0">
                <a:solidFill>
                  <a:srgbClr val="0000CC"/>
                </a:solidFill>
                <a:latin typeface="Times New Roman" panose="02020603050405020304" pitchFamily="18" charset="0"/>
                <a:cs typeface="Times New Roman" panose="02020603050405020304" pitchFamily="18" charset="0"/>
              </a:rPr>
              <a:t>Đoạn 2 kể với chúng ta chuyện gì?</a:t>
            </a:r>
            <a:endParaRPr lang="en-US" sz="35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143000" y="3048000"/>
            <a:ext cx="10515600" cy="630942"/>
          </a:xfrm>
          <a:prstGeom prst="rect">
            <a:avLst/>
          </a:prstGeom>
          <a:noFill/>
          <a:ln w="9525">
            <a:noFill/>
            <a:miter lim="800000"/>
            <a:headEnd/>
            <a:tailEnd/>
          </a:ln>
        </p:spPr>
        <p:txBody>
          <a:bodyPr wrap="square">
            <a:spAutoFit/>
          </a:bodyPr>
          <a:lstStyle/>
          <a:p>
            <a:pPr>
              <a:defRPr/>
            </a:pPr>
            <a:r>
              <a:rPr lang="en-US" sz="3500" b="1" dirty="0">
                <a:solidFill>
                  <a:srgbClr val="FF0000"/>
                </a:solidFill>
                <a:latin typeface="Times New Roman" pitchFamily="18" charset="0"/>
                <a:cs typeface="Times New Roman" pitchFamily="18" charset="0"/>
              </a:rPr>
              <a:t>Ý 2: </a:t>
            </a:r>
            <a:r>
              <a:rPr lang="vi-VN" sz="3500" b="1" dirty="0">
                <a:latin typeface="Times New Roman" panose="02020603050405020304" pitchFamily="18" charset="0"/>
                <a:cs typeface="Times New Roman" panose="02020603050405020304" pitchFamily="18" charset="0"/>
              </a:rPr>
              <a:t>Cuộc đối đầu giữa bác sĩ Ly và tên cướp biển.</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676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4114800" y="838200"/>
            <a:ext cx="323357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vi-VN" altLang="en-US" sz="3500" b="1" dirty="0">
                <a:solidFill>
                  <a:srgbClr val="FF0000"/>
                </a:solidFill>
                <a:latin typeface="Times New Roman" panose="02020603050405020304" pitchFamily="18" charset="0"/>
                <a:cs typeface="Times New Roman" panose="02020603050405020304" pitchFamily="18" charset="0"/>
              </a:rPr>
              <a:t>Đ</a:t>
            </a:r>
            <a:r>
              <a:rPr lang="en-US" altLang="en-US" sz="3500" b="1" dirty="0" err="1">
                <a:solidFill>
                  <a:srgbClr val="FF0000"/>
                </a:solidFill>
                <a:latin typeface="Times New Roman" panose="02020603050405020304" pitchFamily="18" charset="0"/>
                <a:cs typeface="Times New Roman" panose="02020603050405020304" pitchFamily="18" charset="0"/>
              </a:rPr>
              <a:t>ọc</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lướt</a:t>
            </a:r>
            <a:r>
              <a:rPr lang="en-US" altLang="en-US" sz="3500" b="1" dirty="0">
                <a:solidFill>
                  <a:srgbClr val="FF0000"/>
                </a:solidFill>
                <a:latin typeface="Times New Roman" panose="02020603050405020304" pitchFamily="18" charset="0"/>
                <a:cs typeface="Times New Roman" panose="02020603050405020304" pitchFamily="18" charset="0"/>
              </a:rPr>
              <a:t> đ</a:t>
            </a:r>
            <a:r>
              <a:rPr lang="vi-VN" altLang="en-US" sz="3500" b="1" dirty="0">
                <a:solidFill>
                  <a:srgbClr val="FF0000"/>
                </a:solidFill>
                <a:latin typeface="Times New Roman" panose="02020603050405020304" pitchFamily="18" charset="0"/>
                <a:cs typeface="Times New Roman" panose="02020603050405020304" pitchFamily="18" charset="0"/>
              </a:rPr>
              <a:t>oạn </a:t>
            </a:r>
            <a:r>
              <a:rPr lang="en-US" altLang="en-US" sz="3500" b="1" dirty="0">
                <a:solidFill>
                  <a:srgbClr val="FF0000"/>
                </a:solidFill>
                <a:latin typeface="Times New Roman" panose="02020603050405020304" pitchFamily="18" charset="0"/>
                <a:cs typeface="Times New Roman" panose="02020603050405020304" pitchFamily="18" charset="0"/>
              </a:rPr>
              <a:t>3</a:t>
            </a:r>
          </a:p>
        </p:txBody>
      </p:sp>
      <p:sp>
        <p:nvSpPr>
          <p:cNvPr id="27651" name="Rectangle 2"/>
          <p:cNvSpPr>
            <a:spLocks noChangeArrowheads="1"/>
          </p:cNvSpPr>
          <p:nvPr/>
        </p:nvSpPr>
        <p:spPr bwMode="auto">
          <a:xfrm>
            <a:off x="304800" y="1600201"/>
            <a:ext cx="11811000" cy="1169551"/>
          </a:xfrm>
          <a:prstGeom prst="rect">
            <a:avLst/>
          </a:prstGeom>
          <a:noFill/>
          <a:ln w="9525">
            <a:noFill/>
            <a:miter lim="800000"/>
            <a:headEnd/>
            <a:tailEnd/>
          </a:ln>
        </p:spPr>
        <p:txBody>
          <a:bodyPr wrap="square">
            <a:spAutoFit/>
          </a:bodyPr>
          <a:lstStyle/>
          <a:p>
            <a:pPr>
              <a:defRPr/>
            </a:pPr>
            <a:r>
              <a:rPr lang="vi-VN" sz="3500" b="1" dirty="0">
                <a:latin typeface="Times New Roman" panose="02020603050405020304" pitchFamily="18" charset="0"/>
                <a:cs typeface="Times New Roman" panose="02020603050405020304" pitchFamily="18" charset="0"/>
              </a:rPr>
              <a:t>Cặp câu nào trong bài khắc hoạ hai hình ảnh </a:t>
            </a:r>
            <a:r>
              <a:rPr lang="vi-VN" sz="3500" b="1" dirty="0">
                <a:solidFill>
                  <a:srgbClr val="FF0000"/>
                </a:solidFill>
                <a:latin typeface="Times New Roman" panose="02020603050405020304" pitchFamily="18" charset="0"/>
                <a:cs typeface="Times New Roman" panose="02020603050405020304" pitchFamily="18" charset="0"/>
              </a:rPr>
              <a:t>đối nghịch </a:t>
            </a:r>
            <a:r>
              <a:rPr lang="vi-VN" sz="3500" b="1" dirty="0">
                <a:latin typeface="Times New Roman" panose="02020603050405020304" pitchFamily="18" charset="0"/>
                <a:cs typeface="Times New Roman" panose="02020603050405020304" pitchFamily="18" charset="0"/>
              </a:rPr>
              <a:t>nhau của Bác sĩ Ly và tên cướp biển?</a:t>
            </a:r>
            <a:endParaRPr lang="en-US" sz="3500" b="1"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219075" y="4495800"/>
            <a:ext cx="11972925" cy="1708160"/>
          </a:xfrm>
          <a:prstGeom prst="rect">
            <a:avLst/>
          </a:prstGeom>
          <a:noFill/>
          <a:ln w="9525">
            <a:noFill/>
            <a:miter lim="800000"/>
            <a:headEnd/>
            <a:tailEnd/>
          </a:ln>
        </p:spPr>
        <p:txBody>
          <a:bodyPr wrap="square">
            <a:spAutoFit/>
          </a:bodyPr>
          <a:lstStyle/>
          <a:p>
            <a:pPr>
              <a:defRPr/>
            </a:pPr>
            <a:r>
              <a:rPr lang="vi-VN" sz="3500" b="1"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 </a:t>
            </a:r>
            <a:r>
              <a:rPr lang="vi-VN" sz="3500" b="1" dirty="0">
                <a:solidFill>
                  <a:srgbClr val="FF0000"/>
                </a:solidFill>
                <a:latin typeface="Times New Roman" panose="02020603050405020304" pitchFamily="18" charset="0"/>
                <a:cs typeface="Times New Roman" panose="02020603050405020304" pitchFamily="18" charset="0"/>
              </a:rPr>
              <a:t>Bác sĩ Ly </a:t>
            </a:r>
            <a:r>
              <a:rPr lang="vi-VN" sz="3500" b="1" dirty="0">
                <a:latin typeface="Times New Roman" panose="02020603050405020304" pitchFamily="18" charset="0"/>
                <a:cs typeface="Times New Roman" panose="02020603050405020304" pitchFamily="18" charset="0"/>
              </a:rPr>
              <a:t>thì đức độ, hiền từ mà nghiêm nghị.</a:t>
            </a:r>
            <a:r>
              <a:rPr lang="en-US" sz="3500" b="1" dirty="0">
                <a:latin typeface="Times New Roman" pitchFamily="18" charset="0"/>
                <a:cs typeface="Times New Roman" pitchFamily="18" charset="0"/>
              </a:rPr>
              <a:t> </a:t>
            </a:r>
          </a:p>
          <a:p>
            <a:pPr>
              <a:defRPr/>
            </a:pPr>
            <a:r>
              <a:rPr lang="en-US" sz="3500" b="1" dirty="0">
                <a:latin typeface="Times New Roman" pitchFamily="18" charset="0"/>
                <a:cs typeface="Times New Roman" pitchFamily="18" charset="0"/>
              </a:rPr>
              <a:t> + T</a:t>
            </a:r>
            <a:r>
              <a:rPr lang="vi-VN" sz="3500" b="1" dirty="0">
                <a:solidFill>
                  <a:srgbClr val="FF0000"/>
                </a:solidFill>
                <a:latin typeface="Times New Roman" pitchFamily="18" charset="0"/>
                <a:cs typeface="Times New Roman" pitchFamily="18" charset="0"/>
              </a:rPr>
              <a:t>ên cướp biển </a:t>
            </a:r>
            <a:r>
              <a:rPr lang="vi-VN" sz="3500" b="1" dirty="0">
                <a:latin typeface="Times New Roman" panose="02020603050405020304" pitchFamily="18" charset="0"/>
                <a:cs typeface="Times New Roman" panose="02020603050405020304" pitchFamily="18" charset="0"/>
              </a:rPr>
              <a:t>thì nanh ác, hung hăng như con thú dữ nhốt chuồng. </a:t>
            </a:r>
            <a:endParaRPr lang="en-US" sz="3500" b="1"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142875" y="3505200"/>
            <a:ext cx="11972925" cy="630942"/>
          </a:xfrm>
          <a:prstGeom prst="rect">
            <a:avLst/>
          </a:prstGeom>
          <a:noFill/>
          <a:ln w="9525">
            <a:noFill/>
            <a:miter lim="800000"/>
            <a:headEnd/>
            <a:tailEnd/>
          </a:ln>
        </p:spPr>
        <p:txBody>
          <a:bodyPr wrap="square">
            <a:spAutoFit/>
          </a:bodyPr>
          <a:lstStyle/>
          <a:p>
            <a:pPr>
              <a:defRPr/>
            </a:pPr>
            <a:r>
              <a:rPr lang="vi-VN" sz="3500" b="1" i="1" dirty="0">
                <a:solidFill>
                  <a:srgbClr val="0000CC"/>
                </a:solidFill>
                <a:latin typeface="Times New Roman" panose="02020603050405020304" pitchFamily="18" charset="0"/>
                <a:cs typeface="Times New Roman" panose="02020603050405020304" pitchFamily="18" charset="0"/>
              </a:rPr>
              <a:t>Cặp câu nào trong bài khắc hoạ hai hình ảnh đối nghịch nhau</a:t>
            </a:r>
            <a:r>
              <a:rPr lang="en-US" sz="3500" b="1" i="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96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533400" y="1524000"/>
            <a:ext cx="11430000" cy="1169551"/>
          </a:xfrm>
          <a:prstGeom prst="rect">
            <a:avLst/>
          </a:prstGeom>
          <a:noFill/>
          <a:ln w="9525">
            <a:noFill/>
            <a:miter lim="800000"/>
            <a:headEnd/>
            <a:tailEnd/>
          </a:ln>
        </p:spPr>
        <p:txBody>
          <a:bodyPr wrap="square">
            <a:spAutoFit/>
          </a:bodyPr>
          <a:lstStyle/>
          <a:p>
            <a:pPr>
              <a:defRPr/>
            </a:pPr>
            <a:r>
              <a:rPr lang="vi-VN" sz="3500" b="1" dirty="0">
                <a:solidFill>
                  <a:srgbClr val="0000CC"/>
                </a:solidFill>
                <a:latin typeface="Times New Roman" panose="02020603050405020304" pitchFamily="18" charset="0"/>
                <a:cs typeface="Times New Roman" panose="02020603050405020304" pitchFamily="18" charset="0"/>
              </a:rPr>
              <a:t>Vì sao bác sĩ Ly lại khuất phục được tên cướp biển hung hãn?</a:t>
            </a:r>
            <a:r>
              <a:rPr lang="vi-VN" sz="3500" b="1" i="1" dirty="0">
                <a:solidFill>
                  <a:srgbClr val="0000CC"/>
                </a:solidFill>
                <a:latin typeface="Times New Roman" panose="02020603050405020304" pitchFamily="18" charset="0"/>
                <a:cs typeface="Times New Roman" panose="02020603050405020304" pitchFamily="18" charset="0"/>
              </a:rPr>
              <a:t> </a:t>
            </a:r>
            <a:endParaRPr lang="en-US" sz="35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284287" y="3352800"/>
            <a:ext cx="9699625" cy="630942"/>
          </a:xfrm>
          <a:prstGeom prst="rect">
            <a:avLst/>
          </a:prstGeom>
          <a:noFill/>
          <a:ln w="9525">
            <a:noFill/>
            <a:miter lim="800000"/>
            <a:headEnd/>
            <a:tailEnd/>
          </a:ln>
        </p:spPr>
        <p:txBody>
          <a:bodyPr wrap="square">
            <a:spAutoFit/>
          </a:bodyPr>
          <a:lstStyle/>
          <a:p>
            <a:pPr>
              <a:defRPr/>
            </a:pPr>
            <a:r>
              <a:rPr lang="vi-VN" sz="3500" b="1" dirty="0">
                <a:latin typeface="Times New Roman" panose="02020603050405020304" pitchFamily="18" charset="0"/>
                <a:cs typeface="Times New Roman" panose="02020603050405020304" pitchFamily="18" charset="0"/>
              </a:rPr>
              <a:t>Vì bác sĩ bình tĩnh và cương quyết bảo vệ lẽ phải. </a:t>
            </a: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589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814"/>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343400" y="2667000"/>
            <a:ext cx="5715000" cy="1676400"/>
          </a:xfrm>
          <a:prstGeom prst="rect">
            <a:avLst/>
          </a:prstGeom>
        </p:spPr>
        <p:txBody>
          <a:bodyPr wrap="none" fromWordArt="1">
            <a:prstTxWarp prst="textPlain">
              <a:avLst>
                <a:gd name="adj" fmla="val 50000"/>
              </a:avLst>
            </a:prstTxWarp>
          </a:bodyPr>
          <a:lstStyle/>
          <a:p>
            <a:pPr algn="ctr"/>
            <a:r>
              <a:rPr lang="en-US"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889789588"/>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514600" y="685800"/>
            <a:ext cx="6788150" cy="630942"/>
          </a:xfrm>
          <a:prstGeom prst="rect">
            <a:avLst/>
          </a:prstGeom>
          <a:noFill/>
          <a:ln w="9525">
            <a:noFill/>
            <a:miter lim="800000"/>
            <a:headEnd/>
            <a:tailEnd/>
          </a:ln>
        </p:spPr>
        <p:txBody>
          <a:bodyPr>
            <a:spAutoFit/>
          </a:bodyPr>
          <a:lstStyle/>
          <a:p>
            <a:pPr>
              <a:defRPr/>
            </a:pPr>
            <a:r>
              <a:rPr lang="vi-VN" sz="3500" b="1" dirty="0">
                <a:solidFill>
                  <a:srgbClr val="FF0000"/>
                </a:solidFill>
                <a:latin typeface="Times New Roman" panose="02020603050405020304" pitchFamily="18" charset="0"/>
                <a:cs typeface="Times New Roman" panose="02020603050405020304" pitchFamily="18" charset="0"/>
              </a:rPr>
              <a:t>Đoạn 3 kể lại tình tiết gì?</a:t>
            </a:r>
            <a:endParaRPr lang="en-US" sz="35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828800" y="2133600"/>
            <a:ext cx="8534400" cy="630942"/>
          </a:xfrm>
          <a:prstGeom prst="rect">
            <a:avLst/>
          </a:prstGeom>
          <a:noFill/>
          <a:ln w="9525">
            <a:noFill/>
            <a:miter lim="800000"/>
            <a:headEnd/>
            <a:tailEnd/>
          </a:ln>
        </p:spPr>
        <p:txBody>
          <a:bodyPr>
            <a:spAutoFit/>
          </a:bodyPr>
          <a:lstStyle/>
          <a:p>
            <a:pPr>
              <a:defRPr/>
            </a:pPr>
            <a:r>
              <a:rPr lang="en-US" sz="3500" b="1" dirty="0">
                <a:solidFill>
                  <a:srgbClr val="FF0000"/>
                </a:solidFill>
                <a:latin typeface="Times New Roman" pitchFamily="18" charset="0"/>
                <a:cs typeface="Times New Roman" pitchFamily="18" charset="0"/>
              </a:rPr>
              <a:t>Ý 3: </a:t>
            </a:r>
            <a:r>
              <a:rPr lang="vi-VN" sz="3500" b="1" dirty="0">
                <a:latin typeface="Times New Roman" panose="02020603050405020304" pitchFamily="18" charset="0"/>
                <a:cs typeface="Times New Roman" panose="02020603050405020304" pitchFamily="18" charset="0"/>
              </a:rPr>
              <a:t>Tên cướp biển bị khuất phục.</a:t>
            </a: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604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381000" y="2209800"/>
            <a:ext cx="11582400" cy="170816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defRPr/>
            </a:pPr>
            <a:r>
              <a:rPr lang="en-US" sz="3500" b="1" dirty="0">
                <a:solidFill>
                  <a:srgbClr val="0000CC"/>
                </a:solidFill>
                <a:latin typeface="Times New Roman" panose="02020603050405020304" pitchFamily="18" charset="0"/>
                <a:cs typeface="Times New Roman" panose="02020603050405020304" pitchFamily="18" charset="0"/>
              </a:rPr>
              <a:t>-&gt; </a:t>
            </a:r>
            <a:r>
              <a:rPr lang="vi-VN" sz="3500" b="1" dirty="0">
                <a:solidFill>
                  <a:srgbClr val="0000CC"/>
                </a:solidFill>
                <a:latin typeface="Times New Roman" panose="02020603050405020304" pitchFamily="18" charset="0"/>
                <a:cs typeface="Times New Roman" panose="02020603050405020304" pitchFamily="18" charset="0"/>
              </a:rPr>
              <a:t>Với sự bình tĩnh và cương quyết bảo vệ lẽ phải, bác sĩ Ly đã khuất phục tên cướp biển. Cũng có thể tên cướp biển sợ bác sĩ đưa ra tòa nhưng chính lẽ phải đã thắng.</a:t>
            </a:r>
            <a:endParaRPr lang="en-US" sz="35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80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676400" y="838200"/>
            <a:ext cx="8610600" cy="1169551"/>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500" b="1" dirty="0">
                <a:solidFill>
                  <a:srgbClr val="FF0000"/>
                </a:solidFill>
                <a:latin typeface="Times New Roman" panose="02020603050405020304" pitchFamily="18" charset="0"/>
                <a:cs typeface="Times New Roman" panose="02020603050405020304" pitchFamily="18" charset="0"/>
              </a:rPr>
              <a:t>Ý 1: </a:t>
            </a:r>
            <a:r>
              <a:rPr lang="vi-VN" altLang="en-US" sz="3500" b="1" dirty="0">
                <a:latin typeface="Times New Roman" panose="02020603050405020304" pitchFamily="18" charset="0"/>
                <a:cs typeface="Times New Roman" panose="02020603050405020304" pitchFamily="18" charset="0"/>
              </a:rPr>
              <a:t>Hình ảnh tên cướp biển rất hung dữ và đáng sợ.</a:t>
            </a:r>
            <a:endParaRPr lang="en-US" altLang="en-US" sz="3500" b="1" dirty="0">
              <a:latin typeface="Times New Roman" panose="02020603050405020304" pitchFamily="18" charset="0"/>
              <a:cs typeface="Times New Roman" panose="02020603050405020304" pitchFamily="18" charset="0"/>
            </a:endParaRPr>
          </a:p>
        </p:txBody>
      </p:sp>
      <p:sp>
        <p:nvSpPr>
          <p:cNvPr id="57347" name="Rectangle 3"/>
          <p:cNvSpPr>
            <a:spLocks noChangeArrowheads="1"/>
          </p:cNvSpPr>
          <p:nvPr/>
        </p:nvSpPr>
        <p:spPr bwMode="auto">
          <a:xfrm>
            <a:off x="1676400" y="2895600"/>
            <a:ext cx="8540750" cy="1169551"/>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500" b="1">
                <a:solidFill>
                  <a:srgbClr val="FF0000"/>
                </a:solidFill>
                <a:latin typeface="Times New Roman" panose="02020603050405020304" pitchFamily="18" charset="0"/>
                <a:cs typeface="Times New Roman" panose="02020603050405020304" pitchFamily="18" charset="0"/>
              </a:rPr>
              <a:t>Ý 2: </a:t>
            </a:r>
            <a:r>
              <a:rPr lang="vi-VN" altLang="en-US" sz="3500" b="1">
                <a:latin typeface="Times New Roman" panose="02020603050405020304" pitchFamily="18" charset="0"/>
                <a:cs typeface="Times New Roman" panose="02020603050405020304" pitchFamily="18" charset="0"/>
              </a:rPr>
              <a:t>Cuộc đối đầu giữa bác sĩ Ly và tên cướp biển.</a:t>
            </a:r>
            <a:endParaRPr lang="en-US" altLang="en-US" sz="3500">
              <a:latin typeface="Times New Roman" panose="02020603050405020304" pitchFamily="18" charset="0"/>
              <a:cs typeface="Times New Roman" panose="02020603050405020304" pitchFamily="18" charset="0"/>
            </a:endParaRPr>
          </a:p>
        </p:txBody>
      </p:sp>
      <p:sp>
        <p:nvSpPr>
          <p:cNvPr id="57348" name="Rectangle 4"/>
          <p:cNvSpPr>
            <a:spLocks noChangeArrowheads="1"/>
          </p:cNvSpPr>
          <p:nvPr/>
        </p:nvSpPr>
        <p:spPr bwMode="auto">
          <a:xfrm>
            <a:off x="1716088" y="5105400"/>
            <a:ext cx="8534400" cy="63094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500" b="1">
                <a:solidFill>
                  <a:srgbClr val="FF0000"/>
                </a:solidFill>
                <a:latin typeface="Times New Roman" panose="02020603050405020304" pitchFamily="18" charset="0"/>
                <a:cs typeface="Times New Roman" panose="02020603050405020304" pitchFamily="18" charset="0"/>
              </a:rPr>
              <a:t>Ý 3: </a:t>
            </a:r>
            <a:r>
              <a:rPr lang="vi-VN" altLang="en-US" sz="3500" b="1">
                <a:latin typeface="Times New Roman" panose="02020603050405020304" pitchFamily="18" charset="0"/>
                <a:cs typeface="Times New Roman" panose="02020603050405020304" pitchFamily="18" charset="0"/>
              </a:rPr>
              <a:t>Tên cướp biển bị khuất phục.</a:t>
            </a:r>
            <a:endParaRPr lang="en-US" altLang="en-US" sz="3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85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676400" y="1295400"/>
            <a:ext cx="8382000" cy="630942"/>
          </a:xfrm>
          <a:prstGeom prst="rect">
            <a:avLst/>
          </a:prstGeom>
          <a:noFill/>
          <a:ln w="9525">
            <a:noFill/>
            <a:miter lim="800000"/>
            <a:headEnd/>
            <a:tailEnd/>
          </a:ln>
        </p:spPr>
        <p:txBody>
          <a:bodyPr>
            <a:spAutoFit/>
          </a:bodyPr>
          <a:lstStyle/>
          <a:p>
            <a:pPr>
              <a:defRPr/>
            </a:pPr>
            <a:r>
              <a:rPr lang="vi-VN" sz="3500" b="1" dirty="0">
                <a:solidFill>
                  <a:srgbClr val="0000CC"/>
                </a:solidFill>
                <a:latin typeface="Times New Roman" panose="02020603050405020304" pitchFamily="18" charset="0"/>
                <a:cs typeface="Times New Roman" panose="02020603050405020304" pitchFamily="18" charset="0"/>
              </a:rPr>
              <a:t>Truyện đọc trên giúp em hiểu ra điều gì?</a:t>
            </a:r>
            <a:endParaRPr lang="en-US" sz="3500" b="1" dirty="0">
              <a:solidFill>
                <a:srgbClr val="0000CC"/>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762000" y="2514600"/>
            <a:ext cx="10820400" cy="224676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5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altLang="en-US" sz="35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a:t>
            </a:r>
          </a:p>
          <a:p>
            <a:r>
              <a:rPr lang="en-US" altLang="en-US" sz="35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 ngợi hành động dũng cảm của bác sĩ Ly trong cuộc đối đầu với tên cướp biển hung hãn. Ca ngợi sức mạnh chính nghĩa chiến thắng sự hung ác, bạo ngược.</a:t>
            </a:r>
            <a:endPar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99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22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038600" y="2175808"/>
            <a:ext cx="4114800" cy="2123658"/>
          </a:xfrm>
          <a:prstGeom prst="rect">
            <a:avLst/>
          </a:prstGeom>
          <a:noFill/>
        </p:spPr>
        <p:txBody>
          <a:bodyPr>
            <a:spAutoFit/>
          </a:bodyPr>
          <a:lstStyle/>
          <a:p>
            <a:pPr algn="ctr">
              <a:defRPr/>
            </a:pPr>
            <a:r>
              <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LUYỆN ĐỌC THEO CÁCH PHÂN VAI</a:t>
            </a:r>
          </a:p>
        </p:txBody>
      </p:sp>
    </p:spTree>
    <p:extLst>
      <p:ext uri="{BB962C8B-B14F-4D97-AF65-F5344CB8AC3E}">
        <p14:creationId xmlns:p14="http://schemas.microsoft.com/office/powerpoint/2010/main" val="161084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3"/>
          <p:cNvSpPr txBox="1">
            <a:spLocks noChangeArrowheads="1"/>
          </p:cNvSpPr>
          <p:nvPr/>
        </p:nvSpPr>
        <p:spPr bwMode="auto">
          <a:xfrm>
            <a:off x="523875" y="2133600"/>
            <a:ext cx="1165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500" b="1" dirty="0">
                <a:latin typeface="Times New Roman" panose="02020603050405020304" pitchFamily="18" charset="0"/>
                <a:cs typeface="Times New Roman" panose="02020603050405020304" pitchFamily="18" charset="0"/>
              </a:rPr>
              <a:t>-&gt; </a:t>
            </a:r>
            <a:r>
              <a:rPr lang="en-US" altLang="en-US" sz="3500" b="1" dirty="0" err="1">
                <a:latin typeface="Times New Roman" panose="02020603050405020304" pitchFamily="18" charset="0"/>
                <a:cs typeface="Times New Roman" panose="02020603050405020304" pitchFamily="18" charset="0"/>
              </a:rPr>
              <a:t>Toàn</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bài</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đọc</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với</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giọng</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rõ</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ràng</a:t>
            </a:r>
            <a:r>
              <a:rPr lang="en-US" altLang="en-US" sz="3500" b="1" dirty="0">
                <a:latin typeface="Times New Roman" panose="02020603050405020304" pitchFamily="18" charset="0"/>
                <a:cs typeface="Times New Roman" panose="02020603050405020304" pitchFamily="18" charset="0"/>
              </a:rPr>
              <a:t> , </a:t>
            </a:r>
            <a:r>
              <a:rPr lang="en-US" altLang="en-US" sz="3500" b="1" dirty="0" err="1">
                <a:latin typeface="Times New Roman" panose="02020603050405020304" pitchFamily="18" charset="0"/>
                <a:cs typeface="Times New Roman" panose="02020603050405020304" pitchFamily="18" charset="0"/>
              </a:rPr>
              <a:t>dứt</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khoát</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gấp</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gáp</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dần</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theo</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diễn</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biến</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câu</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chuyện</a:t>
            </a:r>
            <a:r>
              <a:rPr lang="en-US" altLang="en-US" sz="3500" b="1" dirty="0">
                <a:latin typeface="Times New Roman" panose="02020603050405020304" pitchFamily="18" charset="0"/>
                <a:cs typeface="Times New Roman" panose="02020603050405020304" pitchFamily="18" charset="0"/>
              </a:rPr>
              <a:t>. </a:t>
            </a:r>
          </a:p>
          <a:p>
            <a:r>
              <a:rPr lang="en-US" altLang="en-US" sz="3500" b="1" dirty="0">
                <a:solidFill>
                  <a:srgbClr val="FF0000"/>
                </a:solidFill>
                <a:latin typeface="Times New Roman" panose="02020603050405020304" pitchFamily="18" charset="0"/>
                <a:cs typeface="Times New Roman" panose="02020603050405020304" pitchFamily="18" charset="0"/>
              </a:rPr>
              <a:t>-&gt;</a:t>
            </a:r>
            <a:r>
              <a:rPr lang="en-US" altLang="en-US" sz="3500" b="1" dirty="0" err="1">
                <a:solidFill>
                  <a:srgbClr val="FF0000"/>
                </a:solidFill>
                <a:latin typeface="Times New Roman" panose="02020603050405020304" pitchFamily="18" charset="0"/>
                <a:cs typeface="Times New Roman" panose="02020603050405020304" pitchFamily="18" charset="0"/>
              </a:rPr>
              <a:t>Lời</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tên</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cướp</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cục</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cằn</a:t>
            </a:r>
            <a:r>
              <a:rPr lang="en-US" altLang="en-US" sz="3500" b="1" dirty="0">
                <a:latin typeface="Times New Roman" panose="02020603050405020304" pitchFamily="18" charset="0"/>
                <a:cs typeface="Times New Roman" panose="02020603050405020304" pitchFamily="18" charset="0"/>
              </a:rPr>
              <a:t>, hung </a:t>
            </a:r>
            <a:r>
              <a:rPr lang="en-US" altLang="en-US" sz="3500" b="1" dirty="0" err="1">
                <a:latin typeface="Times New Roman" panose="02020603050405020304" pitchFamily="18" charset="0"/>
                <a:cs typeface="Times New Roman" panose="02020603050405020304" pitchFamily="18" charset="0"/>
              </a:rPr>
              <a:t>dữ</a:t>
            </a:r>
            <a:r>
              <a:rPr lang="en-US" altLang="en-US" sz="3500" b="1" dirty="0">
                <a:latin typeface="Times New Roman" panose="02020603050405020304" pitchFamily="18" charset="0"/>
                <a:cs typeface="Times New Roman" panose="02020603050405020304" pitchFamily="18" charset="0"/>
              </a:rPr>
              <a:t>. </a:t>
            </a:r>
          </a:p>
          <a:p>
            <a:r>
              <a:rPr lang="en-US" altLang="en-US" sz="3500" b="1" dirty="0">
                <a:solidFill>
                  <a:srgbClr val="FF0000"/>
                </a:solidFill>
                <a:latin typeface="Times New Roman" panose="02020603050405020304" pitchFamily="18" charset="0"/>
                <a:cs typeface="Times New Roman" panose="02020603050405020304" pitchFamily="18" charset="0"/>
              </a:rPr>
              <a:t>-&gt;</a:t>
            </a:r>
            <a:r>
              <a:rPr lang="en-US" altLang="en-US" sz="3500" b="1" dirty="0" err="1">
                <a:solidFill>
                  <a:srgbClr val="FF0000"/>
                </a:solidFill>
                <a:latin typeface="Times New Roman" panose="02020603050405020304" pitchFamily="18" charset="0"/>
                <a:cs typeface="Times New Roman" panose="02020603050405020304" pitchFamily="18" charset="0"/>
              </a:rPr>
              <a:t>Lời</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bác</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sĩ</a:t>
            </a:r>
            <a:r>
              <a:rPr lang="en-US" altLang="en-US" sz="3500" b="1" dirty="0">
                <a:solidFill>
                  <a:srgbClr val="FF0000"/>
                </a:solidFill>
                <a:latin typeface="Times New Roman" panose="02020603050405020304" pitchFamily="18" charset="0"/>
                <a:cs typeface="Times New Roman" panose="02020603050405020304" pitchFamily="18" charset="0"/>
              </a:rPr>
              <a:t> Ly: </a:t>
            </a:r>
            <a:r>
              <a:rPr lang="en-US" altLang="en-US" sz="3500" b="1" dirty="0" err="1">
                <a:latin typeface="Times New Roman" panose="02020603050405020304" pitchFamily="18" charset="0"/>
                <a:cs typeface="Times New Roman" panose="02020603050405020304" pitchFamily="18" charset="0"/>
              </a:rPr>
              <a:t>điềm</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tĩnh</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kiên</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định</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đầy</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sức</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thuyết</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phục</a:t>
            </a:r>
            <a:r>
              <a:rPr lang="en-US" altLang="en-US" sz="3500" b="1" dirty="0">
                <a:latin typeface="Times New Roman" panose="02020603050405020304" pitchFamily="18" charset="0"/>
                <a:cs typeface="Times New Roman" panose="02020603050405020304" pitchFamily="18" charset="0"/>
              </a:rPr>
              <a:t>.</a:t>
            </a:r>
          </a:p>
        </p:txBody>
      </p:sp>
      <p:sp>
        <p:nvSpPr>
          <p:cNvPr id="61443" name="TextBox 4"/>
          <p:cNvSpPr txBox="1">
            <a:spLocks noChangeArrowheads="1"/>
          </p:cNvSpPr>
          <p:nvPr/>
        </p:nvSpPr>
        <p:spPr bwMode="auto">
          <a:xfrm>
            <a:off x="3352800" y="1066800"/>
            <a:ext cx="487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dirty="0" err="1">
                <a:solidFill>
                  <a:srgbClr val="FF0000"/>
                </a:solidFill>
                <a:latin typeface="Times New Roman" panose="02020603050405020304" pitchFamily="18" charset="0"/>
                <a:cs typeface="Times New Roman" panose="02020603050405020304" pitchFamily="18" charset="0"/>
              </a:rPr>
              <a:t>Luyện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đọc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diễn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cảm</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0218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4"/>
          <p:cNvSpPr txBox="1">
            <a:spLocks noChangeArrowheads="1"/>
          </p:cNvSpPr>
          <p:nvPr/>
        </p:nvSpPr>
        <p:spPr bwMode="auto">
          <a:xfrm>
            <a:off x="1524000" y="179388"/>
            <a:ext cx="9144000"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600" b="1">
                <a:latin typeface="Times New Roman" panose="02020603050405020304" pitchFamily="18" charset="0"/>
                <a:cs typeface="Times New Roman" panose="02020603050405020304" pitchFamily="18" charset="0"/>
              </a:rPr>
              <a:t>Chúa tàu </a:t>
            </a:r>
            <a:r>
              <a:rPr lang="en-US" altLang="en-US" sz="3600" b="1">
                <a:solidFill>
                  <a:srgbClr val="FF3300"/>
                </a:solidFill>
                <a:latin typeface="Times New Roman" panose="02020603050405020304" pitchFamily="18" charset="0"/>
                <a:cs typeface="Times New Roman" panose="02020603050405020304" pitchFamily="18" charset="0"/>
              </a:rPr>
              <a:t>trừng mắt</a:t>
            </a:r>
            <a:r>
              <a:rPr lang="en-US" altLang="en-US" sz="3600" b="1">
                <a:latin typeface="Times New Roman" panose="02020603050405020304" pitchFamily="18" charset="0"/>
                <a:cs typeface="Times New Roman" panose="02020603050405020304" pitchFamily="18" charset="0"/>
              </a:rPr>
              <a:t> nhìn bác sĩ, quát:</a:t>
            </a:r>
          </a:p>
          <a:p>
            <a:pPr eaLnBrk="1" hangingPunct="1"/>
            <a:r>
              <a:rPr lang="en-US" altLang="en-US" sz="3600" b="1">
                <a:latin typeface="Times New Roman" panose="02020603050405020304" pitchFamily="18" charset="0"/>
                <a:cs typeface="Times New Roman" panose="02020603050405020304" pitchFamily="18" charset="0"/>
              </a:rPr>
              <a:t>- Có </a:t>
            </a:r>
            <a:r>
              <a:rPr lang="en-US" altLang="en-US" sz="3600" b="1">
                <a:solidFill>
                  <a:srgbClr val="FF3300"/>
                </a:solidFill>
                <a:latin typeface="Times New Roman" panose="02020603050405020304" pitchFamily="18" charset="0"/>
                <a:cs typeface="Times New Roman" panose="02020603050405020304" pitchFamily="18" charset="0"/>
              </a:rPr>
              <a:t>câm mồm</a:t>
            </a:r>
            <a:r>
              <a:rPr lang="en-US" altLang="en-US" sz="3600" b="1">
                <a:latin typeface="Times New Roman" panose="02020603050405020304" pitchFamily="18" charset="0"/>
                <a:cs typeface="Times New Roman" panose="02020603050405020304" pitchFamily="18" charset="0"/>
              </a:rPr>
              <a:t> không ?</a:t>
            </a:r>
          </a:p>
          <a:p>
            <a:pPr eaLnBrk="1" hangingPunct="1"/>
            <a:r>
              <a:rPr lang="en-US" altLang="en-US" sz="3600" b="1">
                <a:latin typeface="Times New Roman" panose="02020603050405020304" pitchFamily="18" charset="0"/>
                <a:cs typeface="Times New Roman" panose="02020603050405020304" pitchFamily="18" charset="0"/>
              </a:rPr>
              <a:t> Bác sĩ </a:t>
            </a:r>
            <a:r>
              <a:rPr lang="en-US" altLang="en-US" sz="3600" b="1">
                <a:solidFill>
                  <a:srgbClr val="FF3300"/>
                </a:solidFill>
                <a:latin typeface="Times New Roman" panose="02020603050405020304" pitchFamily="18" charset="0"/>
                <a:cs typeface="Times New Roman" panose="02020603050405020304" pitchFamily="18" charset="0"/>
              </a:rPr>
              <a:t>điềm tĩnh</a:t>
            </a:r>
            <a:r>
              <a:rPr lang="en-US" altLang="en-US" sz="3600" b="1">
                <a:latin typeface="Times New Roman" panose="02020603050405020304" pitchFamily="18" charset="0"/>
                <a:cs typeface="Times New Roman" panose="02020603050405020304" pitchFamily="18" charset="0"/>
              </a:rPr>
              <a:t> hỏi:</a:t>
            </a:r>
          </a:p>
          <a:p>
            <a:pPr eaLnBrk="1" hangingPunct="1"/>
            <a:r>
              <a:rPr lang="en-US" altLang="en-US" sz="3600" b="1">
                <a:latin typeface="Times New Roman" panose="02020603050405020304" pitchFamily="18" charset="0"/>
                <a:cs typeface="Times New Roman" panose="02020603050405020304" pitchFamily="18" charset="0"/>
              </a:rPr>
              <a:t>- Anh bảo tôi phải không?</a:t>
            </a:r>
          </a:p>
          <a:p>
            <a:pPr eaLnBrk="1" hangingPunct="1"/>
            <a:r>
              <a:rPr lang="en-US" altLang="en-US" sz="3200" b="1">
                <a:latin typeface="Times New Roman" panose="02020603050405020304" pitchFamily="18" charset="0"/>
                <a:cs typeface="Times New Roman" panose="02020603050405020304" pitchFamily="18" charset="0"/>
              </a:rPr>
              <a:t>Khi tên chúa tàu cục cằn bảo “</a:t>
            </a:r>
            <a:r>
              <a:rPr lang="en-US" altLang="en-US" sz="3200" b="1">
                <a:solidFill>
                  <a:srgbClr val="FF3300"/>
                </a:solidFill>
                <a:latin typeface="Times New Roman" panose="02020603050405020304" pitchFamily="18" charset="0"/>
                <a:cs typeface="Times New Roman" panose="02020603050405020304" pitchFamily="18" charset="0"/>
              </a:rPr>
              <a:t>phải</a:t>
            </a:r>
            <a:r>
              <a:rPr lang="en-US" altLang="en-US" sz="3200" b="1">
                <a:latin typeface="Times New Roman" panose="02020603050405020304" pitchFamily="18" charset="0"/>
                <a:cs typeface="Times New Roman" panose="02020603050405020304" pitchFamily="18" charset="0"/>
              </a:rPr>
              <a:t>”, bác sĩ nói: </a:t>
            </a:r>
          </a:p>
          <a:p>
            <a:pPr eaLnBrk="1" hangingPunct="1"/>
            <a:r>
              <a:rPr lang="en-US" altLang="en-US" sz="3600" b="1">
                <a:latin typeface="Times New Roman" panose="02020603050405020304" pitchFamily="18" charset="0"/>
                <a:cs typeface="Times New Roman" panose="02020603050405020304" pitchFamily="18" charset="0"/>
              </a:rPr>
              <a:t>-Anh cứ uống rượu mãi như thế thì đến phải </a:t>
            </a:r>
            <a:r>
              <a:rPr lang="en-US" altLang="en-US" sz="3600" b="1">
                <a:solidFill>
                  <a:srgbClr val="FF3300"/>
                </a:solidFill>
                <a:latin typeface="Times New Roman" panose="02020603050405020304" pitchFamily="18" charset="0"/>
                <a:cs typeface="Times New Roman" panose="02020603050405020304" pitchFamily="18" charset="0"/>
              </a:rPr>
              <a:t>tống anh</a:t>
            </a:r>
            <a:r>
              <a:rPr lang="en-US" altLang="en-US" sz="3600" b="1">
                <a:latin typeface="Times New Roman" panose="02020603050405020304" pitchFamily="18" charset="0"/>
                <a:cs typeface="Times New Roman" panose="02020603050405020304" pitchFamily="18" charset="0"/>
              </a:rPr>
              <a:t> đi nơi khác.</a:t>
            </a:r>
          </a:p>
          <a:p>
            <a:pPr eaLnBrk="1" hangingPunct="1"/>
            <a:r>
              <a:rPr lang="en-US" altLang="en-US" sz="3600" b="1">
                <a:latin typeface="Times New Roman" panose="02020603050405020304" pitchFamily="18" charset="0"/>
                <a:cs typeface="Times New Roman" panose="02020603050405020304" pitchFamily="18" charset="0"/>
              </a:rPr>
              <a:t> Cơn tức giận của tên cướp thật </a:t>
            </a:r>
            <a:r>
              <a:rPr lang="en-US" altLang="en-US" sz="3600" b="1">
                <a:solidFill>
                  <a:srgbClr val="FF3300"/>
                </a:solidFill>
                <a:latin typeface="Times New Roman" panose="02020603050405020304" pitchFamily="18" charset="0"/>
                <a:cs typeface="Times New Roman" panose="02020603050405020304" pitchFamily="18" charset="0"/>
              </a:rPr>
              <a:t>dữ dội</a:t>
            </a:r>
            <a:r>
              <a:rPr lang="en-US" altLang="en-US" sz="3600" b="1">
                <a:latin typeface="Times New Roman" panose="02020603050405020304" pitchFamily="18" charset="0"/>
                <a:cs typeface="Times New Roman" panose="02020603050405020304" pitchFamily="18" charset="0"/>
              </a:rPr>
              <a:t>. Hắn </a:t>
            </a:r>
            <a:r>
              <a:rPr lang="en-US" altLang="en-US" sz="3600" b="1">
                <a:solidFill>
                  <a:srgbClr val="FF3300"/>
                </a:solidFill>
                <a:latin typeface="Times New Roman" panose="02020603050405020304" pitchFamily="18" charset="0"/>
                <a:cs typeface="Times New Roman" panose="02020603050405020304" pitchFamily="18" charset="0"/>
              </a:rPr>
              <a:t>đứng phắt</a:t>
            </a:r>
            <a:r>
              <a:rPr lang="en-US" altLang="en-US" sz="3600" b="1">
                <a:latin typeface="Times New Roman" panose="02020603050405020304" pitchFamily="18" charset="0"/>
                <a:cs typeface="Times New Roman" panose="02020603050405020304" pitchFamily="18" charset="0"/>
              </a:rPr>
              <a:t> dậy, </a:t>
            </a:r>
            <a:r>
              <a:rPr lang="en-US" altLang="en-US" sz="3600" b="1">
                <a:solidFill>
                  <a:srgbClr val="FF3300"/>
                </a:solidFill>
                <a:latin typeface="Times New Roman" panose="02020603050405020304" pitchFamily="18" charset="0"/>
                <a:cs typeface="Times New Roman" panose="02020603050405020304" pitchFamily="18" charset="0"/>
              </a:rPr>
              <a:t>rút soạt dao ra</a:t>
            </a:r>
            <a:r>
              <a:rPr lang="en-US" altLang="en-US" sz="3600" b="1">
                <a:latin typeface="Times New Roman" panose="02020603050405020304" pitchFamily="18" charset="0"/>
                <a:cs typeface="Times New Roman" panose="02020603050405020304" pitchFamily="18" charset="0"/>
              </a:rPr>
              <a:t>, </a:t>
            </a:r>
            <a:r>
              <a:rPr lang="en-US" altLang="en-US" sz="3600" b="1">
                <a:solidFill>
                  <a:srgbClr val="FF3300"/>
                </a:solidFill>
                <a:latin typeface="Times New Roman" panose="02020603050405020304" pitchFamily="18" charset="0"/>
                <a:cs typeface="Times New Roman" panose="02020603050405020304" pitchFamily="18" charset="0"/>
              </a:rPr>
              <a:t>lăm lăm</a:t>
            </a:r>
            <a:r>
              <a:rPr lang="en-US" altLang="en-US" sz="3600" b="1">
                <a:latin typeface="Times New Roman" panose="02020603050405020304" pitchFamily="18" charset="0"/>
                <a:cs typeface="Times New Roman" panose="02020603050405020304" pitchFamily="18" charset="0"/>
              </a:rPr>
              <a:t>  chực </a:t>
            </a:r>
            <a:r>
              <a:rPr lang="en-US" altLang="en-US" sz="3600" b="1">
                <a:solidFill>
                  <a:srgbClr val="FF3300"/>
                </a:solidFill>
                <a:latin typeface="Times New Roman" panose="02020603050405020304" pitchFamily="18" charset="0"/>
                <a:cs typeface="Times New Roman" panose="02020603050405020304" pitchFamily="18" charset="0"/>
              </a:rPr>
              <a:t>đâm</a:t>
            </a:r>
            <a:r>
              <a:rPr lang="en-US" altLang="en-US" sz="3600" b="1">
                <a:latin typeface="Times New Roman" panose="02020603050405020304" pitchFamily="18" charset="0"/>
                <a:cs typeface="Times New Roman" panose="02020603050405020304" pitchFamily="18" charset="0"/>
              </a:rPr>
              <a:t>. Bác sĩ Ly vẫn </a:t>
            </a:r>
            <a:r>
              <a:rPr lang="en-US" altLang="en-US" sz="3600" b="1">
                <a:solidFill>
                  <a:srgbClr val="FF3300"/>
                </a:solidFill>
                <a:latin typeface="Times New Roman" panose="02020603050405020304" pitchFamily="18" charset="0"/>
                <a:cs typeface="Times New Roman" panose="02020603050405020304" pitchFamily="18" charset="0"/>
              </a:rPr>
              <a:t>dõng dạc</a:t>
            </a:r>
            <a:r>
              <a:rPr lang="en-US" altLang="en-US" sz="3600" b="1">
                <a:latin typeface="Times New Roman" panose="02020603050405020304" pitchFamily="18" charset="0"/>
                <a:cs typeface="Times New Roman" panose="02020603050405020304" pitchFamily="18" charset="0"/>
              </a:rPr>
              <a:t> và </a:t>
            </a:r>
            <a:r>
              <a:rPr lang="en-US" altLang="en-US" sz="3600" b="1">
                <a:solidFill>
                  <a:srgbClr val="FF3300"/>
                </a:solidFill>
                <a:latin typeface="Times New Roman" panose="02020603050405020304" pitchFamily="18" charset="0"/>
                <a:cs typeface="Times New Roman" panose="02020603050405020304" pitchFamily="18" charset="0"/>
              </a:rPr>
              <a:t>quả quyết</a:t>
            </a:r>
            <a:r>
              <a:rPr lang="en-US" altLang="en-US" sz="3600" b="1">
                <a:latin typeface="Times New Roman" panose="02020603050405020304" pitchFamily="18" charset="0"/>
                <a:cs typeface="Times New Roman" panose="02020603050405020304" pitchFamily="18" charset="0"/>
              </a:rPr>
              <a:t>.</a:t>
            </a:r>
          </a:p>
          <a:p>
            <a:pPr eaLnBrk="1" hangingPunct="1"/>
            <a:r>
              <a:rPr lang="en-US" altLang="en-US" sz="3600" b="1">
                <a:latin typeface="Times New Roman" panose="02020603050405020304" pitchFamily="18" charset="0"/>
                <a:cs typeface="Times New Roman" panose="02020603050405020304" pitchFamily="18" charset="0"/>
              </a:rPr>
              <a:t>- Nếu anh không cất dao, tôi </a:t>
            </a:r>
            <a:r>
              <a:rPr lang="en-US" altLang="en-US" sz="3600" b="1">
                <a:solidFill>
                  <a:srgbClr val="FF3300"/>
                </a:solidFill>
                <a:latin typeface="Times New Roman" panose="02020603050405020304" pitchFamily="18" charset="0"/>
                <a:cs typeface="Times New Roman" panose="02020603050405020304" pitchFamily="18" charset="0"/>
              </a:rPr>
              <a:t>quyết</a:t>
            </a:r>
            <a:r>
              <a:rPr lang="en-US" altLang="en-US" sz="3600" b="1">
                <a:latin typeface="Times New Roman" panose="02020603050405020304" pitchFamily="18" charset="0"/>
                <a:cs typeface="Times New Roman" panose="02020603050405020304" pitchFamily="18" charset="0"/>
              </a:rPr>
              <a:t> làm cho anh bị </a:t>
            </a:r>
            <a:r>
              <a:rPr lang="en-US" altLang="en-US" sz="3600" b="1">
                <a:solidFill>
                  <a:srgbClr val="FF3300"/>
                </a:solidFill>
                <a:latin typeface="Times New Roman" panose="02020603050405020304" pitchFamily="18" charset="0"/>
                <a:cs typeface="Times New Roman" panose="02020603050405020304" pitchFamily="18" charset="0"/>
              </a:rPr>
              <a:t>treo cổ</a:t>
            </a:r>
            <a:r>
              <a:rPr lang="en-US" altLang="en-US" sz="3600" b="1">
                <a:latin typeface="Times New Roman" panose="02020603050405020304" pitchFamily="18" charset="0"/>
                <a:cs typeface="Times New Roman" panose="02020603050405020304" pitchFamily="18" charset="0"/>
              </a:rPr>
              <a:t> trong phiên toà sắp tới. </a:t>
            </a:r>
          </a:p>
        </p:txBody>
      </p:sp>
    </p:spTree>
    <p:extLst>
      <p:ext uri="{BB962C8B-B14F-4D97-AF65-F5344CB8AC3E}">
        <p14:creationId xmlns:p14="http://schemas.microsoft.com/office/powerpoint/2010/main" val="30045191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76400" y="533400"/>
            <a:ext cx="9601200" cy="5629989"/>
            <a:chOff x="1676400" y="533400"/>
            <a:chExt cx="9601200" cy="562998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33400"/>
              <a:ext cx="9144000" cy="5629989"/>
            </a:xfrm>
            <a:prstGeom prst="rect">
              <a:avLst/>
            </a:prstGeom>
            <a:ln>
              <a:noFill/>
            </a:ln>
            <a:effectLst>
              <a:outerShdw blurRad="292100" dist="139700" dir="2700000" algn="tl" rotWithShape="0">
                <a:srgbClr val="333333">
                  <a:alpha val="65000"/>
                </a:srgbClr>
              </a:outerShdw>
            </a:effectLst>
          </p:spPr>
        </p:pic>
        <p:sp>
          <p:nvSpPr>
            <p:cNvPr id="47107" name="Rectangle 1"/>
            <p:cNvSpPr>
              <a:spLocks noChangeArrowheads="1"/>
            </p:cNvSpPr>
            <p:nvPr/>
          </p:nvSpPr>
          <p:spPr bwMode="auto">
            <a:xfrm>
              <a:off x="1981200" y="4343400"/>
              <a:ext cx="9296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800" b="1" i="1" dirty="0" err="1">
                  <a:solidFill>
                    <a:srgbClr val="FF0000"/>
                  </a:solidFill>
                  <a:latin typeface="Times New Roman" panose="02020603050405020304" pitchFamily="18" charset="0"/>
                  <a:cs typeface="Times New Roman" panose="02020603050405020304" pitchFamily="18" charset="0"/>
                </a:rPr>
                <a:t>Tạm</a:t>
              </a:r>
              <a:r>
                <a:rPr lang="en-US" altLang="en-US" sz="8800" b="1" i="1" dirty="0">
                  <a:solidFill>
                    <a:srgbClr val="FF0000"/>
                  </a:solidFill>
                  <a:latin typeface="Times New Roman" panose="02020603050405020304" pitchFamily="18" charset="0"/>
                  <a:cs typeface="Times New Roman" panose="02020603050405020304" pitchFamily="18" charset="0"/>
                </a:rPr>
                <a:t> </a:t>
              </a:r>
              <a:r>
                <a:rPr lang="en-US" altLang="en-US" sz="8800" b="1" i="1" dirty="0" err="1">
                  <a:solidFill>
                    <a:srgbClr val="FF0000"/>
                  </a:solidFill>
                  <a:latin typeface="Times New Roman" panose="02020603050405020304" pitchFamily="18" charset="0"/>
                  <a:cs typeface="Times New Roman" panose="02020603050405020304" pitchFamily="18" charset="0"/>
                </a:rPr>
                <a:t>biệt</a:t>
              </a:r>
              <a:r>
                <a:rPr lang="en-US" altLang="en-US" sz="8800" b="1" i="1" dirty="0">
                  <a:solidFill>
                    <a:srgbClr val="FF0000"/>
                  </a:solidFill>
                  <a:latin typeface="Times New Roman" panose="02020603050405020304" pitchFamily="18" charset="0"/>
                  <a:cs typeface="Times New Roman" panose="02020603050405020304" pitchFamily="18" charset="0"/>
                </a:rPr>
                <a:t> </a:t>
              </a:r>
              <a:r>
                <a:rPr lang="en-US" altLang="en-US" sz="8800" b="1" i="1" dirty="0" err="1">
                  <a:solidFill>
                    <a:srgbClr val="FF0000"/>
                  </a:solidFill>
                  <a:latin typeface="Times New Roman" panose="02020603050405020304" pitchFamily="18" charset="0"/>
                  <a:cs typeface="Times New Roman" panose="02020603050405020304" pitchFamily="18" charset="0"/>
                </a:rPr>
                <a:t>các</a:t>
              </a:r>
              <a:r>
                <a:rPr lang="en-US" altLang="en-US" sz="8800" b="1" i="1" dirty="0">
                  <a:solidFill>
                    <a:srgbClr val="FF0000"/>
                  </a:solidFill>
                  <a:latin typeface="Times New Roman" panose="02020603050405020304" pitchFamily="18" charset="0"/>
                  <a:cs typeface="Times New Roman" panose="02020603050405020304" pitchFamily="18" charset="0"/>
                </a:rPr>
                <a:t> </a:t>
              </a:r>
              <a:r>
                <a:rPr lang="en-US" altLang="en-US" sz="8800" b="1" i="1" dirty="0" err="1">
                  <a:solidFill>
                    <a:srgbClr val="FF0000"/>
                  </a:solidFill>
                  <a:latin typeface="Times New Roman" panose="02020603050405020304" pitchFamily="18" charset="0"/>
                  <a:cs typeface="Times New Roman" panose="02020603050405020304" pitchFamily="18" charset="0"/>
                </a:rPr>
                <a:t>em</a:t>
              </a:r>
              <a:r>
                <a:rPr lang="en-US" altLang="en-US" sz="8800" b="1" i="1" dirty="0">
                  <a:solidFill>
                    <a:srgbClr val="FF0000"/>
                  </a:solidFill>
                  <a:latin typeface="Times New Roman" panose="02020603050405020304" pitchFamily="18" charset="0"/>
                  <a:cs typeface="Times New Roman" panose="02020603050405020304" pitchFamily="18" charset="0"/>
                </a:rPr>
                <a:t> !</a:t>
              </a:r>
              <a:endParaRPr lang="en-US" altLang="en-US" sz="8800" i="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56805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zV025-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WordArt 6"/>
          <p:cNvSpPr>
            <a:spLocks noChangeArrowheads="1" noChangeShapeType="1" noTextEdit="1"/>
          </p:cNvSpPr>
          <p:nvPr/>
        </p:nvSpPr>
        <p:spPr bwMode="auto">
          <a:xfrm>
            <a:off x="3657600" y="1752600"/>
            <a:ext cx="4953000" cy="32004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Arial" panose="020B0604020202020204" pitchFamily="34" charset="0"/>
                <a:cs typeface="Arial" panose="020B0604020202020204" pitchFamily="34" charset="0"/>
              </a:rPr>
              <a:t>CHÀO CÁC EM !</a:t>
            </a:r>
          </a:p>
        </p:txBody>
      </p:sp>
    </p:spTree>
    <p:extLst>
      <p:ext uri="{BB962C8B-B14F-4D97-AF65-F5344CB8AC3E}">
        <p14:creationId xmlns:p14="http://schemas.microsoft.com/office/powerpoint/2010/main" val="3893942045"/>
      </p:ext>
    </p:extLst>
  </p:cSld>
  <p:clrMapOvr>
    <a:masterClrMapping/>
  </p:clrMapOvr>
  <p:transition advClick="0"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585189" y="271531"/>
            <a:ext cx="904470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3500" b="1" dirty="0">
                <a:solidFill>
                  <a:srgbClr val="0000CC"/>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Mời</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các</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em</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lắng</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nghe</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bài</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hát</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và</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cho</a:t>
            </a:r>
            <a:r>
              <a:rPr lang="en-US" altLang="en-US" sz="3500" b="1" dirty="0">
                <a:solidFill>
                  <a:srgbClr val="FF0000"/>
                </a:solidFill>
                <a:latin typeface="Times New Roman" panose="02020603050405020304" pitchFamily="18" charset="0"/>
                <a:cs typeface="Times New Roman" panose="02020603050405020304" pitchFamily="18" charset="0"/>
              </a:rPr>
              <a:t> </a:t>
            </a:r>
            <a:r>
              <a:rPr lang="en-US" altLang="en-US" sz="3500" b="1" dirty="0" err="1">
                <a:solidFill>
                  <a:srgbClr val="FF0000"/>
                </a:solidFill>
                <a:latin typeface="Times New Roman" panose="02020603050405020304" pitchFamily="18" charset="0"/>
                <a:cs typeface="Times New Roman" panose="02020603050405020304" pitchFamily="18" charset="0"/>
              </a:rPr>
              <a:t>biết</a:t>
            </a:r>
            <a:r>
              <a:rPr lang="en-US" altLang="en-US" sz="3500" b="1" dirty="0">
                <a:solidFill>
                  <a:srgbClr val="FF0000"/>
                </a:solidFill>
                <a:latin typeface="Times New Roman" panose="02020603050405020304" pitchFamily="18" charset="0"/>
                <a:cs typeface="Times New Roman" panose="02020603050405020304" pitchFamily="18" charset="0"/>
              </a:rPr>
              <a:t>: 		</a:t>
            </a:r>
          </a:p>
        </p:txBody>
      </p:sp>
      <p:sp>
        <p:nvSpPr>
          <p:cNvPr id="29699" name="Rectangle 2"/>
          <p:cNvSpPr>
            <a:spLocks noChangeArrowheads="1"/>
          </p:cNvSpPr>
          <p:nvPr/>
        </p:nvSpPr>
        <p:spPr bwMode="auto">
          <a:xfrm>
            <a:off x="404090" y="1554091"/>
            <a:ext cx="1163551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hãy</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nhắc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lại</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hoặc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cụm</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mà</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nghe</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hát</a:t>
            </a:r>
            <a:endPar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9700" name="Rectangle 4"/>
          <p:cNvSpPr>
            <a:spLocks noChangeArrowheads="1"/>
          </p:cNvSpPr>
          <p:nvPr/>
        </p:nvSpPr>
        <p:spPr bwMode="auto">
          <a:xfrm>
            <a:off x="404088" y="995940"/>
            <a:ext cx="11406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Tên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vật</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nhắc</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đến</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altLang="en-US" sz="35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5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hát</a:t>
            </a:r>
            <a:endParaRPr lang="en-US" altLang="en-US" sz="3500" i="1" dirty="0">
              <a:ln w="0"/>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39940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 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152400"/>
            <a:ext cx="4543425" cy="6553200"/>
          </a:xfrm>
          <a:prstGeom prst="rect">
            <a:avLst/>
          </a:prstGeom>
          <a:noFill/>
          <a:ln w="152400">
            <a:pattFill prst="sphere">
              <a:fgClr>
                <a:srgbClr val="0066FF"/>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31747" name="Rectangle 1"/>
          <p:cNvSpPr>
            <a:spLocks noChangeArrowheads="1"/>
          </p:cNvSpPr>
          <p:nvPr/>
        </p:nvSpPr>
        <p:spPr bwMode="auto">
          <a:xfrm>
            <a:off x="6477000" y="228600"/>
            <a:ext cx="4038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400" b="1" dirty="0" err="1">
                <a:latin typeface="Times New Roman" panose="02020603050405020304" pitchFamily="18" charset="0"/>
                <a:cs typeface="Times New Roman" panose="02020603050405020304" pitchFamily="18" charset="0"/>
              </a:rPr>
              <a:t>Anh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Nguyễn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Văn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Trỗi</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chị</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Võ</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Thị</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Sáu</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anh</a:t>
            </a:r>
            <a:r>
              <a:rPr lang="en-US" altLang="en-US" sz="3400" b="1" dirty="0">
                <a:latin typeface="Times New Roman" panose="02020603050405020304" pitchFamily="18" charset="0"/>
                <a:cs typeface="Times New Roman" panose="02020603050405020304" pitchFamily="18" charset="0"/>
              </a:rPr>
              <a:t> Kim </a:t>
            </a:r>
            <a:r>
              <a:rPr lang="en-US" altLang="en-US" sz="3400" b="1" dirty="0" err="1">
                <a:latin typeface="Times New Roman" panose="02020603050405020304" pitchFamily="18" charset="0"/>
                <a:cs typeface="Times New Roman" panose="02020603050405020304" pitchFamily="18" charset="0"/>
              </a:rPr>
              <a:t>Đồng</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anh</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Nguyễn</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Bá</a:t>
            </a:r>
            <a:r>
              <a:rPr lang="en-US" altLang="en-US" sz="3400" b="1" dirty="0">
                <a:latin typeface="Times New Roman" panose="02020603050405020304" pitchFamily="18" charset="0"/>
                <a:cs typeface="Times New Roman" panose="02020603050405020304" pitchFamily="18" charset="0"/>
              </a:rPr>
              <a:t> </a:t>
            </a:r>
            <a:r>
              <a:rPr lang="en-US" altLang="en-US" sz="3400" b="1" dirty="0" err="1">
                <a:latin typeface="Times New Roman" panose="02020603050405020304" pitchFamily="18" charset="0"/>
                <a:cs typeface="Times New Roman" panose="02020603050405020304" pitchFamily="18" charset="0"/>
              </a:rPr>
              <a:t>Ngọc</a:t>
            </a:r>
            <a:r>
              <a:rPr lang="en-US" altLang="en-US" sz="3400" b="1" dirty="0">
                <a:latin typeface="Times New Roman" panose="02020603050405020304" pitchFamily="18" charset="0"/>
                <a:cs typeface="Times New Roman" panose="02020603050405020304" pitchFamily="18" charset="0"/>
              </a:rPr>
              <a:t>,…</a:t>
            </a:r>
          </a:p>
        </p:txBody>
      </p:sp>
      <p:sp>
        <p:nvSpPr>
          <p:cNvPr id="31748" name="TextBox 5"/>
          <p:cNvSpPr txBox="1">
            <a:spLocks noChangeArrowheads="1"/>
          </p:cNvSpPr>
          <p:nvPr/>
        </p:nvSpPr>
        <p:spPr bwMode="auto">
          <a:xfrm>
            <a:off x="6477000" y="3124200"/>
            <a:ext cx="4191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400" b="1">
                <a:solidFill>
                  <a:srgbClr val="0000CC"/>
                </a:solidFill>
                <a:latin typeface="Times New Roman" panose="02020603050405020304" pitchFamily="18" charset="0"/>
                <a:cs typeface="Times New Roman" panose="02020603050405020304" pitchFamily="18" charset="0"/>
              </a:rPr>
              <a:t>* Đây là những người con ưu tú của đất Việt, những người con anh dũng dám hi sinh bản thân mình vì lí tưởng cao đẹp.</a:t>
            </a:r>
          </a:p>
        </p:txBody>
      </p:sp>
    </p:spTree>
    <p:extLst>
      <p:ext uri="{BB962C8B-B14F-4D97-AF65-F5344CB8AC3E}">
        <p14:creationId xmlns:p14="http://schemas.microsoft.com/office/powerpoint/2010/main" val="294614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 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991600" cy="6858000"/>
          </a:xfrm>
          <a:prstGeom prst="rect">
            <a:avLst/>
          </a:prstGeom>
          <a:noFill/>
          <a:ln w="152400">
            <a:pattFill prst="sphere">
              <a:fgClr>
                <a:srgbClr val="0066FF"/>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32771" name="TextBox 4"/>
          <p:cNvSpPr txBox="1">
            <a:spLocks noChangeArrowheads="1"/>
          </p:cNvSpPr>
          <p:nvPr/>
        </p:nvSpPr>
        <p:spPr bwMode="auto">
          <a:xfrm>
            <a:off x="3352800" y="0"/>
            <a:ext cx="57721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NHỮNG NGƯỜI QUẢ CẢM</a:t>
            </a:r>
          </a:p>
        </p:txBody>
      </p:sp>
    </p:spTree>
    <p:extLst>
      <p:ext uri="{BB962C8B-B14F-4D97-AF65-F5344CB8AC3E}">
        <p14:creationId xmlns:p14="http://schemas.microsoft.com/office/powerpoint/2010/main" val="146005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
            <a:ext cx="8686800" cy="1200329"/>
          </a:xfrm>
          <a:prstGeom prst="rect">
            <a:avLst/>
          </a:prstGeom>
          <a:noFill/>
        </p:spPr>
        <p:txBody>
          <a:bodyPr>
            <a:spAutoFit/>
          </a:bodyPr>
          <a:lstStyle/>
          <a:p>
            <a:pPr algn="ctr">
              <a:defRPr/>
            </a:pPr>
            <a:r>
              <a:rPr lang="en-US" sz="3600" dirty="0">
                <a:solidFill>
                  <a:srgbClr val="FF3300"/>
                </a:solidFill>
                <a:latin typeface="Times New Roman" pitchFamily="18" charset="0"/>
                <a:cs typeface="Times New Roman" pitchFamily="18" charset="0"/>
              </a:rPr>
              <a:t> </a:t>
            </a:r>
            <a:r>
              <a:rPr lang="en-US" sz="36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KHUẤT PHỤC TÊN CƯỚP BIỂN</a:t>
            </a:r>
          </a:p>
          <a:p>
            <a:pPr algn="ctr">
              <a:defRPr/>
            </a:pPr>
            <a:r>
              <a:rPr lang="en-US" sz="3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dirty="0">
                <a:latin typeface="Times New Roman" pitchFamily="18" charset="0"/>
                <a:cs typeface="Times New Roman" pitchFamily="18" charset="0"/>
              </a:rPr>
              <a:t>Theo </a:t>
            </a:r>
            <a:r>
              <a:rPr lang="en-US" sz="3600" dirty="0" err="1">
                <a:latin typeface="Times New Roman" pitchFamily="18" charset="0"/>
                <a:cs typeface="Times New Roman" pitchFamily="18" charset="0"/>
              </a:rPr>
              <a:t>Xti-ven-xơn</a:t>
            </a:r>
            <a:endParaRPr lang="en-US" sz="3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37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56309"/>
            <a:ext cx="9144000" cy="55149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WordArt 7"/>
          <p:cNvSpPr>
            <a:spLocks noChangeArrowheads="1" noChangeShapeType="1" noTextEdit="1"/>
          </p:cNvSpPr>
          <p:nvPr/>
        </p:nvSpPr>
        <p:spPr bwMode="auto">
          <a:xfrm>
            <a:off x="9067800" y="838200"/>
            <a:ext cx="1600200" cy="482600"/>
          </a:xfrm>
          <a:prstGeom prst="rect">
            <a:avLst/>
          </a:prstGeom>
        </p:spPr>
        <p:txBody>
          <a:bodyPr wrap="none" fromWordArt="1">
            <a:prstTxWarp prst="textPlain">
              <a:avLst>
                <a:gd name="adj" fmla="val 50000"/>
              </a:avLst>
            </a:prstTxWarp>
          </a:bodyPr>
          <a:lstStyle/>
          <a:p>
            <a:pPr algn="ctr"/>
            <a:r>
              <a:rPr lang="en-US" sz="5400" b="1" kern="10">
                <a:ln w="9525">
                  <a:solidFill>
                    <a:srgbClr val="FFFF00"/>
                  </a:solidFill>
                  <a:round/>
                  <a:headEnd/>
                  <a:tailEnd/>
                </a:ln>
                <a:solidFill>
                  <a:srgbClr val="0000FF"/>
                </a:solidFill>
                <a:latin typeface="Times New Roman" panose="02020603050405020304" pitchFamily="18" charset="0"/>
                <a:cs typeface="Times New Roman" panose="02020603050405020304" pitchFamily="18" charset="0"/>
              </a:rPr>
              <a:t>SGK/ 66 </a:t>
            </a:r>
          </a:p>
        </p:txBody>
      </p:sp>
    </p:spTree>
    <p:extLst>
      <p:ext uri="{BB962C8B-B14F-4D97-AF65-F5344CB8AC3E}">
        <p14:creationId xmlns:p14="http://schemas.microsoft.com/office/powerpoint/2010/main" val="2531114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1600200" y="3048000"/>
            <a:ext cx="8991600" cy="1708160"/>
          </a:xfrm>
          <a:prstGeom prst="rect">
            <a:avLst/>
          </a:prstGeom>
          <a:noFill/>
          <a:ln>
            <a:noFill/>
          </a:ln>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sz="3500" b="1" dirty="0">
                <a:solidFill>
                  <a:srgbClr val="FF0000"/>
                </a:solidFill>
                <a:latin typeface="Times New Roman" pitchFamily="18" charset="0"/>
                <a:cs typeface="Times New Roman" pitchFamily="18" charset="0"/>
              </a:rPr>
              <a:t>Đoạn 1:</a:t>
            </a:r>
            <a:r>
              <a:rPr lang="en-US" sz="3500" b="1" dirty="0">
                <a:solidFill>
                  <a:schemeClr val="bg2">
                    <a:lumMod val="10000"/>
                  </a:schemeClr>
                </a:solidFill>
                <a:latin typeface="Times New Roman" pitchFamily="18" charset="0"/>
                <a:cs typeface="Times New Roman" pitchFamily="18" charset="0"/>
              </a:rPr>
              <a:t> Tên chúa tàu ấy…bài ca man rợ.</a:t>
            </a:r>
          </a:p>
          <a:p>
            <a:pPr>
              <a:defRPr/>
            </a:pPr>
            <a:r>
              <a:rPr lang="en-US" sz="3500" b="1" dirty="0">
                <a:solidFill>
                  <a:srgbClr val="FF0000"/>
                </a:solidFill>
                <a:latin typeface="Times New Roman" pitchFamily="18" charset="0"/>
                <a:cs typeface="Times New Roman" pitchFamily="18" charset="0"/>
              </a:rPr>
              <a:t>Đoạn 2:</a:t>
            </a:r>
            <a:r>
              <a:rPr lang="en-US" sz="3500" b="1" dirty="0">
                <a:solidFill>
                  <a:schemeClr val="bg2">
                    <a:lumMod val="10000"/>
                  </a:schemeClr>
                </a:solidFill>
                <a:latin typeface="Times New Roman" pitchFamily="18" charset="0"/>
                <a:cs typeface="Times New Roman" pitchFamily="18" charset="0"/>
              </a:rPr>
              <a:t> Một lần,…phiên tòa sắp tới.</a:t>
            </a:r>
          </a:p>
          <a:p>
            <a:pPr>
              <a:defRPr/>
            </a:pPr>
            <a:r>
              <a:rPr lang="en-US" sz="3500" b="1" dirty="0">
                <a:solidFill>
                  <a:srgbClr val="FF0000"/>
                </a:solidFill>
                <a:latin typeface="Times New Roman" pitchFamily="18" charset="0"/>
                <a:cs typeface="Times New Roman" pitchFamily="18" charset="0"/>
              </a:rPr>
              <a:t>Đoạn 3:</a:t>
            </a:r>
            <a:r>
              <a:rPr lang="en-US" sz="3500" b="1" dirty="0">
                <a:solidFill>
                  <a:schemeClr val="bg2">
                    <a:lumMod val="10000"/>
                  </a:schemeClr>
                </a:solidFill>
                <a:latin typeface="Times New Roman" pitchFamily="18" charset="0"/>
                <a:cs typeface="Times New Roman" pitchFamily="18" charset="0"/>
              </a:rPr>
              <a:t> Trông bác sĩ…im như thóc.</a:t>
            </a:r>
          </a:p>
        </p:txBody>
      </p:sp>
      <p:sp>
        <p:nvSpPr>
          <p:cNvPr id="34819" name="Text Box 401"/>
          <p:cNvSpPr txBox="1">
            <a:spLocks noChangeArrowheads="1"/>
          </p:cNvSpPr>
          <p:nvPr/>
        </p:nvSpPr>
        <p:spPr bwMode="auto">
          <a:xfrm>
            <a:off x="1752600" y="1706563"/>
            <a:ext cx="8382000"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4400" b="1" dirty="0" err="1">
                <a:latin typeface="Times New Roman" panose="02020603050405020304" pitchFamily="18" charset="0"/>
                <a:cs typeface="Arial" panose="020B0604020202020204" pitchFamily="34" charset="0"/>
              </a:rPr>
              <a:t>Bài</a:t>
            </a:r>
            <a:r>
              <a:rPr lang="en-US" altLang="en-US" sz="4400" b="1" dirty="0">
                <a:latin typeface="Times New Roman" panose="02020603050405020304" pitchFamily="18" charset="0"/>
                <a:cs typeface="Arial" panose="020B0604020202020204" pitchFamily="34" charset="0"/>
              </a:rPr>
              <a:t> </a:t>
            </a:r>
            <a:r>
              <a:rPr lang="en-US" altLang="en-US" sz="4400" b="1" dirty="0" err="1">
                <a:latin typeface="Times New Roman" panose="02020603050405020304" pitchFamily="18" charset="0"/>
                <a:cs typeface="Arial" panose="020B0604020202020204" pitchFamily="34" charset="0"/>
              </a:rPr>
              <a:t>này</a:t>
            </a:r>
            <a:r>
              <a:rPr lang="en-US" altLang="en-US" sz="4400" b="1" dirty="0">
                <a:latin typeface="Times New Roman" panose="02020603050405020304" pitchFamily="18" charset="0"/>
                <a:cs typeface="Arial" panose="020B0604020202020204" pitchFamily="34" charset="0"/>
              </a:rPr>
              <a:t> </a:t>
            </a:r>
            <a:r>
              <a:rPr lang="en-US" altLang="en-US" sz="4400" b="1" dirty="0" err="1">
                <a:latin typeface="Times New Roman" panose="02020603050405020304" pitchFamily="18" charset="0"/>
                <a:cs typeface="Arial" panose="020B0604020202020204" pitchFamily="34" charset="0"/>
              </a:rPr>
              <a:t>được</a:t>
            </a:r>
            <a:r>
              <a:rPr lang="en-US" altLang="en-US" sz="4400" b="1" dirty="0">
                <a:latin typeface="Times New Roman" panose="02020603050405020304" pitchFamily="18" charset="0"/>
                <a:cs typeface="Arial" panose="020B0604020202020204" pitchFamily="34" charset="0"/>
              </a:rPr>
              <a:t> chia </a:t>
            </a:r>
            <a:r>
              <a:rPr lang="en-US" altLang="en-US" sz="4400" b="1" dirty="0" err="1">
                <a:latin typeface="Times New Roman" panose="02020603050405020304" pitchFamily="18" charset="0"/>
                <a:cs typeface="Arial" panose="020B0604020202020204" pitchFamily="34" charset="0"/>
              </a:rPr>
              <a:t>làm</a:t>
            </a:r>
            <a:r>
              <a:rPr lang="en-US" altLang="en-US" sz="4400" b="1" dirty="0">
                <a:latin typeface="Times New Roman" panose="02020603050405020304" pitchFamily="18" charset="0"/>
                <a:cs typeface="Arial" panose="020B0604020202020204" pitchFamily="34" charset="0"/>
              </a:rPr>
              <a:t> ….. </a:t>
            </a:r>
            <a:r>
              <a:rPr lang="en-US" altLang="en-US" sz="4400" b="1" dirty="0" err="1">
                <a:latin typeface="Times New Roman" panose="02020603050405020304" pitchFamily="18" charset="0"/>
                <a:cs typeface="Arial" panose="020B0604020202020204" pitchFamily="34" charset="0"/>
              </a:rPr>
              <a:t>đoạn</a:t>
            </a:r>
            <a:r>
              <a:rPr lang="en-US" altLang="en-US" sz="4400" b="1" dirty="0">
                <a:latin typeface="Times New Roman" panose="02020603050405020304" pitchFamily="18" charset="0"/>
                <a:cs typeface="Arial" panose="020B0604020202020204" pitchFamily="34" charset="0"/>
              </a:rPr>
              <a:t>.</a:t>
            </a:r>
          </a:p>
        </p:txBody>
      </p:sp>
      <p:sp>
        <p:nvSpPr>
          <p:cNvPr id="5" name="Rectangle 4"/>
          <p:cNvSpPr>
            <a:spLocks noChangeArrowheads="1"/>
          </p:cNvSpPr>
          <p:nvPr/>
        </p:nvSpPr>
        <p:spPr bwMode="auto">
          <a:xfrm>
            <a:off x="7543800" y="164623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800" b="1" dirty="0">
                <a:solidFill>
                  <a:srgbClr val="FF0000"/>
                </a:solidFill>
                <a:latin typeface="Times New Roman" panose="02020603050405020304" pitchFamily="18" charset="0"/>
              </a:rPr>
              <a:t>3</a:t>
            </a:r>
            <a:endParaRPr lang="en-US" altLang="en-US" sz="4800" dirty="0"/>
          </a:p>
        </p:txBody>
      </p:sp>
    </p:spTree>
    <p:extLst>
      <p:ext uri="{BB962C8B-B14F-4D97-AF65-F5344CB8AC3E}">
        <p14:creationId xmlns:p14="http://schemas.microsoft.com/office/powerpoint/2010/main" val="100102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gtbrd01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ubtitle 2"/>
          <p:cNvSpPr txBox="1">
            <a:spLocks/>
          </p:cNvSpPr>
          <p:nvPr/>
        </p:nvSpPr>
        <p:spPr bwMode="auto">
          <a:xfrm>
            <a:off x="3352800" y="2514600"/>
            <a:ext cx="6102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20000"/>
              </a:spcBef>
              <a:buFont typeface="Arial" panose="020B0604020202020204" pitchFamily="34" charset="0"/>
              <a:buNone/>
            </a:pPr>
            <a:r>
              <a:rPr lang="en-US" altLang="en-US" sz="6000" b="1" i="1">
                <a:solidFill>
                  <a:srgbClr val="0000CC"/>
                </a:solidFill>
                <a:latin typeface="Times New Roman" panose="02020603050405020304" pitchFamily="18" charset="0"/>
                <a:cs typeface="Times New Roman" panose="02020603050405020304" pitchFamily="18" charset="0"/>
              </a:rPr>
              <a:t>Luyện đọc đoạn</a:t>
            </a:r>
          </a:p>
        </p:txBody>
      </p:sp>
    </p:spTree>
    <p:extLst>
      <p:ext uri="{BB962C8B-B14F-4D97-AF65-F5344CB8AC3E}">
        <p14:creationId xmlns:p14="http://schemas.microsoft.com/office/powerpoint/2010/main" val="365223761"/>
      </p:ext>
    </p:extLst>
  </p:cSld>
  <p:clrMapOvr>
    <a:masterClrMapping/>
  </p:clrMapOvr>
  <p:transition advClick="0" advTm="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752600" y="1828800"/>
            <a:ext cx="8763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vi-VN" altLang="en-US" sz="3500" b="1" dirty="0">
                <a:latin typeface="Times New Roman" panose="02020603050405020304" pitchFamily="18" charset="0"/>
                <a:cs typeface="Times New Roman" panose="02020603050405020304" pitchFamily="18" charset="0"/>
              </a:rPr>
              <a:t>- Có câm mồm không? </a:t>
            </a:r>
            <a:endParaRPr lang="en-US" altLang="en-US" sz="3500" b="1" dirty="0">
              <a:latin typeface="Times New Roman" panose="02020603050405020304" pitchFamily="18" charset="0"/>
              <a:cs typeface="Times New Roman" panose="02020603050405020304" pitchFamily="18" charset="0"/>
            </a:endParaRPr>
          </a:p>
          <a:p>
            <a:endParaRPr lang="en-US" altLang="en-US" sz="3500" b="1" dirty="0">
              <a:solidFill>
                <a:srgbClr val="0000CC"/>
              </a:solidFill>
              <a:latin typeface="Times New Roman" panose="02020603050405020304" pitchFamily="18" charset="0"/>
              <a:cs typeface="Times New Roman" panose="02020603050405020304" pitchFamily="18" charset="0"/>
            </a:endParaRPr>
          </a:p>
          <a:p>
            <a:endParaRPr lang="en-US" altLang="en-US" sz="3500" b="1" dirty="0">
              <a:solidFill>
                <a:srgbClr val="0000CC"/>
              </a:solidFill>
              <a:latin typeface="Times New Roman" panose="02020603050405020304" pitchFamily="18" charset="0"/>
              <a:cs typeface="Times New Roman" panose="02020603050405020304" pitchFamily="18" charset="0"/>
            </a:endParaRPr>
          </a:p>
          <a:p>
            <a:r>
              <a:rPr lang="vi-VN" altLang="en-US" sz="3500" b="1" dirty="0">
                <a:latin typeface="Times New Roman" panose="02020603050405020304" pitchFamily="18" charset="0"/>
                <a:cs typeface="Times New Roman" panose="02020603050405020304" pitchFamily="18" charset="0"/>
              </a:rPr>
              <a:t>- Anh bảo tôi phải không? </a:t>
            </a:r>
            <a:endParaRPr lang="en-US" altLang="en-US" sz="3500" b="1" dirty="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3200400" y="2514600"/>
            <a:ext cx="325281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vi-VN" altLang="en-US" sz="3500" b="1" dirty="0">
                <a:solidFill>
                  <a:srgbClr val="0000CC"/>
                </a:solidFill>
                <a:latin typeface="Times New Roman" panose="02020603050405020304" pitchFamily="18" charset="0"/>
                <a:cs typeface="Times New Roman" panose="02020603050405020304" pitchFamily="18" charset="0"/>
              </a:rPr>
              <a:t>(giọng quát lớn)</a:t>
            </a:r>
            <a:endParaRPr lang="en-US" altLang="en-US" sz="35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3032085" y="4343400"/>
            <a:ext cx="358944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vi-VN" altLang="en-US" sz="3500" b="1" dirty="0">
                <a:solidFill>
                  <a:srgbClr val="0000CC"/>
                </a:solidFill>
                <a:latin typeface="Times New Roman" panose="02020603050405020304" pitchFamily="18" charset="0"/>
                <a:cs typeface="Times New Roman" panose="02020603050405020304" pitchFamily="18" charset="0"/>
              </a:rPr>
              <a:t>(giọng điềm tĩnh) </a:t>
            </a:r>
            <a:endParaRPr lang="en-US" altLang="en-US" sz="3500" b="1" dirty="0">
              <a:solidFill>
                <a:srgbClr val="0000CC"/>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29000" y="152401"/>
            <a:ext cx="4800600" cy="860425"/>
          </a:xfrm>
          <a:prstGeom prst="rect">
            <a:avLst/>
          </a:prstGeom>
          <a:noFill/>
          <a:ln w="9525">
            <a:noFill/>
            <a:miter lim="800000"/>
            <a:headEnd/>
            <a:tailEnd/>
          </a:ln>
        </p:spPr>
        <p:txBody>
          <a:bodyPr/>
          <a:lstStyle/>
          <a:p>
            <a:pPr marL="342900" indent="-342900">
              <a:spcBef>
                <a:spcPct val="20000"/>
              </a:spcBef>
              <a:defRPr/>
            </a:pPr>
            <a:r>
              <a:rPr lang="en-US" sz="4000" b="1" kern="0" dirty="0">
                <a:solidFill>
                  <a:srgbClr val="FF0000"/>
                </a:solidFill>
                <a:latin typeface="Times New Roman" pitchFamily="18" charset="0"/>
                <a:cs typeface="Times New Roman" pitchFamily="18" charset="0"/>
              </a:rPr>
              <a:t>LUYỆN ĐỌC CÂU</a:t>
            </a:r>
          </a:p>
        </p:txBody>
      </p:sp>
    </p:spTree>
    <p:extLst>
      <p:ext uri="{BB962C8B-B14F-4D97-AF65-F5344CB8AC3E}">
        <p14:creationId xmlns:p14="http://schemas.microsoft.com/office/powerpoint/2010/main" val="1117736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400TGp_globalcity_light_ani">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2266</TotalTime>
  <Words>970</Words>
  <Application>Microsoft Office PowerPoint</Application>
  <PresentationFormat>Widescreen</PresentationFormat>
  <Paragraphs>78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.VnTimeH</vt:lpstr>
      <vt:lpstr>Arial</vt:lpstr>
      <vt:lpstr>Calibri</vt:lpstr>
      <vt:lpstr>Times New Roman</vt:lpstr>
      <vt:lpstr>Verdana</vt:lpstr>
      <vt:lpstr>Wingdings</vt:lpstr>
      <vt:lpstr>400TGp_globalcity_light_ani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This PC</dc:creator>
  <cp:lastModifiedBy>Tran Thi Huong</cp:lastModifiedBy>
  <cp:revision>232</cp:revision>
  <dcterms:created xsi:type="dcterms:W3CDTF">2021-12-23T08:26:02Z</dcterms:created>
  <dcterms:modified xsi:type="dcterms:W3CDTF">2022-03-05T10:07:14Z</dcterms:modified>
</cp:coreProperties>
</file>