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wav" ContentType="audio/wav"/>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44"/>
  </p:notesMasterIdLst>
  <p:sldIdLst>
    <p:sldId id="343" r:id="rId2"/>
    <p:sldId id="346" r:id="rId3"/>
    <p:sldId id="347" r:id="rId4"/>
    <p:sldId id="257" r:id="rId5"/>
    <p:sldId id="258" r:id="rId6"/>
    <p:sldId id="259" r:id="rId7"/>
    <p:sldId id="289" r:id="rId8"/>
    <p:sldId id="340" r:id="rId9"/>
    <p:sldId id="341" r:id="rId10"/>
    <p:sldId id="261" r:id="rId11"/>
    <p:sldId id="263" r:id="rId12"/>
    <p:sldId id="264" r:id="rId13"/>
    <p:sldId id="265" r:id="rId14"/>
    <p:sldId id="266" r:id="rId15"/>
    <p:sldId id="324" r:id="rId16"/>
    <p:sldId id="267" r:id="rId17"/>
    <p:sldId id="271" r:id="rId18"/>
    <p:sldId id="286" r:id="rId19"/>
    <p:sldId id="279" r:id="rId20"/>
    <p:sldId id="273" r:id="rId21"/>
    <p:sldId id="274" r:id="rId22"/>
    <p:sldId id="321" r:id="rId23"/>
    <p:sldId id="322" r:id="rId24"/>
    <p:sldId id="275" r:id="rId25"/>
    <p:sldId id="276" r:id="rId26"/>
    <p:sldId id="342" r:id="rId27"/>
    <p:sldId id="320" r:id="rId28"/>
    <p:sldId id="280" r:id="rId29"/>
    <p:sldId id="291" r:id="rId30"/>
    <p:sldId id="294" r:id="rId31"/>
    <p:sldId id="292" r:id="rId32"/>
    <p:sldId id="281" r:id="rId33"/>
    <p:sldId id="293" r:id="rId34"/>
    <p:sldId id="301" r:id="rId35"/>
    <p:sldId id="282" r:id="rId36"/>
    <p:sldId id="333" r:id="rId37"/>
    <p:sldId id="345" r:id="rId38"/>
    <p:sldId id="336" r:id="rId39"/>
    <p:sldId id="311" r:id="rId40"/>
    <p:sldId id="312" r:id="rId41"/>
    <p:sldId id="313" r:id="rId42"/>
    <p:sldId id="318" r:id="rId43"/>
  </p:sldIdLst>
  <p:sldSz cx="9144000" cy="5715000" type="screen16x10"/>
  <p:notesSz cx="6858000" cy="9144000"/>
  <p:defaultTextStyle>
    <a:defPPr>
      <a:defRPr lang="en-US"/>
    </a:defPPr>
    <a:lvl1pPr marL="0" algn="l" defTabSz="984648" rtl="0" eaLnBrk="1" latinLnBrk="0" hangingPunct="1">
      <a:defRPr sz="1900" kern="1200">
        <a:solidFill>
          <a:schemeClr val="tx1"/>
        </a:solidFill>
        <a:latin typeface="+mn-lt"/>
        <a:ea typeface="+mn-ea"/>
        <a:cs typeface="+mn-cs"/>
      </a:defRPr>
    </a:lvl1pPr>
    <a:lvl2pPr marL="492324" algn="l" defTabSz="984648" rtl="0" eaLnBrk="1" latinLnBrk="0" hangingPunct="1">
      <a:defRPr sz="1900" kern="1200">
        <a:solidFill>
          <a:schemeClr val="tx1"/>
        </a:solidFill>
        <a:latin typeface="+mn-lt"/>
        <a:ea typeface="+mn-ea"/>
        <a:cs typeface="+mn-cs"/>
      </a:defRPr>
    </a:lvl2pPr>
    <a:lvl3pPr marL="984648" algn="l" defTabSz="984648" rtl="0" eaLnBrk="1" latinLnBrk="0" hangingPunct="1">
      <a:defRPr sz="1900" kern="1200">
        <a:solidFill>
          <a:schemeClr val="tx1"/>
        </a:solidFill>
        <a:latin typeface="+mn-lt"/>
        <a:ea typeface="+mn-ea"/>
        <a:cs typeface="+mn-cs"/>
      </a:defRPr>
    </a:lvl3pPr>
    <a:lvl4pPr marL="1476972" algn="l" defTabSz="984648" rtl="0" eaLnBrk="1" latinLnBrk="0" hangingPunct="1">
      <a:defRPr sz="1900" kern="1200">
        <a:solidFill>
          <a:schemeClr val="tx1"/>
        </a:solidFill>
        <a:latin typeface="+mn-lt"/>
        <a:ea typeface="+mn-ea"/>
        <a:cs typeface="+mn-cs"/>
      </a:defRPr>
    </a:lvl4pPr>
    <a:lvl5pPr marL="1969297" algn="l" defTabSz="984648" rtl="0" eaLnBrk="1" latinLnBrk="0" hangingPunct="1">
      <a:defRPr sz="1900" kern="1200">
        <a:solidFill>
          <a:schemeClr val="tx1"/>
        </a:solidFill>
        <a:latin typeface="+mn-lt"/>
        <a:ea typeface="+mn-ea"/>
        <a:cs typeface="+mn-cs"/>
      </a:defRPr>
    </a:lvl5pPr>
    <a:lvl6pPr marL="2461620" algn="l" defTabSz="984648" rtl="0" eaLnBrk="1" latinLnBrk="0" hangingPunct="1">
      <a:defRPr sz="1900" kern="1200">
        <a:solidFill>
          <a:schemeClr val="tx1"/>
        </a:solidFill>
        <a:latin typeface="+mn-lt"/>
        <a:ea typeface="+mn-ea"/>
        <a:cs typeface="+mn-cs"/>
      </a:defRPr>
    </a:lvl6pPr>
    <a:lvl7pPr marL="2953945" algn="l" defTabSz="984648" rtl="0" eaLnBrk="1" latinLnBrk="0" hangingPunct="1">
      <a:defRPr sz="1900" kern="1200">
        <a:solidFill>
          <a:schemeClr val="tx1"/>
        </a:solidFill>
        <a:latin typeface="+mn-lt"/>
        <a:ea typeface="+mn-ea"/>
        <a:cs typeface="+mn-cs"/>
      </a:defRPr>
    </a:lvl7pPr>
    <a:lvl8pPr marL="3446269" algn="l" defTabSz="984648" rtl="0" eaLnBrk="1" latinLnBrk="0" hangingPunct="1">
      <a:defRPr sz="1900" kern="1200">
        <a:solidFill>
          <a:schemeClr val="tx1"/>
        </a:solidFill>
        <a:latin typeface="+mn-lt"/>
        <a:ea typeface="+mn-ea"/>
        <a:cs typeface="+mn-cs"/>
      </a:defRPr>
    </a:lvl8pPr>
    <a:lvl9pPr marL="3938593" algn="l" defTabSz="984648" rtl="0" eaLnBrk="1" latinLnBrk="0" hangingPunct="1">
      <a:defRPr sz="19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80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66"/>
    <a:srgbClr val="FF3300"/>
    <a:srgbClr val="009900"/>
    <a:srgbClr val="FF6699"/>
    <a:srgbClr val="00FF99"/>
    <a:srgbClr val="00CC00"/>
    <a:srgbClr val="66FF33"/>
    <a:srgbClr val="66FF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88" autoAdjust="0"/>
    <p:restoredTop sz="94671" autoAdjust="0"/>
  </p:normalViewPr>
  <p:slideViewPr>
    <p:cSldViewPr>
      <p:cViewPr varScale="1">
        <p:scale>
          <a:sx n="82" d="100"/>
          <a:sy n="82" d="100"/>
        </p:scale>
        <p:origin x="1056" y="72"/>
      </p:cViewPr>
      <p:guideLst>
        <p:guide orient="horz" pos="1800"/>
        <p:guide pos="2880"/>
      </p:guideLst>
    </p:cSldViewPr>
  </p:slideViewPr>
  <p:outlineViewPr>
    <p:cViewPr>
      <p:scale>
        <a:sx n="33" d="100"/>
        <a:sy n="33" d="100"/>
      </p:scale>
      <p:origin x="0" y="3816"/>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7E8B0ABF-6B20-40DC-9E32-1123FC3DD297}" type="datetimeFigureOut">
              <a:rPr lang="en-US" smtClean="0"/>
              <a:pPr/>
              <a:t>26/3/2022</a:t>
            </a:fld>
            <a:endParaRPr lang="en-US"/>
          </a:p>
        </p:txBody>
      </p:sp>
      <p:sp>
        <p:nvSpPr>
          <p:cNvPr id="4" name="Slide Image Placeholder 3"/>
          <p:cNvSpPr>
            <a:spLocks noGrp="1" noRot="1" noChangeAspect="1"/>
          </p:cNvSpPr>
          <p:nvPr>
            <p:ph type="sldImg" idx="2"/>
          </p:nvPr>
        </p:nvSpPr>
        <p:spPr>
          <a:xfrm>
            <a:off x="685800" y="685800"/>
            <a:ext cx="54864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E7524B4E-676A-4C3E-8A31-D811C41F3CED}" type="slidenum">
              <a:rPr lang="en-US" smtClean="0"/>
              <a:pPr/>
              <a:t>‹#›</a:t>
            </a:fld>
            <a:endParaRPr lang="en-US"/>
          </a:p>
        </p:txBody>
      </p:sp>
    </p:spTree>
    <p:extLst>
      <p:ext uri="{BB962C8B-B14F-4D97-AF65-F5344CB8AC3E}">
        <p14:creationId xmlns:p14="http://schemas.microsoft.com/office/powerpoint/2010/main" val="37919685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êu đề bản chiếu">
    <p:spTree>
      <p:nvGrpSpPr>
        <p:cNvPr id="1" name=""/>
        <p:cNvGrpSpPr/>
        <p:nvPr/>
      </p:nvGrpSpPr>
      <p:grpSpPr>
        <a:xfrm>
          <a:off x="0" y="0"/>
          <a:ext cx="0" cy="0"/>
          <a:chOff x="0" y="0"/>
          <a:chExt cx="0" cy="0"/>
        </a:xfrm>
      </p:grpSpPr>
      <p:sp>
        <p:nvSpPr>
          <p:cNvPr id="2" name="Tiêu đề 1"/>
          <p:cNvSpPr>
            <a:spLocks noGrp="1"/>
          </p:cNvSpPr>
          <p:nvPr>
            <p:ph type="ctrTitle"/>
          </p:nvPr>
        </p:nvSpPr>
        <p:spPr>
          <a:xfrm>
            <a:off x="685800" y="1775355"/>
            <a:ext cx="7772400" cy="1225021"/>
          </a:xfrm>
        </p:spPr>
        <p:txBody>
          <a:bodyPr/>
          <a:lstStyle/>
          <a:p>
            <a:r>
              <a:rPr lang="vi-VN"/>
              <a:t>Bấm &amp; sửa kiểu tiêu đề</a:t>
            </a:r>
            <a:endParaRPr lang="en-US"/>
          </a:p>
        </p:txBody>
      </p:sp>
      <p:sp>
        <p:nvSpPr>
          <p:cNvPr id="3" name="Tiêu đề phụ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vi-VN"/>
              <a:t>Bấm &amp; sửa kiểu phụ đề</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26/3/2022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êu đề và Văn bản dọc">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Văn bản Dọc 2"/>
          <p:cNvSpPr>
            <a:spLocks noGrp="1"/>
          </p:cNvSpPr>
          <p:nvPr>
            <p:ph type="body" orient="vert" idx="1"/>
          </p:nvPr>
        </p:nvSpPr>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26/3/2022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êu đề dọc và Văn bản">
    <p:spTree>
      <p:nvGrpSpPr>
        <p:cNvPr id="1" name=""/>
        <p:cNvGrpSpPr/>
        <p:nvPr/>
      </p:nvGrpSpPr>
      <p:grpSpPr>
        <a:xfrm>
          <a:off x="0" y="0"/>
          <a:ext cx="0" cy="0"/>
          <a:chOff x="0" y="0"/>
          <a:chExt cx="0" cy="0"/>
        </a:xfrm>
      </p:grpSpPr>
      <p:sp>
        <p:nvSpPr>
          <p:cNvPr id="2" name="Tiêu đề Dọc 1"/>
          <p:cNvSpPr>
            <a:spLocks noGrp="1"/>
          </p:cNvSpPr>
          <p:nvPr>
            <p:ph type="title" orient="vert"/>
          </p:nvPr>
        </p:nvSpPr>
        <p:spPr>
          <a:xfrm>
            <a:off x="6629400" y="228865"/>
            <a:ext cx="2057400" cy="4876271"/>
          </a:xfrm>
        </p:spPr>
        <p:txBody>
          <a:bodyPr vert="eaVert"/>
          <a:lstStyle/>
          <a:p>
            <a:r>
              <a:rPr lang="vi-VN"/>
              <a:t>Bấm &amp; sửa kiểu tiêu đề</a:t>
            </a:r>
            <a:endParaRPr lang="en-US"/>
          </a:p>
        </p:txBody>
      </p:sp>
      <p:sp>
        <p:nvSpPr>
          <p:cNvPr id="3" name="Nơi giữ chỗ cho Văn bản Dọc 2"/>
          <p:cNvSpPr>
            <a:spLocks noGrp="1"/>
          </p:cNvSpPr>
          <p:nvPr>
            <p:ph type="body" orient="vert" idx="1"/>
          </p:nvPr>
        </p:nvSpPr>
        <p:spPr>
          <a:xfrm>
            <a:off x="457200" y="228865"/>
            <a:ext cx="6019800" cy="4876271"/>
          </a:xfrm>
        </p:spPr>
        <p:txBody>
          <a:bodyPr vert="eaVert"/>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26/3/2022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êu đề và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idx="1"/>
          </p:nvPr>
        </p:nvSpPr>
        <p:spPr/>
        <p:txBody>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26/3/2022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Đầu trang của Phần">
    <p:spTree>
      <p:nvGrpSpPr>
        <p:cNvPr id="1" name=""/>
        <p:cNvGrpSpPr/>
        <p:nvPr/>
      </p:nvGrpSpPr>
      <p:grpSpPr>
        <a:xfrm>
          <a:off x="0" y="0"/>
          <a:ext cx="0" cy="0"/>
          <a:chOff x="0" y="0"/>
          <a:chExt cx="0" cy="0"/>
        </a:xfrm>
      </p:grpSpPr>
      <p:sp>
        <p:nvSpPr>
          <p:cNvPr id="2" name="Tiêu đề 1"/>
          <p:cNvSpPr>
            <a:spLocks noGrp="1"/>
          </p:cNvSpPr>
          <p:nvPr>
            <p:ph type="title"/>
          </p:nvPr>
        </p:nvSpPr>
        <p:spPr>
          <a:xfrm>
            <a:off x="722313" y="3672417"/>
            <a:ext cx="7772400" cy="1135063"/>
          </a:xfrm>
        </p:spPr>
        <p:txBody>
          <a:bodyPr anchor="t"/>
          <a:lstStyle>
            <a:lvl1pPr algn="l">
              <a:defRPr sz="4000" b="1" cap="all"/>
            </a:lvl1pPr>
          </a:lstStyle>
          <a:p>
            <a:r>
              <a:rPr lang="vi-VN"/>
              <a:t>Bấm &amp; sửa kiểu tiêu đề</a:t>
            </a:r>
            <a:endParaRPr lang="en-US"/>
          </a:p>
        </p:txBody>
      </p:sp>
      <p:sp>
        <p:nvSpPr>
          <p:cNvPr id="3" name="Nơi giữ chỗ cho Văn bản 2"/>
          <p:cNvSpPr>
            <a:spLocks noGrp="1"/>
          </p:cNvSpPr>
          <p:nvPr>
            <p:ph type="body" idx="1"/>
          </p:nvPr>
        </p:nvSpPr>
        <p:spPr>
          <a:xfrm>
            <a:off x="722313" y="2422261"/>
            <a:ext cx="7772400" cy="1250156"/>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vi-VN"/>
              <a:t>Bấm &amp; sửa kiểu tiêu đề</a:t>
            </a:r>
          </a:p>
        </p:txBody>
      </p:sp>
      <p:sp>
        <p:nvSpPr>
          <p:cNvPr id="4" name="Nơi giữ chỗ cho Ngày tháng 3"/>
          <p:cNvSpPr>
            <a:spLocks noGrp="1"/>
          </p:cNvSpPr>
          <p:nvPr>
            <p:ph type="dt" sz="half" idx="10"/>
          </p:nvPr>
        </p:nvSpPr>
        <p:spPr/>
        <p:txBody>
          <a:bodyPr/>
          <a:lstStyle/>
          <a:p>
            <a:fld id="{1D8BD707-D9CF-40AE-B4C6-C98DA3205C09}" type="datetimeFigureOut">
              <a:rPr lang="en-US" smtClean="0"/>
              <a:pPr/>
              <a:t>26/3/2022</a:t>
            </a:fld>
            <a:endParaRPr lang="en-US"/>
          </a:p>
        </p:txBody>
      </p:sp>
      <p:sp>
        <p:nvSpPr>
          <p:cNvPr id="5" name="Nơi giữ chỗ cho Chân trang 4"/>
          <p:cNvSpPr>
            <a:spLocks noGrp="1"/>
          </p:cNvSpPr>
          <p:nvPr>
            <p:ph type="ftr" sz="quarter" idx="11"/>
          </p:nvPr>
        </p:nvSpPr>
        <p:spPr/>
        <p:txBody>
          <a:bodyPr/>
          <a:lstStyle/>
          <a:p>
            <a:endParaRPr lang="en-US"/>
          </a:p>
        </p:txBody>
      </p:sp>
      <p:sp>
        <p:nvSpPr>
          <p:cNvPr id="6" name="Nơi giữ chỗ cho Số hiệu Bản chiếu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Hai Nội dung">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ội dung 2"/>
          <p:cNvSpPr>
            <a:spLocks noGrp="1"/>
          </p:cNvSpPr>
          <p:nvPr>
            <p:ph sz="half" idx="1"/>
          </p:nvPr>
        </p:nvSpPr>
        <p:spPr>
          <a:xfrm>
            <a:off x="457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ội dung 3"/>
          <p:cNvSpPr>
            <a:spLocks noGrp="1"/>
          </p:cNvSpPr>
          <p:nvPr>
            <p:ph sz="half" idx="2"/>
          </p:nvPr>
        </p:nvSpPr>
        <p:spPr>
          <a:xfrm>
            <a:off x="4648200" y="1333500"/>
            <a:ext cx="4038600" cy="3771636"/>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26/3/2022</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hép so sánh">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lvl1pPr>
              <a:defRPr/>
            </a:lvl1pPr>
          </a:lstStyle>
          <a:p>
            <a:r>
              <a:rPr lang="vi-VN"/>
              <a:t>Bấm &amp; sửa kiểu tiêu đề</a:t>
            </a:r>
            <a:endParaRPr lang="en-US"/>
          </a:p>
        </p:txBody>
      </p:sp>
      <p:sp>
        <p:nvSpPr>
          <p:cNvPr id="3" name="Nơi giữ chỗ cho Văn bản 2"/>
          <p:cNvSpPr>
            <a:spLocks noGrp="1"/>
          </p:cNvSpPr>
          <p:nvPr>
            <p:ph type="body" idx="1"/>
          </p:nvPr>
        </p:nvSpPr>
        <p:spPr>
          <a:xfrm>
            <a:off x="457200" y="1279261"/>
            <a:ext cx="4040188"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4" name="Nơi giữ chỗ cho Nội dung 3"/>
          <p:cNvSpPr>
            <a:spLocks noGrp="1"/>
          </p:cNvSpPr>
          <p:nvPr>
            <p:ph sz="half" idx="2"/>
          </p:nvPr>
        </p:nvSpPr>
        <p:spPr>
          <a:xfrm>
            <a:off x="457200" y="1812396"/>
            <a:ext cx="4040188"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5" name="Nơi giữ chỗ cho Văn bản 4"/>
          <p:cNvSpPr>
            <a:spLocks noGrp="1"/>
          </p:cNvSpPr>
          <p:nvPr>
            <p:ph type="body" sz="quarter" idx="3"/>
          </p:nvPr>
        </p:nvSpPr>
        <p:spPr>
          <a:xfrm>
            <a:off x="4645026" y="1279261"/>
            <a:ext cx="4041775" cy="533135"/>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vi-VN"/>
              <a:t>Bấm &amp; sửa kiểu tiêu đề</a:t>
            </a:r>
          </a:p>
        </p:txBody>
      </p:sp>
      <p:sp>
        <p:nvSpPr>
          <p:cNvPr id="6" name="Nơi giữ chỗ cho Nội dung 5"/>
          <p:cNvSpPr>
            <a:spLocks noGrp="1"/>
          </p:cNvSpPr>
          <p:nvPr>
            <p:ph sz="quarter" idx="4"/>
          </p:nvPr>
        </p:nvSpPr>
        <p:spPr>
          <a:xfrm>
            <a:off x="4645026" y="1812396"/>
            <a:ext cx="4041775" cy="329274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7" name="Nơi giữ chỗ cho Ngày tháng 6"/>
          <p:cNvSpPr>
            <a:spLocks noGrp="1"/>
          </p:cNvSpPr>
          <p:nvPr>
            <p:ph type="dt" sz="half" idx="10"/>
          </p:nvPr>
        </p:nvSpPr>
        <p:spPr/>
        <p:txBody>
          <a:bodyPr/>
          <a:lstStyle/>
          <a:p>
            <a:fld id="{1D8BD707-D9CF-40AE-B4C6-C98DA3205C09}" type="datetimeFigureOut">
              <a:rPr lang="en-US" smtClean="0"/>
              <a:pPr/>
              <a:t>26/3/2022</a:t>
            </a:fld>
            <a:endParaRPr lang="en-US"/>
          </a:p>
        </p:txBody>
      </p:sp>
      <p:sp>
        <p:nvSpPr>
          <p:cNvPr id="8" name="Nơi giữ chỗ cho Chân trang 7"/>
          <p:cNvSpPr>
            <a:spLocks noGrp="1"/>
          </p:cNvSpPr>
          <p:nvPr>
            <p:ph type="ftr" sz="quarter" idx="11"/>
          </p:nvPr>
        </p:nvSpPr>
        <p:spPr/>
        <p:txBody>
          <a:bodyPr/>
          <a:lstStyle/>
          <a:p>
            <a:endParaRPr lang="en-US"/>
          </a:p>
        </p:txBody>
      </p:sp>
      <p:sp>
        <p:nvSpPr>
          <p:cNvPr id="9" name="Nơi giữ chỗ cho Số hiệu Bản chiếu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Chỉ Tiêu đề">
    <p:spTree>
      <p:nvGrpSpPr>
        <p:cNvPr id="1" name=""/>
        <p:cNvGrpSpPr/>
        <p:nvPr/>
      </p:nvGrpSpPr>
      <p:grpSpPr>
        <a:xfrm>
          <a:off x="0" y="0"/>
          <a:ext cx="0" cy="0"/>
          <a:chOff x="0" y="0"/>
          <a:chExt cx="0" cy="0"/>
        </a:xfrm>
      </p:grpSpPr>
      <p:sp>
        <p:nvSpPr>
          <p:cNvPr id="2" name="Tiêu đề 1"/>
          <p:cNvSpPr>
            <a:spLocks noGrp="1"/>
          </p:cNvSpPr>
          <p:nvPr>
            <p:ph type="title"/>
          </p:nvPr>
        </p:nvSpPr>
        <p:spPr/>
        <p:txBody>
          <a:bodyPr/>
          <a:lstStyle/>
          <a:p>
            <a:r>
              <a:rPr lang="vi-VN"/>
              <a:t>Bấm &amp; sửa kiểu tiêu đề</a:t>
            </a:r>
            <a:endParaRPr lang="en-US"/>
          </a:p>
        </p:txBody>
      </p:sp>
      <p:sp>
        <p:nvSpPr>
          <p:cNvPr id="3" name="Nơi giữ chỗ cho Ngày tháng 2"/>
          <p:cNvSpPr>
            <a:spLocks noGrp="1"/>
          </p:cNvSpPr>
          <p:nvPr>
            <p:ph type="dt" sz="half" idx="10"/>
          </p:nvPr>
        </p:nvSpPr>
        <p:spPr/>
        <p:txBody>
          <a:bodyPr/>
          <a:lstStyle/>
          <a:p>
            <a:fld id="{1D8BD707-D9CF-40AE-B4C6-C98DA3205C09}" type="datetimeFigureOut">
              <a:rPr lang="en-US" smtClean="0"/>
              <a:pPr/>
              <a:t>26/3/2022</a:t>
            </a:fld>
            <a:endParaRPr lang="en-US"/>
          </a:p>
        </p:txBody>
      </p:sp>
      <p:sp>
        <p:nvSpPr>
          <p:cNvPr id="4" name="Nơi giữ chỗ cho Chân trang 3"/>
          <p:cNvSpPr>
            <a:spLocks noGrp="1"/>
          </p:cNvSpPr>
          <p:nvPr>
            <p:ph type="ftr" sz="quarter" idx="11"/>
          </p:nvPr>
        </p:nvSpPr>
        <p:spPr/>
        <p:txBody>
          <a:bodyPr/>
          <a:lstStyle/>
          <a:p>
            <a:endParaRPr lang="en-US"/>
          </a:p>
        </p:txBody>
      </p:sp>
      <p:sp>
        <p:nvSpPr>
          <p:cNvPr id="5" name="Nơi giữ chỗ cho Số hiệu Bản chiếu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Trống">
    <p:spTree>
      <p:nvGrpSpPr>
        <p:cNvPr id="1" name=""/>
        <p:cNvGrpSpPr/>
        <p:nvPr/>
      </p:nvGrpSpPr>
      <p:grpSpPr>
        <a:xfrm>
          <a:off x="0" y="0"/>
          <a:ext cx="0" cy="0"/>
          <a:chOff x="0" y="0"/>
          <a:chExt cx="0" cy="0"/>
        </a:xfrm>
      </p:grpSpPr>
      <p:sp>
        <p:nvSpPr>
          <p:cNvPr id="2" name="Nơi giữ chỗ cho Ngày tháng 1"/>
          <p:cNvSpPr>
            <a:spLocks noGrp="1"/>
          </p:cNvSpPr>
          <p:nvPr>
            <p:ph type="dt" sz="half" idx="10"/>
          </p:nvPr>
        </p:nvSpPr>
        <p:spPr/>
        <p:txBody>
          <a:bodyPr/>
          <a:lstStyle/>
          <a:p>
            <a:fld id="{1D8BD707-D9CF-40AE-B4C6-C98DA3205C09}" type="datetimeFigureOut">
              <a:rPr lang="en-US" smtClean="0"/>
              <a:pPr/>
              <a:t>26/3/2022</a:t>
            </a:fld>
            <a:endParaRPr lang="en-US"/>
          </a:p>
        </p:txBody>
      </p:sp>
      <p:sp>
        <p:nvSpPr>
          <p:cNvPr id="3" name="Nơi giữ chỗ cho Chân trang 2"/>
          <p:cNvSpPr>
            <a:spLocks noGrp="1"/>
          </p:cNvSpPr>
          <p:nvPr>
            <p:ph type="ftr" sz="quarter" idx="11"/>
          </p:nvPr>
        </p:nvSpPr>
        <p:spPr/>
        <p:txBody>
          <a:bodyPr/>
          <a:lstStyle/>
          <a:p>
            <a:endParaRPr lang="en-US"/>
          </a:p>
        </p:txBody>
      </p:sp>
      <p:sp>
        <p:nvSpPr>
          <p:cNvPr id="4" name="Nơi giữ chỗ cho Số hiệu Bản chiếu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Nội dung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457201" y="227542"/>
            <a:ext cx="3008313" cy="968375"/>
          </a:xfrm>
        </p:spPr>
        <p:txBody>
          <a:bodyPr anchor="b"/>
          <a:lstStyle>
            <a:lvl1pPr algn="l">
              <a:defRPr sz="2000" b="1"/>
            </a:lvl1pPr>
          </a:lstStyle>
          <a:p>
            <a:r>
              <a:rPr lang="vi-VN"/>
              <a:t>Bấm &amp; sửa kiểu tiêu đề</a:t>
            </a:r>
            <a:endParaRPr lang="en-US"/>
          </a:p>
        </p:txBody>
      </p:sp>
      <p:sp>
        <p:nvSpPr>
          <p:cNvPr id="3" name="Nơi giữ chỗ cho Nội dung 2"/>
          <p:cNvSpPr>
            <a:spLocks noGrp="1"/>
          </p:cNvSpPr>
          <p:nvPr>
            <p:ph idx="1"/>
          </p:nvPr>
        </p:nvSpPr>
        <p:spPr>
          <a:xfrm>
            <a:off x="3575050" y="227542"/>
            <a:ext cx="5111750" cy="4877594"/>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Văn bản 3"/>
          <p:cNvSpPr>
            <a:spLocks noGrp="1"/>
          </p:cNvSpPr>
          <p:nvPr>
            <p:ph type="body" sz="half" idx="2"/>
          </p:nvPr>
        </p:nvSpPr>
        <p:spPr>
          <a:xfrm>
            <a:off x="457201" y="1195917"/>
            <a:ext cx="3008313" cy="390921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26/3/2022</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Ảnh với Phụ đề">
    <p:spTree>
      <p:nvGrpSpPr>
        <p:cNvPr id="1" name=""/>
        <p:cNvGrpSpPr/>
        <p:nvPr/>
      </p:nvGrpSpPr>
      <p:grpSpPr>
        <a:xfrm>
          <a:off x="0" y="0"/>
          <a:ext cx="0" cy="0"/>
          <a:chOff x="0" y="0"/>
          <a:chExt cx="0" cy="0"/>
        </a:xfrm>
      </p:grpSpPr>
      <p:sp>
        <p:nvSpPr>
          <p:cNvPr id="2" name="Tiêu đề 1"/>
          <p:cNvSpPr>
            <a:spLocks noGrp="1"/>
          </p:cNvSpPr>
          <p:nvPr>
            <p:ph type="title"/>
          </p:nvPr>
        </p:nvSpPr>
        <p:spPr>
          <a:xfrm>
            <a:off x="1792288" y="4000500"/>
            <a:ext cx="5486400" cy="472282"/>
          </a:xfrm>
        </p:spPr>
        <p:txBody>
          <a:bodyPr anchor="b"/>
          <a:lstStyle>
            <a:lvl1pPr algn="l">
              <a:defRPr sz="2000" b="1"/>
            </a:lvl1pPr>
          </a:lstStyle>
          <a:p>
            <a:r>
              <a:rPr lang="vi-VN"/>
              <a:t>Bấm &amp; sửa kiểu tiêu đề</a:t>
            </a:r>
            <a:endParaRPr lang="en-US"/>
          </a:p>
        </p:txBody>
      </p:sp>
      <p:sp>
        <p:nvSpPr>
          <p:cNvPr id="3" name="Nơi giữ chỗ cho Hình ảnh 2"/>
          <p:cNvSpPr>
            <a:spLocks noGrp="1"/>
          </p:cNvSpPr>
          <p:nvPr>
            <p:ph type="pic" idx="1"/>
          </p:nvPr>
        </p:nvSpPr>
        <p:spPr>
          <a:xfrm>
            <a:off x="1792288" y="510646"/>
            <a:ext cx="5486400" cy="34290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Nơi giữ chỗ cho Văn bản 3"/>
          <p:cNvSpPr>
            <a:spLocks noGrp="1"/>
          </p:cNvSpPr>
          <p:nvPr>
            <p:ph type="body" sz="half" idx="2"/>
          </p:nvPr>
        </p:nvSpPr>
        <p:spPr>
          <a:xfrm>
            <a:off x="1792288" y="4472782"/>
            <a:ext cx="5486400" cy="6707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vi-VN"/>
              <a:t>Bấm &amp; sửa kiểu tiêu đề</a:t>
            </a:r>
          </a:p>
        </p:txBody>
      </p:sp>
      <p:sp>
        <p:nvSpPr>
          <p:cNvPr id="5" name="Nơi giữ chỗ cho Ngày tháng 4"/>
          <p:cNvSpPr>
            <a:spLocks noGrp="1"/>
          </p:cNvSpPr>
          <p:nvPr>
            <p:ph type="dt" sz="half" idx="10"/>
          </p:nvPr>
        </p:nvSpPr>
        <p:spPr/>
        <p:txBody>
          <a:bodyPr/>
          <a:lstStyle/>
          <a:p>
            <a:fld id="{1D8BD707-D9CF-40AE-B4C6-C98DA3205C09}" type="datetimeFigureOut">
              <a:rPr lang="en-US" smtClean="0"/>
              <a:pPr/>
              <a:t>26/3/2022</a:t>
            </a:fld>
            <a:endParaRPr lang="en-US"/>
          </a:p>
        </p:txBody>
      </p:sp>
      <p:sp>
        <p:nvSpPr>
          <p:cNvPr id="6" name="Nơi giữ chỗ cho Chân trang 5"/>
          <p:cNvSpPr>
            <a:spLocks noGrp="1"/>
          </p:cNvSpPr>
          <p:nvPr>
            <p:ph type="ftr" sz="quarter" idx="11"/>
          </p:nvPr>
        </p:nvSpPr>
        <p:spPr/>
        <p:txBody>
          <a:bodyPr/>
          <a:lstStyle/>
          <a:p>
            <a:endParaRPr lang="en-US"/>
          </a:p>
        </p:txBody>
      </p:sp>
      <p:sp>
        <p:nvSpPr>
          <p:cNvPr id="7" name="Nơi giữ chỗ cho Số hiệu Bản chiếu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transition spd="med">
    <p:newsflash/>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t="-10000" b="-10000"/>
          </a:stretch>
        </a:blipFill>
        <a:effectLst/>
      </p:bgPr>
    </p:bg>
    <p:spTree>
      <p:nvGrpSpPr>
        <p:cNvPr id="1" name=""/>
        <p:cNvGrpSpPr/>
        <p:nvPr/>
      </p:nvGrpSpPr>
      <p:grpSpPr>
        <a:xfrm>
          <a:off x="0" y="0"/>
          <a:ext cx="0" cy="0"/>
          <a:chOff x="0" y="0"/>
          <a:chExt cx="0" cy="0"/>
        </a:xfrm>
      </p:grpSpPr>
      <p:sp>
        <p:nvSpPr>
          <p:cNvPr id="2" name="Nơi giữ chỗ cho Tiêu đề 1"/>
          <p:cNvSpPr>
            <a:spLocks noGrp="1"/>
          </p:cNvSpPr>
          <p:nvPr>
            <p:ph type="title"/>
          </p:nvPr>
        </p:nvSpPr>
        <p:spPr>
          <a:xfrm>
            <a:off x="457200" y="228865"/>
            <a:ext cx="8229600" cy="952500"/>
          </a:xfrm>
          <a:prstGeom prst="rect">
            <a:avLst/>
          </a:prstGeom>
        </p:spPr>
        <p:txBody>
          <a:bodyPr vert="horz" lIns="91440" tIns="45720" rIns="91440" bIns="45720" rtlCol="0" anchor="ctr">
            <a:normAutofit/>
          </a:bodyPr>
          <a:lstStyle/>
          <a:p>
            <a:r>
              <a:rPr lang="vi-VN"/>
              <a:t>Bấm &amp; sửa kiểu tiêu đề</a:t>
            </a:r>
            <a:endParaRPr lang="en-US"/>
          </a:p>
        </p:txBody>
      </p:sp>
      <p:sp>
        <p:nvSpPr>
          <p:cNvPr id="3" name="Nơi giữ chỗ cho Văn bản 2"/>
          <p:cNvSpPr>
            <a:spLocks noGrp="1"/>
          </p:cNvSpPr>
          <p:nvPr>
            <p:ph type="body" idx="1"/>
          </p:nvPr>
        </p:nvSpPr>
        <p:spPr>
          <a:xfrm>
            <a:off x="457200" y="1333500"/>
            <a:ext cx="8229600" cy="3771636"/>
          </a:xfrm>
          <a:prstGeom prst="rect">
            <a:avLst/>
          </a:prstGeom>
        </p:spPr>
        <p:txBody>
          <a:bodyPr vert="horz" lIns="91440" tIns="45720" rIns="91440" bIns="45720" rtlCol="0">
            <a:normAutofit/>
          </a:bodyPr>
          <a:lstStyle/>
          <a:p>
            <a:pPr lvl="0"/>
            <a:r>
              <a:rPr lang="vi-VN"/>
              <a:t>Bấm &amp; sửa kiểu tiêu đề</a:t>
            </a:r>
          </a:p>
          <a:p>
            <a:pPr lvl="1"/>
            <a:r>
              <a:rPr lang="vi-VN"/>
              <a:t>Mức hai</a:t>
            </a:r>
          </a:p>
          <a:p>
            <a:pPr lvl="2"/>
            <a:r>
              <a:rPr lang="vi-VN"/>
              <a:t>Mức ba</a:t>
            </a:r>
          </a:p>
          <a:p>
            <a:pPr lvl="3"/>
            <a:r>
              <a:rPr lang="vi-VN"/>
              <a:t>Mức bốn</a:t>
            </a:r>
          </a:p>
          <a:p>
            <a:pPr lvl="4"/>
            <a:r>
              <a:rPr lang="vi-VN"/>
              <a:t>Mức năm</a:t>
            </a:r>
            <a:endParaRPr lang="en-US"/>
          </a:p>
        </p:txBody>
      </p:sp>
      <p:sp>
        <p:nvSpPr>
          <p:cNvPr id="4" name="Nơi giữ chỗ cho Ngày tháng 3"/>
          <p:cNvSpPr>
            <a:spLocks noGrp="1"/>
          </p:cNvSpPr>
          <p:nvPr>
            <p:ph type="dt" sz="half" idx="2"/>
          </p:nvPr>
        </p:nvSpPr>
        <p:spPr>
          <a:xfrm>
            <a:off x="457200" y="5296959"/>
            <a:ext cx="2133600" cy="304271"/>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26/3/2022</a:t>
            </a:fld>
            <a:endParaRPr lang="en-US"/>
          </a:p>
        </p:txBody>
      </p:sp>
      <p:sp>
        <p:nvSpPr>
          <p:cNvPr id="5" name="Nơi giữ chỗ cho Chân trang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Nơi giữ chỗ cho Số hiệu Bản chiếu 5"/>
          <p:cNvSpPr>
            <a:spLocks noGrp="1"/>
          </p:cNvSpPr>
          <p:nvPr>
            <p:ph type="sldNum" sz="quarter" idx="4"/>
          </p:nvPr>
        </p:nvSpPr>
        <p:spPr>
          <a:xfrm>
            <a:off x="6553200" y="5296959"/>
            <a:ext cx="2133600" cy="304271"/>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ransition spd="med">
    <p:newsflash/>
  </p:transition>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jpeg"/><Relationship Id="rId1" Type="http://schemas.openxmlformats.org/officeDocument/2006/relationships/slideLayout" Target="../slideLayouts/slideLayout7.xml"/><Relationship Id="rId5" Type="http://schemas.openxmlformats.org/officeDocument/2006/relationships/image" Target="../media/image7.jpeg"/><Relationship Id="rId4"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19.xml.rels><?xml version="1.0" encoding="UTF-8" standalone="yes"?>
<Relationships xmlns="http://schemas.openxmlformats.org/package/2006/relationships"><Relationship Id="rId3" Type="http://schemas.openxmlformats.org/officeDocument/2006/relationships/slide" Target="slide18.xml"/><Relationship Id="rId2" Type="http://schemas.openxmlformats.org/officeDocument/2006/relationships/image" Target="../media/image3.jpg"/><Relationship Id="rId1" Type="http://schemas.openxmlformats.org/officeDocument/2006/relationships/slideLayout" Target="../slideLayouts/slideLayout7.xml"/><Relationship Id="rId4" Type="http://schemas.openxmlformats.org/officeDocument/2006/relationships/slide" Target="slide19.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7.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7" Type="http://schemas.openxmlformats.org/officeDocument/2006/relationships/image" Target="../media/image20.jpeg"/><Relationship Id="rId2" Type="http://schemas.openxmlformats.org/officeDocument/2006/relationships/image" Target="../media/image15.jpeg"/><Relationship Id="rId1" Type="http://schemas.openxmlformats.org/officeDocument/2006/relationships/slideLayout" Target="../slideLayouts/slideLayout7.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22.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jpe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2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pn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7.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14.png"/><Relationship Id="rId1" Type="http://schemas.openxmlformats.org/officeDocument/2006/relationships/slideLayout" Target="../slideLayouts/slideLayout7.xml"/><Relationship Id="rId5" Type="http://schemas.openxmlformats.org/officeDocument/2006/relationships/image" Target="../media/image38.jpeg"/><Relationship Id="rId4" Type="http://schemas.openxmlformats.org/officeDocument/2006/relationships/image" Target="../media/image37.jpeg"/></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40.jpeg"/><Relationship Id="rId2" Type="http://schemas.openxmlformats.org/officeDocument/2006/relationships/image" Target="../media/image39.jpeg"/><Relationship Id="rId1" Type="http://schemas.openxmlformats.org/officeDocument/2006/relationships/slideLayout" Target="../slideLayouts/slideLayout7.xml"/><Relationship Id="rId5" Type="http://schemas.openxmlformats.org/officeDocument/2006/relationships/image" Target="../media/image42.jpeg"/><Relationship Id="rId4" Type="http://schemas.openxmlformats.org/officeDocument/2006/relationships/image" Target="../media/image41.jpeg"/></Relationships>
</file>

<file path=ppt/slides/_rels/slide3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image" Target="../media/image43.png"/><Relationship Id="rId1" Type="http://schemas.openxmlformats.org/officeDocument/2006/relationships/slideLayout" Target="../slideLayouts/slideLayout7.xml"/><Relationship Id="rId5" Type="http://schemas.openxmlformats.org/officeDocument/2006/relationships/image" Target="../media/image31.jpeg"/><Relationship Id="rId4" Type="http://schemas.openxmlformats.org/officeDocument/2006/relationships/image" Target="../media/image45.jpeg"/></Relationships>
</file>

<file path=ppt/slides/_rels/slide3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slide" Target="slide4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slide" Target="slide39.xml"/><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audio" Target="../media/audio3.wav"/><Relationship Id="rId1" Type="http://schemas.openxmlformats.org/officeDocument/2006/relationships/slideLayout" Target="../slideLayouts/slideLayout7.xml"/><Relationship Id="rId4" Type="http://schemas.openxmlformats.org/officeDocument/2006/relationships/image" Target="../media/image46.gif"/></Relationships>
</file>

<file path=ppt/slides/_rels/slide5.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audio" Target="../media/audio2.wav"/><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audio" Target="../media/audio3.wav"/><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slide" Target="slide5.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audio" Target="../media/audio1.wav"/><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9" name="Title 1"/>
          <p:cNvSpPr txBox="1">
            <a:spLocks/>
          </p:cNvSpPr>
          <p:nvPr/>
        </p:nvSpPr>
        <p:spPr bwMode="auto">
          <a:xfrm>
            <a:off x="683568" y="1921396"/>
            <a:ext cx="7776864" cy="8045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sz="4000" b="1" kern="0" dirty="0">
                <a:solidFill>
                  <a:srgbClr val="FF0000"/>
                </a:solidFill>
                <a:latin typeface="Times New Roman" panose="02020603050405020304" pitchFamily="18" charset="0"/>
                <a:ea typeface="HP001"/>
                <a:cs typeface="Times New Roman" panose="02020603050405020304" pitchFamily="18" charset="0"/>
              </a:rPr>
              <a:t>CHÀO MỪNG CÁC CON ĐẾN VỚI TIẾT HỌC TRỰC TUYẾN</a:t>
            </a:r>
          </a:p>
          <a:p>
            <a:pPr>
              <a:defRPr/>
            </a:pPr>
            <a:r>
              <a:rPr lang="en-US" altLang="en-US" sz="4000" b="1" kern="0" dirty="0">
                <a:solidFill>
                  <a:srgbClr val="FF0000"/>
                </a:solidFill>
                <a:latin typeface="Times New Roman" panose="02020603050405020304" pitchFamily="18" charset="0"/>
                <a:ea typeface="HP001"/>
                <a:cs typeface="Times New Roman" panose="02020603050405020304" pitchFamily="18" charset="0"/>
              </a:rPr>
              <a:t>MÔN: LỊCH SỬ</a:t>
            </a:r>
          </a:p>
        </p:txBody>
      </p:sp>
    </p:spTree>
    <p:extLst>
      <p:ext uri="{BB962C8B-B14F-4D97-AF65-F5344CB8AC3E}">
        <p14:creationId xmlns:p14="http://schemas.microsoft.com/office/powerpoint/2010/main" val="693746001"/>
      </p:ext>
    </p:extLst>
  </p:cSld>
  <p:clrMapOvr>
    <a:masterClrMapping/>
  </p:clrMapOvr>
  <p:transition spd="med">
    <p:newsflash/>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700" y="11430"/>
            <a:ext cx="4559300" cy="284607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2995930"/>
            <a:ext cx="4381500" cy="271907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2700" y="2995930"/>
            <a:ext cx="4546600" cy="2684780"/>
          </a:xfrm>
          <a:prstGeom prst="rect">
            <a:avLst/>
          </a:prstGeom>
        </p:spPr>
      </p:pic>
      <p:pic>
        <p:nvPicPr>
          <p:cNvPr id="8" name="Picture 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724400" y="11430"/>
            <a:ext cx="4381500" cy="2846070"/>
          </a:xfrm>
          <a:prstGeom prst="rect">
            <a:avLst/>
          </a:prstGeom>
        </p:spPr>
      </p:pic>
    </p:spTree>
    <p:extLst>
      <p:ext uri="{BB962C8B-B14F-4D97-AF65-F5344CB8AC3E}">
        <p14:creationId xmlns:p14="http://schemas.microsoft.com/office/powerpoint/2010/main" val="3123408668"/>
      </p:ext>
    </p:extLst>
  </p:cSld>
  <p:clrMapOvr>
    <a:masterClrMapping/>
  </p:clrMapOvr>
  <p:transition spd="med">
    <p:newsflash/>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 Box 4"/>
          <p:cNvSpPr txBox="1">
            <a:spLocks noChangeArrowheads="1"/>
          </p:cNvSpPr>
          <p:nvPr/>
        </p:nvSpPr>
        <p:spPr bwMode="auto">
          <a:xfrm>
            <a:off x="609600" y="2019300"/>
            <a:ext cx="2209800"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dirty="0" err="1">
                <a:solidFill>
                  <a:srgbClr val="FF0000"/>
                </a:solidFill>
                <a:latin typeface="Times New Roman" pitchFamily="18" charset="0"/>
                <a:cs typeface="Times New Roman" pitchFamily="18" charset="0"/>
              </a:rPr>
              <a:t>Thành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thị</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endParaRPr lang="en-US" sz="2800" dirty="0">
              <a:solidFill>
                <a:srgbClr val="FF0000"/>
              </a:solidFill>
              <a:latin typeface="Times New Roman" pitchFamily="18" charset="0"/>
              <a:cs typeface="Times New Roman" pitchFamily="18" charset="0"/>
            </a:endParaRPr>
          </a:p>
        </p:txBody>
      </p:sp>
      <p:sp>
        <p:nvSpPr>
          <p:cNvPr id="13" name="Text Box 5"/>
          <p:cNvSpPr txBox="1">
            <a:spLocks noChangeArrowheads="1"/>
          </p:cNvSpPr>
          <p:nvPr/>
        </p:nvSpPr>
        <p:spPr bwMode="auto">
          <a:xfrm>
            <a:off x="3352800" y="1333500"/>
            <a:ext cx="4659312" cy="738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dirty="0" err="1">
                <a:solidFill>
                  <a:srgbClr val="002060"/>
                </a:solidFill>
                <a:latin typeface="Times New Roman" pitchFamily="18" charset="0"/>
                <a:cs typeface="Times New Roman" pitchFamily="18" charset="0"/>
              </a:rPr>
              <a:t>Trung</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tâm</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chính</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trị</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quân</a:t>
            </a:r>
            <a:r>
              <a:rPr lang="en-US" sz="2800" dirty="0">
                <a:solidFill>
                  <a:srgbClr val="002060"/>
                </a:solidFill>
                <a:latin typeface="Times New Roman" pitchFamily="18" charset="0"/>
                <a:cs typeface="Times New Roman" pitchFamily="18" charset="0"/>
              </a:rPr>
              <a:t> </a:t>
            </a:r>
            <a:r>
              <a:rPr lang="en-US" sz="2800" dirty="0" err="1">
                <a:solidFill>
                  <a:srgbClr val="002060"/>
                </a:solidFill>
                <a:latin typeface="Times New Roman" pitchFamily="18" charset="0"/>
                <a:cs typeface="Times New Roman" pitchFamily="18" charset="0"/>
              </a:rPr>
              <a:t>sự</a:t>
            </a:r>
            <a:r>
              <a:rPr lang="en-US" sz="2800" dirty="0">
                <a:solidFill>
                  <a:srgbClr val="002060"/>
                </a:solidFill>
                <a:latin typeface="Times New Roman" pitchFamily="18" charset="0"/>
                <a:cs typeface="Times New Roman" pitchFamily="18" charset="0"/>
              </a:rPr>
              <a:t>.</a:t>
            </a:r>
          </a:p>
        </p:txBody>
      </p:sp>
      <p:sp>
        <p:nvSpPr>
          <p:cNvPr id="14" name="Text Box 6"/>
          <p:cNvSpPr txBox="1">
            <a:spLocks noChangeArrowheads="1"/>
          </p:cNvSpPr>
          <p:nvPr/>
        </p:nvSpPr>
        <p:spPr bwMode="auto">
          <a:xfrm>
            <a:off x="3467100" y="2019300"/>
            <a:ext cx="4579937" cy="6612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Nơi tập trung đông dân cư</a:t>
            </a:r>
          </a:p>
        </p:txBody>
      </p:sp>
      <p:sp>
        <p:nvSpPr>
          <p:cNvPr id="15" name="Text Box 7"/>
          <p:cNvSpPr txBox="1">
            <a:spLocks noChangeArrowheads="1"/>
          </p:cNvSpPr>
          <p:nvPr/>
        </p:nvSpPr>
        <p:spPr bwMode="auto">
          <a:xfrm>
            <a:off x="3352800" y="2769163"/>
            <a:ext cx="4953000" cy="1307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just">
              <a:lnSpc>
                <a:spcPct val="150000"/>
              </a:lnSpc>
              <a:spcBef>
                <a:spcPct val="50000"/>
              </a:spcBef>
            </a:pPr>
            <a:r>
              <a:rPr lang="en-US" sz="2800">
                <a:solidFill>
                  <a:srgbClr val="002060"/>
                </a:solidFill>
                <a:latin typeface="Times New Roman" pitchFamily="18" charset="0"/>
                <a:cs typeface="Times New Roman" pitchFamily="18" charset="0"/>
              </a:rPr>
              <a:t>Nơi có công nghiệp và thương nghiệp phát triển</a:t>
            </a:r>
          </a:p>
        </p:txBody>
      </p:sp>
      <p:sp>
        <p:nvSpPr>
          <p:cNvPr id="16" name="Line 8"/>
          <p:cNvSpPr>
            <a:spLocks noChangeShapeType="1"/>
          </p:cNvSpPr>
          <p:nvPr/>
        </p:nvSpPr>
        <p:spPr bwMode="auto">
          <a:xfrm flipV="1">
            <a:off x="2719387" y="1933575"/>
            <a:ext cx="609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
        <p:nvSpPr>
          <p:cNvPr id="17" name="Line 9"/>
          <p:cNvSpPr>
            <a:spLocks noChangeShapeType="1"/>
          </p:cNvSpPr>
          <p:nvPr/>
        </p:nvSpPr>
        <p:spPr bwMode="auto">
          <a:xfrm flipV="1">
            <a:off x="2719387" y="2466975"/>
            <a:ext cx="762000" cy="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
        <p:nvSpPr>
          <p:cNvPr id="18" name="Line 10"/>
          <p:cNvSpPr>
            <a:spLocks noChangeShapeType="1"/>
          </p:cNvSpPr>
          <p:nvPr/>
        </p:nvSpPr>
        <p:spPr bwMode="auto">
          <a:xfrm>
            <a:off x="2719387" y="2466975"/>
            <a:ext cx="609600" cy="533400"/>
          </a:xfrm>
          <a:prstGeom prst="line">
            <a:avLst/>
          </a:prstGeom>
          <a:noFill/>
          <a:ln w="9525">
            <a:solidFill>
              <a:schemeClr val="tx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just">
              <a:lnSpc>
                <a:spcPct val="150000"/>
              </a:lnSpc>
            </a:pPr>
            <a:endParaRPr lang="en-US" sz="280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312963068"/>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checkerboard(across)">
                                      <p:cBhvr>
                                        <p:cTn id="7" dur="500"/>
                                        <p:tgtEl>
                                          <p:spTgt spid="12"/>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17"/>
                                        </p:tgtEl>
                                        <p:attrNameLst>
                                          <p:attrName>style.visibility</p:attrName>
                                        </p:attrNameLst>
                                      </p:cBhvr>
                                      <p:to>
                                        <p:strVal val="visible"/>
                                      </p:to>
                                    </p:set>
                                    <p:animEffect transition="in" filter="strips(downRight)">
                                      <p:cBhvr>
                                        <p:cTn id="12" dur="10"/>
                                        <p:tgtEl>
                                          <p:spTgt spid="17"/>
                                        </p:tgtEl>
                                      </p:cBhvr>
                                    </p:animEffect>
                                  </p:childTnLst>
                                </p:cTn>
                              </p:par>
                              <p:par>
                                <p:cTn id="13" presetID="3" presetClass="entr" presetSubtype="5" fill="hold" grpId="0" nodeType="with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blinds(vertical)">
                                      <p:cBhvr>
                                        <p:cTn id="15" dur="10"/>
                                        <p:tgtEl>
                                          <p:spTgt spid="14"/>
                                        </p:tgtEl>
                                      </p:cBhvr>
                                    </p:animEffect>
                                  </p:childTnLst>
                                </p:cTn>
                              </p:par>
                            </p:childTnLst>
                          </p:cTn>
                        </p:par>
                      </p:childTnLst>
                    </p:cTn>
                  </p:par>
                  <p:par>
                    <p:cTn id="16" fill="hold">
                      <p:stCondLst>
                        <p:cond delay="indefinite"/>
                      </p:stCondLst>
                      <p:childTnLst>
                        <p:par>
                          <p:cTn id="17" fill="hold">
                            <p:stCondLst>
                              <p:cond delay="0"/>
                            </p:stCondLst>
                            <p:childTnLst>
                              <p:par>
                                <p:cTn id="18" presetID="18" presetClass="entr" presetSubtype="6" fill="hold" grpId="0" nodeType="click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strips(downRight)">
                                      <p:cBhvr>
                                        <p:cTn id="20" dur="10"/>
                                        <p:tgtEl>
                                          <p:spTgt spid="18"/>
                                        </p:tgtEl>
                                      </p:cBhvr>
                                    </p:animEffect>
                                  </p:childTnLst>
                                </p:cTn>
                              </p:par>
                              <p:par>
                                <p:cTn id="21" presetID="3" presetClass="entr" presetSubtype="5" fill="hold" grpId="0" nodeType="withEffect">
                                  <p:stCondLst>
                                    <p:cond delay="0"/>
                                  </p:stCondLst>
                                  <p:childTnLst>
                                    <p:set>
                                      <p:cBhvr>
                                        <p:cTn id="22" dur="1" fill="hold">
                                          <p:stCondLst>
                                            <p:cond delay="0"/>
                                          </p:stCondLst>
                                        </p:cTn>
                                        <p:tgtEl>
                                          <p:spTgt spid="15"/>
                                        </p:tgtEl>
                                        <p:attrNameLst>
                                          <p:attrName>style.visibility</p:attrName>
                                        </p:attrNameLst>
                                      </p:cBhvr>
                                      <p:to>
                                        <p:strVal val="visible"/>
                                      </p:to>
                                    </p:set>
                                    <p:animEffect transition="in" filter="blinds(vertical)">
                                      <p:cBhvr>
                                        <p:cTn id="23" dur="10"/>
                                        <p:tgtEl>
                                          <p:spTgt spid="15"/>
                                        </p:tgtEl>
                                      </p:cBhvr>
                                    </p:animEffect>
                                  </p:childTnLst>
                                </p:cTn>
                              </p:par>
                            </p:childTnLst>
                          </p:cTn>
                        </p:par>
                      </p:childTnLst>
                    </p:cTn>
                  </p:par>
                  <p:par>
                    <p:cTn id="24" fill="hold">
                      <p:stCondLst>
                        <p:cond delay="indefinite"/>
                      </p:stCondLst>
                      <p:childTnLst>
                        <p:par>
                          <p:cTn id="25" fill="hold">
                            <p:stCondLst>
                              <p:cond delay="0"/>
                            </p:stCondLst>
                            <p:childTnLst>
                              <p:par>
                                <p:cTn id="26" presetID="18" presetClass="entr" presetSubtype="6" fill="hold" grpId="0" nodeType="clickEffect">
                                  <p:stCondLst>
                                    <p:cond delay="0"/>
                                  </p:stCondLst>
                                  <p:childTnLst>
                                    <p:set>
                                      <p:cBhvr>
                                        <p:cTn id="27" dur="1" fill="hold">
                                          <p:stCondLst>
                                            <p:cond delay="0"/>
                                          </p:stCondLst>
                                        </p:cTn>
                                        <p:tgtEl>
                                          <p:spTgt spid="16"/>
                                        </p:tgtEl>
                                        <p:attrNameLst>
                                          <p:attrName>style.visibility</p:attrName>
                                        </p:attrNameLst>
                                      </p:cBhvr>
                                      <p:to>
                                        <p:strVal val="visible"/>
                                      </p:to>
                                    </p:set>
                                    <p:animEffect transition="in" filter="strips(downRight)">
                                      <p:cBhvr>
                                        <p:cTn id="28" dur="10"/>
                                        <p:tgtEl>
                                          <p:spTgt spid="16"/>
                                        </p:tgtEl>
                                      </p:cBhvr>
                                    </p:animEffect>
                                  </p:childTnLst>
                                </p:cTn>
                              </p:par>
                              <p:par>
                                <p:cTn id="29" presetID="3" presetClass="entr" presetSubtype="5"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blinds(vertical)">
                                      <p:cBhvr>
                                        <p:cTn id="31" dur="1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P spid="14" grpId="0"/>
      <p:bldP spid="15" grpId="0"/>
      <p:bldP spid="16" grpId="0" animBg="1"/>
      <p:bldP spid="17" grpId="0" animBg="1"/>
      <p:bldP spid="1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AutoShape 7"/>
          <p:cNvSpPr>
            <a:spLocks noChangeArrowheads="1"/>
          </p:cNvSpPr>
          <p:nvPr/>
        </p:nvSpPr>
        <p:spPr bwMode="auto">
          <a:xfrm>
            <a:off x="467544" y="409228"/>
            <a:ext cx="6553200" cy="3882752"/>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sp>
        <p:nvSpPr>
          <p:cNvPr id="8" name="TextBox 7"/>
          <p:cNvSpPr txBox="1"/>
          <p:nvPr/>
        </p:nvSpPr>
        <p:spPr>
          <a:xfrm>
            <a:off x="619944" y="1873550"/>
            <a:ext cx="6248400" cy="954107"/>
          </a:xfrm>
          <a:prstGeom prst="rect">
            <a:avLst/>
          </a:prstGeom>
          <a:noFill/>
        </p:spPr>
        <p:txBody>
          <a:bodyPr wrap="square" rtlCol="0">
            <a:spAutoFit/>
          </a:bodyPr>
          <a:lstStyle/>
          <a:p>
            <a:pPr algn="ctr"/>
            <a:r>
              <a:rPr lang="en-US" sz="2800" dirty="0">
                <a:solidFill>
                  <a:srgbClr val="C00000"/>
                </a:solidFill>
                <a:latin typeface="Times New Roman" pitchFamily="18" charset="0"/>
                <a:cs typeface="Times New Roman" pitchFamily="18" charset="0"/>
              </a:rPr>
              <a:t>Ở</a:t>
            </a:r>
            <a:r>
              <a:rPr lang="vi-VN" sz="2800" dirty="0">
                <a:solidFill>
                  <a:srgbClr val="C00000"/>
                </a:solidFill>
                <a:latin typeface="Times New Roman" pitchFamily="18" charset="0"/>
                <a:cs typeface="Times New Roman" pitchFamily="18" charset="0"/>
              </a:rPr>
              <a:t> thế kỉ XVI- XVII</a:t>
            </a:r>
            <a:r>
              <a:rPr lang="en-US" sz="2800" dirty="0">
                <a:solidFill>
                  <a:srgbClr val="C00000"/>
                </a:solidFill>
                <a:latin typeface="Times New Roman" pitchFamily="18" charset="0"/>
                <a:cs typeface="Times New Roman" pitchFamily="18" charset="0"/>
              </a:rPr>
              <a:t>,</a:t>
            </a:r>
            <a:r>
              <a:rPr lang="vi-VN" sz="2800" dirty="0">
                <a:solidFill>
                  <a:srgbClr val="C00000"/>
                </a:solidFill>
                <a:latin typeface="Times New Roman" pitchFamily="18" charset="0"/>
                <a:cs typeface="Times New Roman" pitchFamily="18" charset="0"/>
              </a:rPr>
              <a:t> nước ta có những thành thị nào nổi tiếng?</a:t>
            </a:r>
            <a:endParaRPr lang="en-US" sz="28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790409349"/>
      </p:ext>
    </p:extLst>
  </p:cSld>
  <p:clrMapOvr>
    <a:masterClrMapping/>
  </p:clrMapOvr>
  <p:transition spd="med">
    <p:newsflash/>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1028700"/>
            <a:ext cx="6096000" cy="838200"/>
          </a:xfrm>
          <a:prstGeom prst="rect">
            <a:avLst/>
          </a:prstGeom>
          <a:solidFill>
            <a:srgbClr val="FFFF66"/>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a:solidFill>
                  <a:srgbClr val="002060"/>
                </a:solidFill>
                <a:latin typeface="Times New Roman" pitchFamily="18" charset="0"/>
                <a:cs typeface="Times New Roman" pitchFamily="18" charset="0"/>
              </a:rPr>
              <a:t>Thành thị ở thế kỉ XVI -XVII</a:t>
            </a:r>
          </a:p>
        </p:txBody>
      </p:sp>
      <p:sp>
        <p:nvSpPr>
          <p:cNvPr id="5" name="Oval 4"/>
          <p:cNvSpPr/>
          <p:nvPr/>
        </p:nvSpPr>
        <p:spPr>
          <a:xfrm>
            <a:off x="381000" y="2431225"/>
            <a:ext cx="23622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6" name="Oval 5"/>
          <p:cNvSpPr/>
          <p:nvPr/>
        </p:nvSpPr>
        <p:spPr>
          <a:xfrm>
            <a:off x="3390900" y="2507425"/>
            <a:ext cx="23622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7" name="Oval 6"/>
          <p:cNvSpPr/>
          <p:nvPr/>
        </p:nvSpPr>
        <p:spPr>
          <a:xfrm>
            <a:off x="6248400" y="2507425"/>
            <a:ext cx="2514600" cy="1600200"/>
          </a:xfrm>
          <a:prstGeom prst="ellipse">
            <a:avLst/>
          </a:prstGeom>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solidFill>
                <a:srgbClr val="002060"/>
              </a:solidFill>
              <a:latin typeface="Times New Roman" pitchFamily="18" charset="0"/>
              <a:cs typeface="Times New Roman" pitchFamily="18" charset="0"/>
            </a:endParaRPr>
          </a:p>
        </p:txBody>
      </p:sp>
      <p:sp>
        <p:nvSpPr>
          <p:cNvPr id="8" name="TextBox 7"/>
          <p:cNvSpPr txBox="1"/>
          <p:nvPr/>
        </p:nvSpPr>
        <p:spPr>
          <a:xfrm>
            <a:off x="381000" y="2705100"/>
            <a:ext cx="2362200" cy="1077218"/>
          </a:xfrm>
          <a:prstGeom prst="rect">
            <a:avLst/>
          </a:prstGeom>
          <a:noFill/>
        </p:spPr>
        <p:txBody>
          <a:bodyPr wrap="square" rtlCol="0">
            <a:spAutoFit/>
          </a:bodyPr>
          <a:lstStyle/>
          <a:p>
            <a:pPr algn="ctr"/>
            <a:r>
              <a:rPr lang="en-US" sz="3200">
                <a:solidFill>
                  <a:srgbClr val="002060"/>
                </a:solidFill>
                <a:latin typeface="Times New Roman" pitchFamily="18" charset="0"/>
                <a:cs typeface="Times New Roman" pitchFamily="18" charset="0"/>
              </a:rPr>
              <a:t>Thăng Long</a:t>
            </a:r>
          </a:p>
          <a:p>
            <a:pPr algn="ctr"/>
            <a:r>
              <a:rPr lang="en-US" sz="3200">
                <a:solidFill>
                  <a:srgbClr val="002060"/>
                </a:solidFill>
                <a:latin typeface="Times New Roman" pitchFamily="18" charset="0"/>
                <a:cs typeface="Times New Roman" pitchFamily="18" charset="0"/>
              </a:rPr>
              <a:t>(Hà Nội)</a:t>
            </a:r>
          </a:p>
        </p:txBody>
      </p:sp>
      <p:sp>
        <p:nvSpPr>
          <p:cNvPr id="9" name="TextBox 8"/>
          <p:cNvSpPr txBox="1"/>
          <p:nvPr/>
        </p:nvSpPr>
        <p:spPr>
          <a:xfrm>
            <a:off x="3352800" y="2770882"/>
            <a:ext cx="2362200" cy="1077218"/>
          </a:xfrm>
          <a:prstGeom prst="rect">
            <a:avLst/>
          </a:prstGeom>
          <a:noFill/>
        </p:spPr>
        <p:txBody>
          <a:bodyPr wrap="square" rtlCol="0">
            <a:spAutoFit/>
          </a:bodyPr>
          <a:lstStyle/>
          <a:p>
            <a:pPr algn="ctr"/>
            <a:r>
              <a:rPr lang="en-US" sz="3200">
                <a:solidFill>
                  <a:srgbClr val="002060"/>
                </a:solidFill>
                <a:latin typeface="Times New Roman" pitchFamily="18" charset="0"/>
                <a:cs typeface="Times New Roman" pitchFamily="18" charset="0"/>
              </a:rPr>
              <a:t>Phố Hiến</a:t>
            </a:r>
          </a:p>
          <a:p>
            <a:pPr algn="ctr"/>
            <a:r>
              <a:rPr lang="en-US" sz="3200">
                <a:solidFill>
                  <a:srgbClr val="002060"/>
                </a:solidFill>
                <a:latin typeface="Times New Roman" pitchFamily="18" charset="0"/>
                <a:cs typeface="Times New Roman" pitchFamily="18" charset="0"/>
              </a:rPr>
              <a:t>(Hưng Yên)</a:t>
            </a:r>
          </a:p>
        </p:txBody>
      </p:sp>
      <p:sp>
        <p:nvSpPr>
          <p:cNvPr id="10" name="TextBox 9"/>
          <p:cNvSpPr txBox="1"/>
          <p:nvPr/>
        </p:nvSpPr>
        <p:spPr>
          <a:xfrm>
            <a:off x="6172200" y="2705100"/>
            <a:ext cx="2667000" cy="1077218"/>
          </a:xfrm>
          <a:prstGeom prst="rect">
            <a:avLst/>
          </a:prstGeom>
          <a:noFill/>
        </p:spPr>
        <p:txBody>
          <a:bodyPr wrap="square" rtlCol="0">
            <a:spAutoFit/>
          </a:bodyPr>
          <a:lstStyle/>
          <a:p>
            <a:pPr algn="ctr"/>
            <a:r>
              <a:rPr lang="en-US" sz="3200">
                <a:solidFill>
                  <a:srgbClr val="002060"/>
                </a:solidFill>
                <a:latin typeface="Times New Roman" pitchFamily="18" charset="0"/>
                <a:cs typeface="Times New Roman" pitchFamily="18" charset="0"/>
              </a:rPr>
              <a:t>Hội An</a:t>
            </a:r>
          </a:p>
          <a:p>
            <a:pPr algn="ctr"/>
            <a:r>
              <a:rPr lang="en-US" sz="3200">
                <a:solidFill>
                  <a:srgbClr val="002060"/>
                </a:solidFill>
                <a:latin typeface="Times New Roman" pitchFamily="18" charset="0"/>
                <a:cs typeface="Times New Roman" pitchFamily="18" charset="0"/>
              </a:rPr>
              <a:t>(Quảng Nam)</a:t>
            </a:r>
          </a:p>
        </p:txBody>
      </p:sp>
      <p:cxnSp>
        <p:nvCxnSpPr>
          <p:cNvPr id="11" name="Straight Arrow Connector 10"/>
          <p:cNvCxnSpPr/>
          <p:nvPr/>
        </p:nvCxnSpPr>
        <p:spPr>
          <a:xfrm>
            <a:off x="4572000" y="1893248"/>
            <a:ext cx="2819400" cy="5379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2" name="Straight Arrow Connector 11"/>
          <p:cNvCxnSpPr>
            <a:endCxn id="6" idx="0"/>
          </p:cNvCxnSpPr>
          <p:nvPr/>
        </p:nvCxnSpPr>
        <p:spPr>
          <a:xfrm>
            <a:off x="4572000" y="1893248"/>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3" name="Straight Arrow Connector 12"/>
          <p:cNvCxnSpPr/>
          <p:nvPr/>
        </p:nvCxnSpPr>
        <p:spPr>
          <a:xfrm flipH="1">
            <a:off x="1676400" y="1882671"/>
            <a:ext cx="2895600" cy="47235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4093942393"/>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par>
                                <p:cTn id="10" presetID="42" presetClass="entr" presetSubtype="0" fill="hold" nodeType="with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fade">
                                      <p:cBhvr>
                                        <p:cTn id="12" dur="1000"/>
                                        <p:tgtEl>
                                          <p:spTgt spid="13"/>
                                        </p:tgtEl>
                                      </p:cBhvr>
                                    </p:animEffect>
                                    <p:anim calcmode="lin" valueType="num">
                                      <p:cBhvr>
                                        <p:cTn id="13" dur="1000" fill="hold"/>
                                        <p:tgtEl>
                                          <p:spTgt spid="13"/>
                                        </p:tgtEl>
                                        <p:attrNameLst>
                                          <p:attrName>ppt_x</p:attrName>
                                        </p:attrNameLst>
                                      </p:cBhvr>
                                      <p:tavLst>
                                        <p:tav tm="0">
                                          <p:val>
                                            <p:strVal val="#ppt_x"/>
                                          </p:val>
                                        </p:tav>
                                        <p:tav tm="100000">
                                          <p:val>
                                            <p:strVal val="#ppt_x"/>
                                          </p:val>
                                        </p:tav>
                                      </p:tavLst>
                                    </p:anim>
                                    <p:anim calcmode="lin" valueType="num">
                                      <p:cBhvr>
                                        <p:cTn id="14" dur="1000" fill="hold"/>
                                        <p:tgtEl>
                                          <p:spTgt spid="13"/>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10" presetClass="entr" presetSubtype="0" fill="hold" nodeType="afterEffect">
                                  <p:stCondLst>
                                    <p:cond delay="0"/>
                                  </p:stCondLst>
                                  <p:childTnLst>
                                    <p:set>
                                      <p:cBhvr>
                                        <p:cTn id="17" dur="1" fill="hold">
                                          <p:stCondLst>
                                            <p:cond delay="0"/>
                                          </p:stCondLst>
                                        </p:cTn>
                                        <p:tgtEl>
                                          <p:spTgt spid="8">
                                            <p:txEl>
                                              <p:pRg st="0" end="0"/>
                                            </p:txEl>
                                          </p:spTgt>
                                        </p:tgtEl>
                                        <p:attrNameLst>
                                          <p:attrName>style.visibility</p:attrName>
                                        </p:attrNameLst>
                                      </p:cBhvr>
                                      <p:to>
                                        <p:strVal val="visible"/>
                                      </p:to>
                                    </p:set>
                                    <p:animEffect transition="in" filter="fade">
                                      <p:cBhvr>
                                        <p:cTn id="18" dur="500"/>
                                        <p:tgtEl>
                                          <p:spTgt spid="8">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16" presetClass="entr" presetSubtype="21" fill="hold" nodeType="click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barn(inVertical)">
                                      <p:cBhvr>
                                        <p:cTn id="23" dur="500"/>
                                        <p:tgtEl>
                                          <p:spTgt spid="12"/>
                                        </p:tgtEl>
                                      </p:cBhvr>
                                    </p:animEffect>
                                  </p:childTnLst>
                                </p:cTn>
                              </p:par>
                              <p:par>
                                <p:cTn id="24" presetID="16" presetClass="entr" presetSubtype="21" fill="hold" grpId="0"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barn(inVertical)">
                                      <p:cBhvr>
                                        <p:cTn id="26" dur="500"/>
                                        <p:tgtEl>
                                          <p:spTgt spid="6"/>
                                        </p:tgtEl>
                                      </p:cBhvr>
                                    </p:animEffect>
                                  </p:childTnLst>
                                </p:cTn>
                              </p:par>
                            </p:childTnLst>
                          </p:cTn>
                        </p:par>
                        <p:par>
                          <p:cTn id="27" fill="hold">
                            <p:stCondLst>
                              <p:cond delay="500"/>
                            </p:stCondLst>
                            <p:childTnLst>
                              <p:par>
                                <p:cTn id="28" presetID="42" presetClass="entr" presetSubtype="0" fill="hold" nodeType="afterEffect">
                                  <p:stCondLst>
                                    <p:cond delay="0"/>
                                  </p:stCondLst>
                                  <p:childTnLst>
                                    <p:set>
                                      <p:cBhvr>
                                        <p:cTn id="29" dur="1" fill="hold">
                                          <p:stCondLst>
                                            <p:cond delay="0"/>
                                          </p:stCondLst>
                                        </p:cTn>
                                        <p:tgtEl>
                                          <p:spTgt spid="9">
                                            <p:txEl>
                                              <p:pRg st="0" end="0"/>
                                            </p:txEl>
                                          </p:spTgt>
                                        </p:tgtEl>
                                        <p:attrNameLst>
                                          <p:attrName>style.visibility</p:attrName>
                                        </p:attrNameLst>
                                      </p:cBhvr>
                                      <p:to>
                                        <p:strVal val="visible"/>
                                      </p:to>
                                    </p:set>
                                    <p:animEffect transition="in" filter="fade">
                                      <p:cBhvr>
                                        <p:cTn id="30" dur="1000"/>
                                        <p:tgtEl>
                                          <p:spTgt spid="9">
                                            <p:txEl>
                                              <p:pRg st="0" end="0"/>
                                            </p:txEl>
                                          </p:spTgt>
                                        </p:tgtEl>
                                      </p:cBhvr>
                                    </p:animEffect>
                                    <p:anim calcmode="lin" valueType="num">
                                      <p:cBhvr>
                                        <p:cTn id="31" dur="10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32" dur="10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42" presetClass="entr" presetSubtype="0" fill="hold"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1000"/>
                                        <p:tgtEl>
                                          <p:spTgt spid="11"/>
                                        </p:tgtEl>
                                      </p:cBhvr>
                                    </p:animEffect>
                                    <p:anim calcmode="lin" valueType="num">
                                      <p:cBhvr>
                                        <p:cTn id="38" dur="1000" fill="hold"/>
                                        <p:tgtEl>
                                          <p:spTgt spid="11"/>
                                        </p:tgtEl>
                                        <p:attrNameLst>
                                          <p:attrName>ppt_x</p:attrName>
                                        </p:attrNameLst>
                                      </p:cBhvr>
                                      <p:tavLst>
                                        <p:tav tm="0">
                                          <p:val>
                                            <p:strVal val="#ppt_x"/>
                                          </p:val>
                                        </p:tav>
                                        <p:tav tm="100000">
                                          <p:val>
                                            <p:strVal val="#ppt_x"/>
                                          </p:val>
                                        </p:tav>
                                      </p:tavLst>
                                    </p:anim>
                                    <p:anim calcmode="lin" valueType="num">
                                      <p:cBhvr>
                                        <p:cTn id="39" dur="1000" fill="hold"/>
                                        <p:tgtEl>
                                          <p:spTgt spid="11"/>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fade">
                                      <p:cBhvr>
                                        <p:cTn id="42" dur="1000"/>
                                        <p:tgtEl>
                                          <p:spTgt spid="7"/>
                                        </p:tgtEl>
                                      </p:cBhvr>
                                    </p:animEffect>
                                    <p:anim calcmode="lin" valueType="num">
                                      <p:cBhvr>
                                        <p:cTn id="43" dur="1000" fill="hold"/>
                                        <p:tgtEl>
                                          <p:spTgt spid="7"/>
                                        </p:tgtEl>
                                        <p:attrNameLst>
                                          <p:attrName>ppt_x</p:attrName>
                                        </p:attrNameLst>
                                      </p:cBhvr>
                                      <p:tavLst>
                                        <p:tav tm="0">
                                          <p:val>
                                            <p:strVal val="#ppt_x"/>
                                          </p:val>
                                        </p:tav>
                                        <p:tav tm="100000">
                                          <p:val>
                                            <p:strVal val="#ppt_x"/>
                                          </p:val>
                                        </p:tav>
                                      </p:tavLst>
                                    </p:anim>
                                    <p:anim calcmode="lin" valueType="num">
                                      <p:cBhvr>
                                        <p:cTn id="44"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10" presetClass="entr" presetSubtype="0" fill="hold" nodeType="clickEffect">
                                  <p:stCondLst>
                                    <p:cond delay="0"/>
                                  </p:stCondLst>
                                  <p:childTnLst>
                                    <p:set>
                                      <p:cBhvr>
                                        <p:cTn id="48" dur="1" fill="hold">
                                          <p:stCondLst>
                                            <p:cond delay="0"/>
                                          </p:stCondLst>
                                        </p:cTn>
                                        <p:tgtEl>
                                          <p:spTgt spid="10">
                                            <p:txEl>
                                              <p:pRg st="0" end="0"/>
                                            </p:txEl>
                                          </p:spTgt>
                                        </p:tgtEl>
                                        <p:attrNameLst>
                                          <p:attrName>style.visibility</p:attrName>
                                        </p:attrNameLst>
                                      </p:cBhvr>
                                      <p:to>
                                        <p:strVal val="visible"/>
                                      </p:to>
                                    </p:set>
                                    <p:animEffect transition="in" filter="fade">
                                      <p:cBhvr>
                                        <p:cTn id="49" dur="500"/>
                                        <p:tgtEl>
                                          <p:spTgt spid="10">
                                            <p:txEl>
                                              <p:pRg st="0" end="0"/>
                                            </p:txEl>
                                          </p:spTgt>
                                        </p:tgtEl>
                                      </p:cBhvr>
                                    </p:animEffect>
                                  </p:childTnLst>
                                </p:cTn>
                              </p:par>
                            </p:childTnLst>
                          </p:cTn>
                        </p:par>
                      </p:childTnLst>
                    </p:cTn>
                  </p:par>
                  <p:par>
                    <p:cTn id="50" fill="hold">
                      <p:stCondLst>
                        <p:cond delay="indefinite"/>
                      </p:stCondLst>
                      <p:childTnLst>
                        <p:par>
                          <p:cTn id="51" fill="hold">
                            <p:stCondLst>
                              <p:cond delay="0"/>
                            </p:stCondLst>
                            <p:childTnLst>
                              <p:par>
                                <p:cTn id="52" presetID="16" presetClass="entr" presetSubtype="21" fill="hold" nodeType="clickEffect">
                                  <p:stCondLst>
                                    <p:cond delay="0"/>
                                  </p:stCondLst>
                                  <p:childTnLst>
                                    <p:set>
                                      <p:cBhvr>
                                        <p:cTn id="53" dur="1" fill="hold">
                                          <p:stCondLst>
                                            <p:cond delay="0"/>
                                          </p:stCondLst>
                                        </p:cTn>
                                        <p:tgtEl>
                                          <p:spTgt spid="8">
                                            <p:txEl>
                                              <p:pRg st="1" end="1"/>
                                            </p:txEl>
                                          </p:spTgt>
                                        </p:tgtEl>
                                        <p:attrNameLst>
                                          <p:attrName>style.visibility</p:attrName>
                                        </p:attrNameLst>
                                      </p:cBhvr>
                                      <p:to>
                                        <p:strVal val="visible"/>
                                      </p:to>
                                    </p:set>
                                    <p:animEffect transition="in" filter="barn(inVertical)">
                                      <p:cBhvr>
                                        <p:cTn id="54" dur="500"/>
                                        <p:tgtEl>
                                          <p:spTgt spid="8">
                                            <p:txEl>
                                              <p:pRg st="1" end="1"/>
                                            </p:txEl>
                                          </p:spTgt>
                                        </p:tgtEl>
                                      </p:cBhvr>
                                    </p:animEffect>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9">
                                            <p:txEl>
                                              <p:pRg st="1" end="1"/>
                                            </p:txEl>
                                          </p:spTgt>
                                        </p:tgtEl>
                                        <p:attrNameLst>
                                          <p:attrName>style.visibility</p:attrName>
                                        </p:attrNameLst>
                                      </p:cBhvr>
                                      <p:to>
                                        <p:strVal val="visible"/>
                                      </p:to>
                                    </p:set>
                                    <p:animEffect transition="in" filter="fade">
                                      <p:cBhvr>
                                        <p:cTn id="59" dur="1000"/>
                                        <p:tgtEl>
                                          <p:spTgt spid="9">
                                            <p:txEl>
                                              <p:pRg st="1" end="1"/>
                                            </p:txEl>
                                          </p:spTgt>
                                        </p:tgtEl>
                                      </p:cBhvr>
                                    </p:animEffect>
                                    <p:anim calcmode="lin" valueType="num">
                                      <p:cBhvr>
                                        <p:cTn id="60" dur="1000" fill="hold"/>
                                        <p:tgtEl>
                                          <p:spTgt spid="9">
                                            <p:txEl>
                                              <p:pRg st="1" end="1"/>
                                            </p:txEl>
                                          </p:spTgt>
                                        </p:tgtEl>
                                        <p:attrNameLst>
                                          <p:attrName>ppt_x</p:attrName>
                                        </p:attrNameLst>
                                      </p:cBhvr>
                                      <p:tavLst>
                                        <p:tav tm="0">
                                          <p:val>
                                            <p:strVal val="#ppt_x"/>
                                          </p:val>
                                        </p:tav>
                                        <p:tav tm="100000">
                                          <p:val>
                                            <p:strVal val="#ppt_x"/>
                                          </p:val>
                                        </p:tav>
                                      </p:tavLst>
                                    </p:anim>
                                    <p:anim calcmode="lin" valueType="num">
                                      <p:cBhvr>
                                        <p:cTn id="61" dur="1000" fill="hold"/>
                                        <p:tgtEl>
                                          <p:spTgt spid="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6" presetClass="entr" presetSubtype="16" fill="hold" nodeType="clickEffect">
                                  <p:stCondLst>
                                    <p:cond delay="0"/>
                                  </p:stCondLst>
                                  <p:childTnLst>
                                    <p:set>
                                      <p:cBhvr>
                                        <p:cTn id="65" dur="1" fill="hold">
                                          <p:stCondLst>
                                            <p:cond delay="0"/>
                                          </p:stCondLst>
                                        </p:cTn>
                                        <p:tgtEl>
                                          <p:spTgt spid="10">
                                            <p:txEl>
                                              <p:pRg st="1" end="1"/>
                                            </p:txEl>
                                          </p:spTgt>
                                        </p:tgtEl>
                                        <p:attrNameLst>
                                          <p:attrName>style.visibility</p:attrName>
                                        </p:attrNameLst>
                                      </p:cBhvr>
                                      <p:to>
                                        <p:strVal val="visible"/>
                                      </p:to>
                                    </p:set>
                                    <p:animEffect transition="in" filter="circle(in)">
                                      <p:cBhvr>
                                        <p:cTn id="66" dur="20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Box 27"/>
          <p:cNvSpPr txBox="1">
            <a:spLocks noChangeArrowheads="1"/>
          </p:cNvSpPr>
          <p:nvPr/>
        </p:nvSpPr>
        <p:spPr bwMode="auto">
          <a:xfrm>
            <a:off x="0" y="36374"/>
            <a:ext cx="4191000" cy="175432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Bef>
                <a:spcPct val="50000"/>
              </a:spcBef>
            </a:pPr>
            <a:r>
              <a:rPr lang="en-US" sz="2400">
                <a:solidFill>
                  <a:srgbClr val="000099"/>
                </a:solidFill>
                <a:latin typeface="Times New Roman" pitchFamily="18" charset="0"/>
                <a:cs typeface="Times New Roman" pitchFamily="18" charset="0"/>
              </a:rPr>
              <a:t>  Quan sát và xác định vị trí của 3 thành thị Thăng Long, Phố Hiến, Hội An trên lược đồ.</a:t>
            </a:r>
          </a:p>
        </p:txBody>
      </p:sp>
      <p:grpSp>
        <p:nvGrpSpPr>
          <p:cNvPr id="23" name="Group 20"/>
          <p:cNvGrpSpPr>
            <a:grpSpLocks/>
          </p:cNvGrpSpPr>
          <p:nvPr/>
        </p:nvGrpSpPr>
        <p:grpSpPr bwMode="auto">
          <a:xfrm>
            <a:off x="4028786" y="5940"/>
            <a:ext cx="5267781" cy="5744024"/>
            <a:chOff x="1152" y="-12"/>
            <a:chExt cx="3265" cy="4354"/>
          </a:xfrm>
        </p:grpSpPr>
        <p:pic>
          <p:nvPicPr>
            <p:cNvPr id="24" name="Picture 2" descr="Copy of map-vietnam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50" y="0"/>
              <a:ext cx="2886" cy="4078"/>
            </a:xfrm>
            <a:prstGeom prst="rect">
              <a:avLst/>
            </a:prstGeom>
            <a:noFill/>
            <a:extLst>
              <a:ext uri="{909E8E84-426E-40DD-AFC4-6F175D3DCCD1}">
                <a14:hiddenFill xmlns:a14="http://schemas.microsoft.com/office/drawing/2010/main">
                  <a:solidFill>
                    <a:srgbClr val="FFFFFF"/>
                  </a:solidFill>
                </a14:hiddenFill>
              </a:ext>
            </a:extLst>
          </p:spPr>
        </p:pic>
        <p:sp>
          <p:nvSpPr>
            <p:cNvPr id="25" name="Text Box 3"/>
            <p:cNvSpPr txBox="1">
              <a:spLocks noChangeArrowheads="1"/>
            </p:cNvSpPr>
            <p:nvPr/>
          </p:nvSpPr>
          <p:spPr bwMode="auto">
            <a:xfrm>
              <a:off x="1429" y="-12"/>
              <a:ext cx="437"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err="1">
                  <a:solidFill>
                    <a:srgbClr val="0000FF"/>
                  </a:solidFill>
                  <a:latin typeface="Times New Roman" pitchFamily="18" charset="0"/>
                  <a:cs typeface="Times New Roman" pitchFamily="18" charset="0"/>
                </a:rPr>
                <a:t>Trung</a:t>
              </a:r>
              <a:r>
                <a:rPr lang="en-US" sz="1400" dirty="0">
                  <a:solidFill>
                    <a:srgbClr val="0000FF"/>
                  </a:solidFill>
                  <a:latin typeface="Times New Roman" pitchFamily="18" charset="0"/>
                  <a:cs typeface="Times New Roman" pitchFamily="18" charset="0"/>
                </a:rPr>
                <a:t> </a:t>
              </a:r>
            </a:p>
          </p:txBody>
        </p:sp>
        <p:sp>
          <p:nvSpPr>
            <p:cNvPr id="26" name="Text Box 4"/>
            <p:cNvSpPr txBox="1">
              <a:spLocks noChangeArrowheads="1"/>
            </p:cNvSpPr>
            <p:nvPr/>
          </p:nvSpPr>
          <p:spPr bwMode="auto">
            <a:xfrm>
              <a:off x="2744" y="16"/>
              <a:ext cx="368"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b="1" dirty="0" err="1">
                  <a:solidFill>
                    <a:srgbClr val="0000FF"/>
                  </a:solidFill>
                  <a:latin typeface="Times New Roman" pitchFamily="18" charset="0"/>
                  <a:cs typeface="Times New Roman" pitchFamily="18" charset="0"/>
                </a:rPr>
                <a:t>Quốc</a:t>
              </a:r>
              <a:endParaRPr lang="en-US" sz="1400" b="1" dirty="0">
                <a:solidFill>
                  <a:srgbClr val="0000FF"/>
                </a:solidFill>
                <a:latin typeface="Times New Roman" pitchFamily="18" charset="0"/>
                <a:cs typeface="Times New Roman" pitchFamily="18" charset="0"/>
              </a:endParaRPr>
            </a:p>
          </p:txBody>
        </p:sp>
        <p:sp>
          <p:nvSpPr>
            <p:cNvPr id="27" name="Line 5"/>
            <p:cNvSpPr>
              <a:spLocks noChangeShapeType="1"/>
            </p:cNvSpPr>
            <p:nvPr/>
          </p:nvSpPr>
          <p:spPr bwMode="auto">
            <a:xfrm>
              <a:off x="1347" y="0"/>
              <a:ext cx="0" cy="43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28" name="Line 6"/>
            <p:cNvSpPr>
              <a:spLocks noChangeShapeType="1"/>
            </p:cNvSpPr>
            <p:nvPr/>
          </p:nvSpPr>
          <p:spPr bwMode="auto">
            <a:xfrm>
              <a:off x="4396" y="0"/>
              <a:ext cx="0" cy="432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latin typeface="Times New Roman" pitchFamily="18" charset="0"/>
                <a:cs typeface="Times New Roman" pitchFamily="18" charset="0"/>
              </a:endParaRPr>
            </a:p>
          </p:txBody>
        </p:sp>
        <p:sp>
          <p:nvSpPr>
            <p:cNvPr id="29" name="Oval 7"/>
            <p:cNvSpPr>
              <a:spLocks noChangeArrowheads="1"/>
            </p:cNvSpPr>
            <p:nvPr/>
          </p:nvSpPr>
          <p:spPr bwMode="auto">
            <a:xfrm>
              <a:off x="2243" y="638"/>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solidFill>
                  <a:srgbClr val="FF0000"/>
                </a:solidFill>
                <a:latin typeface="Times New Roman" pitchFamily="18" charset="0"/>
                <a:cs typeface="Times New Roman" pitchFamily="18" charset="0"/>
              </a:endParaRPr>
            </a:p>
          </p:txBody>
        </p:sp>
        <p:sp>
          <p:nvSpPr>
            <p:cNvPr id="30" name="Text Box 8"/>
            <p:cNvSpPr txBox="1">
              <a:spLocks noChangeArrowheads="1"/>
            </p:cNvSpPr>
            <p:nvPr/>
          </p:nvSpPr>
          <p:spPr bwMode="auto">
            <a:xfrm>
              <a:off x="1827" y="359"/>
              <a:ext cx="857"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a:solidFill>
                    <a:srgbClr val="0000FF"/>
                  </a:solidFill>
                  <a:latin typeface="Times New Roman" pitchFamily="18" charset="0"/>
                  <a:cs typeface="Times New Roman" pitchFamily="18" charset="0"/>
                </a:rPr>
                <a:t>Thăng</a:t>
              </a:r>
              <a:r>
                <a:rPr lang="en-US" dirty="0">
                  <a:solidFill>
                    <a:srgbClr val="0000FF"/>
                  </a:solidFill>
                  <a:latin typeface="Times New Roman" pitchFamily="18" charset="0"/>
                  <a:cs typeface="Times New Roman" pitchFamily="18" charset="0"/>
                </a:rPr>
                <a:t> Long</a:t>
              </a:r>
              <a:endParaRPr lang="en-US" sz="1200" dirty="0">
                <a:solidFill>
                  <a:srgbClr val="0000FF"/>
                </a:solidFill>
                <a:latin typeface="Times New Roman" pitchFamily="18" charset="0"/>
                <a:cs typeface="Times New Roman" pitchFamily="18" charset="0"/>
              </a:endParaRPr>
            </a:p>
          </p:txBody>
        </p:sp>
        <p:sp>
          <p:nvSpPr>
            <p:cNvPr id="31" name="Oval 9"/>
            <p:cNvSpPr>
              <a:spLocks noChangeArrowheads="1"/>
            </p:cNvSpPr>
            <p:nvPr/>
          </p:nvSpPr>
          <p:spPr bwMode="auto">
            <a:xfrm>
              <a:off x="2367" y="759"/>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2" name="Text Box 10"/>
            <p:cNvSpPr txBox="1">
              <a:spLocks noChangeArrowheads="1"/>
            </p:cNvSpPr>
            <p:nvPr/>
          </p:nvSpPr>
          <p:spPr bwMode="auto">
            <a:xfrm>
              <a:off x="2150" y="763"/>
              <a:ext cx="681"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a:solidFill>
                    <a:srgbClr val="0000FF"/>
                  </a:solidFill>
                  <a:latin typeface="Times New Roman" pitchFamily="18" charset="0"/>
                  <a:cs typeface="Times New Roman" pitchFamily="18" charset="0"/>
                </a:rPr>
                <a:t>Phố</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Hiến</a:t>
              </a:r>
              <a:endParaRPr lang="en-US" sz="1200" dirty="0">
                <a:solidFill>
                  <a:srgbClr val="0000FF"/>
                </a:solidFill>
                <a:latin typeface="Times New Roman" pitchFamily="18" charset="0"/>
                <a:cs typeface="Times New Roman" pitchFamily="18" charset="0"/>
              </a:endParaRPr>
            </a:p>
          </p:txBody>
        </p:sp>
        <p:sp>
          <p:nvSpPr>
            <p:cNvPr id="33" name="Oval 11"/>
            <p:cNvSpPr>
              <a:spLocks noChangeArrowheads="1"/>
            </p:cNvSpPr>
            <p:nvPr/>
          </p:nvSpPr>
          <p:spPr bwMode="auto">
            <a:xfrm>
              <a:off x="3004" y="2221"/>
              <a:ext cx="75" cy="75"/>
            </a:xfrm>
            <a:prstGeom prst="ellipse">
              <a:avLst/>
            </a:prstGeom>
            <a:solidFill>
              <a:srgbClr val="FF0000"/>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US">
                <a:latin typeface="Times New Roman" pitchFamily="18" charset="0"/>
                <a:cs typeface="Times New Roman" pitchFamily="18" charset="0"/>
              </a:endParaRPr>
            </a:p>
          </p:txBody>
        </p:sp>
        <p:sp>
          <p:nvSpPr>
            <p:cNvPr id="34" name="Text Box 12"/>
            <p:cNvSpPr txBox="1">
              <a:spLocks noChangeArrowheads="1"/>
            </p:cNvSpPr>
            <p:nvPr/>
          </p:nvSpPr>
          <p:spPr bwMode="auto">
            <a:xfrm>
              <a:off x="2735" y="2248"/>
              <a:ext cx="439" cy="2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400" dirty="0" err="1">
                  <a:solidFill>
                    <a:srgbClr val="0000FF"/>
                  </a:solidFill>
                  <a:latin typeface="Times New Roman" pitchFamily="18" charset="0"/>
                  <a:cs typeface="Times New Roman" pitchFamily="18" charset="0"/>
                </a:rPr>
                <a:t>Hội</a:t>
              </a:r>
              <a:r>
                <a:rPr lang="en-US" sz="1400" dirty="0">
                  <a:solidFill>
                    <a:srgbClr val="0000FF"/>
                  </a:solidFill>
                  <a:latin typeface="Times New Roman" pitchFamily="18" charset="0"/>
                  <a:cs typeface="Times New Roman" pitchFamily="18" charset="0"/>
                </a:rPr>
                <a:t> An</a:t>
              </a:r>
            </a:p>
          </p:txBody>
        </p:sp>
        <p:sp>
          <p:nvSpPr>
            <p:cNvPr id="35" name="Text Box 13"/>
            <p:cNvSpPr txBox="1">
              <a:spLocks noChangeArrowheads="1"/>
            </p:cNvSpPr>
            <p:nvPr/>
          </p:nvSpPr>
          <p:spPr bwMode="auto">
            <a:xfrm rot="19561057">
              <a:off x="2353" y="1098"/>
              <a:ext cx="901"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a:solidFill>
                    <a:srgbClr val="0000FF"/>
                  </a:solidFill>
                  <a:latin typeface="Times New Roman" pitchFamily="18" charset="0"/>
                  <a:cs typeface="Times New Roman" pitchFamily="18" charset="0"/>
                </a:rPr>
                <a:t>Vịnh</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Bắc</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Bộ</a:t>
              </a:r>
              <a:endParaRPr lang="en-US" sz="1200" dirty="0">
                <a:solidFill>
                  <a:srgbClr val="0000FF"/>
                </a:solidFill>
                <a:latin typeface="Times New Roman" pitchFamily="18" charset="0"/>
                <a:cs typeface="Times New Roman" pitchFamily="18" charset="0"/>
              </a:endParaRPr>
            </a:p>
          </p:txBody>
        </p:sp>
        <p:sp>
          <p:nvSpPr>
            <p:cNvPr id="36" name="Text Box 14"/>
            <p:cNvSpPr txBox="1">
              <a:spLocks noChangeArrowheads="1"/>
            </p:cNvSpPr>
            <p:nvPr/>
          </p:nvSpPr>
          <p:spPr bwMode="auto">
            <a:xfrm>
              <a:off x="1424" y="1113"/>
              <a:ext cx="326"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dirty="0" err="1">
                  <a:solidFill>
                    <a:srgbClr val="0000FF"/>
                  </a:solidFill>
                  <a:latin typeface="Times New Roman" pitchFamily="18" charset="0"/>
                  <a:cs typeface="Times New Roman" pitchFamily="18" charset="0"/>
                </a:rPr>
                <a:t>Lào</a:t>
              </a:r>
              <a:endParaRPr lang="en-US" sz="1200" dirty="0">
                <a:solidFill>
                  <a:srgbClr val="0000FF"/>
                </a:solidFill>
                <a:latin typeface="Times New Roman" pitchFamily="18" charset="0"/>
                <a:cs typeface="Times New Roman" pitchFamily="18" charset="0"/>
              </a:endParaRPr>
            </a:p>
          </p:txBody>
        </p:sp>
        <p:sp>
          <p:nvSpPr>
            <p:cNvPr id="37" name="Line 15"/>
            <p:cNvSpPr>
              <a:spLocks noChangeShapeType="1"/>
            </p:cNvSpPr>
            <p:nvPr/>
          </p:nvSpPr>
          <p:spPr bwMode="auto">
            <a:xfrm>
              <a:off x="2300" y="1536"/>
              <a:ext cx="228" cy="36"/>
            </a:xfrm>
            <a:prstGeom prst="line">
              <a:avLst/>
            </a:prstGeom>
            <a:ln>
              <a:solidFill>
                <a:srgbClr val="0070C0"/>
              </a:solidFill>
              <a:headEnd/>
              <a:tailEnd/>
            </a:ln>
          </p:spPr>
          <p:style>
            <a:lnRef idx="2">
              <a:schemeClr val="accent1"/>
            </a:lnRef>
            <a:fillRef idx="0">
              <a:schemeClr val="accent1"/>
            </a:fillRef>
            <a:effectRef idx="1">
              <a:schemeClr val="accent1"/>
            </a:effectRef>
            <a:fontRef idx="minor">
              <a:schemeClr val="tx1"/>
            </a:fontRef>
          </p:style>
          <p:txBody>
            <a:bodyPr/>
            <a:lstStyle/>
            <a:p>
              <a:endParaRPr lang="en-US">
                <a:ln>
                  <a:solidFill>
                    <a:srgbClr val="002060"/>
                  </a:solidFill>
                </a:ln>
                <a:latin typeface="Times New Roman" pitchFamily="18" charset="0"/>
                <a:cs typeface="Times New Roman" pitchFamily="18" charset="0"/>
              </a:endParaRPr>
            </a:p>
          </p:txBody>
        </p:sp>
        <p:sp>
          <p:nvSpPr>
            <p:cNvPr id="38" name="Text Box 16"/>
            <p:cNvSpPr txBox="1">
              <a:spLocks noChangeArrowheads="1"/>
            </p:cNvSpPr>
            <p:nvPr/>
          </p:nvSpPr>
          <p:spPr bwMode="auto">
            <a:xfrm rot="2217924">
              <a:off x="1900" y="1492"/>
              <a:ext cx="832" cy="2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dirty="0" err="1">
                  <a:solidFill>
                    <a:srgbClr val="0000FF"/>
                  </a:solidFill>
                  <a:latin typeface="Times New Roman" pitchFamily="18" charset="0"/>
                  <a:cs typeface="Times New Roman" pitchFamily="18" charset="0"/>
                </a:rPr>
                <a:t>Sông</a:t>
              </a:r>
              <a:r>
                <a:rPr lang="en-US" dirty="0">
                  <a:solidFill>
                    <a:srgbClr val="0000FF"/>
                  </a:solidFill>
                  <a:latin typeface="Times New Roman" pitchFamily="18" charset="0"/>
                  <a:cs typeface="Times New Roman" pitchFamily="18" charset="0"/>
                </a:rPr>
                <a:t> </a:t>
              </a:r>
              <a:r>
                <a:rPr lang="en-US" dirty="0" err="1">
                  <a:solidFill>
                    <a:srgbClr val="0000FF"/>
                  </a:solidFill>
                  <a:latin typeface="Times New Roman" pitchFamily="18" charset="0"/>
                  <a:cs typeface="Times New Roman" pitchFamily="18" charset="0"/>
                </a:rPr>
                <a:t>Gianh</a:t>
              </a:r>
              <a:endParaRPr lang="en-US" sz="1200" dirty="0">
                <a:solidFill>
                  <a:srgbClr val="0000FF"/>
                </a:solidFill>
                <a:latin typeface="Times New Roman" pitchFamily="18" charset="0"/>
                <a:cs typeface="Times New Roman" pitchFamily="18" charset="0"/>
              </a:endParaRPr>
            </a:p>
          </p:txBody>
        </p:sp>
        <p:sp>
          <p:nvSpPr>
            <p:cNvPr id="39" name="Text Box 17"/>
            <p:cNvSpPr txBox="1">
              <a:spLocks noChangeArrowheads="1"/>
            </p:cNvSpPr>
            <p:nvPr/>
          </p:nvSpPr>
          <p:spPr bwMode="auto">
            <a:xfrm>
              <a:off x="1675" y="2903"/>
              <a:ext cx="853"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0000FF"/>
                  </a:solidFill>
                  <a:latin typeface="Times New Roman" pitchFamily="18" charset="0"/>
                  <a:cs typeface="Times New Roman" pitchFamily="18" charset="0"/>
                </a:rPr>
                <a:t>Cam-pu-chia</a:t>
              </a:r>
              <a:r>
                <a:rPr lang="en-US" sz="1200">
                  <a:solidFill>
                    <a:srgbClr val="0000FF"/>
                  </a:solidFill>
                  <a:latin typeface="Times New Roman" pitchFamily="18" charset="0"/>
                  <a:cs typeface="Times New Roman" pitchFamily="18" charset="0"/>
                </a:rPr>
                <a:t> </a:t>
              </a:r>
            </a:p>
          </p:txBody>
        </p:sp>
        <p:sp>
          <p:nvSpPr>
            <p:cNvPr id="40" name="Text Box 18"/>
            <p:cNvSpPr txBox="1">
              <a:spLocks noChangeArrowheads="1"/>
            </p:cNvSpPr>
            <p:nvPr/>
          </p:nvSpPr>
          <p:spPr bwMode="auto">
            <a:xfrm>
              <a:off x="1390" y="2032"/>
              <a:ext cx="598" cy="2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1600" b="1">
                  <a:solidFill>
                    <a:srgbClr val="0000FF"/>
                  </a:solidFill>
                  <a:latin typeface="Times New Roman" pitchFamily="18" charset="0"/>
                  <a:cs typeface="Times New Roman" pitchFamily="18" charset="0"/>
                </a:rPr>
                <a:t>Th¸i Lan</a:t>
              </a:r>
              <a:endParaRPr lang="en-US" sz="1200">
                <a:solidFill>
                  <a:srgbClr val="0000FF"/>
                </a:solidFill>
                <a:latin typeface="Times New Roman" pitchFamily="18" charset="0"/>
                <a:cs typeface="Times New Roman" pitchFamily="18" charset="0"/>
              </a:endParaRPr>
            </a:p>
          </p:txBody>
        </p:sp>
        <p:sp>
          <p:nvSpPr>
            <p:cNvPr id="41" name="Text Box 19"/>
            <p:cNvSpPr txBox="1">
              <a:spLocks noChangeArrowheads="1"/>
            </p:cNvSpPr>
            <p:nvPr/>
          </p:nvSpPr>
          <p:spPr bwMode="auto">
            <a:xfrm>
              <a:off x="1152" y="4132"/>
              <a:ext cx="3265" cy="2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r>
                <a:rPr lang="en-US" sz="1200" b="1">
                  <a:solidFill>
                    <a:srgbClr val="0000FF"/>
                  </a:solidFill>
                  <a:latin typeface="Times New Roman" pitchFamily="18" charset="0"/>
                  <a:cs typeface="Times New Roman" pitchFamily="18" charset="0"/>
                </a:rPr>
                <a:t>LƯỢC ĐỒ CÁC THÀNH THỊ VIỆT NAM THẾ KỈ XVI- XVII</a:t>
              </a:r>
            </a:p>
          </p:txBody>
        </p:sp>
      </p:grpSp>
      <p:sp>
        <p:nvSpPr>
          <p:cNvPr id="22" name="Text Box 27"/>
          <p:cNvSpPr txBox="1">
            <a:spLocks noChangeArrowheads="1"/>
          </p:cNvSpPr>
          <p:nvPr/>
        </p:nvSpPr>
        <p:spPr bwMode="auto">
          <a:xfrm>
            <a:off x="0" y="38100"/>
            <a:ext cx="4191000" cy="1754326"/>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p>
            <a:pPr algn="just">
              <a:lnSpc>
                <a:spcPct val="150000"/>
              </a:lnSpc>
              <a:spcBef>
                <a:spcPct val="50000"/>
              </a:spcBef>
            </a:pPr>
            <a:r>
              <a:rPr lang="en-US" sz="2400">
                <a:solidFill>
                  <a:srgbClr val="000099"/>
                </a:solidFill>
                <a:latin typeface="Times New Roman" pitchFamily="18" charset="0"/>
                <a:cs typeface="Times New Roman" pitchFamily="18" charset="0"/>
              </a:rPr>
              <a:t>  Thành thị nào nằm ở Đàng Ngoài và thành thị nào nằm ở Đàng Trong.</a:t>
            </a:r>
          </a:p>
        </p:txBody>
      </p:sp>
      <p:sp>
        <p:nvSpPr>
          <p:cNvPr id="42" name="Rounded Rectangular Callout 41"/>
          <p:cNvSpPr/>
          <p:nvPr/>
        </p:nvSpPr>
        <p:spPr>
          <a:xfrm>
            <a:off x="1981200" y="114300"/>
            <a:ext cx="2133600" cy="990600"/>
          </a:xfrm>
          <a:prstGeom prst="wedgeRoundRectCallout">
            <a:avLst>
              <a:gd name="adj1" fmla="val 131614"/>
              <a:gd name="adj2" fmla="val 31707"/>
              <a:gd name="adj3" fmla="val 16667"/>
            </a:avLst>
          </a:prstGeom>
          <a:solidFill>
            <a:schemeClr val="accent6">
              <a:lumMod val="20000"/>
              <a:lumOff val="80000"/>
            </a:schemeClr>
          </a:solidFill>
          <a:ln>
            <a:solidFill>
              <a:schemeClr val="accent2">
                <a:lumMod val="40000"/>
                <a:lumOff val="60000"/>
              </a:schemeClr>
            </a:solidFill>
          </a:ln>
        </p:spPr>
        <p:style>
          <a:lnRef idx="2">
            <a:schemeClr val="accent2"/>
          </a:lnRef>
          <a:fillRef idx="1">
            <a:schemeClr val="lt1"/>
          </a:fillRef>
          <a:effectRef idx="0">
            <a:schemeClr val="accent2"/>
          </a:effectRef>
          <a:fontRef idx="minor">
            <a:schemeClr val="dk1"/>
          </a:fontRef>
        </p:style>
        <p:txBody>
          <a:bodyPr anchor="ctr"/>
          <a:lstStyle/>
          <a:p>
            <a:pPr algn="ctr">
              <a:defRPr/>
            </a:pPr>
            <a:r>
              <a:rPr lang="en-US" sz="2800">
                <a:solidFill>
                  <a:srgbClr val="FF0000"/>
                </a:solidFill>
                <a:latin typeface="Times New Roman" pitchFamily="18" charset="0"/>
                <a:cs typeface="Times New Roman" pitchFamily="18" charset="0"/>
              </a:rPr>
              <a:t>Thăng Long</a:t>
            </a:r>
            <a:endParaRPr lang="en-US" sz="2800" dirty="0">
              <a:solidFill>
                <a:srgbClr val="FF0000"/>
              </a:solidFill>
              <a:latin typeface="Times New Roman" pitchFamily="18" charset="0"/>
              <a:cs typeface="Times New Roman" pitchFamily="18" charset="0"/>
            </a:endParaRPr>
          </a:p>
        </p:txBody>
      </p:sp>
      <p:sp>
        <p:nvSpPr>
          <p:cNvPr id="43" name="Rounded Rectangular Callout 42"/>
          <p:cNvSpPr/>
          <p:nvPr/>
        </p:nvSpPr>
        <p:spPr>
          <a:xfrm>
            <a:off x="1981200" y="1257300"/>
            <a:ext cx="2209800" cy="990600"/>
          </a:xfrm>
          <a:prstGeom prst="wedgeRoundRectCallout">
            <a:avLst>
              <a:gd name="adj1" fmla="val 133462"/>
              <a:gd name="adj2" fmla="val -70857"/>
              <a:gd name="adj3" fmla="val 16667"/>
            </a:avLst>
          </a:prstGeom>
          <a:solidFill>
            <a:schemeClr val="accent6">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rgbClr val="FF0000"/>
                </a:solidFill>
                <a:latin typeface="Times New Roman" pitchFamily="18" charset="0"/>
                <a:cs typeface="Times New Roman" pitchFamily="18" charset="0"/>
              </a:rPr>
              <a:t>Phố Hiến</a:t>
            </a:r>
            <a:endParaRPr lang="en-US" sz="2800" dirty="0">
              <a:solidFill>
                <a:srgbClr val="FF0000"/>
              </a:solidFill>
              <a:latin typeface="Times New Roman" pitchFamily="18" charset="0"/>
              <a:cs typeface="Times New Roman" pitchFamily="18" charset="0"/>
            </a:endParaRPr>
          </a:p>
        </p:txBody>
      </p:sp>
      <p:sp>
        <p:nvSpPr>
          <p:cNvPr id="44" name="Rounded Rectangular Callout 43"/>
          <p:cNvSpPr/>
          <p:nvPr/>
        </p:nvSpPr>
        <p:spPr>
          <a:xfrm>
            <a:off x="1981200" y="2569836"/>
            <a:ext cx="2209800" cy="990600"/>
          </a:xfrm>
          <a:prstGeom prst="wedgeRoundRectCallout">
            <a:avLst>
              <a:gd name="adj1" fmla="val 180643"/>
              <a:gd name="adj2" fmla="val -5900"/>
              <a:gd name="adj3" fmla="val 16667"/>
            </a:avLst>
          </a:prstGeom>
          <a:solidFill>
            <a:schemeClr val="accent6">
              <a:lumMod val="20000"/>
              <a:lumOff val="80000"/>
            </a:schemeClr>
          </a:solidFill>
          <a:ln>
            <a:solidFill>
              <a:schemeClr val="accent2">
                <a:lumMod val="40000"/>
                <a:lumOff val="6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2800">
                <a:solidFill>
                  <a:srgbClr val="FF0000"/>
                </a:solidFill>
                <a:latin typeface="Times New Roman" pitchFamily="18" charset="0"/>
                <a:cs typeface="Times New Roman" pitchFamily="18" charset="0"/>
              </a:rPr>
              <a:t>Hội An</a:t>
            </a:r>
            <a:endParaRPr lang="en-US" sz="2800" dirty="0">
              <a:solidFill>
                <a:srgbClr val="FF0000"/>
              </a:solidFill>
              <a:latin typeface="Times New Roman" pitchFamily="18" charset="0"/>
              <a:cs typeface="Times New Roman" pitchFamily="18" charset="0"/>
            </a:endParaRPr>
          </a:p>
        </p:txBody>
      </p:sp>
    </p:spTree>
    <p:extLst>
      <p:ext uri="{BB962C8B-B14F-4D97-AF65-F5344CB8AC3E}">
        <p14:creationId xmlns:p14="http://schemas.microsoft.com/office/powerpoint/2010/main" val="148568692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8" presetClass="entr" presetSubtype="16"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diamond(in)">
                                      <p:cBhvr>
                                        <p:cTn id="7" dur="2000"/>
                                        <p:tgtEl>
                                          <p:spTgt spid="3"/>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3"/>
                                        </p:tgtEl>
                                        <p:attrNameLst>
                                          <p:attrName>ppt_x</p:attrName>
                                        </p:attrNameLst>
                                      </p:cBhvr>
                                      <p:tavLst>
                                        <p:tav tm="0">
                                          <p:val>
                                            <p:strVal val="ppt_x"/>
                                          </p:val>
                                        </p:tav>
                                        <p:tav tm="100000">
                                          <p:val>
                                            <p:strVal val="ppt_x"/>
                                          </p:val>
                                        </p:tav>
                                      </p:tavLst>
                                    </p:anim>
                                    <p:anim calcmode="lin" valueType="num">
                                      <p:cBhvr additive="base">
                                        <p:cTn id="12" dur="500"/>
                                        <p:tgtEl>
                                          <p:spTgt spid="3"/>
                                        </p:tgtEl>
                                        <p:attrNameLst>
                                          <p:attrName>ppt_y</p:attrName>
                                        </p:attrNameLst>
                                      </p:cBhvr>
                                      <p:tavLst>
                                        <p:tav tm="0">
                                          <p:val>
                                            <p:strVal val="ppt_y"/>
                                          </p:val>
                                        </p:tav>
                                        <p:tav tm="100000">
                                          <p:val>
                                            <p:strVal val="1+ppt_h/2"/>
                                          </p:val>
                                        </p:tav>
                                      </p:tavLst>
                                    </p:anim>
                                    <p:set>
                                      <p:cBhvr>
                                        <p:cTn id="13" dur="1" fill="hold">
                                          <p:stCondLst>
                                            <p:cond delay="499"/>
                                          </p:stCondLst>
                                        </p:cTn>
                                        <p:tgtEl>
                                          <p:spTgt spid="3"/>
                                        </p:tgtEl>
                                        <p:attrNameLst>
                                          <p:attrName>style.visibility</p:attrName>
                                        </p:attrNameLst>
                                      </p:cBhvr>
                                      <p:to>
                                        <p:strVal val="hidden"/>
                                      </p:to>
                                    </p:set>
                                  </p:childTnLst>
                                </p:cTn>
                              </p:par>
                            </p:childTnLst>
                          </p:cTn>
                        </p:par>
                      </p:childTnLst>
                    </p:cTn>
                  </p:par>
                  <p:par>
                    <p:cTn id="14" fill="hold">
                      <p:stCondLst>
                        <p:cond delay="indefinite"/>
                      </p:stCondLst>
                      <p:childTnLst>
                        <p:par>
                          <p:cTn id="15" fill="hold">
                            <p:stCondLst>
                              <p:cond delay="0"/>
                            </p:stCondLst>
                            <p:childTnLst>
                              <p:par>
                                <p:cTn id="16" presetID="22" presetClass="entr" presetSubtype="1" fill="hold" grpId="0" nodeType="clickEffect">
                                  <p:stCondLst>
                                    <p:cond delay="0"/>
                                  </p:stCondLst>
                                  <p:childTnLst>
                                    <p:set>
                                      <p:cBhvr>
                                        <p:cTn id="17" dur="1" fill="hold">
                                          <p:stCondLst>
                                            <p:cond delay="0"/>
                                          </p:stCondLst>
                                        </p:cTn>
                                        <p:tgtEl>
                                          <p:spTgt spid="42"/>
                                        </p:tgtEl>
                                        <p:attrNameLst>
                                          <p:attrName>style.visibility</p:attrName>
                                        </p:attrNameLst>
                                      </p:cBhvr>
                                      <p:to>
                                        <p:strVal val="visible"/>
                                      </p:to>
                                    </p:set>
                                    <p:animEffect transition="in" filter="wipe(up)">
                                      <p:cBhvr>
                                        <p:cTn id="18" dur="500"/>
                                        <p:tgtEl>
                                          <p:spTgt spid="4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1" fill="hold" grpId="0" nodeType="clickEffect">
                                  <p:stCondLst>
                                    <p:cond delay="0"/>
                                  </p:stCondLst>
                                  <p:childTnLst>
                                    <p:set>
                                      <p:cBhvr>
                                        <p:cTn id="22" dur="1" fill="hold">
                                          <p:stCondLst>
                                            <p:cond delay="0"/>
                                          </p:stCondLst>
                                        </p:cTn>
                                        <p:tgtEl>
                                          <p:spTgt spid="43"/>
                                        </p:tgtEl>
                                        <p:attrNameLst>
                                          <p:attrName>style.visibility</p:attrName>
                                        </p:attrNameLst>
                                      </p:cBhvr>
                                      <p:to>
                                        <p:strVal val="visible"/>
                                      </p:to>
                                    </p:set>
                                    <p:animEffect transition="in" filter="wipe(up)">
                                      <p:cBhvr>
                                        <p:cTn id="23" dur="500"/>
                                        <p:tgtEl>
                                          <p:spTgt spid="43"/>
                                        </p:tgtEl>
                                      </p:cBhvr>
                                    </p:animEffect>
                                  </p:childTnLst>
                                </p:cTn>
                              </p:par>
                            </p:childTnLst>
                          </p:cTn>
                        </p:par>
                      </p:childTnLst>
                    </p:cTn>
                  </p:par>
                  <p:par>
                    <p:cTn id="24" fill="hold">
                      <p:stCondLst>
                        <p:cond delay="indefinite"/>
                      </p:stCondLst>
                      <p:childTnLst>
                        <p:par>
                          <p:cTn id="25" fill="hold">
                            <p:stCondLst>
                              <p:cond delay="0"/>
                            </p:stCondLst>
                            <p:childTnLst>
                              <p:par>
                                <p:cTn id="26" presetID="22" presetClass="entr" presetSubtype="1" fill="hold" grpId="0" nodeType="click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wipe(up)">
                                      <p:cBhvr>
                                        <p:cTn id="28" dur="500"/>
                                        <p:tgtEl>
                                          <p:spTgt spid="44"/>
                                        </p:tgtEl>
                                      </p:cBhvr>
                                    </p:animEffect>
                                  </p:childTnLst>
                                </p:cTn>
                              </p:par>
                            </p:childTnLst>
                          </p:cTn>
                        </p:par>
                      </p:childTnLst>
                    </p:cTn>
                  </p:par>
                  <p:par>
                    <p:cTn id="29" fill="hold">
                      <p:stCondLst>
                        <p:cond delay="indefinite"/>
                      </p:stCondLst>
                      <p:childTnLst>
                        <p:par>
                          <p:cTn id="30" fill="hold">
                            <p:stCondLst>
                              <p:cond delay="0"/>
                            </p:stCondLst>
                            <p:childTnLst>
                              <p:par>
                                <p:cTn id="31" presetID="2" presetClass="exit" presetSubtype="4" fill="hold" grpId="1" nodeType="clickEffect">
                                  <p:stCondLst>
                                    <p:cond delay="0"/>
                                  </p:stCondLst>
                                  <p:childTnLst>
                                    <p:anim calcmode="lin" valueType="num">
                                      <p:cBhvr additive="base">
                                        <p:cTn id="32" dur="10"/>
                                        <p:tgtEl>
                                          <p:spTgt spid="42"/>
                                        </p:tgtEl>
                                        <p:attrNameLst>
                                          <p:attrName>ppt_x</p:attrName>
                                        </p:attrNameLst>
                                      </p:cBhvr>
                                      <p:tavLst>
                                        <p:tav tm="0">
                                          <p:val>
                                            <p:strVal val="ppt_x"/>
                                          </p:val>
                                        </p:tav>
                                        <p:tav tm="100000">
                                          <p:val>
                                            <p:strVal val="ppt_x"/>
                                          </p:val>
                                        </p:tav>
                                      </p:tavLst>
                                    </p:anim>
                                    <p:anim calcmode="lin" valueType="num">
                                      <p:cBhvr additive="base">
                                        <p:cTn id="33" dur="10"/>
                                        <p:tgtEl>
                                          <p:spTgt spid="42"/>
                                        </p:tgtEl>
                                        <p:attrNameLst>
                                          <p:attrName>ppt_y</p:attrName>
                                        </p:attrNameLst>
                                      </p:cBhvr>
                                      <p:tavLst>
                                        <p:tav tm="0">
                                          <p:val>
                                            <p:strVal val="ppt_y"/>
                                          </p:val>
                                        </p:tav>
                                        <p:tav tm="100000">
                                          <p:val>
                                            <p:strVal val="1+ppt_h/2"/>
                                          </p:val>
                                        </p:tav>
                                      </p:tavLst>
                                    </p:anim>
                                    <p:set>
                                      <p:cBhvr>
                                        <p:cTn id="34" dur="1" fill="hold">
                                          <p:stCondLst>
                                            <p:cond delay="9"/>
                                          </p:stCondLst>
                                        </p:cTn>
                                        <p:tgtEl>
                                          <p:spTgt spid="42"/>
                                        </p:tgtEl>
                                        <p:attrNameLst>
                                          <p:attrName>style.visibility</p:attrName>
                                        </p:attrNameLst>
                                      </p:cBhvr>
                                      <p:to>
                                        <p:strVal val="hidden"/>
                                      </p:to>
                                    </p:set>
                                  </p:childTnLst>
                                </p:cTn>
                              </p:par>
                              <p:par>
                                <p:cTn id="35" presetID="2" presetClass="exit" presetSubtype="4" fill="hold" grpId="1" nodeType="withEffect">
                                  <p:stCondLst>
                                    <p:cond delay="0"/>
                                  </p:stCondLst>
                                  <p:childTnLst>
                                    <p:anim calcmode="lin" valueType="num">
                                      <p:cBhvr additive="base">
                                        <p:cTn id="36" dur="10"/>
                                        <p:tgtEl>
                                          <p:spTgt spid="43"/>
                                        </p:tgtEl>
                                        <p:attrNameLst>
                                          <p:attrName>ppt_x</p:attrName>
                                        </p:attrNameLst>
                                      </p:cBhvr>
                                      <p:tavLst>
                                        <p:tav tm="0">
                                          <p:val>
                                            <p:strVal val="ppt_x"/>
                                          </p:val>
                                        </p:tav>
                                        <p:tav tm="100000">
                                          <p:val>
                                            <p:strVal val="ppt_x"/>
                                          </p:val>
                                        </p:tav>
                                      </p:tavLst>
                                    </p:anim>
                                    <p:anim calcmode="lin" valueType="num">
                                      <p:cBhvr additive="base">
                                        <p:cTn id="37" dur="10"/>
                                        <p:tgtEl>
                                          <p:spTgt spid="43"/>
                                        </p:tgtEl>
                                        <p:attrNameLst>
                                          <p:attrName>ppt_y</p:attrName>
                                        </p:attrNameLst>
                                      </p:cBhvr>
                                      <p:tavLst>
                                        <p:tav tm="0">
                                          <p:val>
                                            <p:strVal val="ppt_y"/>
                                          </p:val>
                                        </p:tav>
                                        <p:tav tm="100000">
                                          <p:val>
                                            <p:strVal val="1+ppt_h/2"/>
                                          </p:val>
                                        </p:tav>
                                      </p:tavLst>
                                    </p:anim>
                                    <p:set>
                                      <p:cBhvr>
                                        <p:cTn id="38" dur="1" fill="hold">
                                          <p:stCondLst>
                                            <p:cond delay="9"/>
                                          </p:stCondLst>
                                        </p:cTn>
                                        <p:tgtEl>
                                          <p:spTgt spid="43"/>
                                        </p:tgtEl>
                                        <p:attrNameLst>
                                          <p:attrName>style.visibility</p:attrName>
                                        </p:attrNameLst>
                                      </p:cBhvr>
                                      <p:to>
                                        <p:strVal val="hidden"/>
                                      </p:to>
                                    </p:set>
                                  </p:childTnLst>
                                </p:cTn>
                              </p:par>
                              <p:par>
                                <p:cTn id="39" presetID="2" presetClass="exit" presetSubtype="4" fill="hold" grpId="1" nodeType="withEffect">
                                  <p:stCondLst>
                                    <p:cond delay="0"/>
                                  </p:stCondLst>
                                  <p:childTnLst>
                                    <p:anim calcmode="lin" valueType="num">
                                      <p:cBhvr additive="base">
                                        <p:cTn id="40" dur="10"/>
                                        <p:tgtEl>
                                          <p:spTgt spid="44"/>
                                        </p:tgtEl>
                                        <p:attrNameLst>
                                          <p:attrName>ppt_x</p:attrName>
                                        </p:attrNameLst>
                                      </p:cBhvr>
                                      <p:tavLst>
                                        <p:tav tm="0">
                                          <p:val>
                                            <p:strVal val="ppt_x"/>
                                          </p:val>
                                        </p:tav>
                                        <p:tav tm="100000">
                                          <p:val>
                                            <p:strVal val="ppt_x"/>
                                          </p:val>
                                        </p:tav>
                                      </p:tavLst>
                                    </p:anim>
                                    <p:anim calcmode="lin" valueType="num">
                                      <p:cBhvr additive="base">
                                        <p:cTn id="41" dur="10"/>
                                        <p:tgtEl>
                                          <p:spTgt spid="44"/>
                                        </p:tgtEl>
                                        <p:attrNameLst>
                                          <p:attrName>ppt_y</p:attrName>
                                        </p:attrNameLst>
                                      </p:cBhvr>
                                      <p:tavLst>
                                        <p:tav tm="0">
                                          <p:val>
                                            <p:strVal val="ppt_y"/>
                                          </p:val>
                                        </p:tav>
                                        <p:tav tm="100000">
                                          <p:val>
                                            <p:strVal val="1+ppt_h/2"/>
                                          </p:val>
                                        </p:tav>
                                      </p:tavLst>
                                    </p:anim>
                                    <p:set>
                                      <p:cBhvr>
                                        <p:cTn id="42" dur="1" fill="hold">
                                          <p:stCondLst>
                                            <p:cond delay="9"/>
                                          </p:stCondLst>
                                        </p:cTn>
                                        <p:tgtEl>
                                          <p:spTgt spid="44"/>
                                        </p:tgtEl>
                                        <p:attrNameLst>
                                          <p:attrName>style.visibility</p:attrName>
                                        </p:attrNameLst>
                                      </p:cBhvr>
                                      <p:to>
                                        <p:strVal val="hidden"/>
                                      </p:to>
                                    </p:set>
                                  </p:childTnLst>
                                </p:cTn>
                              </p:par>
                            </p:childTnLst>
                          </p:cTn>
                        </p:par>
                      </p:childTnLst>
                    </p:cTn>
                  </p:par>
                  <p:par>
                    <p:cTn id="43" fill="hold">
                      <p:stCondLst>
                        <p:cond delay="indefinite"/>
                      </p:stCondLst>
                      <p:childTnLst>
                        <p:par>
                          <p:cTn id="44" fill="hold">
                            <p:stCondLst>
                              <p:cond delay="0"/>
                            </p:stCondLst>
                            <p:childTnLst>
                              <p:par>
                                <p:cTn id="45" presetID="8" presetClass="entr" presetSubtype="16" fill="hold" grpId="0" nodeType="click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diamond(in)">
                                      <p:cBhvr>
                                        <p:cTn id="47" dur="20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3" grpId="1" animBg="1"/>
      <p:bldP spid="22" grpId="0" animBg="1"/>
      <p:bldP spid="42" grpId="0" animBg="1"/>
      <p:bldP spid="42" grpId="1" animBg="1"/>
      <p:bldP spid="43" grpId="0" animBg="1"/>
      <p:bldP spid="43" grpId="1" animBg="1"/>
      <p:bldP spid="44" grpId="0" animBg="1"/>
      <p:bldP spid="44"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676400" y="445325"/>
            <a:ext cx="6096000" cy="838200"/>
          </a:xfrm>
          <a:prstGeom prst="rect">
            <a:avLst/>
          </a:prstGeom>
          <a:solidFill>
            <a:srgbClr val="FFC0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a:solidFill>
                  <a:schemeClr val="tx1"/>
                </a:solidFill>
                <a:latin typeface="Times New Roman" pitchFamily="18" charset="0"/>
                <a:cs typeface="Times New Roman" pitchFamily="18" charset="0"/>
              </a:rPr>
              <a:t>Thành thị ở thế kỉ XVI -XVII</a:t>
            </a:r>
          </a:p>
        </p:txBody>
      </p:sp>
      <p:sp>
        <p:nvSpPr>
          <p:cNvPr id="5" name="Oval 4"/>
          <p:cNvSpPr/>
          <p:nvPr/>
        </p:nvSpPr>
        <p:spPr>
          <a:xfrm>
            <a:off x="228600" y="1847850"/>
            <a:ext cx="2590800" cy="1600200"/>
          </a:xfrm>
          <a:prstGeom prst="ellipse">
            <a:avLst/>
          </a:prstGeom>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latin typeface="Times New Roman" pitchFamily="18" charset="0"/>
              <a:cs typeface="Times New Roman" pitchFamily="18" charset="0"/>
            </a:endParaRPr>
          </a:p>
        </p:txBody>
      </p:sp>
      <p:sp>
        <p:nvSpPr>
          <p:cNvPr id="6" name="Oval 5"/>
          <p:cNvSpPr/>
          <p:nvPr/>
        </p:nvSpPr>
        <p:spPr>
          <a:xfrm>
            <a:off x="3276600" y="1924050"/>
            <a:ext cx="2590800" cy="1600200"/>
          </a:xfrm>
          <a:prstGeom prst="ellipse">
            <a:avLst/>
          </a:prstGeom>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latin typeface="Times New Roman" pitchFamily="18" charset="0"/>
              <a:cs typeface="Times New Roman" pitchFamily="18" charset="0"/>
            </a:endParaRPr>
          </a:p>
        </p:txBody>
      </p:sp>
      <p:sp>
        <p:nvSpPr>
          <p:cNvPr id="7" name="Oval 6"/>
          <p:cNvSpPr/>
          <p:nvPr/>
        </p:nvSpPr>
        <p:spPr>
          <a:xfrm>
            <a:off x="6172200" y="1924050"/>
            <a:ext cx="2743200" cy="1600200"/>
          </a:xfrm>
          <a:prstGeom prst="ellipse">
            <a:avLst/>
          </a:prstGeom>
          <a:solidFill>
            <a:schemeClr val="tx2">
              <a:lumMod val="20000"/>
              <a:lumOff val="80000"/>
            </a:schemeClr>
          </a:solidFill>
          <a:ln/>
        </p:spPr>
        <p:style>
          <a:lnRef idx="2">
            <a:schemeClr val="dk1"/>
          </a:lnRef>
          <a:fillRef idx="1">
            <a:schemeClr val="lt1"/>
          </a:fillRef>
          <a:effectRef idx="0">
            <a:schemeClr val="dk1"/>
          </a:effectRef>
          <a:fontRef idx="minor">
            <a:schemeClr val="dk1"/>
          </a:fontRef>
        </p:style>
        <p:txBody>
          <a:bodyPr rtlCol="0" anchor="ctr"/>
          <a:lstStyle/>
          <a:p>
            <a:pPr algn="ctr"/>
            <a:endParaRPr lang="en-US" sz="3200">
              <a:latin typeface="Times New Roman" pitchFamily="18" charset="0"/>
              <a:cs typeface="Times New Roman" pitchFamily="18" charset="0"/>
            </a:endParaRPr>
          </a:p>
        </p:txBody>
      </p:sp>
      <p:sp>
        <p:nvSpPr>
          <p:cNvPr id="8" name="TextBox 7"/>
          <p:cNvSpPr txBox="1"/>
          <p:nvPr/>
        </p:nvSpPr>
        <p:spPr>
          <a:xfrm>
            <a:off x="304800" y="2095321"/>
            <a:ext cx="2362200" cy="1077218"/>
          </a:xfrm>
          <a:prstGeom prst="rect">
            <a:avLst/>
          </a:prstGeom>
          <a:noFill/>
        </p:spPr>
        <p:txBody>
          <a:bodyPr wrap="square" rtlCol="0">
            <a:spAutoFit/>
          </a:bodyPr>
          <a:lstStyle/>
          <a:p>
            <a:pPr algn="ctr"/>
            <a:r>
              <a:rPr lang="en-US" sz="3200" dirty="0" err="1">
                <a:latin typeface="Times New Roman" pitchFamily="18" charset="0"/>
                <a:cs typeface="Times New Roman" pitchFamily="18" charset="0"/>
              </a:rPr>
              <a:t>Thăng</a:t>
            </a:r>
            <a:r>
              <a:rPr lang="en-US" sz="3200" dirty="0">
                <a:latin typeface="Times New Roman" pitchFamily="18" charset="0"/>
                <a:cs typeface="Times New Roman" pitchFamily="18" charset="0"/>
              </a:rPr>
              <a:t> Long</a:t>
            </a:r>
          </a:p>
          <a:p>
            <a:pPr algn="ctr"/>
            <a:r>
              <a:rPr lang="en-US" sz="3200" dirty="0">
                <a:latin typeface="Times New Roman" pitchFamily="18" charset="0"/>
                <a:cs typeface="Times New Roman" pitchFamily="18" charset="0"/>
              </a:rPr>
              <a:t>(</a:t>
            </a:r>
            <a:r>
              <a:rPr lang="en-US" sz="3200" dirty="0" err="1">
                <a:latin typeface="Times New Roman" pitchFamily="18" charset="0"/>
                <a:cs typeface="Times New Roman" pitchFamily="18" charset="0"/>
              </a:rPr>
              <a:t>Hà</a:t>
            </a:r>
            <a:r>
              <a:rPr lang="en-US" sz="3200" dirty="0">
                <a:latin typeface="Times New Roman" pitchFamily="18" charset="0"/>
                <a:cs typeface="Times New Roman" pitchFamily="18" charset="0"/>
              </a:rPr>
              <a:t> </a:t>
            </a:r>
            <a:r>
              <a:rPr lang="en-US" sz="3200" dirty="0" err="1">
                <a:latin typeface="Times New Roman" pitchFamily="18" charset="0"/>
                <a:cs typeface="Times New Roman" pitchFamily="18" charset="0"/>
              </a:rPr>
              <a:t>Nội</a:t>
            </a:r>
            <a:r>
              <a:rPr lang="en-US" sz="3200" dirty="0">
                <a:latin typeface="Times New Roman" pitchFamily="18" charset="0"/>
                <a:cs typeface="Times New Roman" pitchFamily="18" charset="0"/>
              </a:rPr>
              <a:t>)</a:t>
            </a:r>
          </a:p>
        </p:txBody>
      </p:sp>
      <p:sp>
        <p:nvSpPr>
          <p:cNvPr id="9" name="TextBox 8"/>
          <p:cNvSpPr txBox="1"/>
          <p:nvPr/>
        </p:nvSpPr>
        <p:spPr>
          <a:xfrm>
            <a:off x="3390900" y="2095321"/>
            <a:ext cx="2362200" cy="1077218"/>
          </a:xfrm>
          <a:prstGeom prst="rect">
            <a:avLst/>
          </a:prstGeom>
          <a:noFill/>
        </p:spPr>
        <p:txBody>
          <a:bodyPr wrap="square" rtlCol="0">
            <a:spAutoFit/>
          </a:bodyPr>
          <a:lstStyle/>
          <a:p>
            <a:pPr algn="ctr"/>
            <a:r>
              <a:rPr lang="en-US" sz="3200">
                <a:latin typeface="Times New Roman" pitchFamily="18" charset="0"/>
                <a:cs typeface="Times New Roman" pitchFamily="18" charset="0"/>
              </a:rPr>
              <a:t>Phố Hiến</a:t>
            </a:r>
          </a:p>
          <a:p>
            <a:pPr algn="ctr"/>
            <a:r>
              <a:rPr lang="en-US" sz="3200">
                <a:latin typeface="Times New Roman" pitchFamily="18" charset="0"/>
                <a:cs typeface="Times New Roman" pitchFamily="18" charset="0"/>
              </a:rPr>
              <a:t>(Hưng Yên)</a:t>
            </a:r>
          </a:p>
        </p:txBody>
      </p:sp>
      <p:sp>
        <p:nvSpPr>
          <p:cNvPr id="10" name="TextBox 9"/>
          <p:cNvSpPr txBox="1"/>
          <p:nvPr/>
        </p:nvSpPr>
        <p:spPr>
          <a:xfrm>
            <a:off x="6248400" y="2019121"/>
            <a:ext cx="2667000" cy="1077218"/>
          </a:xfrm>
          <a:prstGeom prst="rect">
            <a:avLst/>
          </a:prstGeom>
          <a:noFill/>
        </p:spPr>
        <p:txBody>
          <a:bodyPr wrap="square" rtlCol="0">
            <a:spAutoFit/>
          </a:bodyPr>
          <a:lstStyle/>
          <a:p>
            <a:pPr algn="ctr"/>
            <a:r>
              <a:rPr lang="en-US" sz="3200">
                <a:latin typeface="Times New Roman" pitchFamily="18" charset="0"/>
                <a:cs typeface="Times New Roman" pitchFamily="18" charset="0"/>
              </a:rPr>
              <a:t>Hội An</a:t>
            </a:r>
          </a:p>
          <a:p>
            <a:pPr algn="ctr"/>
            <a:r>
              <a:rPr lang="en-US" sz="3200">
                <a:latin typeface="Times New Roman" pitchFamily="18" charset="0"/>
                <a:cs typeface="Times New Roman" pitchFamily="18" charset="0"/>
              </a:rPr>
              <a:t>(Quảng Nam)</a:t>
            </a:r>
          </a:p>
        </p:txBody>
      </p:sp>
      <p:sp>
        <p:nvSpPr>
          <p:cNvPr id="11" name="Rectangle 10"/>
          <p:cNvSpPr/>
          <p:nvPr/>
        </p:nvSpPr>
        <p:spPr>
          <a:xfrm>
            <a:off x="1447800" y="4210050"/>
            <a:ext cx="3048000" cy="838200"/>
          </a:xfrm>
          <a:prstGeom prst="rect">
            <a:avLst/>
          </a:prstGeom>
          <a:solidFill>
            <a:srgbClr val="FF33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a:solidFill>
                  <a:schemeClr val="tx1"/>
                </a:solidFill>
                <a:latin typeface="Times New Roman" pitchFamily="18" charset="0"/>
                <a:cs typeface="Times New Roman" pitchFamily="18" charset="0"/>
              </a:rPr>
              <a:t>Đàng Ngoài</a:t>
            </a:r>
          </a:p>
        </p:txBody>
      </p:sp>
      <p:sp>
        <p:nvSpPr>
          <p:cNvPr id="12" name="Rectangle 11"/>
          <p:cNvSpPr/>
          <p:nvPr/>
        </p:nvSpPr>
        <p:spPr>
          <a:xfrm>
            <a:off x="5984669" y="4210050"/>
            <a:ext cx="3048000" cy="838200"/>
          </a:xfrm>
          <a:prstGeom prst="rect">
            <a:avLst/>
          </a:prstGeom>
          <a:solidFill>
            <a:srgbClr val="FF3300"/>
          </a:solidFill>
          <a:ln/>
        </p:spPr>
        <p:style>
          <a:lnRef idx="2">
            <a:schemeClr val="dk1"/>
          </a:lnRef>
          <a:fillRef idx="1">
            <a:schemeClr val="lt1"/>
          </a:fillRef>
          <a:effectRef idx="0">
            <a:schemeClr val="dk1"/>
          </a:effectRef>
          <a:fontRef idx="minor">
            <a:schemeClr val="dk1"/>
          </a:fontRef>
        </p:style>
        <p:txBody>
          <a:bodyPr rtlCol="0" anchor="ctr"/>
          <a:lstStyle/>
          <a:p>
            <a:pPr algn="ctr"/>
            <a:r>
              <a:rPr lang="en-US" sz="3200" dirty="0" err="1">
                <a:solidFill>
                  <a:schemeClr val="tx1"/>
                </a:solidFill>
                <a:latin typeface="Times New Roman" pitchFamily="18" charset="0"/>
                <a:cs typeface="Times New Roman" pitchFamily="18" charset="0"/>
              </a:rPr>
              <a:t>Đàng</a:t>
            </a:r>
            <a:r>
              <a:rPr lang="en-US" sz="3200" dirty="0">
                <a:solidFill>
                  <a:schemeClr val="tx1"/>
                </a:solidFill>
                <a:latin typeface="Times New Roman" pitchFamily="18" charset="0"/>
                <a:cs typeface="Times New Roman" pitchFamily="18" charset="0"/>
              </a:rPr>
              <a:t> </a:t>
            </a:r>
            <a:r>
              <a:rPr lang="en-US" sz="3200" dirty="0" err="1">
                <a:solidFill>
                  <a:schemeClr val="tx1"/>
                </a:solidFill>
                <a:latin typeface="Times New Roman" pitchFamily="18" charset="0"/>
                <a:cs typeface="Times New Roman" pitchFamily="18" charset="0"/>
              </a:rPr>
              <a:t>Trong</a:t>
            </a:r>
            <a:endParaRPr lang="en-US" sz="3200" dirty="0">
              <a:solidFill>
                <a:schemeClr val="tx1"/>
              </a:solidFill>
              <a:latin typeface="Times New Roman" pitchFamily="18" charset="0"/>
              <a:cs typeface="Times New Roman" pitchFamily="18" charset="0"/>
            </a:endParaRPr>
          </a:p>
        </p:txBody>
      </p:sp>
      <p:cxnSp>
        <p:nvCxnSpPr>
          <p:cNvPr id="13" name="Straight Arrow Connector 12"/>
          <p:cNvCxnSpPr/>
          <p:nvPr/>
        </p:nvCxnSpPr>
        <p:spPr>
          <a:xfrm>
            <a:off x="4572000" y="1309873"/>
            <a:ext cx="2819400" cy="5379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4" name="Straight Arrow Connector 13"/>
          <p:cNvCxnSpPr>
            <a:endCxn id="6" idx="0"/>
          </p:cNvCxnSpPr>
          <p:nvPr/>
        </p:nvCxnSpPr>
        <p:spPr>
          <a:xfrm>
            <a:off x="4572000" y="1309873"/>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5" name="Straight Arrow Connector 14"/>
          <p:cNvCxnSpPr/>
          <p:nvPr/>
        </p:nvCxnSpPr>
        <p:spPr>
          <a:xfrm flipH="1">
            <a:off x="1676400" y="1299296"/>
            <a:ext cx="2895600" cy="472354"/>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6" name="Straight Arrow Connector 15"/>
          <p:cNvCxnSpPr/>
          <p:nvPr/>
        </p:nvCxnSpPr>
        <p:spPr>
          <a:xfrm>
            <a:off x="7615547" y="3524250"/>
            <a:ext cx="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7" name="Straight Arrow Connector 16"/>
          <p:cNvCxnSpPr>
            <a:stCxn id="6" idx="4"/>
          </p:cNvCxnSpPr>
          <p:nvPr/>
        </p:nvCxnSpPr>
        <p:spPr>
          <a:xfrm flipH="1">
            <a:off x="3124200" y="3524250"/>
            <a:ext cx="1447800" cy="6141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cxnSp>
        <p:nvCxnSpPr>
          <p:cNvPr id="18" name="Straight Arrow Connector 17"/>
          <p:cNvCxnSpPr/>
          <p:nvPr/>
        </p:nvCxnSpPr>
        <p:spPr>
          <a:xfrm>
            <a:off x="1447800" y="3448050"/>
            <a:ext cx="1524000" cy="690377"/>
          </a:xfrm>
          <a:prstGeom prst="straightConnector1">
            <a:avLst/>
          </a:prstGeom>
          <a:ln>
            <a:tailEnd type="arrow"/>
          </a:ln>
        </p:spPr>
        <p:style>
          <a:lnRef idx="3">
            <a:schemeClr val="dk1"/>
          </a:lnRef>
          <a:fillRef idx="0">
            <a:schemeClr val="dk1"/>
          </a:fillRef>
          <a:effectRef idx="2">
            <a:schemeClr val="dk1"/>
          </a:effectRef>
          <a:fontRef idx="minor">
            <a:schemeClr val="tx1"/>
          </a:fontRef>
        </p:style>
      </p:cxnSp>
    </p:spTree>
    <p:extLst>
      <p:ext uri="{BB962C8B-B14F-4D97-AF65-F5344CB8AC3E}">
        <p14:creationId xmlns:p14="http://schemas.microsoft.com/office/powerpoint/2010/main" val="532206246"/>
      </p:ext>
    </p:extLst>
  </p:cSld>
  <p:clrMapOvr>
    <a:masterClrMapping/>
  </p:clrMapOvr>
  <p:transition spd="med">
    <p:newsflash/>
  </p:transition>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aphicFrame>
        <p:nvGraphicFramePr>
          <p:cNvPr id="3" name="Group 2"/>
          <p:cNvGraphicFramePr>
            <a:graphicFrameLocks noGrp="1"/>
          </p:cNvGraphicFramePr>
          <p:nvPr>
            <p:extLst>
              <p:ext uri="{D42A27DB-BD31-4B8C-83A1-F6EECF244321}">
                <p14:modId xmlns:p14="http://schemas.microsoft.com/office/powerpoint/2010/main" val="3125797410"/>
              </p:ext>
            </p:extLst>
          </p:nvPr>
        </p:nvGraphicFramePr>
        <p:xfrm>
          <a:off x="269875" y="1600200"/>
          <a:ext cx="8493125" cy="3962400"/>
        </p:xfrm>
        <a:graphic>
          <a:graphicData uri="http://schemas.openxmlformats.org/drawingml/2006/table">
            <a:tbl>
              <a:tblPr/>
              <a:tblGrid>
                <a:gridCol w="2016125">
                  <a:extLst>
                    <a:ext uri="{9D8B030D-6E8A-4147-A177-3AD203B41FA5}">
                      <a16:colId xmlns:a16="http://schemas.microsoft.com/office/drawing/2014/main" val="20000"/>
                    </a:ext>
                  </a:extLst>
                </a:gridCol>
                <a:gridCol w="2133600">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9525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Thăng Long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Phố Hiến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Hội 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838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002060"/>
                          </a:solidFill>
                          <a:effectLst/>
                          <a:latin typeface="Times New Roman" pitchFamily="18" charset="0"/>
                        </a:rPr>
                        <a:t>Dân cư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9906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Quy mô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thành thị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1141476">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Hoạt động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buôn bán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Line 29"/>
          <p:cNvSpPr>
            <a:spLocks noChangeShapeType="1"/>
          </p:cNvSpPr>
          <p:nvPr/>
        </p:nvSpPr>
        <p:spPr bwMode="auto">
          <a:xfrm>
            <a:off x="299720" y="1638300"/>
            <a:ext cx="1986280" cy="91440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 Box 30"/>
          <p:cNvSpPr txBox="1">
            <a:spLocks noChangeArrowheads="1"/>
          </p:cNvSpPr>
          <p:nvPr/>
        </p:nvSpPr>
        <p:spPr bwMode="auto">
          <a:xfrm>
            <a:off x="299720" y="20955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002060"/>
                </a:solidFill>
                <a:latin typeface="Times New Roman" pitchFamily="18" charset="0"/>
              </a:rPr>
              <a:t>Đặc điểm</a:t>
            </a:r>
          </a:p>
        </p:txBody>
      </p:sp>
      <p:sp>
        <p:nvSpPr>
          <p:cNvPr id="6" name="Text Box 31"/>
          <p:cNvSpPr txBox="1">
            <a:spLocks noChangeArrowheads="1"/>
          </p:cNvSpPr>
          <p:nvPr/>
        </p:nvSpPr>
        <p:spPr bwMode="auto">
          <a:xfrm>
            <a:off x="850900" y="15621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C00000"/>
                </a:solidFill>
                <a:latin typeface="Times New Roman" pitchFamily="18" charset="0"/>
              </a:rPr>
              <a:t>Thành thị</a:t>
            </a:r>
          </a:p>
        </p:txBody>
      </p:sp>
      <p:sp>
        <p:nvSpPr>
          <p:cNvPr id="18" name="Rectangle 17"/>
          <p:cNvSpPr/>
          <p:nvPr/>
        </p:nvSpPr>
        <p:spPr>
          <a:xfrm>
            <a:off x="685800" y="114300"/>
            <a:ext cx="8077200" cy="738664"/>
          </a:xfrm>
          <a:prstGeom prst="rect">
            <a:avLst/>
          </a:prstGeom>
        </p:spPr>
        <p:txBody>
          <a:bodyPr>
            <a:spAutoFit/>
          </a:bodyPr>
          <a:lstStyle/>
          <a:p>
            <a:pPr algn="ctr">
              <a:lnSpc>
                <a:spcPct val="150000"/>
              </a:lnSpc>
              <a:defRPr/>
            </a:pPr>
            <a:r>
              <a:rPr lang="en-US" sz="2800" b="1" kern="0" dirty="0" err="1">
                <a:solidFill>
                  <a:srgbClr val="002060"/>
                </a:solidFill>
                <a:latin typeface="Times New Roman" pitchFamily="18" charset="0"/>
                <a:cs typeface="Times New Roman" pitchFamily="18" charset="0"/>
              </a:rPr>
              <a:t>Dựa</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vào</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thông</a:t>
            </a:r>
            <a:r>
              <a:rPr lang="en-US" sz="2800" b="1" kern="0" dirty="0">
                <a:solidFill>
                  <a:srgbClr val="002060"/>
                </a:solidFill>
                <a:latin typeface="Times New Roman" pitchFamily="18" charset="0"/>
                <a:cs typeface="Times New Roman" pitchFamily="18" charset="0"/>
              </a:rPr>
              <a:t> tin ở SGK</a:t>
            </a:r>
            <a:r>
              <a:rPr lang="vi-VN" sz="2800" b="1" kern="0" dirty="0">
                <a:solidFill>
                  <a:srgbClr val="002060"/>
                </a:solidFill>
                <a:latin typeface="Times New Roman" pitchFamily="18" charset="0"/>
                <a:cs typeface="Times New Roman" pitchFamily="18" charset="0"/>
              </a:rPr>
              <a:t> hoàn thành thông tin</a:t>
            </a:r>
            <a:r>
              <a:rPr lang="en-US" sz="2800" b="1" kern="0" dirty="0">
                <a:solidFill>
                  <a:srgbClr val="002060"/>
                </a:solidFill>
                <a:latin typeface="Times New Roman" pitchFamily="18" charset="0"/>
                <a:cs typeface="Times New Roman" pitchFamily="18" charset="0"/>
              </a:rPr>
              <a:t> </a:t>
            </a:r>
            <a:r>
              <a:rPr lang="en-US" sz="2800" b="1" kern="0" dirty="0" err="1">
                <a:solidFill>
                  <a:srgbClr val="002060"/>
                </a:solidFill>
                <a:latin typeface="Times New Roman" pitchFamily="18" charset="0"/>
                <a:cs typeface="Times New Roman" pitchFamily="18" charset="0"/>
              </a:rPr>
              <a:t>sau</a:t>
            </a:r>
            <a:r>
              <a:rPr lang="vi-VN" sz="2800" b="1" kern="0" dirty="0">
                <a:solidFill>
                  <a:srgbClr val="002060"/>
                </a:solidFill>
                <a:latin typeface="Times New Roman" pitchFamily="18" charset="0"/>
                <a:cs typeface="Times New Roman" pitchFamily="18" charset="0"/>
              </a:rPr>
              <a:t>:</a:t>
            </a:r>
            <a:endParaRPr lang="en-US" sz="2800" b="1" kern="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2396673676"/>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1"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770" decel="100000"/>
                                        <p:tgtEl>
                                          <p:spTgt spid="18"/>
                                        </p:tgtEl>
                                      </p:cBhvr>
                                    </p:animEffect>
                                    <p:animScale>
                                      <p:cBhvr>
                                        <p:cTn id="8" dur="770" decel="100000"/>
                                        <p:tgtEl>
                                          <p:spTgt spid="18"/>
                                        </p:tgtEl>
                                      </p:cBhvr>
                                      <p:from x="10000" y="10000"/>
                                      <p:to x="200000" y="450000"/>
                                    </p:animScale>
                                    <p:animScale>
                                      <p:cBhvr>
                                        <p:cTn id="9" dur="1230" accel="100000" fill="hold">
                                          <p:stCondLst>
                                            <p:cond delay="770"/>
                                          </p:stCondLst>
                                        </p:cTn>
                                        <p:tgtEl>
                                          <p:spTgt spid="18"/>
                                        </p:tgtEl>
                                      </p:cBhvr>
                                      <p:from x="200000" y="450000"/>
                                      <p:to x="100000" y="100000"/>
                                    </p:animScale>
                                    <p:set>
                                      <p:cBhvr>
                                        <p:cTn id="10" dur="770" fill="hold"/>
                                        <p:tgtEl>
                                          <p:spTgt spid="18"/>
                                        </p:tgtEl>
                                        <p:attrNameLst>
                                          <p:attrName>ppt_x</p:attrName>
                                        </p:attrNameLst>
                                      </p:cBhvr>
                                      <p:to>
                                        <p:strVal val="(0.5)"/>
                                      </p:to>
                                    </p:set>
                                    <p:anim from="(0.5)" to="(#ppt_x)" calcmode="lin" valueType="num">
                                      <p:cBhvr>
                                        <p:cTn id="11" dur="1230" accel="100000" fill="hold">
                                          <p:stCondLst>
                                            <p:cond delay="770"/>
                                          </p:stCondLst>
                                        </p:cTn>
                                        <p:tgtEl>
                                          <p:spTgt spid="18"/>
                                        </p:tgtEl>
                                        <p:attrNameLst>
                                          <p:attrName>ppt_x</p:attrName>
                                        </p:attrNameLst>
                                      </p:cBhvr>
                                    </p:anim>
                                    <p:set>
                                      <p:cBhvr>
                                        <p:cTn id="12" dur="770" fill="hold"/>
                                        <p:tgtEl>
                                          <p:spTgt spid="18"/>
                                        </p:tgtEl>
                                        <p:attrNameLst>
                                          <p:attrName>ppt_y</p:attrName>
                                        </p:attrNameLst>
                                      </p:cBhvr>
                                      <p:to>
                                        <p:strVal val="(#ppt_y+0.4)"/>
                                      </p:to>
                                    </p:set>
                                    <p:anim from="(#ppt_y+0.4)" to="(#ppt_y)" calcmode="lin" valueType="num">
                                      <p:cBhvr>
                                        <p:cTn id="13" dur="1230" accel="100000" fill="hold">
                                          <p:stCondLst>
                                            <p:cond delay="770"/>
                                          </p:stCondLst>
                                        </p:cTn>
                                        <p:tgtEl>
                                          <p:spTgt spid="18"/>
                                        </p:tgtEl>
                                        <p:attrNameLst>
                                          <p:attrName>ppt_y</p:attrName>
                                        </p:attrNameLst>
                                      </p:cBhvr>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nodeType="click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down)">
                                      <p:cBhvr>
                                        <p:cTn id="18" dur="500"/>
                                        <p:tgtEl>
                                          <p:spTgt spid="3"/>
                                        </p:tgtEl>
                                      </p:cBhvr>
                                    </p:animEffect>
                                  </p:childTnLst>
                                </p:cTn>
                              </p:par>
                            </p:childTnLst>
                          </p:cTn>
                        </p:par>
                        <p:par>
                          <p:cTn id="19" fill="hold">
                            <p:stCondLst>
                              <p:cond delay="500"/>
                            </p:stCondLst>
                            <p:childTnLst>
                              <p:par>
                                <p:cTn id="20" presetID="16" presetClass="entr" presetSubtype="21" fill="hold" grpId="0" nodeType="after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arn(inVertical)">
                                      <p:cBhvr>
                                        <p:cTn id="22" dur="500"/>
                                        <p:tgtEl>
                                          <p:spTgt spid="6"/>
                                        </p:tgtEl>
                                      </p:cBhvr>
                                    </p:animEffect>
                                  </p:childTnLst>
                                </p:cTn>
                              </p:par>
                              <p:par>
                                <p:cTn id="23" presetID="16" presetClass="entr" presetSubtype="21" fill="hold" grpId="0" nodeType="withEffect">
                                  <p:stCondLst>
                                    <p:cond delay="0"/>
                                  </p:stCondLst>
                                  <p:childTnLst>
                                    <p:set>
                                      <p:cBhvr>
                                        <p:cTn id="24" dur="1" fill="hold">
                                          <p:stCondLst>
                                            <p:cond delay="0"/>
                                          </p:stCondLst>
                                        </p:cTn>
                                        <p:tgtEl>
                                          <p:spTgt spid="5"/>
                                        </p:tgtEl>
                                        <p:attrNameLst>
                                          <p:attrName>style.visibility</p:attrName>
                                        </p:attrNameLst>
                                      </p:cBhvr>
                                      <p:to>
                                        <p:strVal val="visible"/>
                                      </p:to>
                                    </p:set>
                                    <p:animEffect transition="in" filter="barn(inVertical)">
                                      <p:cBhvr>
                                        <p:cTn id="25" dur="500"/>
                                        <p:tgtEl>
                                          <p:spTgt spid="5"/>
                                        </p:tgtEl>
                                      </p:cBhvr>
                                    </p:animEffect>
                                  </p:childTnLst>
                                </p:cTn>
                              </p:par>
                              <p:par>
                                <p:cTn id="26" presetID="16" presetClass="entr" presetSubtype="21" fill="hold" grpId="0" nodeType="withEffect">
                                  <p:stCondLst>
                                    <p:cond delay="0"/>
                                  </p:stCondLst>
                                  <p:childTnLst>
                                    <p:set>
                                      <p:cBhvr>
                                        <p:cTn id="27" dur="1" fill="hold">
                                          <p:stCondLst>
                                            <p:cond delay="0"/>
                                          </p:stCondLst>
                                        </p:cTn>
                                        <p:tgtEl>
                                          <p:spTgt spid="4"/>
                                        </p:tgtEl>
                                        <p:attrNameLst>
                                          <p:attrName>style.visibility</p:attrName>
                                        </p:attrNameLst>
                                      </p:cBhvr>
                                      <p:to>
                                        <p:strVal val="visible"/>
                                      </p:to>
                                    </p:set>
                                    <p:animEffect transition="in" filter="barn(inVertical)">
                                      <p:cBhvr>
                                        <p:cTn id="2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5" grpId="0"/>
      <p:bldP spid="6" grpId="0"/>
      <p:bldP spid="18"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
        <p:cNvGrpSpPr/>
        <p:nvPr/>
      </p:nvGrpSpPr>
      <p:grpSpPr>
        <a:xfrm>
          <a:off x="0" y="0"/>
          <a:ext cx="0" cy="0"/>
          <a:chOff x="0" y="0"/>
          <a:chExt cx="0" cy="0"/>
        </a:xfrm>
      </p:grpSpPr>
      <p:graphicFrame>
        <p:nvGraphicFramePr>
          <p:cNvPr id="3" name="Group 2"/>
          <p:cNvGraphicFramePr>
            <a:graphicFrameLocks noGrp="1"/>
          </p:cNvGraphicFramePr>
          <p:nvPr>
            <p:extLst>
              <p:ext uri="{D42A27DB-BD31-4B8C-83A1-F6EECF244321}">
                <p14:modId xmlns:p14="http://schemas.microsoft.com/office/powerpoint/2010/main" val="813431340"/>
              </p:ext>
            </p:extLst>
          </p:nvPr>
        </p:nvGraphicFramePr>
        <p:xfrm>
          <a:off x="210820" y="152400"/>
          <a:ext cx="8645525" cy="5524500"/>
        </p:xfrm>
        <a:graphic>
          <a:graphicData uri="http://schemas.openxmlformats.org/drawingml/2006/table">
            <a:tbl>
              <a:tblPr/>
              <a:tblGrid>
                <a:gridCol w="1770380">
                  <a:extLst>
                    <a:ext uri="{9D8B030D-6E8A-4147-A177-3AD203B41FA5}">
                      <a16:colId xmlns:a16="http://schemas.microsoft.com/office/drawing/2014/main" val="20000"/>
                    </a:ext>
                  </a:extLst>
                </a:gridCol>
                <a:gridCol w="2531745">
                  <a:extLst>
                    <a:ext uri="{9D8B030D-6E8A-4147-A177-3AD203B41FA5}">
                      <a16:colId xmlns:a16="http://schemas.microsoft.com/office/drawing/2014/main" val="20001"/>
                    </a:ext>
                  </a:extLst>
                </a:gridCol>
                <a:gridCol w="2209800">
                  <a:extLst>
                    <a:ext uri="{9D8B030D-6E8A-4147-A177-3AD203B41FA5}">
                      <a16:colId xmlns:a16="http://schemas.microsoft.com/office/drawing/2014/main" val="20002"/>
                    </a:ext>
                  </a:extLst>
                </a:gridCol>
                <a:gridCol w="2133600">
                  <a:extLst>
                    <a:ext uri="{9D8B030D-6E8A-4147-A177-3AD203B41FA5}">
                      <a16:colId xmlns:a16="http://schemas.microsoft.com/office/drawing/2014/main" val="20003"/>
                    </a:ext>
                  </a:extLst>
                </a:gridCol>
              </a:tblGrid>
              <a:tr h="1066800">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Thăng Long</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Phố Hiến</a:t>
                      </a:r>
                    </a:p>
                  </a:txBody>
                  <a:tcPr anchor="ct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C00000"/>
                          </a:solidFill>
                          <a:effectLst/>
                          <a:latin typeface="Times New Roman" pitchFamily="18" charset="0"/>
                        </a:rPr>
                        <a:t>Hội An</a:t>
                      </a:r>
                    </a:p>
                  </a:txBody>
                  <a:tcPr anchor="ct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28575"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0"/>
                  </a:ext>
                </a:extLst>
              </a:tr>
              <a:tr h="12192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defRPr/>
                      </a:pPr>
                      <a:r>
                        <a:rPr kumimoji="0" lang="en-US" sz="2800" b="0" i="0" u="none" strike="noStrike" cap="none" normalizeH="0" baseline="0">
                          <a:ln>
                            <a:noFill/>
                          </a:ln>
                          <a:solidFill>
                            <a:srgbClr val="002060"/>
                          </a:solidFill>
                          <a:effectLst/>
                          <a:latin typeface="Times New Roman" pitchFamily="18" charset="0"/>
                        </a:rPr>
                        <a:t>Dân cư</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1"/>
                  </a:ext>
                </a:extLst>
              </a:tr>
              <a:tr h="1143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Quy mô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thành thị</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2"/>
                  </a:ext>
                </a:extLst>
              </a:tr>
              <a:tr h="20955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Hoạt động </a:t>
                      </a:r>
                    </a:p>
                    <a:p>
                      <a:pPr marL="0" marR="0" lvl="0" indent="0" algn="ctr" defTabSz="914400" rtl="0" eaLnBrk="1" fontAlgn="base" latinLnBrk="0" hangingPunct="1">
                        <a:lnSpc>
                          <a:spcPct val="100000"/>
                        </a:lnSpc>
                        <a:spcBef>
                          <a:spcPct val="20000"/>
                        </a:spcBef>
                        <a:spcAft>
                          <a:spcPct val="0"/>
                        </a:spcAft>
                        <a:buClrTx/>
                        <a:buSzTx/>
                        <a:buFontTx/>
                        <a:buNone/>
                        <a:tabLst/>
                      </a:pPr>
                      <a:r>
                        <a:rPr kumimoji="0" lang="en-US" sz="2800" b="0" i="0" u="none" strike="noStrike" cap="none" normalizeH="0" baseline="0">
                          <a:ln>
                            <a:noFill/>
                          </a:ln>
                          <a:solidFill>
                            <a:srgbClr val="002060"/>
                          </a:solidFill>
                          <a:effectLst/>
                          <a:latin typeface="Times New Roman" pitchFamily="18" charset="0"/>
                        </a:rPr>
                        <a:t>buôn bán</a:t>
                      </a:r>
                    </a:p>
                  </a:txBody>
                  <a:tcPr anchor="ctr" horzOverflow="overflow">
                    <a:lnL w="2857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tc>
                  <a:txBody>
                    <a:bodyPr/>
                    <a:lstStyle/>
                    <a:p>
                      <a:pPr marL="0" marR="0" lvl="0" indent="0" algn="l" defTabSz="914400" rtl="0" eaLnBrk="1" fontAlgn="base" latinLnBrk="0" hangingPunct="1">
                        <a:lnSpc>
                          <a:spcPct val="100000"/>
                        </a:lnSpc>
                        <a:spcBef>
                          <a:spcPct val="20000"/>
                        </a:spcBef>
                        <a:spcAft>
                          <a:spcPct val="0"/>
                        </a:spcAft>
                        <a:buClrTx/>
                        <a:buSzTx/>
                        <a:buFontTx/>
                        <a:buNone/>
                        <a:tabLst/>
                      </a:pPr>
                      <a:endParaRPr kumimoji="0" lang="af-ZA" sz="2800" b="0" i="0" u="none" strike="noStrike" cap="none" normalizeH="0" baseline="0" dirty="0">
                        <a:ln>
                          <a:noFill/>
                        </a:ln>
                        <a:solidFill>
                          <a:srgbClr val="0000FF"/>
                        </a:solidFill>
                        <a:effectLst/>
                        <a:latin typeface=".VnTime" pitchFamily="34" charset="0"/>
                      </a:endParaRPr>
                    </a:p>
                  </a:txBody>
                  <a:tcPr horzOverflow="overflow">
                    <a:lnL w="12700" cap="flat" cmpd="sng" algn="ctr">
                      <a:solidFill>
                        <a:schemeClr val="tx1"/>
                      </a:solidFill>
                      <a:prstDash val="solid"/>
                      <a:round/>
                      <a:headEnd type="none" w="med" len="med"/>
                      <a:tailEnd type="none" w="med" len="med"/>
                    </a:lnL>
                    <a:lnR w="2857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28575" cap="flat" cmpd="sng" algn="ctr">
                      <a:solidFill>
                        <a:schemeClr val="tx1"/>
                      </a:solidFill>
                      <a:prstDash val="solid"/>
                      <a:round/>
                      <a:headEnd type="none" w="med" len="med"/>
                      <a:tailEnd type="none" w="med" len="med"/>
                    </a:lnB>
                    <a:lnTlToBr>
                      <a:noFill/>
                    </a:lnTlToBr>
                    <a:lnBlToTr>
                      <a:noFill/>
                    </a:lnBlToTr>
                    <a:noFill/>
                  </a:tcPr>
                </a:tc>
                <a:extLst>
                  <a:ext uri="{0D108BD9-81ED-4DB2-BD59-A6C34878D82A}">
                    <a16:rowId xmlns:a16="http://schemas.microsoft.com/office/drawing/2014/main" val="10003"/>
                  </a:ext>
                </a:extLst>
              </a:tr>
            </a:tbl>
          </a:graphicData>
        </a:graphic>
      </p:graphicFrame>
      <p:sp>
        <p:nvSpPr>
          <p:cNvPr id="4" name="Line 29"/>
          <p:cNvSpPr>
            <a:spLocks noChangeShapeType="1"/>
          </p:cNvSpPr>
          <p:nvPr/>
        </p:nvSpPr>
        <p:spPr bwMode="auto">
          <a:xfrm>
            <a:off x="210820" y="152400"/>
            <a:ext cx="1731716" cy="1027289"/>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5" name="Text Box 30"/>
          <p:cNvSpPr txBox="1">
            <a:spLocks noChangeArrowheads="1"/>
          </p:cNvSpPr>
          <p:nvPr/>
        </p:nvSpPr>
        <p:spPr bwMode="auto">
          <a:xfrm>
            <a:off x="210820" y="6858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002060"/>
                </a:solidFill>
                <a:latin typeface="Times New Roman" pitchFamily="18" charset="0"/>
              </a:rPr>
              <a:t>Đặc điểm</a:t>
            </a:r>
          </a:p>
        </p:txBody>
      </p:sp>
      <p:sp>
        <p:nvSpPr>
          <p:cNvPr id="6" name="Text Box 31"/>
          <p:cNvSpPr txBox="1">
            <a:spLocks noChangeArrowheads="1"/>
          </p:cNvSpPr>
          <p:nvPr/>
        </p:nvSpPr>
        <p:spPr bwMode="auto">
          <a:xfrm>
            <a:off x="609600" y="152400"/>
            <a:ext cx="13589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p>
            <a:r>
              <a:rPr lang="en-US" sz="2400">
                <a:solidFill>
                  <a:srgbClr val="C00000"/>
                </a:solidFill>
                <a:latin typeface="Times New Roman" pitchFamily="18" charset="0"/>
              </a:rPr>
              <a:t>Thành thị</a:t>
            </a:r>
          </a:p>
        </p:txBody>
      </p:sp>
      <p:sp>
        <p:nvSpPr>
          <p:cNvPr id="7" name="Rectangle 6"/>
          <p:cNvSpPr/>
          <p:nvPr/>
        </p:nvSpPr>
        <p:spPr>
          <a:xfrm>
            <a:off x="2286000" y="1257300"/>
            <a:ext cx="21336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2209800" y="1380292"/>
            <a:ext cx="2209800" cy="677108"/>
          </a:xfrm>
          <a:prstGeom prst="rect">
            <a:avLst/>
          </a:prstGeom>
          <a:noFill/>
        </p:spPr>
        <p:txBody>
          <a:bodyPr wrap="square" rtlCol="0">
            <a:spAutoFit/>
          </a:bodyPr>
          <a:lstStyle/>
          <a:p>
            <a:pPr algn="ctr"/>
            <a:r>
              <a:rPr lang="en-US">
                <a:latin typeface="Times New Roman" pitchFamily="18" charset="0"/>
                <a:cs typeface="Times New Roman" pitchFamily="18" charset="0"/>
              </a:rPr>
              <a:t>Đông dân hơn nhiều thành thị ở châu Á.</a:t>
            </a:r>
          </a:p>
        </p:txBody>
      </p:sp>
      <p:sp>
        <p:nvSpPr>
          <p:cNvPr id="8" name="Rectangle 7"/>
          <p:cNvSpPr/>
          <p:nvPr/>
        </p:nvSpPr>
        <p:spPr>
          <a:xfrm>
            <a:off x="4572000" y="12573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6781800" y="1257300"/>
            <a:ext cx="19050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p:cNvSpPr/>
          <p:nvPr/>
        </p:nvSpPr>
        <p:spPr>
          <a:xfrm>
            <a:off x="2400300" y="2476500"/>
            <a:ext cx="1905000" cy="100188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572000" y="2476500"/>
            <a:ext cx="2057400" cy="9906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4572000" y="36576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6858000" y="2476500"/>
            <a:ext cx="1905000" cy="9144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ectangle 23"/>
          <p:cNvSpPr/>
          <p:nvPr/>
        </p:nvSpPr>
        <p:spPr>
          <a:xfrm>
            <a:off x="2362200" y="3657600"/>
            <a:ext cx="2057400" cy="10668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ectangle 24"/>
          <p:cNvSpPr/>
          <p:nvPr/>
        </p:nvSpPr>
        <p:spPr>
          <a:xfrm>
            <a:off x="6858000" y="3657600"/>
            <a:ext cx="1905000" cy="1714500"/>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TextBox 29"/>
          <p:cNvSpPr txBox="1"/>
          <p:nvPr/>
        </p:nvSpPr>
        <p:spPr>
          <a:xfrm>
            <a:off x="4419600" y="1181100"/>
            <a:ext cx="2286000" cy="1261884"/>
          </a:xfrm>
          <a:prstGeom prst="rect">
            <a:avLst/>
          </a:prstGeom>
          <a:noFill/>
        </p:spPr>
        <p:txBody>
          <a:bodyPr wrap="square" rtlCol="0">
            <a:spAutoFit/>
          </a:bodyPr>
          <a:lstStyle/>
          <a:p>
            <a:pPr algn="ctr"/>
            <a:r>
              <a:rPr lang="en-US">
                <a:latin typeface="Times New Roman" pitchFamily="18" charset="0"/>
                <a:cs typeface="Times New Roman" pitchFamily="18" charset="0"/>
              </a:rPr>
              <a:t>Có nhiều dân nước ngoài như Trung Quốc, Hà Lan, Anh, Pháp</a:t>
            </a:r>
          </a:p>
        </p:txBody>
      </p:sp>
      <p:sp>
        <p:nvSpPr>
          <p:cNvPr id="31" name="TextBox 30"/>
          <p:cNvSpPr txBox="1"/>
          <p:nvPr/>
        </p:nvSpPr>
        <p:spPr>
          <a:xfrm>
            <a:off x="6705600" y="1270337"/>
            <a:ext cx="2209800" cy="969496"/>
          </a:xfrm>
          <a:prstGeom prst="rect">
            <a:avLst/>
          </a:prstGeom>
          <a:noFill/>
        </p:spPr>
        <p:txBody>
          <a:bodyPr wrap="square" rtlCol="0">
            <a:spAutoFit/>
          </a:bodyPr>
          <a:lstStyle/>
          <a:p>
            <a:pPr algn="ctr"/>
            <a:r>
              <a:rPr lang="en-US">
                <a:latin typeface="Times New Roman" pitchFamily="18" charset="0"/>
                <a:cs typeface="Times New Roman" pitchFamily="18" charset="0"/>
              </a:rPr>
              <a:t>Là dân địa phương và các nhà buôn Nhật Bản.</a:t>
            </a:r>
          </a:p>
        </p:txBody>
      </p:sp>
      <p:sp>
        <p:nvSpPr>
          <p:cNvPr id="32" name="TextBox 31"/>
          <p:cNvSpPr txBox="1"/>
          <p:nvPr/>
        </p:nvSpPr>
        <p:spPr>
          <a:xfrm>
            <a:off x="2362200" y="2497604"/>
            <a:ext cx="2057400" cy="969496"/>
          </a:xfrm>
          <a:prstGeom prst="rect">
            <a:avLst/>
          </a:prstGeom>
          <a:noFill/>
        </p:spPr>
        <p:txBody>
          <a:bodyPr wrap="square" rtlCol="0">
            <a:spAutoFit/>
          </a:bodyPr>
          <a:lstStyle/>
          <a:p>
            <a:pPr algn="ctr"/>
            <a:r>
              <a:rPr lang="en-US">
                <a:latin typeface="Times New Roman" pitchFamily="18" charset="0"/>
                <a:cs typeface="Times New Roman" pitchFamily="18" charset="0"/>
              </a:rPr>
              <a:t>Lớn bằng thành thị ở một số nước châu Á</a:t>
            </a:r>
          </a:p>
        </p:txBody>
      </p:sp>
      <p:sp>
        <p:nvSpPr>
          <p:cNvPr id="33" name="TextBox 32"/>
          <p:cNvSpPr txBox="1">
            <a:spLocks noChangeArrowheads="1"/>
          </p:cNvSpPr>
          <p:nvPr/>
        </p:nvSpPr>
        <p:spPr bwMode="auto">
          <a:xfrm>
            <a:off x="2133600" y="3499753"/>
            <a:ext cx="2438400" cy="21390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Những ngày phiên chợ, dân ở các làng lân cận gánh hàng hóa đến đông không thể tưởng tượng được. Buôn bán nhiều mặt hàng: tơ, lụa, vóc, nhiễu </a:t>
            </a:r>
          </a:p>
        </p:txBody>
      </p:sp>
      <p:sp>
        <p:nvSpPr>
          <p:cNvPr id="34" name="TextBox 33"/>
          <p:cNvSpPr txBox="1">
            <a:spLocks noChangeArrowheads="1"/>
          </p:cNvSpPr>
          <p:nvPr/>
        </p:nvSpPr>
        <p:spPr bwMode="auto">
          <a:xfrm>
            <a:off x="4419600" y="3657600"/>
            <a:ext cx="23622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Buôn bán tấp nập, là n</a:t>
            </a:r>
            <a:r>
              <a:rPr lang="vi-VN">
                <a:latin typeface="Times New Roman" pitchFamily="18" charset="0"/>
                <a:cs typeface="Times New Roman" pitchFamily="18" charset="0"/>
              </a:rPr>
              <a:t>ơ</a:t>
            </a:r>
            <a:r>
              <a:rPr lang="en-US">
                <a:latin typeface="Times New Roman" pitchFamily="18" charset="0"/>
                <a:cs typeface="Times New Roman" pitchFamily="18" charset="0"/>
              </a:rPr>
              <a:t>i trung chuyển hàng hoá của n</a:t>
            </a:r>
            <a:r>
              <a:rPr lang="vi-VN">
                <a:latin typeface="Times New Roman" pitchFamily="18" charset="0"/>
                <a:cs typeface="Times New Roman" pitchFamily="18" charset="0"/>
              </a:rPr>
              <a:t>ướ</a:t>
            </a:r>
            <a:r>
              <a:rPr lang="en-US">
                <a:latin typeface="Times New Roman" pitchFamily="18" charset="0"/>
                <a:cs typeface="Times New Roman" pitchFamily="18" charset="0"/>
              </a:rPr>
              <a:t>c ta với n</a:t>
            </a:r>
            <a:r>
              <a:rPr lang="vi-VN">
                <a:latin typeface="Times New Roman" pitchFamily="18" charset="0"/>
                <a:cs typeface="Times New Roman" pitchFamily="18" charset="0"/>
              </a:rPr>
              <a:t>ước</a:t>
            </a:r>
            <a:r>
              <a:rPr lang="en-US">
                <a:latin typeface="Times New Roman" pitchFamily="18" charset="0"/>
                <a:cs typeface="Times New Roman" pitchFamily="18" charset="0"/>
              </a:rPr>
              <a:t> ngoài</a:t>
            </a:r>
          </a:p>
        </p:txBody>
      </p:sp>
      <p:sp>
        <p:nvSpPr>
          <p:cNvPr id="35" name="TextBox 34"/>
          <p:cNvSpPr txBox="1">
            <a:spLocks noChangeArrowheads="1"/>
          </p:cNvSpPr>
          <p:nvPr/>
        </p:nvSpPr>
        <p:spPr bwMode="auto">
          <a:xfrm>
            <a:off x="6629400" y="3678704"/>
            <a:ext cx="2286000" cy="9694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Là n</a:t>
            </a:r>
            <a:r>
              <a:rPr lang="vi-VN">
                <a:latin typeface="Times New Roman" pitchFamily="18" charset="0"/>
                <a:cs typeface="Times New Roman" pitchFamily="18" charset="0"/>
              </a:rPr>
              <a:t>ơ</a:t>
            </a:r>
            <a:r>
              <a:rPr lang="en-US">
                <a:latin typeface="Times New Roman" pitchFamily="18" charset="0"/>
                <a:cs typeface="Times New Roman" pitchFamily="18" charset="0"/>
              </a:rPr>
              <a:t>i th</a:t>
            </a:r>
            <a:r>
              <a:rPr lang="vi-VN">
                <a:latin typeface="Times New Roman" pitchFamily="18" charset="0"/>
                <a:cs typeface="Times New Roman" pitchFamily="18" charset="0"/>
              </a:rPr>
              <a:t>ươ</a:t>
            </a:r>
            <a:r>
              <a:rPr lang="en-US">
                <a:latin typeface="Times New Roman" pitchFamily="18" charset="0"/>
                <a:cs typeface="Times New Roman" pitchFamily="18" charset="0"/>
              </a:rPr>
              <a:t>ng nhân ngoại quốc th</a:t>
            </a:r>
            <a:r>
              <a:rPr lang="vi-VN">
                <a:latin typeface="Times New Roman" pitchFamily="18" charset="0"/>
                <a:cs typeface="Times New Roman" pitchFamily="18" charset="0"/>
              </a:rPr>
              <a:t>ường</a:t>
            </a:r>
            <a:r>
              <a:rPr lang="en-US">
                <a:latin typeface="Times New Roman" pitchFamily="18" charset="0"/>
                <a:cs typeface="Times New Roman" pitchFamily="18" charset="0"/>
              </a:rPr>
              <a:t> lui tới buôn bán.</a:t>
            </a:r>
          </a:p>
        </p:txBody>
      </p:sp>
      <p:sp>
        <p:nvSpPr>
          <p:cNvPr id="36" name="TextBox 35"/>
          <p:cNvSpPr txBox="1">
            <a:spLocks noChangeArrowheads="1"/>
          </p:cNvSpPr>
          <p:nvPr/>
        </p:nvSpPr>
        <p:spPr bwMode="auto">
          <a:xfrm>
            <a:off x="4343400" y="2739479"/>
            <a:ext cx="2438400" cy="38472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Có h</a:t>
            </a:r>
            <a:r>
              <a:rPr lang="vi-VN">
                <a:latin typeface="Times New Roman" pitchFamily="18" charset="0"/>
                <a:cs typeface="Times New Roman" pitchFamily="18" charset="0"/>
              </a:rPr>
              <a:t>ơ</a:t>
            </a:r>
            <a:r>
              <a:rPr lang="en-US">
                <a:latin typeface="Times New Roman" pitchFamily="18" charset="0"/>
                <a:cs typeface="Times New Roman" pitchFamily="18" charset="0"/>
              </a:rPr>
              <a:t>n 2000 nóc nhà</a:t>
            </a:r>
          </a:p>
        </p:txBody>
      </p:sp>
      <p:sp>
        <p:nvSpPr>
          <p:cNvPr id="37" name="TextBox 36"/>
          <p:cNvSpPr txBox="1">
            <a:spLocks noChangeArrowheads="1"/>
          </p:cNvSpPr>
          <p:nvPr/>
        </p:nvSpPr>
        <p:spPr bwMode="auto">
          <a:xfrm>
            <a:off x="6629400" y="2400300"/>
            <a:ext cx="2286000" cy="12618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a:latin typeface="Times New Roman" pitchFamily="18" charset="0"/>
                <a:cs typeface="Times New Roman" pitchFamily="18" charset="0"/>
              </a:rPr>
              <a:t>Hội An là thành phố cảng lớn nhất Đàng Trong, nằm trên đất Quảng Nam</a:t>
            </a:r>
          </a:p>
        </p:txBody>
      </p:sp>
    </p:spTree>
    <p:extLst>
      <p:ext uri="{BB962C8B-B14F-4D97-AF65-F5344CB8AC3E}">
        <p14:creationId xmlns:p14="http://schemas.microsoft.com/office/powerpoint/2010/main" val="839018956"/>
      </p:ext>
    </p:extLst>
  </p:cSld>
  <p:clrMapOvr>
    <a:masterClrMapping/>
  </p:clrMapOvr>
  <p:transition spd="med">
    <p:newsflash/>
  </p:transition>
  <p:timing>
    <p:tnLst>
      <p:par>
        <p:cTn id="1" dur="indefinite" restart="never" nodeType="tmRoot">
          <p:childTnLst>
            <p:seq concurrent="1" nextAc="seek">
              <p:cTn id="2" restart="whenNotActive" fill="hold" evtFilter="cancelBubble" nodeType="interactiveSeq">
                <p:stCondLst>
                  <p:cond evt="onClick" delay="0">
                    <p:tgtEl>
                      <p:spTgt spid="7"/>
                    </p:tgtEl>
                  </p:cond>
                </p:stCondLst>
                <p:endSync evt="end" delay="0">
                  <p:rtn val="all"/>
                </p:endSync>
                <p:childTnLst>
                  <p:par>
                    <p:cTn id="3" fill="hold">
                      <p:stCondLst>
                        <p:cond delay="0"/>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500"/>
                                        <p:tgtEl>
                                          <p:spTgt spid="17"/>
                                        </p:tgtEl>
                                      </p:cBhvr>
                                    </p:animEffect>
                                  </p:childTnLst>
                                </p:cTn>
                              </p:par>
                            </p:childTnLst>
                          </p:cTn>
                        </p:par>
                      </p:childTnLst>
                    </p:cTn>
                  </p:par>
                </p:childTnLst>
              </p:cTn>
              <p:nextCondLst>
                <p:cond evt="onClick" delay="0">
                  <p:tgtEl>
                    <p:spTgt spid="7"/>
                  </p:tgtEl>
                </p:cond>
              </p:nextCondLst>
            </p:seq>
            <p:seq concurrent="1" nextAc="seek">
              <p:cTn id="8" restart="whenNotActive" fill="hold" evtFilter="cancelBubble" nodeType="interactiveSeq">
                <p:stCondLst>
                  <p:cond evt="onClick" delay="0">
                    <p:tgtEl>
                      <p:spTgt spid="8"/>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grpId="0" nodeType="clickEffect">
                                  <p:stCondLst>
                                    <p:cond delay="0"/>
                                  </p:stCondLst>
                                  <p:childTnLst>
                                    <p:set>
                                      <p:cBhvr>
                                        <p:cTn id="12" dur="1" fill="hold">
                                          <p:stCondLst>
                                            <p:cond delay="0"/>
                                          </p:stCondLst>
                                        </p:cTn>
                                        <p:tgtEl>
                                          <p:spTgt spid="30"/>
                                        </p:tgtEl>
                                        <p:attrNameLst>
                                          <p:attrName>style.visibility</p:attrName>
                                        </p:attrNameLst>
                                      </p:cBhvr>
                                      <p:to>
                                        <p:strVal val="visible"/>
                                      </p:to>
                                    </p:set>
                                    <p:animEffect transition="in" filter="wipe(down)">
                                      <p:cBhvr>
                                        <p:cTn id="13" dur="500"/>
                                        <p:tgtEl>
                                          <p:spTgt spid="30"/>
                                        </p:tgtEl>
                                      </p:cBhvr>
                                    </p:animEffect>
                                  </p:childTnLst>
                                </p:cTn>
                              </p:par>
                            </p:childTnLst>
                          </p:cTn>
                        </p:par>
                      </p:childTnLst>
                    </p:cTn>
                  </p:par>
                </p:childTnLst>
              </p:cTn>
              <p:nextCondLst>
                <p:cond evt="onClick" delay="0">
                  <p:tgtEl>
                    <p:spTgt spid="8"/>
                  </p:tgtEl>
                </p:cond>
              </p:nextCondLst>
            </p:seq>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6" presetClass="entr" presetSubtype="16" fill="hold" grpId="0" nodeType="click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circle(in)">
                                      <p:cBhvr>
                                        <p:cTn id="19" dur="2000"/>
                                        <p:tgtEl>
                                          <p:spTgt spid="31"/>
                                        </p:tgtEl>
                                      </p:cBhvr>
                                    </p:animEffect>
                                  </p:childTnLst>
                                </p:cTn>
                              </p:par>
                            </p:childTnLst>
                          </p:cTn>
                        </p:par>
                      </p:childTnLst>
                    </p:cTn>
                  </p:par>
                </p:childTnLst>
              </p:cTn>
              <p:nextCondLst>
                <p:cond evt="onClick" delay="0">
                  <p:tgtEl>
                    <p:spTgt spid="19"/>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wipe(down)">
                                      <p:cBhvr>
                                        <p:cTn id="25" dur="500"/>
                                        <p:tgtEl>
                                          <p:spTgt spid="32"/>
                                        </p:tgtEl>
                                      </p:cBhvr>
                                    </p:animEffect>
                                  </p:childTnLst>
                                </p:cTn>
                              </p:par>
                            </p:childTnLst>
                          </p:cTn>
                        </p:par>
                      </p:childTnLst>
                    </p:cTn>
                  </p:par>
                </p:childTnLst>
              </p:cTn>
              <p:nextCondLst>
                <p:cond evt="onClick" delay="0">
                  <p:tgtEl>
                    <p:spTgt spid="20"/>
                  </p:tgtEl>
                </p:cond>
              </p:nextCondLst>
            </p:seq>
            <p:seq concurrent="1" nextAc="seek">
              <p:cTn id="26" restart="whenNotActive" fill="hold" evtFilter="cancelBubble" nodeType="interactiveSeq">
                <p:stCondLst>
                  <p:cond evt="onClick" delay="0">
                    <p:tgtEl>
                      <p:spTgt spid="21"/>
                    </p:tgtEl>
                  </p:cond>
                </p:stCondLst>
                <p:endSync evt="end" delay="0">
                  <p:rtn val="all"/>
                </p:endSync>
                <p:childTnLst>
                  <p:par>
                    <p:cTn id="27" fill="hold">
                      <p:stCondLst>
                        <p:cond delay="0"/>
                      </p:stCondLst>
                      <p:childTnLst>
                        <p:par>
                          <p:cTn id="28" fill="hold">
                            <p:stCondLst>
                              <p:cond delay="0"/>
                            </p:stCondLst>
                            <p:childTnLst>
                              <p:par>
                                <p:cTn id="29" presetID="3" presetClass="entr" presetSubtype="10" fill="hold" grpId="0" nodeType="click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blinds(horizontal)">
                                      <p:cBhvr>
                                        <p:cTn id="31" dur="500"/>
                                        <p:tgtEl>
                                          <p:spTgt spid="36"/>
                                        </p:tgtEl>
                                      </p:cBhvr>
                                    </p:animEffect>
                                  </p:childTnLst>
                                </p:cTn>
                              </p:par>
                            </p:childTnLst>
                          </p:cTn>
                        </p:par>
                      </p:childTnLst>
                    </p:cTn>
                  </p:par>
                </p:childTnLst>
              </p:cTn>
              <p:nextCondLst>
                <p:cond evt="onClick" delay="0">
                  <p:tgtEl>
                    <p:spTgt spid="21"/>
                  </p:tgtEl>
                </p:cond>
              </p:nextCondLst>
            </p:seq>
            <p:seq concurrent="1" nextAc="seek">
              <p:cTn id="32" restart="whenNotActive" fill="hold" evtFilter="cancelBubble" nodeType="interactiveSeq">
                <p:stCondLst>
                  <p:cond evt="onClick" delay="0">
                    <p:tgtEl>
                      <p:spTgt spid="22"/>
                    </p:tgtEl>
                  </p:cond>
                </p:stCondLst>
                <p:endSync evt="end" delay="0">
                  <p:rtn val="all"/>
                </p:endSync>
                <p:childTnLst>
                  <p:par>
                    <p:cTn id="33" fill="hold">
                      <p:stCondLst>
                        <p:cond delay="0"/>
                      </p:stCondLst>
                      <p:childTnLst>
                        <p:par>
                          <p:cTn id="34" fill="hold">
                            <p:stCondLst>
                              <p:cond delay="0"/>
                            </p:stCondLst>
                            <p:childTnLst>
                              <p:par>
                                <p:cTn id="35" presetID="3" presetClass="entr" presetSubtype="10" fill="hold" grpId="0" nodeType="clickEffect">
                                  <p:stCondLst>
                                    <p:cond delay="0"/>
                                  </p:stCondLst>
                                  <p:childTnLst>
                                    <p:set>
                                      <p:cBhvr>
                                        <p:cTn id="36" dur="1" fill="hold">
                                          <p:stCondLst>
                                            <p:cond delay="0"/>
                                          </p:stCondLst>
                                        </p:cTn>
                                        <p:tgtEl>
                                          <p:spTgt spid="34"/>
                                        </p:tgtEl>
                                        <p:attrNameLst>
                                          <p:attrName>style.visibility</p:attrName>
                                        </p:attrNameLst>
                                      </p:cBhvr>
                                      <p:to>
                                        <p:strVal val="visible"/>
                                      </p:to>
                                    </p:set>
                                    <p:animEffect transition="in" filter="blinds(horizontal)">
                                      <p:cBhvr>
                                        <p:cTn id="37" dur="500"/>
                                        <p:tgtEl>
                                          <p:spTgt spid="34"/>
                                        </p:tgtEl>
                                      </p:cBhvr>
                                    </p:animEffect>
                                  </p:childTnLst>
                                </p:cTn>
                              </p:par>
                            </p:childTnLst>
                          </p:cTn>
                        </p:par>
                      </p:childTnLst>
                    </p:cTn>
                  </p:par>
                </p:childTnLst>
              </p:cTn>
              <p:nextCondLst>
                <p:cond evt="onClick" delay="0">
                  <p:tgtEl>
                    <p:spTgt spid="22"/>
                  </p:tgtEl>
                </p:cond>
              </p:nextCondLst>
            </p:seq>
            <p:seq concurrent="1" nextAc="seek">
              <p:cTn id="38" restart="whenNotActive" fill="hold" evtFilter="cancelBubble" nodeType="interactiveSeq">
                <p:stCondLst>
                  <p:cond evt="onClick" delay="0">
                    <p:tgtEl>
                      <p:spTgt spid="25"/>
                    </p:tgtEl>
                  </p:cond>
                </p:stCondLst>
                <p:endSync evt="end" delay="0">
                  <p:rtn val="all"/>
                </p:endSync>
                <p:childTnLst>
                  <p:par>
                    <p:cTn id="39" fill="hold">
                      <p:stCondLst>
                        <p:cond delay="0"/>
                      </p:stCondLst>
                      <p:childTnLst>
                        <p:par>
                          <p:cTn id="40" fill="hold">
                            <p:stCondLst>
                              <p:cond delay="0"/>
                            </p:stCondLst>
                            <p:childTnLst>
                              <p:par>
                                <p:cTn id="41" presetID="3" presetClass="entr" presetSubtype="10" fill="hold" grpId="0" nodeType="clickEffect">
                                  <p:stCondLst>
                                    <p:cond delay="0"/>
                                  </p:stCondLst>
                                  <p:childTnLst>
                                    <p:set>
                                      <p:cBhvr>
                                        <p:cTn id="42" dur="1" fill="hold">
                                          <p:stCondLst>
                                            <p:cond delay="0"/>
                                          </p:stCondLst>
                                        </p:cTn>
                                        <p:tgtEl>
                                          <p:spTgt spid="35"/>
                                        </p:tgtEl>
                                        <p:attrNameLst>
                                          <p:attrName>style.visibility</p:attrName>
                                        </p:attrNameLst>
                                      </p:cBhvr>
                                      <p:to>
                                        <p:strVal val="visible"/>
                                      </p:to>
                                    </p:set>
                                    <p:animEffect transition="in" filter="blinds(horizontal)">
                                      <p:cBhvr>
                                        <p:cTn id="43" dur="500"/>
                                        <p:tgtEl>
                                          <p:spTgt spid="35"/>
                                        </p:tgtEl>
                                      </p:cBhvr>
                                    </p:animEffect>
                                  </p:childTnLst>
                                </p:cTn>
                              </p:par>
                            </p:childTnLst>
                          </p:cTn>
                        </p:par>
                      </p:childTnLst>
                    </p:cTn>
                  </p:par>
                </p:childTnLst>
              </p:cTn>
              <p:nextCondLst>
                <p:cond evt="onClick" delay="0">
                  <p:tgtEl>
                    <p:spTgt spid="25"/>
                  </p:tgtEl>
                </p:cond>
              </p:nextCondLst>
            </p:seq>
            <p:seq concurrent="1" nextAc="seek">
              <p:cTn id="44" restart="whenNotActive" fill="hold" evtFilter="cancelBubble" nodeType="interactiveSeq">
                <p:stCondLst>
                  <p:cond evt="onClick" delay="0">
                    <p:tgtEl>
                      <p:spTgt spid="23"/>
                    </p:tgtEl>
                  </p:cond>
                </p:stCondLst>
                <p:endSync evt="end" delay="0">
                  <p:rtn val="all"/>
                </p:endSync>
                <p:childTnLst>
                  <p:par>
                    <p:cTn id="45" fill="hold">
                      <p:stCondLst>
                        <p:cond delay="0"/>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7"/>
                                        </p:tgtEl>
                                        <p:attrNameLst>
                                          <p:attrName>style.visibility</p:attrName>
                                        </p:attrNameLst>
                                      </p:cBhvr>
                                      <p:to>
                                        <p:strVal val="visible"/>
                                      </p:to>
                                    </p:set>
                                    <p:anim calcmode="lin" valueType="num">
                                      <p:cBhvr additive="base">
                                        <p:cTn id="49" dur="500" fill="hold"/>
                                        <p:tgtEl>
                                          <p:spTgt spid="37"/>
                                        </p:tgtEl>
                                        <p:attrNameLst>
                                          <p:attrName>ppt_x</p:attrName>
                                        </p:attrNameLst>
                                      </p:cBhvr>
                                      <p:tavLst>
                                        <p:tav tm="0">
                                          <p:val>
                                            <p:strVal val="#ppt_x"/>
                                          </p:val>
                                        </p:tav>
                                        <p:tav tm="100000">
                                          <p:val>
                                            <p:strVal val="#ppt_x"/>
                                          </p:val>
                                        </p:tav>
                                      </p:tavLst>
                                    </p:anim>
                                    <p:anim calcmode="lin" valueType="num">
                                      <p:cBhvr additive="base">
                                        <p:cTn id="50"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nextCondLst>
                <p:cond evt="onClick" delay="0">
                  <p:tgtEl>
                    <p:spTgt spid="23"/>
                  </p:tgtEl>
                </p:cond>
              </p:nextCondLst>
            </p:seq>
            <p:seq concurrent="1" nextAc="seek">
              <p:cTn id="51" restart="whenNotActive" fill="hold" evtFilter="cancelBubble" nodeType="interactiveSeq">
                <p:stCondLst>
                  <p:cond evt="onClick" delay="0">
                    <p:tgtEl>
                      <p:spTgt spid="24"/>
                    </p:tgtEl>
                  </p:cond>
                </p:stCondLst>
                <p:endSync evt="end" delay="0">
                  <p:rtn val="all"/>
                </p:endSync>
                <p:childTnLst>
                  <p:par>
                    <p:cTn id="52" fill="hold">
                      <p:stCondLst>
                        <p:cond delay="0"/>
                      </p:stCondLst>
                      <p:childTnLst>
                        <p:par>
                          <p:cTn id="53" fill="hold">
                            <p:stCondLst>
                              <p:cond delay="0"/>
                            </p:stCondLst>
                            <p:childTnLst>
                              <p:par>
                                <p:cTn id="54" presetID="16" presetClass="entr" presetSubtype="21" fill="hold" grpId="0" nodeType="clickEffect">
                                  <p:stCondLst>
                                    <p:cond delay="0"/>
                                  </p:stCondLst>
                                  <p:childTnLst>
                                    <p:set>
                                      <p:cBhvr>
                                        <p:cTn id="55" dur="1" fill="hold">
                                          <p:stCondLst>
                                            <p:cond delay="0"/>
                                          </p:stCondLst>
                                        </p:cTn>
                                        <p:tgtEl>
                                          <p:spTgt spid="33"/>
                                        </p:tgtEl>
                                        <p:attrNameLst>
                                          <p:attrName>style.visibility</p:attrName>
                                        </p:attrNameLst>
                                      </p:cBhvr>
                                      <p:to>
                                        <p:strVal val="visible"/>
                                      </p:to>
                                    </p:set>
                                    <p:animEffect transition="in" filter="barn(inVertical)">
                                      <p:cBhvr>
                                        <p:cTn id="56" dur="500"/>
                                        <p:tgtEl>
                                          <p:spTgt spid="33"/>
                                        </p:tgtEl>
                                      </p:cBhvr>
                                    </p:animEffect>
                                  </p:childTnLst>
                                </p:cTn>
                              </p:par>
                            </p:childTnLst>
                          </p:cTn>
                        </p:par>
                      </p:childTnLst>
                    </p:cTn>
                  </p:par>
                </p:childTnLst>
              </p:cTn>
              <p:nextCondLst>
                <p:cond evt="onClick" delay="0">
                  <p:tgtEl>
                    <p:spTgt spid="24"/>
                  </p:tgtEl>
                </p:cond>
              </p:nextCondLst>
            </p:seq>
          </p:childTnLst>
        </p:cTn>
      </p:par>
    </p:tnLst>
    <p:bldLst>
      <p:bldP spid="17" grpId="0"/>
      <p:bldP spid="30" grpId="0"/>
      <p:bldP spid="31" grpId="0"/>
      <p:bldP spid="32" grpId="0"/>
      <p:bldP spid="33" grpId="0"/>
      <p:bldP spid="34" grpId="0"/>
      <p:bldP spid="35" grpId="0"/>
      <p:bldP spid="36" grpId="0"/>
      <p:bldP spid="3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04800" y="76200"/>
            <a:ext cx="2899048" cy="2709292"/>
          </a:xfrm>
          <a:prstGeom prst="rect">
            <a:avLst/>
          </a:prstGeom>
          <a:ln w="38100" cap="sq">
            <a:solidFill>
              <a:schemeClr val="bg1"/>
            </a:solidFill>
            <a:prstDash val="solid"/>
            <a:miter lim="800000"/>
          </a:ln>
          <a:effectLst>
            <a:outerShdw blurRad="50800" dist="38100" dir="2700000" algn="tl" rotWithShape="0">
              <a:srgbClr val="000000">
                <a:alpha val="43000"/>
              </a:srgbClr>
            </a:outerShdw>
          </a:effectLst>
        </p:spPr>
      </p:pic>
      <p:sp>
        <p:nvSpPr>
          <p:cNvPr id="4" name="TextBox 3"/>
          <p:cNvSpPr txBox="1"/>
          <p:nvPr/>
        </p:nvSpPr>
        <p:spPr>
          <a:xfrm>
            <a:off x="-178110" y="2929508"/>
            <a:ext cx="3864868" cy="461665"/>
          </a:xfrm>
          <a:prstGeom prst="rect">
            <a:avLst/>
          </a:prstGeom>
          <a:noFill/>
        </p:spPr>
        <p:txBody>
          <a:bodyPr wrap="square" rtlCol="0">
            <a:spAutoFit/>
          </a:bodyPr>
          <a:lstStyle/>
          <a:p>
            <a:pPr algn="ct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Một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góc</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Thăng</a:t>
            </a:r>
            <a:r>
              <a:rPr lang="en-US" sz="2400" dirty="0">
                <a:solidFill>
                  <a:srgbClr val="002060"/>
                </a:solidFill>
                <a:latin typeface="Times New Roman" pitchFamily="18" charset="0"/>
                <a:cs typeface="Times New Roman" pitchFamily="18" charset="0"/>
              </a:rPr>
              <a:t> Long </a:t>
            </a:r>
          </a:p>
        </p:txBody>
      </p:sp>
      <p:pic>
        <p:nvPicPr>
          <p:cNvPr id="6" name="Picture 5"/>
          <p:cNvPicPr>
            <a:picLocks noChangeAspect="1"/>
          </p:cNvPicPr>
          <p:nvPr/>
        </p:nvPicPr>
        <p:blipFill>
          <a:blip r:embed="rId3"/>
          <a:stretch>
            <a:fillRect/>
          </a:stretch>
        </p:blipFill>
        <p:spPr>
          <a:xfrm>
            <a:off x="4427984" y="0"/>
            <a:ext cx="4499985" cy="3971370"/>
          </a:xfrm>
          <a:prstGeom prst="rect">
            <a:avLst/>
          </a:prstGeom>
        </p:spPr>
      </p:pic>
      <p:sp>
        <p:nvSpPr>
          <p:cNvPr id="8" name="TextBox 7"/>
          <p:cNvSpPr txBox="1"/>
          <p:nvPr/>
        </p:nvSpPr>
        <p:spPr>
          <a:xfrm>
            <a:off x="4745542" y="3971370"/>
            <a:ext cx="3864868" cy="461665"/>
          </a:xfrm>
          <a:prstGeom prst="rect">
            <a:avLst/>
          </a:prstGeom>
          <a:noFill/>
        </p:spPr>
        <p:txBody>
          <a:bodyPr wrap="square" rtlCol="0">
            <a:spAutoFit/>
          </a:bodyPr>
          <a:lstStyle/>
          <a:p>
            <a:pPr algn="ct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Một</a:t>
            </a:r>
            <a:r>
              <a:rPr lang="en-US" sz="2400" dirty="0">
                <a:solidFill>
                  <a:srgbClr val="002060"/>
                </a:solidFill>
                <a:latin typeface="Times New Roman" pitchFamily="18" charset="0"/>
                <a:cs typeface="Times New Roman" pitchFamily="18" charset="0"/>
              </a:rPr>
              <a:t> </a:t>
            </a:r>
            <a:r>
              <a:rPr lang="en-US" sz="2400" dirty="0" err="1">
                <a:solidFill>
                  <a:srgbClr val="002060"/>
                </a:solidFill>
                <a:latin typeface="Times New Roman" pitchFamily="18" charset="0"/>
                <a:cs typeface="Times New Roman" pitchFamily="18" charset="0"/>
              </a:rPr>
              <a:t>góc</a:t>
            </a:r>
            <a:r>
              <a:rPr lang="en-US" sz="2400" dirty="0">
                <a:solidFill>
                  <a:srgbClr val="002060"/>
                </a:solidFill>
                <a:latin typeface="Times New Roman" pitchFamily="18" charset="0"/>
                <a:cs typeface="Times New Roman" pitchFamily="18" charset="0"/>
              </a:rPr>
              <a:t> </a:t>
            </a:r>
            <a:r>
              <a:rPr lang="vi-VN" sz="2400" dirty="0">
                <a:solidFill>
                  <a:srgbClr val="002060"/>
                </a:solidFill>
                <a:latin typeface="Times New Roman" pitchFamily="18" charset="0"/>
                <a:cs typeface="Times New Roman" pitchFamily="18" charset="0"/>
              </a:rPr>
              <a:t>Hội An</a:t>
            </a:r>
            <a:r>
              <a:rPr lang="en-US" sz="2400" dirty="0">
                <a:solidFill>
                  <a:srgbClr val="002060"/>
                </a:solidFill>
                <a:latin typeface="Times New Roman" pitchFamily="18" charset="0"/>
                <a:cs typeface="Times New Roman" pitchFamily="18" charset="0"/>
              </a:rPr>
              <a:t> </a:t>
            </a:r>
          </a:p>
        </p:txBody>
      </p:sp>
      <p:pic>
        <p:nvPicPr>
          <p:cNvPr id="9" name="Picture 8"/>
          <p:cNvPicPr>
            <a:picLocks noChangeAspect="1"/>
          </p:cNvPicPr>
          <p:nvPr/>
        </p:nvPicPr>
        <p:blipFill>
          <a:blip r:embed="rId4"/>
          <a:stretch>
            <a:fillRect/>
          </a:stretch>
        </p:blipFill>
        <p:spPr>
          <a:xfrm>
            <a:off x="467544" y="3580547"/>
            <a:ext cx="3219214" cy="1869241"/>
          </a:xfrm>
          <a:prstGeom prst="rect">
            <a:avLst/>
          </a:prstGeom>
        </p:spPr>
      </p:pic>
      <p:sp>
        <p:nvSpPr>
          <p:cNvPr id="10" name="TextBox 9"/>
          <p:cNvSpPr txBox="1"/>
          <p:nvPr/>
        </p:nvSpPr>
        <p:spPr>
          <a:xfrm>
            <a:off x="2077151" y="4804211"/>
            <a:ext cx="5257800" cy="584775"/>
          </a:xfrm>
          <a:prstGeom prst="rect">
            <a:avLst/>
          </a:prstGeom>
          <a:noFill/>
        </p:spPr>
        <p:txBody>
          <a:bodyPr wrap="square" rtlCol="0">
            <a:spAutoFit/>
          </a:bodyPr>
          <a:lstStyle/>
          <a:p>
            <a:pPr algn="ctr"/>
            <a:r>
              <a:rPr lang="vi-VN" sz="3200" dirty="0">
                <a:solidFill>
                  <a:srgbClr val="002060"/>
                </a:solidFill>
                <a:latin typeface="Times New Roman" pitchFamily="18" charset="0"/>
                <a:cs typeface="Times New Roman" pitchFamily="18" charset="0"/>
              </a:rPr>
              <a:t>Phố Hiến </a:t>
            </a:r>
            <a:endParaRPr lang="en-US" sz="32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3320678730"/>
      </p:ext>
    </p:extLst>
  </p:cSld>
  <p:clrMapOvr>
    <a:masterClrMapping/>
  </p:clrMapOvr>
  <p:transition spd="med">
    <p:newsflash/>
  </p:transition>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Horizontal Scroll 3"/>
          <p:cNvSpPr/>
          <p:nvPr/>
        </p:nvSpPr>
        <p:spPr>
          <a:xfrm>
            <a:off x="1219200" y="571500"/>
            <a:ext cx="6522156" cy="2438400"/>
          </a:xfrm>
          <a:prstGeom prst="horizontalScroll">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vi-VN" sz="3200" dirty="0">
                <a:solidFill>
                  <a:srgbClr val="C00000"/>
                </a:solidFill>
                <a:latin typeface="Times New Roman" pitchFamily="18" charset="0"/>
                <a:cs typeface="Times New Roman" pitchFamily="18" charset="0"/>
              </a:rPr>
              <a:t>M</a:t>
            </a:r>
            <a:r>
              <a:rPr lang="en-US" sz="3200" dirty="0">
                <a:solidFill>
                  <a:srgbClr val="C00000"/>
                </a:solidFill>
                <a:latin typeface="Times New Roman" pitchFamily="18" charset="0"/>
                <a:cs typeface="Times New Roman" pitchFamily="18" charset="0"/>
              </a:rPr>
              <a:t>ô </a:t>
            </a:r>
            <a:r>
              <a:rPr lang="en-US" sz="3200" dirty="0" err="1">
                <a:solidFill>
                  <a:srgbClr val="C00000"/>
                </a:solidFill>
                <a:latin typeface="Times New Roman" pitchFamily="18" charset="0"/>
                <a:cs typeface="Times New Roman" pitchFamily="18" charset="0"/>
              </a:rPr>
              <a:t>tả</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một</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số</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thành</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thị</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của</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nước</a:t>
            </a:r>
            <a:r>
              <a:rPr lang="en-US" sz="3200" dirty="0">
                <a:solidFill>
                  <a:srgbClr val="C00000"/>
                </a:solidFill>
                <a:latin typeface="Times New Roman" pitchFamily="18" charset="0"/>
                <a:cs typeface="Times New Roman" pitchFamily="18" charset="0"/>
              </a:rPr>
              <a:t> ta ở </a:t>
            </a:r>
            <a:r>
              <a:rPr lang="en-US" sz="3200" dirty="0" err="1">
                <a:solidFill>
                  <a:srgbClr val="C00000"/>
                </a:solidFill>
                <a:latin typeface="Times New Roman" pitchFamily="18" charset="0"/>
                <a:cs typeface="Times New Roman" pitchFamily="18" charset="0"/>
              </a:rPr>
              <a:t>thế</a:t>
            </a:r>
            <a:r>
              <a:rPr lang="en-US" sz="3200" dirty="0">
                <a:solidFill>
                  <a:srgbClr val="C00000"/>
                </a:solidFill>
                <a:latin typeface="Times New Roman" pitchFamily="18" charset="0"/>
                <a:cs typeface="Times New Roman" pitchFamily="18" charset="0"/>
              </a:rPr>
              <a:t> </a:t>
            </a:r>
            <a:r>
              <a:rPr lang="en-US" sz="3200" dirty="0" err="1">
                <a:solidFill>
                  <a:srgbClr val="C00000"/>
                </a:solidFill>
                <a:latin typeface="Times New Roman" pitchFamily="18" charset="0"/>
                <a:cs typeface="Times New Roman" pitchFamily="18" charset="0"/>
              </a:rPr>
              <a:t>kỉ</a:t>
            </a:r>
            <a:r>
              <a:rPr lang="en-US" sz="3200" dirty="0">
                <a:solidFill>
                  <a:srgbClr val="C00000"/>
                </a:solidFill>
                <a:latin typeface="Times New Roman" pitchFamily="18" charset="0"/>
                <a:cs typeface="Times New Roman" pitchFamily="18" charset="0"/>
              </a:rPr>
              <a:t> XVI- XVII</a:t>
            </a:r>
          </a:p>
        </p:txBody>
      </p:sp>
      <p:sp>
        <p:nvSpPr>
          <p:cNvPr id="7" name="Rectangle 6"/>
          <p:cNvSpPr/>
          <p:nvPr/>
        </p:nvSpPr>
        <p:spPr>
          <a:xfrm>
            <a:off x="1657935" y="3566984"/>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8" name="TextBox 7">
            <a:hlinkClick r:id="rId3" action="ppaction://hlinksldjump"/>
          </p:cNvPr>
          <p:cNvSpPr txBox="1"/>
          <p:nvPr/>
        </p:nvSpPr>
        <p:spPr>
          <a:xfrm>
            <a:off x="1600200" y="3691235"/>
            <a:ext cx="1830977" cy="461665"/>
          </a:xfrm>
          <a:prstGeom prst="rect">
            <a:avLst/>
          </a:prstGeom>
          <a:noFill/>
        </p:spPr>
        <p:txBody>
          <a:bodyPr wrap="square" rtlCol="0">
            <a:spAutoFit/>
          </a:bodyPr>
          <a:lstStyle/>
          <a:p>
            <a:pPr algn="ctr"/>
            <a:r>
              <a:rPr lang="vi-VN" sz="2400">
                <a:solidFill>
                  <a:srgbClr val="002060"/>
                </a:solidFill>
                <a:latin typeface="+mj-lt"/>
              </a:rPr>
              <a:t>Thăng Long</a:t>
            </a:r>
            <a:endParaRPr lang="en-US" sz="2400">
              <a:solidFill>
                <a:srgbClr val="002060"/>
              </a:solidFill>
              <a:latin typeface="+mj-lt"/>
            </a:endParaRPr>
          </a:p>
        </p:txBody>
      </p:sp>
      <p:sp>
        <p:nvSpPr>
          <p:cNvPr id="9" name="Rectangle 8"/>
          <p:cNvSpPr/>
          <p:nvPr/>
        </p:nvSpPr>
        <p:spPr>
          <a:xfrm>
            <a:off x="3717512" y="3619500"/>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0" name="TextBox 9">
            <a:hlinkClick r:id="rId4" action="ppaction://hlinksldjump"/>
          </p:cNvPr>
          <p:cNvSpPr txBox="1"/>
          <p:nvPr/>
        </p:nvSpPr>
        <p:spPr>
          <a:xfrm>
            <a:off x="3579223" y="3691235"/>
            <a:ext cx="1830977" cy="461665"/>
          </a:xfrm>
          <a:prstGeom prst="rect">
            <a:avLst/>
          </a:prstGeom>
          <a:noFill/>
        </p:spPr>
        <p:txBody>
          <a:bodyPr wrap="square" rtlCol="0">
            <a:spAutoFit/>
          </a:bodyPr>
          <a:lstStyle/>
          <a:p>
            <a:pPr algn="ctr"/>
            <a:r>
              <a:rPr lang="vi-VN" sz="2400">
                <a:solidFill>
                  <a:srgbClr val="002060"/>
                </a:solidFill>
                <a:latin typeface="+mj-lt"/>
              </a:rPr>
              <a:t>Phố Hiến</a:t>
            </a:r>
            <a:endParaRPr lang="en-US" sz="2400">
              <a:solidFill>
                <a:srgbClr val="002060"/>
              </a:solidFill>
              <a:latin typeface="+mj-lt"/>
            </a:endParaRPr>
          </a:p>
        </p:txBody>
      </p:sp>
      <p:sp>
        <p:nvSpPr>
          <p:cNvPr id="11" name="Rectangle 10"/>
          <p:cNvSpPr/>
          <p:nvPr/>
        </p:nvSpPr>
        <p:spPr>
          <a:xfrm>
            <a:off x="5777089" y="3619500"/>
            <a:ext cx="1614311" cy="609600"/>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TextBox 11">
            <a:hlinkClick r:id="rId3" action="ppaction://hlinksldjump"/>
          </p:cNvPr>
          <p:cNvSpPr txBox="1"/>
          <p:nvPr/>
        </p:nvSpPr>
        <p:spPr>
          <a:xfrm>
            <a:off x="5638800" y="3691235"/>
            <a:ext cx="1830977" cy="461665"/>
          </a:xfrm>
          <a:prstGeom prst="rect">
            <a:avLst/>
          </a:prstGeom>
          <a:noFill/>
        </p:spPr>
        <p:txBody>
          <a:bodyPr wrap="square" rtlCol="0">
            <a:spAutoFit/>
          </a:bodyPr>
          <a:lstStyle/>
          <a:p>
            <a:pPr algn="ctr"/>
            <a:r>
              <a:rPr lang="vi-VN" sz="2400">
                <a:solidFill>
                  <a:srgbClr val="002060"/>
                </a:solidFill>
                <a:latin typeface="+mj-lt"/>
              </a:rPr>
              <a:t>Hội An</a:t>
            </a:r>
            <a:endParaRPr lang="en-US" sz="2400">
              <a:solidFill>
                <a:srgbClr val="002060"/>
              </a:solidFill>
              <a:latin typeface="+mj-lt"/>
            </a:endParaRPr>
          </a:p>
        </p:txBody>
      </p:sp>
    </p:spTree>
    <p:extLst>
      <p:ext uri="{BB962C8B-B14F-4D97-AF65-F5344CB8AC3E}">
        <p14:creationId xmlns:p14="http://schemas.microsoft.com/office/powerpoint/2010/main" val="1440224897"/>
      </p:ext>
    </p:extLst>
  </p:cSld>
  <p:clrMapOvr>
    <a:masterClrMapping/>
  </p:clrMapOvr>
  <p:transition spd="med">
    <p:newsflash/>
  </p:transition>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itle 1"/>
          <p:cNvSpPr>
            <a:spLocks noGrp="1"/>
          </p:cNvSpPr>
          <p:nvPr>
            <p:ph type="title"/>
          </p:nvPr>
        </p:nvSpPr>
        <p:spPr>
          <a:xfrm>
            <a:off x="812175" y="174925"/>
            <a:ext cx="8296010" cy="444500"/>
          </a:xfrm>
        </p:spPr>
        <p:txBody>
          <a:bodyPr>
            <a:normAutofit fontScale="90000"/>
          </a:bodyPr>
          <a:lstStyle/>
          <a:p>
            <a:r>
              <a:rPr lang="en-US" altLang="en-US" sz="3000" b="1" dirty="0" err="1">
                <a:latin typeface="Times New Roman" panose="02020603050405020304" pitchFamily="18" charset="0"/>
                <a:ea typeface="HP001"/>
                <a:cs typeface="Times New Roman" panose="02020603050405020304" pitchFamily="18" charset="0"/>
              </a:rPr>
              <a:t>Thứ</a:t>
            </a:r>
            <a:r>
              <a:rPr lang="en-US" altLang="en-US" sz="3000" b="1" dirty="0">
                <a:latin typeface="Times New Roman" panose="02020603050405020304" pitchFamily="18" charset="0"/>
                <a:ea typeface="HP001"/>
                <a:cs typeface="Times New Roman" panose="02020603050405020304" pitchFamily="18" charset="0"/>
              </a:rPr>
              <a:t>       , </a:t>
            </a:r>
            <a:r>
              <a:rPr lang="en-US" altLang="en-US" sz="3000" b="1" dirty="0" err="1">
                <a:latin typeface="Times New Roman" panose="02020603050405020304" pitchFamily="18" charset="0"/>
                <a:ea typeface="HP001"/>
                <a:cs typeface="Times New Roman" panose="02020603050405020304" pitchFamily="18" charset="0"/>
              </a:rPr>
              <a:t>ngày</a:t>
            </a:r>
            <a:r>
              <a:rPr lang="en-US" altLang="en-US" sz="3000" b="1" dirty="0">
                <a:latin typeface="Times New Roman" panose="02020603050405020304" pitchFamily="18" charset="0"/>
                <a:ea typeface="HP001"/>
                <a:cs typeface="Times New Roman" panose="02020603050405020304" pitchFamily="18" charset="0"/>
              </a:rPr>
              <a:t>     </a:t>
            </a:r>
            <a:r>
              <a:rPr lang="en-US" altLang="en-US" sz="3000" b="1" dirty="0" err="1">
                <a:latin typeface="Times New Roman" panose="02020603050405020304" pitchFamily="18" charset="0"/>
                <a:ea typeface="HP001"/>
                <a:cs typeface="Times New Roman" panose="02020603050405020304" pitchFamily="18" charset="0"/>
              </a:rPr>
              <a:t>tháng</a:t>
            </a:r>
            <a:r>
              <a:rPr lang="en-US" altLang="en-US" sz="3000" b="1" dirty="0">
                <a:latin typeface="Times New Roman" panose="02020603050405020304" pitchFamily="18" charset="0"/>
                <a:ea typeface="HP001"/>
                <a:cs typeface="Times New Roman" panose="02020603050405020304" pitchFamily="18" charset="0"/>
              </a:rPr>
              <a:t> 3 </a:t>
            </a:r>
            <a:r>
              <a:rPr lang="en-US" altLang="en-US" sz="3000" b="1" dirty="0" err="1">
                <a:latin typeface="Times New Roman" panose="02020603050405020304" pitchFamily="18" charset="0"/>
                <a:ea typeface="HP001"/>
                <a:cs typeface="Times New Roman" panose="02020603050405020304" pitchFamily="18" charset="0"/>
              </a:rPr>
              <a:t>năm</a:t>
            </a:r>
            <a:r>
              <a:rPr lang="en-US" altLang="en-US" sz="3000" b="1" dirty="0">
                <a:latin typeface="Times New Roman" panose="02020603050405020304" pitchFamily="18" charset="0"/>
                <a:ea typeface="HP001"/>
                <a:cs typeface="Times New Roman" panose="02020603050405020304" pitchFamily="18" charset="0"/>
              </a:rPr>
              <a:t> 2022</a:t>
            </a:r>
          </a:p>
        </p:txBody>
      </p:sp>
      <p:sp>
        <p:nvSpPr>
          <p:cNvPr id="5" name="Title 1"/>
          <p:cNvSpPr txBox="1">
            <a:spLocks/>
          </p:cNvSpPr>
          <p:nvPr/>
        </p:nvSpPr>
        <p:spPr bwMode="auto">
          <a:xfrm>
            <a:off x="1259632" y="659644"/>
            <a:ext cx="7162271"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sz="3000" b="1" u="sng" kern="0" dirty="0" err="1">
                <a:solidFill>
                  <a:schemeClr val="tx1"/>
                </a:solidFill>
                <a:latin typeface="Times New Roman" panose="02020603050405020304" pitchFamily="18" charset="0"/>
                <a:ea typeface="HP001"/>
                <a:cs typeface="Times New Roman" panose="02020603050405020304" pitchFamily="18" charset="0"/>
              </a:rPr>
              <a:t>Lịch</a:t>
            </a:r>
            <a:r>
              <a:rPr lang="en-US" altLang="en-US" sz="3000" b="1" u="sng" kern="0" dirty="0">
                <a:solidFill>
                  <a:schemeClr val="tx1"/>
                </a:solidFill>
                <a:latin typeface="Times New Roman" panose="02020603050405020304" pitchFamily="18" charset="0"/>
                <a:ea typeface="HP001"/>
                <a:cs typeface="Times New Roman" panose="02020603050405020304" pitchFamily="18" charset="0"/>
              </a:rPr>
              <a:t> </a:t>
            </a:r>
            <a:r>
              <a:rPr lang="en-US" altLang="en-US" sz="3000" b="1" u="sng" kern="0" dirty="0" err="1">
                <a:solidFill>
                  <a:schemeClr val="tx1"/>
                </a:solidFill>
                <a:latin typeface="Times New Roman" panose="02020603050405020304" pitchFamily="18" charset="0"/>
                <a:ea typeface="HP001"/>
                <a:cs typeface="Times New Roman" panose="02020603050405020304" pitchFamily="18" charset="0"/>
              </a:rPr>
              <a:t>sử</a:t>
            </a:r>
            <a:r>
              <a:rPr lang="en-US" altLang="en-US" sz="3000" b="1" u="sng" kern="0" dirty="0">
                <a:solidFill>
                  <a:schemeClr val="tx1"/>
                </a:solidFill>
                <a:latin typeface="Times New Roman" panose="02020603050405020304" pitchFamily="18" charset="0"/>
                <a:ea typeface="HP001"/>
                <a:cs typeface="Times New Roman" panose="02020603050405020304" pitchFamily="18" charset="0"/>
              </a:rPr>
              <a:t>:</a:t>
            </a:r>
          </a:p>
        </p:txBody>
      </p:sp>
      <p:sp>
        <p:nvSpPr>
          <p:cNvPr id="6" name="Title 1"/>
          <p:cNvSpPr txBox="1">
            <a:spLocks/>
          </p:cNvSpPr>
          <p:nvPr/>
        </p:nvSpPr>
        <p:spPr bwMode="auto">
          <a:xfrm>
            <a:off x="1619672" y="1223708"/>
            <a:ext cx="5382682"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sz="3000" b="1" kern="0" dirty="0" err="1">
                <a:solidFill>
                  <a:schemeClr val="tx1"/>
                </a:solidFill>
                <a:latin typeface="Times New Roman" panose="02020603050405020304" pitchFamily="18" charset="0"/>
                <a:ea typeface="HP001"/>
                <a:cs typeface="Times New Roman" panose="02020603050405020304" pitchFamily="18" charset="0"/>
              </a:rPr>
              <a:t>Thành</a:t>
            </a:r>
            <a:r>
              <a:rPr lang="en-US" altLang="en-US" sz="3000" b="1" kern="0" dirty="0">
                <a:solidFill>
                  <a:schemeClr val="tx1"/>
                </a:solidFill>
                <a:latin typeface="Times New Roman" panose="02020603050405020304" pitchFamily="18" charset="0"/>
                <a:ea typeface="HP001"/>
                <a:cs typeface="Times New Roman" panose="02020603050405020304" pitchFamily="18" charset="0"/>
              </a:rPr>
              <a:t> </a:t>
            </a:r>
            <a:r>
              <a:rPr lang="en-US" altLang="en-US" sz="3000" b="1" kern="0" dirty="0" err="1">
                <a:solidFill>
                  <a:schemeClr val="tx1"/>
                </a:solidFill>
                <a:latin typeface="Times New Roman" panose="02020603050405020304" pitchFamily="18" charset="0"/>
                <a:ea typeface="HP001"/>
                <a:cs typeface="Times New Roman" panose="02020603050405020304" pitchFamily="18" charset="0"/>
              </a:rPr>
              <a:t>thị</a:t>
            </a:r>
            <a:r>
              <a:rPr lang="en-US" altLang="en-US" sz="3000" b="1" kern="0" dirty="0">
                <a:solidFill>
                  <a:schemeClr val="tx1"/>
                </a:solidFill>
                <a:latin typeface="Times New Roman" panose="02020603050405020304" pitchFamily="18" charset="0"/>
                <a:ea typeface="HP001"/>
                <a:cs typeface="Times New Roman" panose="02020603050405020304" pitchFamily="18" charset="0"/>
              </a:rPr>
              <a:t> ở </a:t>
            </a:r>
            <a:r>
              <a:rPr lang="en-US" altLang="en-US" sz="3000" b="1" kern="0" dirty="0" err="1">
                <a:solidFill>
                  <a:schemeClr val="tx1"/>
                </a:solidFill>
                <a:latin typeface="Times New Roman" panose="02020603050405020304" pitchFamily="18" charset="0"/>
                <a:ea typeface="HP001"/>
                <a:cs typeface="Times New Roman" panose="02020603050405020304" pitchFamily="18" charset="0"/>
              </a:rPr>
              <a:t>thế</a:t>
            </a:r>
            <a:r>
              <a:rPr lang="en-US" altLang="en-US" sz="3000" b="1" kern="0" dirty="0">
                <a:solidFill>
                  <a:schemeClr val="tx1"/>
                </a:solidFill>
                <a:latin typeface="Times New Roman" panose="02020603050405020304" pitchFamily="18" charset="0"/>
                <a:ea typeface="HP001"/>
                <a:cs typeface="Times New Roman" panose="02020603050405020304" pitchFamily="18" charset="0"/>
              </a:rPr>
              <a:t> </a:t>
            </a:r>
            <a:r>
              <a:rPr lang="en-US" altLang="en-US" sz="3000" b="1" kern="0" dirty="0" err="1">
                <a:solidFill>
                  <a:schemeClr val="tx1"/>
                </a:solidFill>
                <a:latin typeface="Times New Roman" panose="02020603050405020304" pitchFamily="18" charset="0"/>
                <a:ea typeface="HP001"/>
                <a:cs typeface="Times New Roman" panose="02020603050405020304" pitchFamily="18" charset="0"/>
              </a:rPr>
              <a:t>kỉ</a:t>
            </a:r>
            <a:r>
              <a:rPr lang="en-US" altLang="en-US" sz="3000" b="1" kern="0" dirty="0">
                <a:solidFill>
                  <a:schemeClr val="tx1"/>
                </a:solidFill>
                <a:latin typeface="Times New Roman" panose="02020603050405020304" pitchFamily="18" charset="0"/>
                <a:ea typeface="HP001"/>
                <a:cs typeface="Times New Roman" panose="02020603050405020304" pitchFamily="18" charset="0"/>
              </a:rPr>
              <a:t> </a:t>
            </a:r>
          </a:p>
        </p:txBody>
      </p:sp>
      <p:sp>
        <p:nvSpPr>
          <p:cNvPr id="7" name="TextBox 6"/>
          <p:cNvSpPr txBox="1"/>
          <p:nvPr/>
        </p:nvSpPr>
        <p:spPr>
          <a:xfrm>
            <a:off x="5868144" y="1255221"/>
            <a:ext cx="1806981" cy="461665"/>
          </a:xfrm>
          <a:prstGeom prst="rect">
            <a:avLst/>
          </a:prstGeom>
          <a:noFill/>
        </p:spPr>
        <p:txBody>
          <a:bodyPr wrap="square" rtlCol="0">
            <a:spAutoFit/>
          </a:bodyPr>
          <a:lstStyle/>
          <a:p>
            <a:r>
              <a:rPr lang="en-US" sz="2400" b="1" dirty="0">
                <a:latin typeface="Times New Roman" panose="02020603050405020304" pitchFamily="18" charset="0"/>
                <a:cs typeface="Times New Roman" panose="02020603050405020304" pitchFamily="18" charset="0"/>
              </a:rPr>
              <a:t>XVI-</a:t>
            </a:r>
            <a:r>
              <a:rPr lang="en-US" sz="2400" b="1" dirty="0">
                <a:solidFill>
                  <a:schemeClr val="bg1"/>
                </a:solidFill>
                <a:latin typeface="Times New Roman" panose="02020603050405020304" pitchFamily="18" charset="0"/>
                <a:cs typeface="Times New Roman" panose="02020603050405020304" pitchFamily="18" charset="0"/>
              </a:rPr>
              <a:t> </a:t>
            </a:r>
            <a:r>
              <a:rPr lang="en-US" sz="2400" b="1" dirty="0">
                <a:latin typeface="Times New Roman" panose="02020603050405020304" pitchFamily="18" charset="0"/>
                <a:cs typeface="Times New Roman" panose="02020603050405020304" pitchFamily="18" charset="0"/>
              </a:rPr>
              <a:t>XVII</a:t>
            </a:r>
          </a:p>
        </p:txBody>
      </p:sp>
    </p:spTree>
    <p:extLst>
      <p:ext uri="{BB962C8B-B14F-4D97-AF65-F5344CB8AC3E}">
        <p14:creationId xmlns:p14="http://schemas.microsoft.com/office/powerpoint/2010/main" val="2932635004"/>
      </p:ext>
    </p:extLst>
  </p:cSld>
  <p:clrMapOvr>
    <a:masterClrMapping/>
  </p:clrMapOvr>
  <p:transition spd="med">
    <p:newsflash/>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667000" y="114300"/>
            <a:ext cx="3886200" cy="1133965"/>
          </a:xfrm>
          <a:prstGeom prst="rect">
            <a:avLst/>
          </a:prstGeom>
          <a:noFill/>
        </p:spPr>
        <p:txBody>
          <a:bodyPr wrap="square" rtlCol="0">
            <a:spAutoFit/>
          </a:bodyPr>
          <a:lstStyle/>
          <a:p>
            <a:pPr algn="ctr">
              <a:lnSpc>
                <a:spcPct val="150000"/>
              </a:lnSpc>
              <a:defRPr/>
            </a:pPr>
            <a:r>
              <a:rPr lang="en-US" sz="2400" b="1" kern="0">
                <a:solidFill>
                  <a:srgbClr val="C00000"/>
                </a:solidFill>
                <a:latin typeface="Times New Roman" pitchFamily="18" charset="0"/>
                <a:cs typeface="Times New Roman" pitchFamily="18" charset="0"/>
              </a:rPr>
              <a:t>Cảnh Th</a:t>
            </a:r>
            <a:r>
              <a:rPr lang="vi-VN" sz="2400" b="1" kern="0">
                <a:solidFill>
                  <a:srgbClr val="C00000"/>
                </a:solidFill>
                <a:latin typeface="Times New Roman" pitchFamily="18" charset="0"/>
                <a:cs typeface="Times New Roman" pitchFamily="18" charset="0"/>
              </a:rPr>
              <a:t>ă</a:t>
            </a:r>
            <a:r>
              <a:rPr lang="en-US" sz="2400" b="1" kern="0">
                <a:solidFill>
                  <a:srgbClr val="C00000"/>
                </a:solidFill>
                <a:latin typeface="Times New Roman" pitchFamily="18" charset="0"/>
                <a:cs typeface="Times New Roman" pitchFamily="18" charset="0"/>
              </a:rPr>
              <a:t>ng Long x</a:t>
            </a:r>
            <a:r>
              <a:rPr lang="vi-VN" sz="2400" b="1" kern="0">
                <a:solidFill>
                  <a:srgbClr val="C00000"/>
                </a:solidFill>
                <a:latin typeface="Times New Roman" pitchFamily="18" charset="0"/>
                <a:cs typeface="Times New Roman" pitchFamily="18" charset="0"/>
              </a:rPr>
              <a:t>ư</a:t>
            </a:r>
            <a:r>
              <a:rPr lang="en-US" sz="2400" b="1" kern="0">
                <a:solidFill>
                  <a:srgbClr val="C00000"/>
                </a:solidFill>
                <a:latin typeface="Times New Roman" pitchFamily="18" charset="0"/>
                <a:cs typeface="Times New Roman" pitchFamily="18" charset="0"/>
              </a:rPr>
              <a:t>a</a:t>
            </a:r>
          </a:p>
          <a:p>
            <a:pPr algn="ctr">
              <a:lnSpc>
                <a:spcPct val="150000"/>
              </a:lnSpc>
              <a:defRPr/>
            </a:pPr>
            <a:r>
              <a:rPr lang="en-US" sz="2400" b="1" kern="0">
                <a:solidFill>
                  <a:srgbClr val="C00000"/>
                </a:solidFill>
                <a:latin typeface="Times New Roman" pitchFamily="18" charset="0"/>
                <a:cs typeface="Times New Roman" pitchFamily="18" charset="0"/>
              </a:rPr>
              <a:t> (Hà Nội ngày nay)</a:t>
            </a:r>
          </a:p>
        </p:txBody>
      </p:sp>
      <p:pic>
        <p:nvPicPr>
          <p:cNvPr id="7" name="Picture 6"/>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1001" y="1385710"/>
            <a:ext cx="4171176" cy="42149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724400" y="1385710"/>
            <a:ext cx="4038600" cy="4214990"/>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pic>
        <p:nvPicPr>
          <p:cNvPr id="4" name="Picture 5" descr="hang-quat-pho-nghe-xua-cua-dat-thang-long-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219199" y="1387121"/>
            <a:ext cx="6665955" cy="388168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4948776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circle(in)">
                                      <p:cBhvr>
                                        <p:cTn id="7" dur="2000"/>
                                        <p:tgtEl>
                                          <p:spTgt spid="7"/>
                                        </p:tgtEl>
                                      </p:cBhvr>
                                    </p:animEffect>
                                  </p:childTnLst>
                                </p:cTn>
                              </p:par>
                              <p:par>
                                <p:cTn id="8" presetID="6" presetClass="entr" presetSubtype="16" fill="hold"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circle(in)">
                                      <p:cBhvr>
                                        <p:cTn id="10" dur="2000"/>
                                        <p:tgtEl>
                                          <p:spTgt spid="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xit" presetSubtype="0" fill="hold" nodeType="clickEffect">
                                  <p:stCondLst>
                                    <p:cond delay="0"/>
                                  </p:stCondLst>
                                  <p:childTnLst>
                                    <p:animEffect transition="out" filter="fade">
                                      <p:cBhvr>
                                        <p:cTn id="14" dur="500"/>
                                        <p:tgtEl>
                                          <p:spTgt spid="7"/>
                                        </p:tgtEl>
                                      </p:cBhvr>
                                    </p:animEffect>
                                    <p:set>
                                      <p:cBhvr>
                                        <p:cTn id="15" dur="1" fill="hold">
                                          <p:stCondLst>
                                            <p:cond delay="499"/>
                                          </p:stCondLst>
                                        </p:cTn>
                                        <p:tgtEl>
                                          <p:spTgt spid="7"/>
                                        </p:tgtEl>
                                        <p:attrNameLst>
                                          <p:attrName>style.visibility</p:attrName>
                                        </p:attrNameLst>
                                      </p:cBhvr>
                                      <p:to>
                                        <p:strVal val="hidden"/>
                                      </p:to>
                                    </p:set>
                                  </p:childTnLst>
                                </p:cTn>
                              </p:par>
                              <p:par>
                                <p:cTn id="16" presetID="10" presetClass="exit" presetSubtype="0" fill="hold" nodeType="withEffect">
                                  <p:stCondLst>
                                    <p:cond delay="0"/>
                                  </p:stCondLst>
                                  <p:childTnLst>
                                    <p:animEffect transition="out" filter="fade">
                                      <p:cBhvr>
                                        <p:cTn id="17" dur="500"/>
                                        <p:tgtEl>
                                          <p:spTgt spid="8"/>
                                        </p:tgtEl>
                                      </p:cBhvr>
                                    </p:animEffect>
                                    <p:set>
                                      <p:cBhvr>
                                        <p:cTn id="18" dur="1" fill="hold">
                                          <p:stCondLst>
                                            <p:cond delay="499"/>
                                          </p:stCondLst>
                                        </p:cTn>
                                        <p:tgtEl>
                                          <p:spTgt spid="8"/>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42" presetClass="entr" presetSubtype="0" fill="hold" nodeType="clickEffect">
                                  <p:stCondLst>
                                    <p:cond delay="0"/>
                                  </p:stCondLst>
                                  <p:childTnLst>
                                    <p:set>
                                      <p:cBhvr>
                                        <p:cTn id="22" dur="1" fill="hold">
                                          <p:stCondLst>
                                            <p:cond delay="0"/>
                                          </p:stCondLst>
                                        </p:cTn>
                                        <p:tgtEl>
                                          <p:spTgt spid="4"/>
                                        </p:tgtEl>
                                        <p:attrNameLst>
                                          <p:attrName>style.visibility</p:attrName>
                                        </p:attrNameLst>
                                      </p:cBhvr>
                                      <p:to>
                                        <p:strVal val="visible"/>
                                      </p:to>
                                    </p:set>
                                    <p:animEffect transition="in" filter="fade">
                                      <p:cBhvr>
                                        <p:cTn id="23" dur="1000"/>
                                        <p:tgtEl>
                                          <p:spTgt spid="4"/>
                                        </p:tgtEl>
                                      </p:cBhvr>
                                    </p:animEffect>
                                    <p:anim calcmode="lin" valueType="num">
                                      <p:cBhvr>
                                        <p:cTn id="24" dur="1000" fill="hold"/>
                                        <p:tgtEl>
                                          <p:spTgt spid="4"/>
                                        </p:tgtEl>
                                        <p:attrNameLst>
                                          <p:attrName>ppt_x</p:attrName>
                                        </p:attrNameLst>
                                      </p:cBhvr>
                                      <p:tavLst>
                                        <p:tav tm="0">
                                          <p:val>
                                            <p:strVal val="#ppt_x"/>
                                          </p:val>
                                        </p:tav>
                                        <p:tav tm="100000">
                                          <p:val>
                                            <p:strVal val="#ppt_x"/>
                                          </p:val>
                                        </p:tav>
                                      </p:tavLst>
                                    </p:anim>
                                    <p:anim calcmode="lin" valueType="num">
                                      <p:cBhvr>
                                        <p:cTn id="25"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2667000" y="114300"/>
            <a:ext cx="3886200" cy="1133965"/>
          </a:xfrm>
          <a:prstGeom prst="rect">
            <a:avLst/>
          </a:prstGeom>
          <a:noFill/>
        </p:spPr>
        <p:txBody>
          <a:bodyPr wrap="square" rtlCol="0">
            <a:spAutoFit/>
          </a:bodyPr>
          <a:lstStyle/>
          <a:p>
            <a:pPr algn="ctr">
              <a:lnSpc>
                <a:spcPct val="150000"/>
              </a:lnSpc>
              <a:defRPr/>
            </a:pPr>
            <a:r>
              <a:rPr lang="en-US" sz="2400" b="1" kern="0">
                <a:solidFill>
                  <a:srgbClr val="C00000"/>
                </a:solidFill>
                <a:latin typeface="Times New Roman" pitchFamily="18" charset="0"/>
                <a:cs typeface="Times New Roman" pitchFamily="18" charset="0"/>
              </a:rPr>
              <a:t>Cảnh Th</a:t>
            </a:r>
            <a:r>
              <a:rPr lang="vi-VN" sz="2400" b="1" kern="0">
                <a:solidFill>
                  <a:srgbClr val="C00000"/>
                </a:solidFill>
                <a:latin typeface="Times New Roman" pitchFamily="18" charset="0"/>
                <a:cs typeface="Times New Roman" pitchFamily="18" charset="0"/>
              </a:rPr>
              <a:t>ă</a:t>
            </a:r>
            <a:r>
              <a:rPr lang="en-US" sz="2400" b="1" kern="0">
                <a:solidFill>
                  <a:srgbClr val="C00000"/>
                </a:solidFill>
                <a:latin typeface="Times New Roman" pitchFamily="18" charset="0"/>
                <a:cs typeface="Times New Roman" pitchFamily="18" charset="0"/>
              </a:rPr>
              <a:t>ng Long x</a:t>
            </a:r>
            <a:r>
              <a:rPr lang="vi-VN" sz="2400" b="1" kern="0">
                <a:solidFill>
                  <a:srgbClr val="C00000"/>
                </a:solidFill>
                <a:latin typeface="Times New Roman" pitchFamily="18" charset="0"/>
                <a:cs typeface="Times New Roman" pitchFamily="18" charset="0"/>
              </a:rPr>
              <a:t>ư</a:t>
            </a:r>
            <a:r>
              <a:rPr lang="en-US" sz="2400" b="1" kern="0">
                <a:solidFill>
                  <a:srgbClr val="C00000"/>
                </a:solidFill>
                <a:latin typeface="Times New Roman" pitchFamily="18" charset="0"/>
                <a:cs typeface="Times New Roman" pitchFamily="18" charset="0"/>
              </a:rPr>
              <a:t>a</a:t>
            </a:r>
          </a:p>
          <a:p>
            <a:pPr algn="ctr">
              <a:lnSpc>
                <a:spcPct val="150000"/>
              </a:lnSpc>
              <a:defRPr/>
            </a:pPr>
            <a:r>
              <a:rPr lang="en-US" sz="2400" b="1" kern="0">
                <a:solidFill>
                  <a:srgbClr val="C00000"/>
                </a:solidFill>
                <a:latin typeface="Times New Roman" pitchFamily="18" charset="0"/>
                <a:cs typeface="Times New Roman" pitchFamily="18" charset="0"/>
              </a:rPr>
              <a:t> (Hà Nội ngày nay)</a:t>
            </a:r>
          </a:p>
        </p:txBody>
      </p:sp>
      <p:pic>
        <p:nvPicPr>
          <p:cNvPr id="9" name="Picture 5" descr="Hanoi147101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6466" y="1282131"/>
            <a:ext cx="8111067" cy="3724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Box 2"/>
          <p:cNvSpPr txBox="1">
            <a:spLocks noChangeArrowheads="1"/>
          </p:cNvSpPr>
          <p:nvPr/>
        </p:nvSpPr>
        <p:spPr bwMode="auto">
          <a:xfrm>
            <a:off x="3124200" y="4976773"/>
            <a:ext cx="2590800"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srgbClr val="002060"/>
                </a:solidFill>
                <a:latin typeface="Times New Roman" pitchFamily="18" charset="0"/>
                <a:cs typeface="Times New Roman" pitchFamily="18" charset="0"/>
              </a:rPr>
              <a:t>Phố Hàng Đồng</a:t>
            </a:r>
          </a:p>
        </p:txBody>
      </p:sp>
      <p:pic>
        <p:nvPicPr>
          <p:cNvPr id="11" name="Picture 5" descr="Hanoi14710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6465" y="1282132"/>
            <a:ext cx="8111067" cy="37034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Box 2"/>
          <p:cNvSpPr txBox="1">
            <a:spLocks noChangeArrowheads="1"/>
          </p:cNvSpPr>
          <p:nvPr/>
        </p:nvSpPr>
        <p:spPr bwMode="auto">
          <a:xfrm>
            <a:off x="3324719" y="4991100"/>
            <a:ext cx="2771281"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Bạc</a:t>
            </a:r>
          </a:p>
        </p:txBody>
      </p:sp>
      <p:pic>
        <p:nvPicPr>
          <p:cNvPr id="13" name="Picture 5" descr="Hanoi147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65" y="1248266"/>
            <a:ext cx="8111068" cy="37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Box 2" hidden="1"/>
          <p:cNvSpPr txBox="1">
            <a:spLocks noChangeArrowheads="1"/>
          </p:cNvSpPr>
          <p:nvPr/>
        </p:nvSpPr>
        <p:spPr bwMode="auto">
          <a:xfrm>
            <a:off x="3366487" y="4991100"/>
            <a:ext cx="2500913"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Đào</a:t>
            </a:r>
          </a:p>
        </p:txBody>
      </p:sp>
      <p:pic>
        <p:nvPicPr>
          <p:cNvPr id="15" name="Picture 5" descr="Hanoi14710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16466" y="1248266"/>
            <a:ext cx="8111066" cy="3767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TextBox 2"/>
          <p:cNvSpPr txBox="1">
            <a:spLocks noChangeArrowheads="1"/>
          </p:cNvSpPr>
          <p:nvPr/>
        </p:nvSpPr>
        <p:spPr bwMode="auto">
          <a:xfrm>
            <a:off x="3305386" y="4986635"/>
            <a:ext cx="3019214"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Đường</a:t>
            </a:r>
          </a:p>
        </p:txBody>
      </p:sp>
      <p:pic>
        <p:nvPicPr>
          <p:cNvPr id="17" name="Picture 1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16466" y="1227098"/>
            <a:ext cx="8111066" cy="3764002"/>
          </a:xfrm>
          <a:prstGeom prst="rect">
            <a:avLst/>
          </a:prstGeom>
          <a:ln w="38100" cap="sq">
            <a:solidFill>
              <a:srgbClr val="000000"/>
            </a:solidFill>
            <a:prstDash val="solid"/>
            <a:miter lim="800000"/>
          </a:ln>
          <a:effectLst>
            <a:outerShdw blurRad="50800" dist="38100" dir="2700000" algn="tl" rotWithShape="0">
              <a:srgbClr val="000000">
                <a:alpha val="43000"/>
              </a:srgbClr>
            </a:outerShdw>
          </a:effectLst>
        </p:spPr>
      </p:pic>
      <p:sp>
        <p:nvSpPr>
          <p:cNvPr id="18" name="TextBox 2"/>
          <p:cNvSpPr txBox="1">
            <a:spLocks noChangeArrowheads="1"/>
          </p:cNvSpPr>
          <p:nvPr/>
        </p:nvSpPr>
        <p:spPr bwMode="auto">
          <a:xfrm>
            <a:off x="2590800" y="4986635"/>
            <a:ext cx="4572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Cửa hiệu Đức Hòa- Phố Hàng Đào</a:t>
            </a:r>
          </a:p>
        </p:txBody>
      </p:sp>
      <p:pic>
        <p:nvPicPr>
          <p:cNvPr id="19" name="Picture 5" descr="Hanoi14710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16466" y="1227097"/>
            <a:ext cx="8156293" cy="3749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 name="TextBox 2"/>
          <p:cNvSpPr txBox="1">
            <a:spLocks noChangeArrowheads="1"/>
          </p:cNvSpPr>
          <p:nvPr/>
        </p:nvSpPr>
        <p:spPr bwMode="auto">
          <a:xfrm>
            <a:off x="3352543" y="4991100"/>
            <a:ext cx="2514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Đào</a:t>
            </a:r>
          </a:p>
        </p:txBody>
      </p:sp>
      <p:sp>
        <p:nvSpPr>
          <p:cNvPr id="23" name="TextBox 2"/>
          <p:cNvSpPr txBox="1">
            <a:spLocks noChangeArrowheads="1"/>
          </p:cNvSpPr>
          <p:nvPr/>
        </p:nvSpPr>
        <p:spPr bwMode="auto">
          <a:xfrm>
            <a:off x="3504943" y="4991100"/>
            <a:ext cx="2514857"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n-US" sz="2400">
                <a:solidFill>
                  <a:srgbClr val="002060"/>
                </a:solidFill>
                <a:latin typeface="Times New Roman" pitchFamily="18" charset="0"/>
                <a:cs typeface="Times New Roman" pitchFamily="18" charset="0"/>
              </a:rPr>
              <a:t>Phố Hàng Ngang</a:t>
            </a:r>
          </a:p>
        </p:txBody>
      </p:sp>
      <p:pic>
        <p:nvPicPr>
          <p:cNvPr id="24" name="Picture 23"/>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536750" y="1227097"/>
            <a:ext cx="8136009" cy="3880420"/>
          </a:xfrm>
          <a:prstGeom prst="rect">
            <a:avLst/>
          </a:prstGeom>
        </p:spPr>
      </p:pic>
    </p:spTree>
    <p:extLst>
      <p:ext uri="{BB962C8B-B14F-4D97-AF65-F5344CB8AC3E}">
        <p14:creationId xmlns:p14="http://schemas.microsoft.com/office/powerpoint/2010/main" val="3040143750"/>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 presetClass="exit" presetSubtype="4" fill="hold" grpId="1" nodeType="clickEffect">
                                  <p:stCondLst>
                                    <p:cond delay="0"/>
                                  </p:stCondLst>
                                  <p:childTnLst>
                                    <p:anim calcmode="lin" valueType="num">
                                      <p:cBhvr additive="base">
                                        <p:cTn id="11" dur="500"/>
                                        <p:tgtEl>
                                          <p:spTgt spid="14"/>
                                        </p:tgtEl>
                                        <p:attrNameLst>
                                          <p:attrName>ppt_x</p:attrName>
                                        </p:attrNameLst>
                                      </p:cBhvr>
                                      <p:tavLst>
                                        <p:tav tm="0">
                                          <p:val>
                                            <p:strVal val="ppt_x"/>
                                          </p:val>
                                        </p:tav>
                                        <p:tav tm="100000">
                                          <p:val>
                                            <p:strVal val="ppt_x"/>
                                          </p:val>
                                        </p:tav>
                                      </p:tavLst>
                                    </p:anim>
                                    <p:anim calcmode="lin" valueType="num">
                                      <p:cBhvr additive="base">
                                        <p:cTn id="12" dur="500"/>
                                        <p:tgtEl>
                                          <p:spTgt spid="14"/>
                                        </p:tgtEl>
                                        <p:attrNameLst>
                                          <p:attrName>ppt_y</p:attrName>
                                        </p:attrNameLst>
                                      </p:cBhvr>
                                      <p:tavLst>
                                        <p:tav tm="0">
                                          <p:val>
                                            <p:strVal val="ppt_y"/>
                                          </p:val>
                                        </p:tav>
                                        <p:tav tm="100000">
                                          <p:val>
                                            <p:strVal val="1+ppt_h/2"/>
                                          </p:val>
                                        </p:tav>
                                      </p:tavLst>
                                    </p:anim>
                                    <p:set>
                                      <p:cBhvr>
                                        <p:cTn id="13" dur="1" fill="hold">
                                          <p:stCondLst>
                                            <p:cond delay="499"/>
                                          </p:stCondLst>
                                        </p:cTn>
                                        <p:tgtEl>
                                          <p:spTgt spid="14"/>
                                        </p:tgtEl>
                                        <p:attrNameLst>
                                          <p:attrName>style.visibility</p:attrName>
                                        </p:attrNameLst>
                                      </p:cBhvr>
                                      <p:to>
                                        <p:strVal val="hidden"/>
                                      </p:to>
                                    </p:set>
                                  </p:childTnLst>
                                </p:cTn>
                              </p:par>
                              <p:par>
                                <p:cTn id="14" presetID="2" presetClass="exit" presetSubtype="4" fill="hold" nodeType="withEffect">
                                  <p:stCondLst>
                                    <p:cond delay="0"/>
                                  </p:stCondLst>
                                  <p:childTnLst>
                                    <p:anim calcmode="lin" valueType="num">
                                      <p:cBhvr additive="base">
                                        <p:cTn id="15" dur="500"/>
                                        <p:tgtEl>
                                          <p:spTgt spid="13"/>
                                        </p:tgtEl>
                                        <p:attrNameLst>
                                          <p:attrName>ppt_x</p:attrName>
                                        </p:attrNameLst>
                                      </p:cBhvr>
                                      <p:tavLst>
                                        <p:tav tm="0">
                                          <p:val>
                                            <p:strVal val="ppt_x"/>
                                          </p:val>
                                        </p:tav>
                                        <p:tav tm="100000">
                                          <p:val>
                                            <p:strVal val="ppt_x"/>
                                          </p:val>
                                        </p:tav>
                                      </p:tavLst>
                                    </p:anim>
                                    <p:anim calcmode="lin" valueType="num">
                                      <p:cBhvr additive="base">
                                        <p:cTn id="16" dur="500"/>
                                        <p:tgtEl>
                                          <p:spTgt spid="13"/>
                                        </p:tgtEl>
                                        <p:attrNameLst>
                                          <p:attrName>ppt_y</p:attrName>
                                        </p:attrNameLst>
                                      </p:cBhvr>
                                      <p:tavLst>
                                        <p:tav tm="0">
                                          <p:val>
                                            <p:strVal val="ppt_y"/>
                                          </p:val>
                                        </p:tav>
                                        <p:tav tm="100000">
                                          <p:val>
                                            <p:strVal val="1+ppt_h/2"/>
                                          </p:val>
                                        </p:tav>
                                      </p:tavLst>
                                    </p:anim>
                                    <p:set>
                                      <p:cBhvr>
                                        <p:cTn id="17" dur="1" fill="hold">
                                          <p:stCondLst>
                                            <p:cond delay="499"/>
                                          </p:stCondLst>
                                        </p:cTn>
                                        <p:tgtEl>
                                          <p:spTgt spid="13"/>
                                        </p:tgtEl>
                                        <p:attrNameLst>
                                          <p:attrName>style.visibility</p:attrName>
                                        </p:attrNameLst>
                                      </p:cBhvr>
                                      <p:to>
                                        <p:strVal val="hidden"/>
                                      </p:to>
                                    </p:se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par>
                                <p:cTn id="23" presetID="21" presetClass="entr" presetSubtype="1" fill="hold" grpId="0" nodeType="with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wheel(1)">
                                      <p:cBhvr>
                                        <p:cTn id="25" dur="2000"/>
                                        <p:tgtEl>
                                          <p:spTgt spid="10"/>
                                        </p:tgtEl>
                                      </p:cBhvr>
                                    </p:animEffect>
                                  </p:childTnLst>
                                </p:cTn>
                              </p:par>
                            </p:childTnLst>
                          </p:cTn>
                        </p:par>
                      </p:childTnLst>
                    </p:cTn>
                  </p:par>
                  <p:par>
                    <p:cTn id="26" fill="hold">
                      <p:stCondLst>
                        <p:cond delay="indefinite"/>
                      </p:stCondLst>
                      <p:childTnLst>
                        <p:par>
                          <p:cTn id="27" fill="hold">
                            <p:stCondLst>
                              <p:cond delay="0"/>
                            </p:stCondLst>
                            <p:childTnLst>
                              <p:par>
                                <p:cTn id="28" presetID="2" presetClass="exit" presetSubtype="4" fill="hold" nodeType="clickEffect">
                                  <p:stCondLst>
                                    <p:cond delay="0"/>
                                  </p:stCondLst>
                                  <p:childTnLst>
                                    <p:anim calcmode="lin" valueType="num">
                                      <p:cBhvr additive="base">
                                        <p:cTn id="29" dur="500"/>
                                        <p:tgtEl>
                                          <p:spTgt spid="9"/>
                                        </p:tgtEl>
                                        <p:attrNameLst>
                                          <p:attrName>ppt_x</p:attrName>
                                        </p:attrNameLst>
                                      </p:cBhvr>
                                      <p:tavLst>
                                        <p:tav tm="0">
                                          <p:val>
                                            <p:strVal val="ppt_x"/>
                                          </p:val>
                                        </p:tav>
                                        <p:tav tm="100000">
                                          <p:val>
                                            <p:strVal val="ppt_x"/>
                                          </p:val>
                                        </p:tav>
                                      </p:tavLst>
                                    </p:anim>
                                    <p:anim calcmode="lin" valueType="num">
                                      <p:cBhvr additive="base">
                                        <p:cTn id="30" dur="500"/>
                                        <p:tgtEl>
                                          <p:spTgt spid="9"/>
                                        </p:tgtEl>
                                        <p:attrNameLst>
                                          <p:attrName>ppt_y</p:attrName>
                                        </p:attrNameLst>
                                      </p:cBhvr>
                                      <p:tavLst>
                                        <p:tav tm="0">
                                          <p:val>
                                            <p:strVal val="ppt_y"/>
                                          </p:val>
                                        </p:tav>
                                        <p:tav tm="100000">
                                          <p:val>
                                            <p:strVal val="1+ppt_h/2"/>
                                          </p:val>
                                        </p:tav>
                                      </p:tavLst>
                                    </p:anim>
                                    <p:set>
                                      <p:cBhvr>
                                        <p:cTn id="31" dur="1" fill="hold">
                                          <p:stCondLst>
                                            <p:cond delay="499"/>
                                          </p:stCondLst>
                                        </p:cTn>
                                        <p:tgtEl>
                                          <p:spTgt spid="9"/>
                                        </p:tgtEl>
                                        <p:attrNameLst>
                                          <p:attrName>style.visibility</p:attrName>
                                        </p:attrNameLst>
                                      </p:cBhvr>
                                      <p:to>
                                        <p:strVal val="hidden"/>
                                      </p:to>
                                    </p:set>
                                  </p:childTnLst>
                                </p:cTn>
                              </p:par>
                              <p:par>
                                <p:cTn id="32" presetID="2" presetClass="exit" presetSubtype="4" fill="hold" grpId="1" nodeType="withEffect">
                                  <p:stCondLst>
                                    <p:cond delay="0"/>
                                  </p:stCondLst>
                                  <p:childTnLst>
                                    <p:anim calcmode="lin" valueType="num">
                                      <p:cBhvr additive="base">
                                        <p:cTn id="33" dur="500"/>
                                        <p:tgtEl>
                                          <p:spTgt spid="10"/>
                                        </p:tgtEl>
                                        <p:attrNameLst>
                                          <p:attrName>ppt_x</p:attrName>
                                        </p:attrNameLst>
                                      </p:cBhvr>
                                      <p:tavLst>
                                        <p:tav tm="0">
                                          <p:val>
                                            <p:strVal val="ppt_x"/>
                                          </p:val>
                                        </p:tav>
                                        <p:tav tm="100000">
                                          <p:val>
                                            <p:strVal val="ppt_x"/>
                                          </p:val>
                                        </p:tav>
                                      </p:tavLst>
                                    </p:anim>
                                    <p:anim calcmode="lin" valueType="num">
                                      <p:cBhvr additive="base">
                                        <p:cTn id="34" dur="500"/>
                                        <p:tgtEl>
                                          <p:spTgt spid="10"/>
                                        </p:tgtEl>
                                        <p:attrNameLst>
                                          <p:attrName>ppt_y</p:attrName>
                                        </p:attrNameLst>
                                      </p:cBhvr>
                                      <p:tavLst>
                                        <p:tav tm="0">
                                          <p:val>
                                            <p:strVal val="ppt_y"/>
                                          </p:val>
                                        </p:tav>
                                        <p:tav tm="100000">
                                          <p:val>
                                            <p:strVal val="1+ppt_h/2"/>
                                          </p:val>
                                        </p:tav>
                                      </p:tavLst>
                                    </p:anim>
                                    <p:set>
                                      <p:cBhvr>
                                        <p:cTn id="35" dur="1" fill="hold">
                                          <p:stCondLst>
                                            <p:cond delay="499"/>
                                          </p:stCondLst>
                                        </p:cTn>
                                        <p:tgtEl>
                                          <p:spTgt spid="10"/>
                                        </p:tgtEl>
                                        <p:attrNameLst>
                                          <p:attrName>style.visibility</p:attrName>
                                        </p:attrNameLst>
                                      </p:cBhvr>
                                      <p:to>
                                        <p:strVal val="hidden"/>
                                      </p:to>
                                    </p:set>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2"/>
                                        </p:tgtEl>
                                        <p:attrNameLst>
                                          <p:attrName>style.visibility</p:attrName>
                                        </p:attrNameLst>
                                      </p:cBhvr>
                                      <p:to>
                                        <p:strVal val="visible"/>
                                      </p:to>
                                    </p:set>
                                    <p:animEffect transition="in" filter="fade">
                                      <p:cBhvr>
                                        <p:cTn id="40" dur="250"/>
                                        <p:tgtEl>
                                          <p:spTgt spid="12"/>
                                        </p:tgtEl>
                                      </p:cBhvr>
                                    </p:animEffect>
                                    <p:anim calcmode="lin" valueType="num">
                                      <p:cBhvr>
                                        <p:cTn id="41" dur="250" fill="hold"/>
                                        <p:tgtEl>
                                          <p:spTgt spid="12"/>
                                        </p:tgtEl>
                                        <p:attrNameLst>
                                          <p:attrName>ppt_x</p:attrName>
                                        </p:attrNameLst>
                                      </p:cBhvr>
                                      <p:tavLst>
                                        <p:tav tm="0">
                                          <p:val>
                                            <p:strVal val="#ppt_x"/>
                                          </p:val>
                                        </p:tav>
                                        <p:tav tm="100000">
                                          <p:val>
                                            <p:strVal val="#ppt_x"/>
                                          </p:val>
                                        </p:tav>
                                      </p:tavLst>
                                    </p:anim>
                                    <p:anim calcmode="lin" valueType="num">
                                      <p:cBhvr>
                                        <p:cTn id="42" dur="250" fill="hold"/>
                                        <p:tgtEl>
                                          <p:spTgt spid="12"/>
                                        </p:tgtEl>
                                        <p:attrNameLst>
                                          <p:attrName>ppt_y</p:attrName>
                                        </p:attrNameLst>
                                      </p:cBhvr>
                                      <p:tavLst>
                                        <p:tav tm="0">
                                          <p:val>
                                            <p:strVal val="#ppt_y+.1"/>
                                          </p:val>
                                        </p:tav>
                                        <p:tav tm="100000">
                                          <p:val>
                                            <p:strVal val="#ppt_y"/>
                                          </p:val>
                                        </p:tav>
                                      </p:tavLst>
                                    </p:anim>
                                  </p:childTnLst>
                                </p:cTn>
                              </p:par>
                              <p:par>
                                <p:cTn id="43" presetID="42" presetClass="entr" presetSubtype="0" fill="hold" nodeType="withEffect">
                                  <p:stCondLst>
                                    <p:cond delay="0"/>
                                  </p:stCondLst>
                                  <p:childTnLst>
                                    <p:set>
                                      <p:cBhvr>
                                        <p:cTn id="44" dur="1" fill="hold">
                                          <p:stCondLst>
                                            <p:cond delay="0"/>
                                          </p:stCondLst>
                                        </p:cTn>
                                        <p:tgtEl>
                                          <p:spTgt spid="11"/>
                                        </p:tgtEl>
                                        <p:attrNameLst>
                                          <p:attrName>style.visibility</p:attrName>
                                        </p:attrNameLst>
                                      </p:cBhvr>
                                      <p:to>
                                        <p:strVal val="visible"/>
                                      </p:to>
                                    </p:set>
                                    <p:animEffect transition="in" filter="fade">
                                      <p:cBhvr>
                                        <p:cTn id="45" dur="250"/>
                                        <p:tgtEl>
                                          <p:spTgt spid="11"/>
                                        </p:tgtEl>
                                      </p:cBhvr>
                                    </p:animEffect>
                                    <p:anim calcmode="lin" valueType="num">
                                      <p:cBhvr>
                                        <p:cTn id="46" dur="250" fill="hold"/>
                                        <p:tgtEl>
                                          <p:spTgt spid="11"/>
                                        </p:tgtEl>
                                        <p:attrNameLst>
                                          <p:attrName>ppt_x</p:attrName>
                                        </p:attrNameLst>
                                      </p:cBhvr>
                                      <p:tavLst>
                                        <p:tav tm="0">
                                          <p:val>
                                            <p:strVal val="#ppt_x"/>
                                          </p:val>
                                        </p:tav>
                                        <p:tav tm="100000">
                                          <p:val>
                                            <p:strVal val="#ppt_x"/>
                                          </p:val>
                                        </p:tav>
                                      </p:tavLst>
                                    </p:anim>
                                    <p:anim calcmode="lin" valueType="num">
                                      <p:cBhvr>
                                        <p:cTn id="47" dur="25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2" presetClass="exit" presetSubtype="4" fill="hold" grpId="1" nodeType="clickEffect">
                                  <p:stCondLst>
                                    <p:cond delay="0"/>
                                  </p:stCondLst>
                                  <p:childTnLst>
                                    <p:anim calcmode="lin" valueType="num">
                                      <p:cBhvr additive="base">
                                        <p:cTn id="51" dur="500"/>
                                        <p:tgtEl>
                                          <p:spTgt spid="12"/>
                                        </p:tgtEl>
                                        <p:attrNameLst>
                                          <p:attrName>ppt_x</p:attrName>
                                        </p:attrNameLst>
                                      </p:cBhvr>
                                      <p:tavLst>
                                        <p:tav tm="0">
                                          <p:val>
                                            <p:strVal val="ppt_x"/>
                                          </p:val>
                                        </p:tav>
                                        <p:tav tm="100000">
                                          <p:val>
                                            <p:strVal val="ppt_x"/>
                                          </p:val>
                                        </p:tav>
                                      </p:tavLst>
                                    </p:anim>
                                    <p:anim calcmode="lin" valueType="num">
                                      <p:cBhvr additive="base">
                                        <p:cTn id="52" dur="500"/>
                                        <p:tgtEl>
                                          <p:spTgt spid="12"/>
                                        </p:tgtEl>
                                        <p:attrNameLst>
                                          <p:attrName>ppt_y</p:attrName>
                                        </p:attrNameLst>
                                      </p:cBhvr>
                                      <p:tavLst>
                                        <p:tav tm="0">
                                          <p:val>
                                            <p:strVal val="ppt_y"/>
                                          </p:val>
                                        </p:tav>
                                        <p:tav tm="100000">
                                          <p:val>
                                            <p:strVal val="1+ppt_h/2"/>
                                          </p:val>
                                        </p:tav>
                                      </p:tavLst>
                                    </p:anim>
                                    <p:set>
                                      <p:cBhvr>
                                        <p:cTn id="53" dur="1" fill="hold">
                                          <p:stCondLst>
                                            <p:cond delay="499"/>
                                          </p:stCondLst>
                                        </p:cTn>
                                        <p:tgtEl>
                                          <p:spTgt spid="12"/>
                                        </p:tgtEl>
                                        <p:attrNameLst>
                                          <p:attrName>style.visibility</p:attrName>
                                        </p:attrNameLst>
                                      </p:cBhvr>
                                      <p:to>
                                        <p:strVal val="hidden"/>
                                      </p:to>
                                    </p:set>
                                  </p:childTnLst>
                                </p:cTn>
                              </p:par>
                              <p:par>
                                <p:cTn id="54" presetID="2" presetClass="exit" presetSubtype="4" fill="hold" nodeType="withEffect">
                                  <p:stCondLst>
                                    <p:cond delay="0"/>
                                  </p:stCondLst>
                                  <p:childTnLst>
                                    <p:anim calcmode="lin" valueType="num">
                                      <p:cBhvr additive="base">
                                        <p:cTn id="55" dur="500"/>
                                        <p:tgtEl>
                                          <p:spTgt spid="11"/>
                                        </p:tgtEl>
                                        <p:attrNameLst>
                                          <p:attrName>ppt_x</p:attrName>
                                        </p:attrNameLst>
                                      </p:cBhvr>
                                      <p:tavLst>
                                        <p:tav tm="0">
                                          <p:val>
                                            <p:strVal val="ppt_x"/>
                                          </p:val>
                                        </p:tav>
                                        <p:tav tm="100000">
                                          <p:val>
                                            <p:strVal val="ppt_x"/>
                                          </p:val>
                                        </p:tav>
                                      </p:tavLst>
                                    </p:anim>
                                    <p:anim calcmode="lin" valueType="num">
                                      <p:cBhvr additive="base">
                                        <p:cTn id="56" dur="500"/>
                                        <p:tgtEl>
                                          <p:spTgt spid="11"/>
                                        </p:tgtEl>
                                        <p:attrNameLst>
                                          <p:attrName>ppt_y</p:attrName>
                                        </p:attrNameLst>
                                      </p:cBhvr>
                                      <p:tavLst>
                                        <p:tav tm="0">
                                          <p:val>
                                            <p:strVal val="ppt_y"/>
                                          </p:val>
                                        </p:tav>
                                        <p:tav tm="100000">
                                          <p:val>
                                            <p:strVal val="1+ppt_h/2"/>
                                          </p:val>
                                        </p:tav>
                                      </p:tavLst>
                                    </p:anim>
                                    <p:set>
                                      <p:cBhvr>
                                        <p:cTn id="57" dur="1" fill="hold">
                                          <p:stCondLst>
                                            <p:cond delay="499"/>
                                          </p:stCondLst>
                                        </p:cTn>
                                        <p:tgtEl>
                                          <p:spTgt spid="11"/>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ID="42" presetClass="entr" presetSubtype="0" fill="hold" grpId="0" nodeType="clickEffect">
                                  <p:stCondLst>
                                    <p:cond delay="0"/>
                                  </p:stCondLst>
                                  <p:childTnLst>
                                    <p:set>
                                      <p:cBhvr>
                                        <p:cTn id="61" dur="1" fill="hold">
                                          <p:stCondLst>
                                            <p:cond delay="0"/>
                                          </p:stCondLst>
                                        </p:cTn>
                                        <p:tgtEl>
                                          <p:spTgt spid="16"/>
                                        </p:tgtEl>
                                        <p:attrNameLst>
                                          <p:attrName>style.visibility</p:attrName>
                                        </p:attrNameLst>
                                      </p:cBhvr>
                                      <p:to>
                                        <p:strVal val="visible"/>
                                      </p:to>
                                    </p:set>
                                    <p:animEffect transition="in" filter="fade">
                                      <p:cBhvr>
                                        <p:cTn id="62" dur="500"/>
                                        <p:tgtEl>
                                          <p:spTgt spid="16"/>
                                        </p:tgtEl>
                                      </p:cBhvr>
                                    </p:animEffect>
                                    <p:anim calcmode="lin" valueType="num">
                                      <p:cBhvr>
                                        <p:cTn id="63" dur="500" fill="hold"/>
                                        <p:tgtEl>
                                          <p:spTgt spid="16"/>
                                        </p:tgtEl>
                                        <p:attrNameLst>
                                          <p:attrName>ppt_x</p:attrName>
                                        </p:attrNameLst>
                                      </p:cBhvr>
                                      <p:tavLst>
                                        <p:tav tm="0">
                                          <p:val>
                                            <p:strVal val="#ppt_x"/>
                                          </p:val>
                                        </p:tav>
                                        <p:tav tm="100000">
                                          <p:val>
                                            <p:strVal val="#ppt_x"/>
                                          </p:val>
                                        </p:tav>
                                      </p:tavLst>
                                    </p:anim>
                                    <p:anim calcmode="lin" valueType="num">
                                      <p:cBhvr>
                                        <p:cTn id="64" dur="500" fill="hold"/>
                                        <p:tgtEl>
                                          <p:spTgt spid="16"/>
                                        </p:tgtEl>
                                        <p:attrNameLst>
                                          <p:attrName>ppt_y</p:attrName>
                                        </p:attrNameLst>
                                      </p:cBhvr>
                                      <p:tavLst>
                                        <p:tav tm="0">
                                          <p:val>
                                            <p:strVal val="#ppt_y+.1"/>
                                          </p:val>
                                        </p:tav>
                                        <p:tav tm="100000">
                                          <p:val>
                                            <p:strVal val="#ppt_y"/>
                                          </p:val>
                                        </p:tav>
                                      </p:tavLst>
                                    </p:anim>
                                  </p:childTnLst>
                                </p:cTn>
                              </p:par>
                              <p:par>
                                <p:cTn id="65" presetID="42" presetClass="entr" presetSubtype="0" fill="hold" nodeType="withEffect">
                                  <p:stCondLst>
                                    <p:cond delay="0"/>
                                  </p:stCondLst>
                                  <p:childTnLst>
                                    <p:set>
                                      <p:cBhvr>
                                        <p:cTn id="66" dur="1" fill="hold">
                                          <p:stCondLst>
                                            <p:cond delay="0"/>
                                          </p:stCondLst>
                                        </p:cTn>
                                        <p:tgtEl>
                                          <p:spTgt spid="15"/>
                                        </p:tgtEl>
                                        <p:attrNameLst>
                                          <p:attrName>style.visibility</p:attrName>
                                        </p:attrNameLst>
                                      </p:cBhvr>
                                      <p:to>
                                        <p:strVal val="visible"/>
                                      </p:to>
                                    </p:set>
                                    <p:animEffect transition="in" filter="fade">
                                      <p:cBhvr>
                                        <p:cTn id="67" dur="500"/>
                                        <p:tgtEl>
                                          <p:spTgt spid="15"/>
                                        </p:tgtEl>
                                      </p:cBhvr>
                                    </p:animEffect>
                                    <p:anim calcmode="lin" valueType="num">
                                      <p:cBhvr>
                                        <p:cTn id="68" dur="500" fill="hold"/>
                                        <p:tgtEl>
                                          <p:spTgt spid="15"/>
                                        </p:tgtEl>
                                        <p:attrNameLst>
                                          <p:attrName>ppt_x</p:attrName>
                                        </p:attrNameLst>
                                      </p:cBhvr>
                                      <p:tavLst>
                                        <p:tav tm="0">
                                          <p:val>
                                            <p:strVal val="#ppt_x"/>
                                          </p:val>
                                        </p:tav>
                                        <p:tav tm="100000">
                                          <p:val>
                                            <p:strVal val="#ppt_x"/>
                                          </p:val>
                                        </p:tav>
                                      </p:tavLst>
                                    </p:anim>
                                    <p:anim calcmode="lin" valueType="num">
                                      <p:cBhvr>
                                        <p:cTn id="69" dur="5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70" fill="hold">
                      <p:stCondLst>
                        <p:cond delay="indefinite"/>
                      </p:stCondLst>
                      <p:childTnLst>
                        <p:par>
                          <p:cTn id="71" fill="hold">
                            <p:stCondLst>
                              <p:cond delay="0"/>
                            </p:stCondLst>
                            <p:childTnLst>
                              <p:par>
                                <p:cTn id="72" presetID="2" presetClass="exit" presetSubtype="4" fill="hold" grpId="1" nodeType="clickEffect">
                                  <p:stCondLst>
                                    <p:cond delay="0"/>
                                  </p:stCondLst>
                                  <p:childTnLst>
                                    <p:anim calcmode="lin" valueType="num">
                                      <p:cBhvr additive="base">
                                        <p:cTn id="73" dur="500"/>
                                        <p:tgtEl>
                                          <p:spTgt spid="16"/>
                                        </p:tgtEl>
                                        <p:attrNameLst>
                                          <p:attrName>ppt_x</p:attrName>
                                        </p:attrNameLst>
                                      </p:cBhvr>
                                      <p:tavLst>
                                        <p:tav tm="0">
                                          <p:val>
                                            <p:strVal val="ppt_x"/>
                                          </p:val>
                                        </p:tav>
                                        <p:tav tm="100000">
                                          <p:val>
                                            <p:strVal val="ppt_x"/>
                                          </p:val>
                                        </p:tav>
                                      </p:tavLst>
                                    </p:anim>
                                    <p:anim calcmode="lin" valueType="num">
                                      <p:cBhvr additive="base">
                                        <p:cTn id="74" dur="500"/>
                                        <p:tgtEl>
                                          <p:spTgt spid="16"/>
                                        </p:tgtEl>
                                        <p:attrNameLst>
                                          <p:attrName>ppt_y</p:attrName>
                                        </p:attrNameLst>
                                      </p:cBhvr>
                                      <p:tavLst>
                                        <p:tav tm="0">
                                          <p:val>
                                            <p:strVal val="ppt_y"/>
                                          </p:val>
                                        </p:tav>
                                        <p:tav tm="100000">
                                          <p:val>
                                            <p:strVal val="1+ppt_h/2"/>
                                          </p:val>
                                        </p:tav>
                                      </p:tavLst>
                                    </p:anim>
                                    <p:set>
                                      <p:cBhvr>
                                        <p:cTn id="75" dur="1" fill="hold">
                                          <p:stCondLst>
                                            <p:cond delay="499"/>
                                          </p:stCondLst>
                                        </p:cTn>
                                        <p:tgtEl>
                                          <p:spTgt spid="16"/>
                                        </p:tgtEl>
                                        <p:attrNameLst>
                                          <p:attrName>style.visibility</p:attrName>
                                        </p:attrNameLst>
                                      </p:cBhvr>
                                      <p:to>
                                        <p:strVal val="hidden"/>
                                      </p:to>
                                    </p:set>
                                  </p:childTnLst>
                                </p:cTn>
                              </p:par>
                              <p:par>
                                <p:cTn id="76" presetID="2" presetClass="exit" presetSubtype="4" fill="hold" nodeType="withEffect">
                                  <p:stCondLst>
                                    <p:cond delay="0"/>
                                  </p:stCondLst>
                                  <p:childTnLst>
                                    <p:anim calcmode="lin" valueType="num">
                                      <p:cBhvr additive="base">
                                        <p:cTn id="77" dur="500"/>
                                        <p:tgtEl>
                                          <p:spTgt spid="15"/>
                                        </p:tgtEl>
                                        <p:attrNameLst>
                                          <p:attrName>ppt_x</p:attrName>
                                        </p:attrNameLst>
                                      </p:cBhvr>
                                      <p:tavLst>
                                        <p:tav tm="0">
                                          <p:val>
                                            <p:strVal val="ppt_x"/>
                                          </p:val>
                                        </p:tav>
                                        <p:tav tm="100000">
                                          <p:val>
                                            <p:strVal val="ppt_x"/>
                                          </p:val>
                                        </p:tav>
                                      </p:tavLst>
                                    </p:anim>
                                    <p:anim calcmode="lin" valueType="num">
                                      <p:cBhvr additive="base">
                                        <p:cTn id="78" dur="500"/>
                                        <p:tgtEl>
                                          <p:spTgt spid="15"/>
                                        </p:tgtEl>
                                        <p:attrNameLst>
                                          <p:attrName>ppt_y</p:attrName>
                                        </p:attrNameLst>
                                      </p:cBhvr>
                                      <p:tavLst>
                                        <p:tav tm="0">
                                          <p:val>
                                            <p:strVal val="ppt_y"/>
                                          </p:val>
                                        </p:tav>
                                        <p:tav tm="100000">
                                          <p:val>
                                            <p:strVal val="1+ppt_h/2"/>
                                          </p:val>
                                        </p:tav>
                                      </p:tavLst>
                                    </p:anim>
                                    <p:set>
                                      <p:cBhvr>
                                        <p:cTn id="79" dur="1" fill="hold">
                                          <p:stCondLst>
                                            <p:cond delay="499"/>
                                          </p:stCondLst>
                                        </p:cTn>
                                        <p:tgtEl>
                                          <p:spTgt spid="15"/>
                                        </p:tgtEl>
                                        <p:attrNameLst>
                                          <p:attrName>style.visibility</p:attrName>
                                        </p:attrNameLst>
                                      </p:cBhvr>
                                      <p:to>
                                        <p:strVal val="hidden"/>
                                      </p:to>
                                    </p:set>
                                  </p:childTnLst>
                                </p:cTn>
                              </p:par>
                            </p:childTnLst>
                          </p:cTn>
                        </p:par>
                      </p:childTnLst>
                    </p:cTn>
                  </p:par>
                  <p:par>
                    <p:cTn id="80" fill="hold">
                      <p:stCondLst>
                        <p:cond delay="indefinite"/>
                      </p:stCondLst>
                      <p:childTnLst>
                        <p:par>
                          <p:cTn id="81" fill="hold">
                            <p:stCondLst>
                              <p:cond delay="0"/>
                            </p:stCondLst>
                            <p:childTnLst>
                              <p:par>
                                <p:cTn id="82" presetID="42" presetClass="entr" presetSubtype="0" fill="hold" nodeType="clickEffect">
                                  <p:stCondLst>
                                    <p:cond delay="0"/>
                                  </p:stCondLst>
                                  <p:childTnLst>
                                    <p:set>
                                      <p:cBhvr>
                                        <p:cTn id="83" dur="1" fill="hold">
                                          <p:stCondLst>
                                            <p:cond delay="0"/>
                                          </p:stCondLst>
                                        </p:cTn>
                                        <p:tgtEl>
                                          <p:spTgt spid="19"/>
                                        </p:tgtEl>
                                        <p:attrNameLst>
                                          <p:attrName>style.visibility</p:attrName>
                                        </p:attrNameLst>
                                      </p:cBhvr>
                                      <p:to>
                                        <p:strVal val="visible"/>
                                      </p:to>
                                    </p:set>
                                    <p:animEffect transition="in" filter="fade">
                                      <p:cBhvr>
                                        <p:cTn id="84" dur="1000"/>
                                        <p:tgtEl>
                                          <p:spTgt spid="19"/>
                                        </p:tgtEl>
                                      </p:cBhvr>
                                    </p:animEffect>
                                    <p:anim calcmode="lin" valueType="num">
                                      <p:cBhvr>
                                        <p:cTn id="85" dur="1000" fill="hold"/>
                                        <p:tgtEl>
                                          <p:spTgt spid="19"/>
                                        </p:tgtEl>
                                        <p:attrNameLst>
                                          <p:attrName>ppt_x</p:attrName>
                                        </p:attrNameLst>
                                      </p:cBhvr>
                                      <p:tavLst>
                                        <p:tav tm="0">
                                          <p:val>
                                            <p:strVal val="#ppt_x"/>
                                          </p:val>
                                        </p:tav>
                                        <p:tav tm="100000">
                                          <p:val>
                                            <p:strVal val="#ppt_x"/>
                                          </p:val>
                                        </p:tav>
                                      </p:tavLst>
                                    </p:anim>
                                    <p:anim calcmode="lin" valueType="num">
                                      <p:cBhvr>
                                        <p:cTn id="86" dur="1000" fill="hold"/>
                                        <p:tgtEl>
                                          <p:spTgt spid="19"/>
                                        </p:tgtEl>
                                        <p:attrNameLst>
                                          <p:attrName>ppt_y</p:attrName>
                                        </p:attrNameLst>
                                      </p:cBhvr>
                                      <p:tavLst>
                                        <p:tav tm="0">
                                          <p:val>
                                            <p:strVal val="#ppt_y+.1"/>
                                          </p:val>
                                        </p:tav>
                                        <p:tav tm="100000">
                                          <p:val>
                                            <p:strVal val="#ppt_y"/>
                                          </p:val>
                                        </p:tav>
                                      </p:tavLst>
                                    </p:anim>
                                  </p:childTnLst>
                                </p:cTn>
                              </p:par>
                              <p:par>
                                <p:cTn id="87" presetID="42" presetClass="entr" presetSubtype="0" fill="hold" grpId="0" nodeType="withEffect">
                                  <p:stCondLst>
                                    <p:cond delay="0"/>
                                  </p:stCondLst>
                                  <p:childTnLst>
                                    <p:set>
                                      <p:cBhvr>
                                        <p:cTn id="88" dur="1" fill="hold">
                                          <p:stCondLst>
                                            <p:cond delay="0"/>
                                          </p:stCondLst>
                                        </p:cTn>
                                        <p:tgtEl>
                                          <p:spTgt spid="20"/>
                                        </p:tgtEl>
                                        <p:attrNameLst>
                                          <p:attrName>style.visibility</p:attrName>
                                        </p:attrNameLst>
                                      </p:cBhvr>
                                      <p:to>
                                        <p:strVal val="visible"/>
                                      </p:to>
                                    </p:set>
                                    <p:animEffect transition="in" filter="fade">
                                      <p:cBhvr>
                                        <p:cTn id="89" dur="1000"/>
                                        <p:tgtEl>
                                          <p:spTgt spid="20"/>
                                        </p:tgtEl>
                                      </p:cBhvr>
                                    </p:animEffect>
                                    <p:anim calcmode="lin" valueType="num">
                                      <p:cBhvr>
                                        <p:cTn id="90" dur="1000" fill="hold"/>
                                        <p:tgtEl>
                                          <p:spTgt spid="20"/>
                                        </p:tgtEl>
                                        <p:attrNameLst>
                                          <p:attrName>ppt_x</p:attrName>
                                        </p:attrNameLst>
                                      </p:cBhvr>
                                      <p:tavLst>
                                        <p:tav tm="0">
                                          <p:val>
                                            <p:strVal val="#ppt_x"/>
                                          </p:val>
                                        </p:tav>
                                        <p:tav tm="100000">
                                          <p:val>
                                            <p:strVal val="#ppt_x"/>
                                          </p:val>
                                        </p:tav>
                                      </p:tavLst>
                                    </p:anim>
                                    <p:anim calcmode="lin" valueType="num">
                                      <p:cBhvr>
                                        <p:cTn id="91"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2" presetClass="exit" presetSubtype="4" fill="hold" nodeType="clickEffect">
                                  <p:stCondLst>
                                    <p:cond delay="0"/>
                                  </p:stCondLst>
                                  <p:childTnLst>
                                    <p:anim calcmode="lin" valueType="num">
                                      <p:cBhvr additive="base">
                                        <p:cTn id="95" dur="500"/>
                                        <p:tgtEl>
                                          <p:spTgt spid="19"/>
                                        </p:tgtEl>
                                        <p:attrNameLst>
                                          <p:attrName>ppt_x</p:attrName>
                                        </p:attrNameLst>
                                      </p:cBhvr>
                                      <p:tavLst>
                                        <p:tav tm="0">
                                          <p:val>
                                            <p:strVal val="ppt_x"/>
                                          </p:val>
                                        </p:tav>
                                        <p:tav tm="100000">
                                          <p:val>
                                            <p:strVal val="ppt_x"/>
                                          </p:val>
                                        </p:tav>
                                      </p:tavLst>
                                    </p:anim>
                                    <p:anim calcmode="lin" valueType="num">
                                      <p:cBhvr additive="base">
                                        <p:cTn id="96" dur="500"/>
                                        <p:tgtEl>
                                          <p:spTgt spid="19"/>
                                        </p:tgtEl>
                                        <p:attrNameLst>
                                          <p:attrName>ppt_y</p:attrName>
                                        </p:attrNameLst>
                                      </p:cBhvr>
                                      <p:tavLst>
                                        <p:tav tm="0">
                                          <p:val>
                                            <p:strVal val="ppt_y"/>
                                          </p:val>
                                        </p:tav>
                                        <p:tav tm="100000">
                                          <p:val>
                                            <p:strVal val="1+ppt_h/2"/>
                                          </p:val>
                                        </p:tav>
                                      </p:tavLst>
                                    </p:anim>
                                    <p:set>
                                      <p:cBhvr>
                                        <p:cTn id="97" dur="1" fill="hold">
                                          <p:stCondLst>
                                            <p:cond delay="499"/>
                                          </p:stCondLst>
                                        </p:cTn>
                                        <p:tgtEl>
                                          <p:spTgt spid="19"/>
                                        </p:tgtEl>
                                        <p:attrNameLst>
                                          <p:attrName>style.visibility</p:attrName>
                                        </p:attrNameLst>
                                      </p:cBhvr>
                                      <p:to>
                                        <p:strVal val="hidden"/>
                                      </p:to>
                                    </p:set>
                                  </p:childTnLst>
                                </p:cTn>
                              </p:par>
                              <p:par>
                                <p:cTn id="98" presetID="2" presetClass="exit" presetSubtype="4" fill="hold" grpId="1" nodeType="withEffect">
                                  <p:stCondLst>
                                    <p:cond delay="0"/>
                                  </p:stCondLst>
                                  <p:childTnLst>
                                    <p:anim calcmode="lin" valueType="num">
                                      <p:cBhvr additive="base">
                                        <p:cTn id="99" dur="500"/>
                                        <p:tgtEl>
                                          <p:spTgt spid="20"/>
                                        </p:tgtEl>
                                        <p:attrNameLst>
                                          <p:attrName>ppt_x</p:attrName>
                                        </p:attrNameLst>
                                      </p:cBhvr>
                                      <p:tavLst>
                                        <p:tav tm="0">
                                          <p:val>
                                            <p:strVal val="ppt_x"/>
                                          </p:val>
                                        </p:tav>
                                        <p:tav tm="100000">
                                          <p:val>
                                            <p:strVal val="ppt_x"/>
                                          </p:val>
                                        </p:tav>
                                      </p:tavLst>
                                    </p:anim>
                                    <p:anim calcmode="lin" valueType="num">
                                      <p:cBhvr additive="base">
                                        <p:cTn id="100" dur="500"/>
                                        <p:tgtEl>
                                          <p:spTgt spid="20"/>
                                        </p:tgtEl>
                                        <p:attrNameLst>
                                          <p:attrName>ppt_y</p:attrName>
                                        </p:attrNameLst>
                                      </p:cBhvr>
                                      <p:tavLst>
                                        <p:tav tm="0">
                                          <p:val>
                                            <p:strVal val="ppt_y"/>
                                          </p:val>
                                        </p:tav>
                                        <p:tav tm="100000">
                                          <p:val>
                                            <p:strVal val="1+ppt_h/2"/>
                                          </p:val>
                                        </p:tav>
                                      </p:tavLst>
                                    </p:anim>
                                    <p:set>
                                      <p:cBhvr>
                                        <p:cTn id="101" dur="1" fill="hold">
                                          <p:stCondLst>
                                            <p:cond delay="499"/>
                                          </p:stCondLst>
                                        </p:cTn>
                                        <p:tgtEl>
                                          <p:spTgt spid="20"/>
                                        </p:tgtEl>
                                        <p:attrNameLst>
                                          <p:attrName>style.visibility</p:attrName>
                                        </p:attrNameLst>
                                      </p:cBhvr>
                                      <p:to>
                                        <p:strVal val="hidden"/>
                                      </p:to>
                                    </p:set>
                                  </p:childTnLst>
                                </p:cTn>
                              </p:par>
                            </p:childTnLst>
                          </p:cTn>
                        </p:par>
                      </p:childTnLst>
                    </p:cTn>
                  </p:par>
                  <p:par>
                    <p:cTn id="102" fill="hold">
                      <p:stCondLst>
                        <p:cond delay="indefinite"/>
                      </p:stCondLst>
                      <p:childTnLst>
                        <p:par>
                          <p:cTn id="103" fill="hold">
                            <p:stCondLst>
                              <p:cond delay="0"/>
                            </p:stCondLst>
                            <p:childTnLst>
                              <p:par>
                                <p:cTn id="104" presetID="42" presetClass="entr" presetSubtype="0" fill="hold" grpId="0" nodeType="clickEffect">
                                  <p:stCondLst>
                                    <p:cond delay="0"/>
                                  </p:stCondLst>
                                  <p:childTnLst>
                                    <p:set>
                                      <p:cBhvr>
                                        <p:cTn id="105" dur="1" fill="hold">
                                          <p:stCondLst>
                                            <p:cond delay="0"/>
                                          </p:stCondLst>
                                        </p:cTn>
                                        <p:tgtEl>
                                          <p:spTgt spid="18"/>
                                        </p:tgtEl>
                                        <p:attrNameLst>
                                          <p:attrName>style.visibility</p:attrName>
                                        </p:attrNameLst>
                                      </p:cBhvr>
                                      <p:to>
                                        <p:strVal val="visible"/>
                                      </p:to>
                                    </p:set>
                                    <p:animEffect transition="in" filter="fade">
                                      <p:cBhvr>
                                        <p:cTn id="106" dur="1000"/>
                                        <p:tgtEl>
                                          <p:spTgt spid="18"/>
                                        </p:tgtEl>
                                      </p:cBhvr>
                                    </p:animEffect>
                                    <p:anim calcmode="lin" valueType="num">
                                      <p:cBhvr>
                                        <p:cTn id="107" dur="1000" fill="hold"/>
                                        <p:tgtEl>
                                          <p:spTgt spid="18"/>
                                        </p:tgtEl>
                                        <p:attrNameLst>
                                          <p:attrName>ppt_x</p:attrName>
                                        </p:attrNameLst>
                                      </p:cBhvr>
                                      <p:tavLst>
                                        <p:tav tm="0">
                                          <p:val>
                                            <p:strVal val="#ppt_x"/>
                                          </p:val>
                                        </p:tav>
                                        <p:tav tm="100000">
                                          <p:val>
                                            <p:strVal val="#ppt_x"/>
                                          </p:val>
                                        </p:tav>
                                      </p:tavLst>
                                    </p:anim>
                                    <p:anim calcmode="lin" valueType="num">
                                      <p:cBhvr>
                                        <p:cTn id="108" dur="1000" fill="hold"/>
                                        <p:tgtEl>
                                          <p:spTgt spid="18"/>
                                        </p:tgtEl>
                                        <p:attrNameLst>
                                          <p:attrName>ppt_y</p:attrName>
                                        </p:attrNameLst>
                                      </p:cBhvr>
                                      <p:tavLst>
                                        <p:tav tm="0">
                                          <p:val>
                                            <p:strVal val="#ppt_y+.1"/>
                                          </p:val>
                                        </p:tav>
                                        <p:tav tm="100000">
                                          <p:val>
                                            <p:strVal val="#ppt_y"/>
                                          </p:val>
                                        </p:tav>
                                      </p:tavLst>
                                    </p:anim>
                                  </p:childTnLst>
                                </p:cTn>
                              </p:par>
                              <p:par>
                                <p:cTn id="109" presetID="42" presetClass="entr" presetSubtype="0" fill="hold" nodeType="withEffect">
                                  <p:stCondLst>
                                    <p:cond delay="0"/>
                                  </p:stCondLst>
                                  <p:childTnLst>
                                    <p:set>
                                      <p:cBhvr>
                                        <p:cTn id="110" dur="1" fill="hold">
                                          <p:stCondLst>
                                            <p:cond delay="0"/>
                                          </p:stCondLst>
                                        </p:cTn>
                                        <p:tgtEl>
                                          <p:spTgt spid="17"/>
                                        </p:tgtEl>
                                        <p:attrNameLst>
                                          <p:attrName>style.visibility</p:attrName>
                                        </p:attrNameLst>
                                      </p:cBhvr>
                                      <p:to>
                                        <p:strVal val="visible"/>
                                      </p:to>
                                    </p:set>
                                    <p:animEffect transition="in" filter="fade">
                                      <p:cBhvr>
                                        <p:cTn id="111" dur="1000"/>
                                        <p:tgtEl>
                                          <p:spTgt spid="17"/>
                                        </p:tgtEl>
                                      </p:cBhvr>
                                    </p:animEffect>
                                    <p:anim calcmode="lin" valueType="num">
                                      <p:cBhvr>
                                        <p:cTn id="112" dur="1000" fill="hold"/>
                                        <p:tgtEl>
                                          <p:spTgt spid="17"/>
                                        </p:tgtEl>
                                        <p:attrNameLst>
                                          <p:attrName>ppt_x</p:attrName>
                                        </p:attrNameLst>
                                      </p:cBhvr>
                                      <p:tavLst>
                                        <p:tav tm="0">
                                          <p:val>
                                            <p:strVal val="#ppt_x"/>
                                          </p:val>
                                        </p:tav>
                                        <p:tav tm="100000">
                                          <p:val>
                                            <p:strVal val="#ppt_x"/>
                                          </p:val>
                                        </p:tav>
                                      </p:tavLst>
                                    </p:anim>
                                    <p:anim calcmode="lin" valueType="num">
                                      <p:cBhvr>
                                        <p:cTn id="113"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par>
                    <p:cTn id="114" fill="hold">
                      <p:stCondLst>
                        <p:cond delay="indefinite"/>
                      </p:stCondLst>
                      <p:childTnLst>
                        <p:par>
                          <p:cTn id="115" fill="hold">
                            <p:stCondLst>
                              <p:cond delay="0"/>
                            </p:stCondLst>
                            <p:childTnLst>
                              <p:par>
                                <p:cTn id="116" presetID="2" presetClass="exit" presetSubtype="4" fill="hold" grpId="1" nodeType="clickEffect">
                                  <p:stCondLst>
                                    <p:cond delay="0"/>
                                  </p:stCondLst>
                                  <p:childTnLst>
                                    <p:anim calcmode="lin" valueType="num">
                                      <p:cBhvr additive="base">
                                        <p:cTn id="117" dur="500"/>
                                        <p:tgtEl>
                                          <p:spTgt spid="18"/>
                                        </p:tgtEl>
                                        <p:attrNameLst>
                                          <p:attrName>ppt_x</p:attrName>
                                        </p:attrNameLst>
                                      </p:cBhvr>
                                      <p:tavLst>
                                        <p:tav tm="0">
                                          <p:val>
                                            <p:strVal val="ppt_x"/>
                                          </p:val>
                                        </p:tav>
                                        <p:tav tm="100000">
                                          <p:val>
                                            <p:strVal val="ppt_x"/>
                                          </p:val>
                                        </p:tav>
                                      </p:tavLst>
                                    </p:anim>
                                    <p:anim calcmode="lin" valueType="num">
                                      <p:cBhvr additive="base">
                                        <p:cTn id="118" dur="500"/>
                                        <p:tgtEl>
                                          <p:spTgt spid="18"/>
                                        </p:tgtEl>
                                        <p:attrNameLst>
                                          <p:attrName>ppt_y</p:attrName>
                                        </p:attrNameLst>
                                      </p:cBhvr>
                                      <p:tavLst>
                                        <p:tav tm="0">
                                          <p:val>
                                            <p:strVal val="ppt_y"/>
                                          </p:val>
                                        </p:tav>
                                        <p:tav tm="100000">
                                          <p:val>
                                            <p:strVal val="1+ppt_h/2"/>
                                          </p:val>
                                        </p:tav>
                                      </p:tavLst>
                                    </p:anim>
                                    <p:set>
                                      <p:cBhvr>
                                        <p:cTn id="119" dur="1" fill="hold">
                                          <p:stCondLst>
                                            <p:cond delay="499"/>
                                          </p:stCondLst>
                                        </p:cTn>
                                        <p:tgtEl>
                                          <p:spTgt spid="18"/>
                                        </p:tgtEl>
                                        <p:attrNameLst>
                                          <p:attrName>style.visibility</p:attrName>
                                        </p:attrNameLst>
                                      </p:cBhvr>
                                      <p:to>
                                        <p:strVal val="hidden"/>
                                      </p:to>
                                    </p:set>
                                  </p:childTnLst>
                                </p:cTn>
                              </p:par>
                              <p:par>
                                <p:cTn id="120" presetID="2" presetClass="exit" presetSubtype="4" fill="hold" nodeType="withEffect">
                                  <p:stCondLst>
                                    <p:cond delay="0"/>
                                  </p:stCondLst>
                                  <p:childTnLst>
                                    <p:anim calcmode="lin" valueType="num">
                                      <p:cBhvr additive="base">
                                        <p:cTn id="121" dur="500"/>
                                        <p:tgtEl>
                                          <p:spTgt spid="17"/>
                                        </p:tgtEl>
                                        <p:attrNameLst>
                                          <p:attrName>ppt_x</p:attrName>
                                        </p:attrNameLst>
                                      </p:cBhvr>
                                      <p:tavLst>
                                        <p:tav tm="0">
                                          <p:val>
                                            <p:strVal val="ppt_x"/>
                                          </p:val>
                                        </p:tav>
                                        <p:tav tm="100000">
                                          <p:val>
                                            <p:strVal val="ppt_x"/>
                                          </p:val>
                                        </p:tav>
                                      </p:tavLst>
                                    </p:anim>
                                    <p:anim calcmode="lin" valueType="num">
                                      <p:cBhvr additive="base">
                                        <p:cTn id="122" dur="500"/>
                                        <p:tgtEl>
                                          <p:spTgt spid="17"/>
                                        </p:tgtEl>
                                        <p:attrNameLst>
                                          <p:attrName>ppt_y</p:attrName>
                                        </p:attrNameLst>
                                      </p:cBhvr>
                                      <p:tavLst>
                                        <p:tav tm="0">
                                          <p:val>
                                            <p:strVal val="ppt_y"/>
                                          </p:val>
                                        </p:tav>
                                        <p:tav tm="100000">
                                          <p:val>
                                            <p:strVal val="1+ppt_h/2"/>
                                          </p:val>
                                        </p:tav>
                                      </p:tavLst>
                                    </p:anim>
                                    <p:set>
                                      <p:cBhvr>
                                        <p:cTn id="123" dur="1" fill="hold">
                                          <p:stCondLst>
                                            <p:cond delay="499"/>
                                          </p:stCondLst>
                                        </p:cTn>
                                        <p:tgtEl>
                                          <p:spTgt spid="17"/>
                                        </p:tgtEl>
                                        <p:attrNameLst>
                                          <p:attrName>style.visibility</p:attrName>
                                        </p:attrNameLst>
                                      </p:cBhvr>
                                      <p:to>
                                        <p:strVal val="hidden"/>
                                      </p:to>
                                    </p:set>
                                  </p:childTnLst>
                                </p:cTn>
                              </p:par>
                            </p:childTnLst>
                          </p:cTn>
                        </p:par>
                      </p:childTnLst>
                    </p:cTn>
                  </p:par>
                  <p:par>
                    <p:cTn id="124" fill="hold">
                      <p:stCondLst>
                        <p:cond delay="indefinite"/>
                      </p:stCondLst>
                      <p:childTnLst>
                        <p:par>
                          <p:cTn id="125" fill="hold">
                            <p:stCondLst>
                              <p:cond delay="0"/>
                            </p:stCondLst>
                            <p:childTnLst>
                              <p:par>
                                <p:cTn id="126" presetID="16" presetClass="entr" presetSubtype="21" fill="hold" grpId="0" nodeType="clickEffect">
                                  <p:stCondLst>
                                    <p:cond delay="0"/>
                                  </p:stCondLst>
                                  <p:childTnLst>
                                    <p:set>
                                      <p:cBhvr>
                                        <p:cTn id="127" dur="1" fill="hold">
                                          <p:stCondLst>
                                            <p:cond delay="0"/>
                                          </p:stCondLst>
                                        </p:cTn>
                                        <p:tgtEl>
                                          <p:spTgt spid="23"/>
                                        </p:tgtEl>
                                        <p:attrNameLst>
                                          <p:attrName>style.visibility</p:attrName>
                                        </p:attrNameLst>
                                      </p:cBhvr>
                                      <p:to>
                                        <p:strVal val="visible"/>
                                      </p:to>
                                    </p:set>
                                    <p:animEffect transition="in" filter="barn(inVertical)">
                                      <p:cBhvr>
                                        <p:cTn id="128" dur="500"/>
                                        <p:tgtEl>
                                          <p:spTgt spid="23"/>
                                        </p:tgtEl>
                                      </p:cBhvr>
                                    </p:animEffect>
                                  </p:childTnLst>
                                </p:cTn>
                              </p:par>
                            </p:childTnLst>
                          </p:cTn>
                        </p:par>
                      </p:childTnLst>
                    </p:cTn>
                  </p:par>
                  <p:par>
                    <p:cTn id="129" fill="hold">
                      <p:stCondLst>
                        <p:cond delay="indefinite"/>
                      </p:stCondLst>
                      <p:childTnLst>
                        <p:par>
                          <p:cTn id="130" fill="hold">
                            <p:stCondLst>
                              <p:cond delay="0"/>
                            </p:stCondLst>
                            <p:childTnLst>
                              <p:par>
                                <p:cTn id="131" presetID="42" presetClass="entr" presetSubtype="0" fill="hold" nodeType="clickEffect">
                                  <p:stCondLst>
                                    <p:cond delay="0"/>
                                  </p:stCondLst>
                                  <p:childTnLst>
                                    <p:set>
                                      <p:cBhvr>
                                        <p:cTn id="132" dur="1" fill="hold">
                                          <p:stCondLst>
                                            <p:cond delay="0"/>
                                          </p:stCondLst>
                                        </p:cTn>
                                        <p:tgtEl>
                                          <p:spTgt spid="24"/>
                                        </p:tgtEl>
                                        <p:attrNameLst>
                                          <p:attrName>style.visibility</p:attrName>
                                        </p:attrNameLst>
                                      </p:cBhvr>
                                      <p:to>
                                        <p:strVal val="visible"/>
                                      </p:to>
                                    </p:set>
                                    <p:animEffect transition="in" filter="fade">
                                      <p:cBhvr>
                                        <p:cTn id="133" dur="1000"/>
                                        <p:tgtEl>
                                          <p:spTgt spid="24"/>
                                        </p:tgtEl>
                                      </p:cBhvr>
                                    </p:animEffect>
                                    <p:anim calcmode="lin" valueType="num">
                                      <p:cBhvr>
                                        <p:cTn id="134" dur="1000" fill="hold"/>
                                        <p:tgtEl>
                                          <p:spTgt spid="24"/>
                                        </p:tgtEl>
                                        <p:attrNameLst>
                                          <p:attrName>ppt_x</p:attrName>
                                        </p:attrNameLst>
                                      </p:cBhvr>
                                      <p:tavLst>
                                        <p:tav tm="0">
                                          <p:val>
                                            <p:strVal val="#ppt_x"/>
                                          </p:val>
                                        </p:tav>
                                        <p:tav tm="100000">
                                          <p:val>
                                            <p:strVal val="#ppt_x"/>
                                          </p:val>
                                        </p:tav>
                                      </p:tavLst>
                                    </p:anim>
                                    <p:anim calcmode="lin" valueType="num">
                                      <p:cBhvr>
                                        <p:cTn id="1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P spid="12" grpId="0"/>
      <p:bldP spid="12" grpId="1"/>
      <p:bldP spid="14" grpId="0"/>
      <p:bldP spid="14" grpId="1"/>
      <p:bldP spid="16" grpId="0"/>
      <p:bldP spid="16" grpId="1"/>
      <p:bldP spid="18" grpId="0"/>
      <p:bldP spid="18" grpId="1"/>
      <p:bldP spid="20" grpId="0"/>
      <p:bldP spid="20" grpId="1"/>
      <p:bldP spid="2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a:stretch>
            <a:fillRect/>
          </a:stretch>
        </p:blipFill>
        <p:spPr>
          <a:xfrm>
            <a:off x="1115616" y="337220"/>
            <a:ext cx="7162800" cy="2238375"/>
          </a:xfrm>
          <a:prstGeom prst="rect">
            <a:avLst/>
          </a:prstGeom>
        </p:spPr>
      </p:pic>
      <p:sp>
        <p:nvSpPr>
          <p:cNvPr id="8" name="Rectangle 7"/>
          <p:cNvSpPr/>
          <p:nvPr/>
        </p:nvSpPr>
        <p:spPr>
          <a:xfrm>
            <a:off x="2393198" y="2665140"/>
            <a:ext cx="4357603" cy="384721"/>
          </a:xfrm>
          <a:prstGeom prst="rect">
            <a:avLst/>
          </a:prstGeom>
        </p:spPr>
        <p:txBody>
          <a:bodyPr wrap="none">
            <a:spAutoFit/>
          </a:bodyPr>
          <a:lstStyle/>
          <a:p>
            <a:r>
              <a:rPr lang="vi-VN" dirty="0">
                <a:solidFill>
                  <a:srgbClr val="000000"/>
                </a:solidFill>
                <a:latin typeface="Roboto"/>
              </a:rPr>
              <a:t>Hoàng Thành Thăng Long xưa và nay.</a:t>
            </a:r>
            <a:endParaRPr lang="en-US" dirty="0"/>
          </a:p>
        </p:txBody>
      </p:sp>
      <p:pic>
        <p:nvPicPr>
          <p:cNvPr id="9" name="Picture 8"/>
          <p:cNvPicPr>
            <a:picLocks noChangeAspect="1"/>
          </p:cNvPicPr>
          <p:nvPr/>
        </p:nvPicPr>
        <p:blipFill>
          <a:blip r:embed="rId3"/>
          <a:stretch>
            <a:fillRect/>
          </a:stretch>
        </p:blipFill>
        <p:spPr>
          <a:xfrm>
            <a:off x="755576" y="3049861"/>
            <a:ext cx="3168352" cy="2183903"/>
          </a:xfrm>
          <a:prstGeom prst="rect">
            <a:avLst/>
          </a:prstGeom>
        </p:spPr>
      </p:pic>
      <p:sp>
        <p:nvSpPr>
          <p:cNvPr id="10" name="Rectangle 9"/>
          <p:cNvSpPr/>
          <p:nvPr/>
        </p:nvSpPr>
        <p:spPr>
          <a:xfrm>
            <a:off x="4139952" y="3964898"/>
            <a:ext cx="2040495" cy="384721"/>
          </a:xfrm>
          <a:prstGeom prst="rect">
            <a:avLst/>
          </a:prstGeom>
        </p:spPr>
        <p:txBody>
          <a:bodyPr wrap="none">
            <a:spAutoFit/>
          </a:bodyPr>
          <a:lstStyle/>
          <a:p>
            <a:r>
              <a:rPr lang="vi-VN" dirty="0">
                <a:solidFill>
                  <a:srgbClr val="000000"/>
                </a:solidFill>
                <a:latin typeface="Roboto"/>
              </a:rPr>
              <a:t>Hà Nội ngày nay.</a:t>
            </a:r>
            <a:endParaRPr lang="en-US" dirty="0"/>
          </a:p>
        </p:txBody>
      </p:sp>
    </p:spTree>
    <p:extLst>
      <p:ext uri="{BB962C8B-B14F-4D97-AF65-F5344CB8AC3E}">
        <p14:creationId xmlns:p14="http://schemas.microsoft.com/office/powerpoint/2010/main" val="386699988"/>
      </p:ext>
    </p:extLst>
  </p:cSld>
  <p:clrMapOvr>
    <a:masterClrMapping/>
  </p:clrMapOvr>
  <p:transition spd="med">
    <p:newsflash/>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6800" y="190500"/>
            <a:ext cx="4057650" cy="4267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266700"/>
            <a:ext cx="4267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3"/>
          <p:cNvSpPr/>
          <p:nvPr/>
        </p:nvSpPr>
        <p:spPr>
          <a:xfrm>
            <a:off x="0" y="4770438"/>
            <a:ext cx="8991600" cy="830262"/>
          </a:xfrm>
          <a:prstGeom prst="rect">
            <a:avLst/>
          </a:prstGeom>
        </p:spPr>
        <p:txBody>
          <a:bodyPr>
            <a:spAutoFit/>
          </a:bodyPr>
          <a:lstStyle/>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Ngày</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1 – 8 - 2010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Hoàng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thành</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Long </a:t>
            </a:r>
          </a:p>
          <a:p>
            <a:pPr algn="ctr">
              <a:defRPr/>
            </a:pP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được</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UNESCO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công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nhận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di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sản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v</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n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hoá</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thế</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gi</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ới</a:t>
            </a:r>
            <a:endParaRPr lang="en-US" sz="2400" b="1" kern="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0445956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7"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2000"/>
                                        <p:tgtEl>
                                          <p:spTgt spid="4"/>
                                        </p:tgtEl>
                                      </p:cBhvr>
                                    </p:animEffect>
                                    <p:anim calcmode="lin" valueType="num">
                                      <p:cBhvr>
                                        <p:cTn id="8" dur="2000" fill="hold"/>
                                        <p:tgtEl>
                                          <p:spTgt spid="4"/>
                                        </p:tgtEl>
                                        <p:attrNameLst>
                                          <p:attrName>ppt_x</p:attrName>
                                        </p:attrNameLst>
                                      </p:cBhvr>
                                      <p:tavLst>
                                        <p:tav tm="0">
                                          <p:val>
                                            <p:strVal val="#ppt_x"/>
                                          </p:val>
                                        </p:tav>
                                        <p:tav tm="100000">
                                          <p:val>
                                            <p:strVal val="#ppt_x"/>
                                          </p:val>
                                        </p:tav>
                                      </p:tavLst>
                                    </p:anim>
                                    <p:anim calcmode="lin" valueType="num">
                                      <p:cBhvr>
                                        <p:cTn id="9" dur="1800" decel="100000" fill="hold"/>
                                        <p:tgtEl>
                                          <p:spTgt spid="4"/>
                                        </p:tgtEl>
                                        <p:attrNameLst>
                                          <p:attrName>ppt_y</p:attrName>
                                        </p:attrNameLst>
                                      </p:cBhvr>
                                      <p:tavLst>
                                        <p:tav tm="0">
                                          <p:val>
                                            <p:strVal val="#ppt_y+1"/>
                                          </p:val>
                                        </p:tav>
                                        <p:tav tm="100000">
                                          <p:val>
                                            <p:strVal val="#ppt_y-.03"/>
                                          </p:val>
                                        </p:tav>
                                      </p:tavLst>
                                    </p:anim>
                                    <p:anim calcmode="lin" valueType="num">
                                      <p:cBhvr>
                                        <p:cTn id="10" dur="200" accel="100000" fill="hold">
                                          <p:stCondLst>
                                            <p:cond delay="1800"/>
                                          </p:stCondLst>
                                        </p:cTn>
                                        <p:tgtEl>
                                          <p:spTgt spid="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514600" y="-38100"/>
            <a:ext cx="4419600" cy="1569660"/>
          </a:xfrm>
          <a:prstGeom prst="rect">
            <a:avLst/>
          </a:prstGeom>
        </p:spPr>
        <p:txBody>
          <a:bodyPr wrap="square">
            <a:spAutoFit/>
          </a:bodyPr>
          <a:lstStyle/>
          <a:p>
            <a:pPr algn="ctr">
              <a:lnSpc>
                <a:spcPct val="150000"/>
              </a:lnSpc>
              <a:defRPr/>
            </a:pPr>
            <a:r>
              <a:rPr lang="en-US" sz="3200" b="1" kern="0" dirty="0" err="1">
                <a:solidFill>
                  <a:srgbClr val="C00000"/>
                </a:solidFill>
                <a:latin typeface="Times New Roman" pitchFamily="18" charset="0"/>
                <a:cs typeface="Times New Roman" pitchFamily="18" charset="0"/>
              </a:rPr>
              <a:t>Cảnh</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Phố</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Hiến</a:t>
            </a:r>
            <a:r>
              <a:rPr lang="en-US" sz="3200" b="1" kern="0" dirty="0">
                <a:solidFill>
                  <a:srgbClr val="C00000"/>
                </a:solidFill>
                <a:latin typeface="Times New Roman" pitchFamily="18" charset="0"/>
                <a:cs typeface="Times New Roman" pitchFamily="18" charset="0"/>
              </a:rPr>
              <a:t>  </a:t>
            </a:r>
          </a:p>
          <a:p>
            <a:pPr algn="ctr">
              <a:lnSpc>
                <a:spcPct val="150000"/>
              </a:lnSpc>
              <a:defRPr/>
            </a:pPr>
            <a:r>
              <a:rPr lang="en-US" sz="3200" b="1" kern="0" dirty="0">
                <a:solidFill>
                  <a:srgbClr val="C00000"/>
                </a:solidFill>
                <a:latin typeface="Times New Roman" pitchFamily="18" charset="0"/>
                <a:cs typeface="Times New Roman" pitchFamily="18" charset="0"/>
              </a:rPr>
              <a:t>(H</a:t>
            </a:r>
            <a:r>
              <a:rPr lang="vi-VN" sz="3200" b="1" kern="0" dirty="0">
                <a:solidFill>
                  <a:srgbClr val="C00000"/>
                </a:solidFill>
                <a:latin typeface="Times New Roman" pitchFamily="18" charset="0"/>
                <a:cs typeface="Times New Roman" pitchFamily="18" charset="0"/>
              </a:rPr>
              <a:t>ư</a:t>
            </a:r>
            <a:r>
              <a:rPr lang="en-US" sz="3200" b="1" kern="0" dirty="0" err="1">
                <a:solidFill>
                  <a:srgbClr val="C00000"/>
                </a:solidFill>
                <a:latin typeface="Times New Roman" pitchFamily="18" charset="0"/>
                <a:cs typeface="Times New Roman" pitchFamily="18" charset="0"/>
              </a:rPr>
              <a:t>ng</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Yên</a:t>
            </a:r>
            <a:r>
              <a:rPr lang="en-US" sz="3200" b="1" kern="0" dirty="0">
                <a:solidFill>
                  <a:srgbClr val="C00000"/>
                </a:solidFill>
                <a:latin typeface="Times New Roman" pitchFamily="18" charset="0"/>
                <a:cs typeface="Times New Roman" pitchFamily="18" charset="0"/>
              </a:rPr>
              <a:t>)</a:t>
            </a: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55067" y="1638300"/>
            <a:ext cx="4407206" cy="3352800"/>
          </a:xfrm>
          <a:prstGeom prst="rect">
            <a:avLst/>
          </a:prstGeom>
        </p:spPr>
      </p:pic>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714500"/>
            <a:ext cx="41910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568444700"/>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16"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50"/>
                                        <p:tgtEl>
                                          <p:spTgt spid="6"/>
                                        </p:tgtEl>
                                      </p:cBhvr>
                                    </p:animEffect>
                                  </p:childTnLst>
                                </p:cTn>
                              </p:par>
                              <p:par>
                                <p:cTn id="8" presetID="6" presetClass="entr" presetSubtype="16" fill="hold"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circle(in)">
                                      <p:cBhvr>
                                        <p:cTn id="1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129775" y="190500"/>
            <a:ext cx="4652025" cy="1323439"/>
          </a:xfrm>
          <a:prstGeom prst="rect">
            <a:avLst/>
          </a:prstGeom>
        </p:spPr>
        <p:txBody>
          <a:bodyPr wrap="square">
            <a:spAutoFit/>
          </a:bodyPr>
          <a:lstStyle/>
          <a:p>
            <a:pPr algn="ctr">
              <a:defRPr/>
            </a:pPr>
            <a:r>
              <a:rPr lang="en-US" sz="3200" b="1" kern="0" dirty="0" err="1">
                <a:solidFill>
                  <a:srgbClr val="C00000"/>
                </a:solidFill>
                <a:latin typeface="Times New Roman" pitchFamily="18" charset="0"/>
                <a:cs typeface="Times New Roman" pitchFamily="18" charset="0"/>
              </a:rPr>
              <a:t>Cảnh</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Hội</a:t>
            </a:r>
            <a:r>
              <a:rPr lang="en-US" sz="3200" b="1" kern="0" dirty="0">
                <a:solidFill>
                  <a:srgbClr val="C00000"/>
                </a:solidFill>
                <a:latin typeface="Times New Roman" pitchFamily="18" charset="0"/>
                <a:cs typeface="Times New Roman" pitchFamily="18" charset="0"/>
              </a:rPr>
              <a:t> An </a:t>
            </a:r>
          </a:p>
          <a:p>
            <a:pPr algn="ctr">
              <a:lnSpc>
                <a:spcPct val="150000"/>
              </a:lnSpc>
              <a:defRPr/>
            </a:pPr>
            <a:r>
              <a:rPr lang="en-US" sz="3200" b="1" kern="0" dirty="0">
                <a:solidFill>
                  <a:srgbClr val="C00000"/>
                </a:solidFill>
                <a:latin typeface="Times New Roman" pitchFamily="18" charset="0"/>
                <a:cs typeface="Times New Roman" pitchFamily="18" charset="0"/>
              </a:rPr>
              <a:t>(</a:t>
            </a:r>
            <a:r>
              <a:rPr lang="en-US" sz="3200" b="1" kern="0" dirty="0" err="1">
                <a:solidFill>
                  <a:srgbClr val="C00000"/>
                </a:solidFill>
                <a:latin typeface="Times New Roman" pitchFamily="18" charset="0"/>
                <a:cs typeface="Times New Roman" pitchFamily="18" charset="0"/>
              </a:rPr>
              <a:t>Quảng</a:t>
            </a:r>
            <a:r>
              <a:rPr lang="en-US" sz="3200" b="1" kern="0" dirty="0">
                <a:solidFill>
                  <a:srgbClr val="C00000"/>
                </a:solidFill>
                <a:latin typeface="Times New Roman" pitchFamily="18" charset="0"/>
                <a:cs typeface="Times New Roman" pitchFamily="18" charset="0"/>
              </a:rPr>
              <a:t> Nam)</a:t>
            </a:r>
          </a:p>
        </p:txBody>
      </p:sp>
      <p:pic>
        <p:nvPicPr>
          <p:cNvPr id="6" name="Picture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905000" y="1656644"/>
            <a:ext cx="5486399" cy="3486856"/>
          </a:xfrm>
          <a:prstGeom prst="rect">
            <a:avLst/>
          </a:prstGeom>
        </p:spPr>
      </p:pic>
      <p:pic>
        <p:nvPicPr>
          <p:cNvPr id="7" name="Picture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905000" y="1656644"/>
            <a:ext cx="5486399" cy="3486856"/>
          </a:xfrm>
          <a:prstGeom prst="rect">
            <a:avLst/>
          </a:prstGeom>
        </p:spPr>
      </p:pic>
      <p:pic>
        <p:nvPicPr>
          <p:cNvPr id="9" name="Picture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905000" y="1688395"/>
            <a:ext cx="5486400" cy="3531305"/>
          </a:xfrm>
          <a:prstGeom prst="rect">
            <a:avLst/>
          </a:prstGeom>
        </p:spPr>
      </p:pic>
      <p:pic>
        <p:nvPicPr>
          <p:cNvPr id="10" name="Picture 9"/>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05000" y="1656644"/>
            <a:ext cx="5486399" cy="3563056"/>
          </a:xfrm>
          <a:prstGeom prst="rect">
            <a:avLst/>
          </a:prstGeom>
        </p:spPr>
      </p:pic>
      <p:pic>
        <p:nvPicPr>
          <p:cNvPr id="12" name="Picture 11"/>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905000" y="1656644"/>
            <a:ext cx="5486399" cy="3582106"/>
          </a:xfrm>
          <a:prstGeom prst="rect">
            <a:avLst/>
          </a:prstGeom>
        </p:spPr>
      </p:pic>
    </p:spTree>
    <p:extLst>
      <p:ext uri="{BB962C8B-B14F-4D97-AF65-F5344CB8AC3E}">
        <p14:creationId xmlns:p14="http://schemas.microsoft.com/office/powerpoint/2010/main" val="155149360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2" presetClass="entr" presetSubtype="4" fill="hold"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ipe(down)">
                                      <p:cBhvr>
                                        <p:cTn id="14" dur="5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fade">
                                      <p:cBhvr>
                                        <p:cTn id="19" dur="1000"/>
                                        <p:tgtEl>
                                          <p:spTgt spid="9"/>
                                        </p:tgtEl>
                                      </p:cBhvr>
                                    </p:animEffect>
                                    <p:anim calcmode="lin" valueType="num">
                                      <p:cBhvr>
                                        <p:cTn id="20" dur="1000" fill="hold"/>
                                        <p:tgtEl>
                                          <p:spTgt spid="9"/>
                                        </p:tgtEl>
                                        <p:attrNameLst>
                                          <p:attrName>ppt_x</p:attrName>
                                        </p:attrNameLst>
                                      </p:cBhvr>
                                      <p:tavLst>
                                        <p:tav tm="0">
                                          <p:val>
                                            <p:strVal val="#ppt_x"/>
                                          </p:val>
                                        </p:tav>
                                        <p:tav tm="100000">
                                          <p:val>
                                            <p:strVal val="#ppt_x"/>
                                          </p:val>
                                        </p:tav>
                                      </p:tavLst>
                                    </p:anim>
                                    <p:anim calcmode="lin" valueType="num">
                                      <p:cBhvr>
                                        <p:cTn id="21"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16" presetClass="entr" presetSubtype="21" fill="hold" nodeType="click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barn(inVertical)">
                                      <p:cBhvr>
                                        <p:cTn id="26" dur="500"/>
                                        <p:tgtEl>
                                          <p:spTgt spid="10"/>
                                        </p:tgtEl>
                                      </p:cBhvr>
                                    </p:animEffect>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12"/>
                                        </p:tgtEl>
                                        <p:attrNameLst>
                                          <p:attrName>style.visibility</p:attrName>
                                        </p:attrNameLst>
                                      </p:cBhvr>
                                      <p:to>
                                        <p:strVal val="visible"/>
                                      </p:to>
                                    </p:set>
                                    <p:anim calcmode="lin" valueType="num">
                                      <p:cBhvr additive="base">
                                        <p:cTn id="31" dur="500" fill="hold"/>
                                        <p:tgtEl>
                                          <p:spTgt spid="12"/>
                                        </p:tgtEl>
                                        <p:attrNameLst>
                                          <p:attrName>ppt_x</p:attrName>
                                        </p:attrNameLst>
                                      </p:cBhvr>
                                      <p:tavLst>
                                        <p:tav tm="0">
                                          <p:val>
                                            <p:strVal val="#ppt_x"/>
                                          </p:val>
                                        </p:tav>
                                        <p:tav tm="100000">
                                          <p:val>
                                            <p:strVal val="#ppt_x"/>
                                          </p:val>
                                        </p:tav>
                                      </p:tavLst>
                                    </p:anim>
                                    <p:anim calcmode="lin" valueType="num">
                                      <p:cBhvr additive="base">
                                        <p:cTn id="32"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539552" y="697260"/>
            <a:ext cx="2828925" cy="2808312"/>
          </a:xfrm>
          <a:prstGeom prst="rect">
            <a:avLst/>
          </a:prstGeom>
        </p:spPr>
      </p:pic>
      <p:pic>
        <p:nvPicPr>
          <p:cNvPr id="3" name="Picture 2"/>
          <p:cNvPicPr>
            <a:picLocks noChangeAspect="1"/>
          </p:cNvPicPr>
          <p:nvPr/>
        </p:nvPicPr>
        <p:blipFill>
          <a:blip r:embed="rId3"/>
          <a:stretch>
            <a:fillRect/>
          </a:stretch>
        </p:blipFill>
        <p:spPr>
          <a:xfrm>
            <a:off x="4211960" y="337220"/>
            <a:ext cx="3168352" cy="2592288"/>
          </a:xfrm>
          <a:prstGeom prst="rect">
            <a:avLst/>
          </a:prstGeom>
        </p:spPr>
      </p:pic>
      <p:pic>
        <p:nvPicPr>
          <p:cNvPr id="4" name="Picture 3"/>
          <p:cNvPicPr>
            <a:picLocks noChangeAspect="1"/>
          </p:cNvPicPr>
          <p:nvPr/>
        </p:nvPicPr>
        <p:blipFill>
          <a:blip r:embed="rId4"/>
          <a:stretch>
            <a:fillRect/>
          </a:stretch>
        </p:blipFill>
        <p:spPr>
          <a:xfrm>
            <a:off x="4355976" y="3289548"/>
            <a:ext cx="3168352" cy="1872208"/>
          </a:xfrm>
          <a:prstGeom prst="rect">
            <a:avLst/>
          </a:prstGeom>
        </p:spPr>
      </p:pic>
      <p:sp>
        <p:nvSpPr>
          <p:cNvPr id="5" name="Rectangle 4"/>
          <p:cNvSpPr/>
          <p:nvPr/>
        </p:nvSpPr>
        <p:spPr>
          <a:xfrm>
            <a:off x="-371999" y="3870883"/>
            <a:ext cx="4652025" cy="584775"/>
          </a:xfrm>
          <a:prstGeom prst="rect">
            <a:avLst/>
          </a:prstGeom>
        </p:spPr>
        <p:txBody>
          <a:bodyPr wrap="square">
            <a:spAutoFit/>
          </a:bodyPr>
          <a:lstStyle/>
          <a:p>
            <a:pPr algn="ctr">
              <a:defRPr/>
            </a:pPr>
            <a:r>
              <a:rPr lang="vi-VN" sz="3200" b="1" kern="0" dirty="0">
                <a:solidFill>
                  <a:srgbClr val="C00000"/>
                </a:solidFill>
                <a:latin typeface="Times New Roman" pitchFamily="18" charset="0"/>
                <a:cs typeface="Times New Roman" pitchFamily="18" charset="0"/>
              </a:rPr>
              <a:t>Phố cổ</a:t>
            </a:r>
            <a:r>
              <a:rPr lang="en-US" sz="3200" b="1" kern="0" dirty="0">
                <a:solidFill>
                  <a:srgbClr val="C00000"/>
                </a:solidFill>
                <a:latin typeface="Times New Roman" pitchFamily="18" charset="0"/>
                <a:cs typeface="Times New Roman" pitchFamily="18" charset="0"/>
              </a:rPr>
              <a:t> </a:t>
            </a:r>
            <a:r>
              <a:rPr lang="en-US" sz="3200" b="1" kern="0" dirty="0" err="1">
                <a:solidFill>
                  <a:srgbClr val="C00000"/>
                </a:solidFill>
                <a:latin typeface="Times New Roman" pitchFamily="18" charset="0"/>
                <a:cs typeface="Times New Roman" pitchFamily="18" charset="0"/>
              </a:rPr>
              <a:t>Hội</a:t>
            </a:r>
            <a:r>
              <a:rPr lang="en-US" sz="3200" b="1" kern="0" dirty="0">
                <a:solidFill>
                  <a:srgbClr val="C00000"/>
                </a:solidFill>
                <a:latin typeface="Times New Roman" pitchFamily="18" charset="0"/>
                <a:cs typeface="Times New Roman" pitchFamily="18" charset="0"/>
              </a:rPr>
              <a:t> An </a:t>
            </a:r>
          </a:p>
        </p:txBody>
      </p:sp>
    </p:spTree>
    <p:extLst>
      <p:ext uri="{BB962C8B-B14F-4D97-AF65-F5344CB8AC3E}">
        <p14:creationId xmlns:p14="http://schemas.microsoft.com/office/powerpoint/2010/main" val="1349732177"/>
      </p:ext>
    </p:extLst>
  </p:cSld>
  <p:clrMapOvr>
    <a:masterClrMapping/>
  </p:clrMapOvr>
  <p:transition spd="med">
    <p:newsflash/>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lum bright="-2000" contrast="12000"/>
          </a:blip>
          <a:srcRect r="29313"/>
          <a:stretch>
            <a:fillRect/>
          </a:stretch>
        </p:blipFill>
        <p:spPr bwMode="auto">
          <a:xfrm>
            <a:off x="1600200" y="190500"/>
            <a:ext cx="5638800" cy="4544568"/>
          </a:xfrm>
          <a:prstGeom prst="rect">
            <a:avLst/>
          </a:prstGeom>
          <a:noFill/>
          <a:ln w="9525">
            <a:noFill/>
            <a:miter lim="800000"/>
            <a:headEnd/>
            <a:tailEnd/>
          </a:ln>
          <a:effectLst/>
          <a:scene3d>
            <a:camera prst="orthographicFront"/>
            <a:lightRig rig="threePt" dir="t"/>
          </a:scene3d>
          <a:sp3d>
            <a:bevelT/>
          </a:sp3d>
        </p:spPr>
      </p:pic>
      <p:sp>
        <p:nvSpPr>
          <p:cNvPr id="4" name="Rectangle 3"/>
          <p:cNvSpPr/>
          <p:nvPr/>
        </p:nvSpPr>
        <p:spPr>
          <a:xfrm>
            <a:off x="0" y="4743006"/>
            <a:ext cx="8991600" cy="830262"/>
          </a:xfrm>
          <a:prstGeom prst="rect">
            <a:avLst/>
          </a:prstGeom>
        </p:spPr>
        <p:txBody>
          <a:bodyPr>
            <a:spAutoFit/>
          </a:bodyPr>
          <a:lstStyle/>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Ngày</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5 – 12 - 1999 </a:t>
            </a:r>
          </a:p>
          <a:p>
            <a:pPr algn="ctr">
              <a:defRPr/>
            </a:pP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Phố</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cổ</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Hội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An </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được</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UNESCO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công</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nhận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là</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di</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sản</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v</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ă</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n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hoá</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thế</a:t>
            </a:r>
            <a:r>
              <a:rPr lang="en-US" sz="2400" b="1" kern="0" dirty="0">
                <a:effectLst>
                  <a:outerShdw blurRad="38100" dist="38100" dir="2700000" algn="tl">
                    <a:srgbClr val="000000">
                      <a:alpha val="43137"/>
                    </a:srgbClr>
                  </a:outerShdw>
                </a:effectLst>
                <a:latin typeface="Times New Roman" pitchFamily="18" charset="0"/>
                <a:cs typeface="Times New Roman" pitchFamily="18" charset="0"/>
              </a:rPr>
              <a:t> </a:t>
            </a:r>
            <a:r>
              <a:rPr lang="en-US" sz="2400" b="1" kern="0" dirty="0" err="1">
                <a:effectLst>
                  <a:outerShdw blurRad="38100" dist="38100" dir="2700000" algn="tl">
                    <a:srgbClr val="000000">
                      <a:alpha val="43137"/>
                    </a:srgbClr>
                  </a:outerShdw>
                </a:effectLst>
                <a:latin typeface="Times New Roman" pitchFamily="18" charset="0"/>
                <a:cs typeface="Times New Roman" pitchFamily="18" charset="0"/>
              </a:rPr>
              <a:t>gi</a:t>
            </a:r>
            <a:r>
              <a:rPr lang="vi-VN" sz="2400" b="1" kern="0" dirty="0">
                <a:effectLst>
                  <a:outerShdw blurRad="38100" dist="38100" dir="2700000" algn="tl">
                    <a:srgbClr val="000000">
                      <a:alpha val="43137"/>
                    </a:srgbClr>
                  </a:outerShdw>
                </a:effectLst>
                <a:latin typeface="Times New Roman" pitchFamily="18" charset="0"/>
                <a:cs typeface="Times New Roman" pitchFamily="18" charset="0"/>
              </a:rPr>
              <a:t>ới</a:t>
            </a:r>
            <a:endParaRPr lang="en-US" sz="2400" b="1" kern="0" dirty="0">
              <a:effectLst>
                <a:outerShdw blurRad="38100" dist="38100" dir="2700000" algn="tl">
                  <a:srgbClr val="000000">
                    <a:alpha val="43137"/>
                  </a:srgbClr>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3534113445"/>
      </p:ext>
    </p:extLst>
  </p:cSld>
  <p:clrMapOvr>
    <a:masterClrMapping/>
  </p:clrMapOvr>
  <p:transition spd="med">
    <p:newsflash/>
  </p:transition>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6" name="AutoShape 7"/>
          <p:cNvSpPr>
            <a:spLocks noChangeArrowheads="1"/>
          </p:cNvSpPr>
          <p:nvPr/>
        </p:nvSpPr>
        <p:spPr bwMode="auto">
          <a:xfrm>
            <a:off x="1371600" y="419100"/>
            <a:ext cx="6152728" cy="3446512"/>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sp>
        <p:nvSpPr>
          <p:cNvPr id="8" name="TextBox 7"/>
          <p:cNvSpPr txBox="1"/>
          <p:nvPr/>
        </p:nvSpPr>
        <p:spPr>
          <a:xfrm>
            <a:off x="1524000" y="1633364"/>
            <a:ext cx="6248400" cy="954107"/>
          </a:xfrm>
          <a:prstGeom prst="rect">
            <a:avLst/>
          </a:prstGeom>
          <a:noFill/>
        </p:spPr>
        <p:txBody>
          <a:bodyPr wrap="square" rtlCol="0">
            <a:spAutoFit/>
          </a:bodyPr>
          <a:lstStyle/>
          <a:p>
            <a:pPr algn="ctr"/>
            <a:r>
              <a:rPr lang="en-US" sz="2800" dirty="0" err="1">
                <a:solidFill>
                  <a:srgbClr val="C00000"/>
                </a:solidFill>
                <a:latin typeface="Times New Roman" pitchFamily="18" charset="0"/>
                <a:cs typeface="Times New Roman" pitchFamily="18" charset="0"/>
              </a:rPr>
              <a:t>Em</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có</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nhận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xét</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gì</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về</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dân</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số</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của</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các</a:t>
            </a:r>
            <a:r>
              <a:rPr lang="en-US" sz="2800" dirty="0">
                <a:solidFill>
                  <a:srgbClr val="C00000"/>
                </a:solidFill>
                <a:latin typeface="Times New Roman" pitchFamily="18" charset="0"/>
                <a:cs typeface="Times New Roman" pitchFamily="18" charset="0"/>
              </a:rPr>
              <a:t> </a:t>
            </a:r>
            <a:endParaRPr lang="vi-VN" sz="2800" dirty="0">
              <a:solidFill>
                <a:srgbClr val="C00000"/>
              </a:solidFill>
              <a:latin typeface="Times New Roman" pitchFamily="18" charset="0"/>
              <a:cs typeface="Times New Roman" pitchFamily="18" charset="0"/>
            </a:endParaRPr>
          </a:p>
          <a:p>
            <a:pPr algn="ctr"/>
            <a:r>
              <a:rPr lang="en-US" sz="2800" dirty="0" err="1">
                <a:solidFill>
                  <a:srgbClr val="C00000"/>
                </a:solidFill>
                <a:latin typeface="Times New Roman" pitchFamily="18" charset="0"/>
                <a:cs typeface="Times New Roman" pitchFamily="18" charset="0"/>
              </a:rPr>
              <a:t>thành</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thị</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nước</a:t>
            </a:r>
            <a:r>
              <a:rPr lang="en-US" sz="2800" dirty="0">
                <a:solidFill>
                  <a:srgbClr val="C00000"/>
                </a:solidFill>
                <a:latin typeface="Times New Roman" pitchFamily="18" charset="0"/>
                <a:cs typeface="Times New Roman" pitchFamily="18" charset="0"/>
              </a:rPr>
              <a:t> ta </a:t>
            </a:r>
            <a:r>
              <a:rPr lang="en-US" sz="2800" dirty="0" err="1">
                <a:solidFill>
                  <a:srgbClr val="C00000"/>
                </a:solidFill>
                <a:latin typeface="Times New Roman" pitchFamily="18" charset="0"/>
                <a:cs typeface="Times New Roman" pitchFamily="18" charset="0"/>
              </a:rPr>
              <a:t>thế</a:t>
            </a:r>
            <a:r>
              <a:rPr lang="en-US" sz="2800" dirty="0">
                <a:solidFill>
                  <a:srgbClr val="C00000"/>
                </a:solidFill>
                <a:latin typeface="Times New Roman" pitchFamily="18" charset="0"/>
                <a:cs typeface="Times New Roman" pitchFamily="18" charset="0"/>
              </a:rPr>
              <a:t> </a:t>
            </a:r>
            <a:r>
              <a:rPr lang="en-US" sz="2800" dirty="0" err="1">
                <a:solidFill>
                  <a:srgbClr val="C00000"/>
                </a:solidFill>
                <a:latin typeface="Times New Roman" pitchFamily="18" charset="0"/>
                <a:cs typeface="Times New Roman" pitchFamily="18" charset="0"/>
              </a:rPr>
              <a:t>kỉ</a:t>
            </a:r>
            <a:r>
              <a:rPr lang="en-US" sz="2800" dirty="0">
                <a:solidFill>
                  <a:srgbClr val="C00000"/>
                </a:solidFill>
                <a:latin typeface="Times New Roman" pitchFamily="18" charset="0"/>
                <a:cs typeface="Times New Roman" pitchFamily="18" charset="0"/>
              </a:rPr>
              <a:t> XVI- XVII</a:t>
            </a:r>
            <a:r>
              <a:rPr lang="vi-VN" sz="2800" dirty="0">
                <a:solidFill>
                  <a:srgbClr val="C00000"/>
                </a:solidFill>
                <a:latin typeface="Times New Roman" pitchFamily="18" charset="0"/>
                <a:cs typeface="Times New Roman" pitchFamily="18" charset="0"/>
              </a:rPr>
              <a:t>?</a:t>
            </a:r>
            <a:endParaRPr lang="en-US" sz="28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7147170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
                                        <p:tgtEl>
                                          <p:spTgt spid="6"/>
                                        </p:tgtEl>
                                      </p:cBhvr>
                                    </p:animEffect>
                                    <p:anim calcmode="lin" valueType="num">
                                      <p:cBhvr>
                                        <p:cTn id="8" dur="10" fill="hold"/>
                                        <p:tgtEl>
                                          <p:spTgt spid="6"/>
                                        </p:tgtEl>
                                        <p:attrNameLst>
                                          <p:attrName>ppt_x</p:attrName>
                                        </p:attrNameLst>
                                      </p:cBhvr>
                                      <p:tavLst>
                                        <p:tav tm="0">
                                          <p:val>
                                            <p:strVal val="#ppt_x"/>
                                          </p:val>
                                        </p:tav>
                                        <p:tav tm="100000">
                                          <p:val>
                                            <p:strVal val="#ppt_x"/>
                                          </p:val>
                                        </p:tav>
                                      </p:tavLst>
                                    </p:anim>
                                    <p:anim calcmode="lin" valueType="num">
                                      <p:cBhvr>
                                        <p:cTn id="9" dur="10" fill="hold"/>
                                        <p:tgtEl>
                                          <p:spTgt spid="6"/>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hang-quat-pho-nghe-xua-cua-dat-thang-long-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67590" y="-34089"/>
            <a:ext cx="4384431" cy="3086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Dell\Downloads\Ha-Noi-Xua.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8099"/>
            <a:ext cx="476759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4" descr="C:\Users\Dell\Downloads\cho-hoi-an4-30.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962400" y="3048001"/>
            <a:ext cx="5181600" cy="2705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5" descr="C:\Users\Dell\Downloads\ha-noi-xua-giaoduc.net.vn.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2987841"/>
            <a:ext cx="3962400" cy="2727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38100"/>
            <a:ext cx="5791200" cy="461963"/>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a:solidFill>
                  <a:srgbClr val="FFFF00"/>
                </a:solidFill>
                <a:latin typeface="Times New Roman" pitchFamily="18" charset="0"/>
                <a:cs typeface="Times New Roman" pitchFamily="18" charset="0"/>
              </a:rPr>
              <a:t>Cảnh dân cư đông đúc ở thế kỉ XVI-XVII</a:t>
            </a:r>
          </a:p>
        </p:txBody>
      </p:sp>
    </p:spTree>
    <p:extLst>
      <p:ext uri="{BB962C8B-B14F-4D97-AF65-F5344CB8AC3E}">
        <p14:creationId xmlns:p14="http://schemas.microsoft.com/office/powerpoint/2010/main" val="338437707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8" name="Title 1"/>
          <p:cNvSpPr txBox="1">
            <a:spLocks/>
          </p:cNvSpPr>
          <p:nvPr/>
        </p:nvSpPr>
        <p:spPr bwMode="auto">
          <a:xfrm>
            <a:off x="2771800" y="1921396"/>
            <a:ext cx="3744416"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b="1" kern="0" dirty="0">
                <a:solidFill>
                  <a:schemeClr val="tx1"/>
                </a:solidFill>
                <a:latin typeface="Times New Roman" panose="02020603050405020304" pitchFamily="18" charset="0"/>
                <a:ea typeface="HP001"/>
                <a:cs typeface="Times New Roman" panose="02020603050405020304" pitchFamily="18" charset="0"/>
              </a:rPr>
              <a:t>KHỞI ĐỘNG:</a:t>
            </a:r>
          </a:p>
        </p:txBody>
      </p:sp>
    </p:spTree>
    <p:extLst>
      <p:ext uri="{BB962C8B-B14F-4D97-AF65-F5344CB8AC3E}">
        <p14:creationId xmlns:p14="http://schemas.microsoft.com/office/powerpoint/2010/main" val="278876516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circle(in)">
                                      <p:cBhvr>
                                        <p:cTn id="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 name="AutoShape 7"/>
          <p:cNvSpPr>
            <a:spLocks noChangeArrowheads="1"/>
          </p:cNvSpPr>
          <p:nvPr/>
        </p:nvSpPr>
        <p:spPr bwMode="auto">
          <a:xfrm>
            <a:off x="1371600" y="419100"/>
            <a:ext cx="6553200" cy="315848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sp>
        <p:nvSpPr>
          <p:cNvPr id="6" name="TextBox 5"/>
          <p:cNvSpPr txBox="1"/>
          <p:nvPr/>
        </p:nvSpPr>
        <p:spPr>
          <a:xfrm>
            <a:off x="1395875" y="1582841"/>
            <a:ext cx="6248400" cy="830997"/>
          </a:xfrm>
          <a:prstGeom prst="rect">
            <a:avLst/>
          </a:prstGeom>
          <a:noFill/>
        </p:spPr>
        <p:txBody>
          <a:bodyPr wrap="square" rtlCol="0">
            <a:spAutoFit/>
          </a:bodyPr>
          <a:lstStyle/>
          <a:p>
            <a:pPr algn="ctr"/>
            <a:r>
              <a:rPr lang="en-US" sz="2400" dirty="0" err="1">
                <a:solidFill>
                  <a:srgbClr val="C00000"/>
                </a:solidFill>
                <a:latin typeface="Times New Roman" pitchFamily="18" charset="0"/>
                <a:cs typeface="Times New Roman" pitchFamily="18" charset="0"/>
              </a:rPr>
              <a:t>Em</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có</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nhận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xét</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gì</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về</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quy</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mô</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của</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các</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thành</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thị</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nước</a:t>
            </a:r>
            <a:r>
              <a:rPr lang="en-US" sz="2400" dirty="0">
                <a:solidFill>
                  <a:srgbClr val="C00000"/>
                </a:solidFill>
                <a:latin typeface="Times New Roman" pitchFamily="18" charset="0"/>
                <a:cs typeface="Times New Roman" pitchFamily="18" charset="0"/>
              </a:rPr>
              <a:t> ta </a:t>
            </a:r>
            <a:r>
              <a:rPr lang="en-US" sz="2400" dirty="0" err="1">
                <a:solidFill>
                  <a:srgbClr val="C00000"/>
                </a:solidFill>
                <a:latin typeface="Times New Roman" pitchFamily="18" charset="0"/>
                <a:cs typeface="Times New Roman" pitchFamily="18" charset="0"/>
              </a:rPr>
              <a:t>thế</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kỉ</a:t>
            </a:r>
            <a:r>
              <a:rPr lang="en-US" sz="2400" dirty="0">
                <a:solidFill>
                  <a:srgbClr val="C00000"/>
                </a:solidFill>
                <a:latin typeface="Times New Roman" pitchFamily="18" charset="0"/>
                <a:cs typeface="Times New Roman" pitchFamily="18" charset="0"/>
              </a:rPr>
              <a:t> XVI- XVII</a:t>
            </a:r>
            <a:r>
              <a:rPr lang="vi-VN" sz="2400" dirty="0">
                <a:solidFill>
                  <a:srgbClr val="C00000"/>
                </a:solidFill>
                <a:latin typeface="Times New Roman" pitchFamily="18" charset="0"/>
                <a:cs typeface="Times New Roman" pitchFamily="18" charset="0"/>
              </a:rPr>
              <a:t>?</a:t>
            </a:r>
            <a:endParaRPr lang="en-US" sz="24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39166951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thumb_flex-1303859860447283_fi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572000" y="0"/>
            <a:ext cx="4572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2" descr="C:\Users\Dell\Downloads\phoco.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4572000" cy="2933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3" descr="C:\Users\Dell\Downloads\pho_co_hon_xua_ha_thanh.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933701"/>
            <a:ext cx="4572000" cy="28254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descr="C:\Users\Dell\Downloads\duong-tran-phu.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80021" y="2933700"/>
            <a:ext cx="4572000" cy="28254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a:spLocks noChangeArrowheads="1"/>
          </p:cNvSpPr>
          <p:nvPr/>
        </p:nvSpPr>
        <p:spPr bwMode="auto">
          <a:xfrm>
            <a:off x="0" y="0"/>
            <a:ext cx="6400800" cy="461665"/>
          </a:xfrm>
          <a:prstGeom prst="rect">
            <a:avLst/>
          </a:prstGeom>
          <a:solidFill>
            <a:srgbClr val="FF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r>
              <a:rPr lang="en-US" sz="2400" dirty="0" err="1">
                <a:solidFill>
                  <a:srgbClr val="FFFF00"/>
                </a:solidFill>
                <a:latin typeface="Times New Roman" pitchFamily="18" charset="0"/>
                <a:cs typeface="Times New Roman" pitchFamily="18" charset="0"/>
              </a:rPr>
              <a:t>Cảnh</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nhà</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cửa</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đường</a:t>
            </a:r>
            <a:r>
              <a:rPr lang="en-US" sz="2400" dirty="0">
                <a:solidFill>
                  <a:srgbClr val="FFFF00"/>
                </a:solidFill>
                <a:latin typeface="Times New Roman" pitchFamily="18" charset="0"/>
                <a:cs typeface="Times New Roman" pitchFamily="18" charset="0"/>
              </a:rPr>
              <a:t> </a:t>
            </a:r>
            <a:r>
              <a:rPr lang="en-US" sz="2400" dirty="0" err="1">
                <a:solidFill>
                  <a:srgbClr val="FFFF00"/>
                </a:solidFill>
                <a:latin typeface="Times New Roman" pitchFamily="18" charset="0"/>
                <a:cs typeface="Times New Roman" pitchFamily="18" charset="0"/>
              </a:rPr>
              <a:t>xá</a:t>
            </a:r>
            <a:r>
              <a:rPr lang="vi-VN" sz="2400" dirty="0">
                <a:solidFill>
                  <a:srgbClr val="FFFF00"/>
                </a:solidFill>
                <a:latin typeface="Times New Roman" pitchFamily="18" charset="0"/>
                <a:cs typeface="Times New Roman" pitchFamily="18" charset="0"/>
              </a:rPr>
              <a:t> rộng lớn</a:t>
            </a:r>
            <a:r>
              <a:rPr lang="en-US" sz="2400" dirty="0">
                <a:solidFill>
                  <a:srgbClr val="FFFF00"/>
                </a:solidFill>
                <a:latin typeface="Times New Roman" pitchFamily="18" charset="0"/>
                <a:cs typeface="Times New Roman" pitchFamily="18" charset="0"/>
              </a:rPr>
              <a:t> </a:t>
            </a:r>
          </a:p>
        </p:txBody>
      </p:sp>
    </p:spTree>
    <p:extLst>
      <p:ext uri="{BB962C8B-B14F-4D97-AF65-F5344CB8AC3E}">
        <p14:creationId xmlns:p14="http://schemas.microsoft.com/office/powerpoint/2010/main" val="114629207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 name="AutoShape 7"/>
          <p:cNvSpPr>
            <a:spLocks noChangeArrowheads="1"/>
          </p:cNvSpPr>
          <p:nvPr/>
        </p:nvSpPr>
        <p:spPr bwMode="auto">
          <a:xfrm>
            <a:off x="1371600" y="419100"/>
            <a:ext cx="6368752" cy="3302496"/>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sp>
        <p:nvSpPr>
          <p:cNvPr id="6" name="TextBox 5"/>
          <p:cNvSpPr txBox="1"/>
          <p:nvPr/>
        </p:nvSpPr>
        <p:spPr>
          <a:xfrm>
            <a:off x="1371600" y="1654849"/>
            <a:ext cx="6248400" cy="830997"/>
          </a:xfrm>
          <a:prstGeom prst="rect">
            <a:avLst/>
          </a:prstGeom>
          <a:noFill/>
        </p:spPr>
        <p:txBody>
          <a:bodyPr wrap="square" rtlCol="0">
            <a:spAutoFit/>
          </a:bodyPr>
          <a:lstStyle/>
          <a:p>
            <a:pPr algn="ctr"/>
            <a:r>
              <a:rPr lang="en-US" sz="2400" dirty="0" err="1">
                <a:solidFill>
                  <a:srgbClr val="C00000"/>
                </a:solidFill>
                <a:latin typeface="Times New Roman" pitchFamily="18" charset="0"/>
                <a:cs typeface="Times New Roman" pitchFamily="18" charset="0"/>
              </a:rPr>
              <a:t>Em</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có</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nhận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xét</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gì</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về</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hoạt</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động</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buôn</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bán</a:t>
            </a:r>
            <a:r>
              <a:rPr lang="en-US" sz="2400" dirty="0">
                <a:solidFill>
                  <a:srgbClr val="C00000"/>
                </a:solidFill>
                <a:latin typeface="Times New Roman" pitchFamily="18" charset="0"/>
                <a:cs typeface="Times New Roman" pitchFamily="18" charset="0"/>
              </a:rPr>
              <a:t> </a:t>
            </a:r>
            <a:endParaRPr lang="vi-VN" sz="2400" dirty="0">
              <a:solidFill>
                <a:srgbClr val="C00000"/>
              </a:solidFill>
              <a:latin typeface="Times New Roman" pitchFamily="18" charset="0"/>
              <a:cs typeface="Times New Roman" pitchFamily="18" charset="0"/>
            </a:endParaRPr>
          </a:p>
          <a:p>
            <a:pPr algn="ctr"/>
            <a:r>
              <a:rPr lang="en-US" sz="2400" dirty="0" err="1">
                <a:solidFill>
                  <a:srgbClr val="C00000"/>
                </a:solidFill>
                <a:latin typeface="Times New Roman" pitchFamily="18" charset="0"/>
                <a:cs typeface="Times New Roman" pitchFamily="18" charset="0"/>
              </a:rPr>
              <a:t>của</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các</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thành</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thị</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nước</a:t>
            </a:r>
            <a:r>
              <a:rPr lang="en-US" sz="2400" dirty="0">
                <a:solidFill>
                  <a:srgbClr val="C00000"/>
                </a:solidFill>
                <a:latin typeface="Times New Roman" pitchFamily="18" charset="0"/>
                <a:cs typeface="Times New Roman" pitchFamily="18" charset="0"/>
              </a:rPr>
              <a:t> ta </a:t>
            </a:r>
            <a:r>
              <a:rPr lang="en-US" sz="2400" dirty="0" err="1">
                <a:solidFill>
                  <a:srgbClr val="C00000"/>
                </a:solidFill>
                <a:latin typeface="Times New Roman" pitchFamily="18" charset="0"/>
                <a:cs typeface="Times New Roman" pitchFamily="18" charset="0"/>
              </a:rPr>
              <a:t>thế</a:t>
            </a:r>
            <a:r>
              <a:rPr lang="en-US" sz="2400" dirty="0">
                <a:solidFill>
                  <a:srgbClr val="C00000"/>
                </a:solidFill>
                <a:latin typeface="Times New Roman" pitchFamily="18" charset="0"/>
                <a:cs typeface="Times New Roman" pitchFamily="18" charset="0"/>
              </a:rPr>
              <a:t> </a:t>
            </a:r>
            <a:r>
              <a:rPr lang="en-US" sz="2400" dirty="0" err="1">
                <a:solidFill>
                  <a:srgbClr val="C00000"/>
                </a:solidFill>
                <a:latin typeface="Times New Roman" pitchFamily="18" charset="0"/>
                <a:cs typeface="Times New Roman" pitchFamily="18" charset="0"/>
              </a:rPr>
              <a:t>kỉ</a:t>
            </a:r>
            <a:r>
              <a:rPr lang="en-US" sz="2400" dirty="0">
                <a:solidFill>
                  <a:srgbClr val="C00000"/>
                </a:solidFill>
                <a:latin typeface="Times New Roman" pitchFamily="18" charset="0"/>
                <a:cs typeface="Times New Roman" pitchFamily="18" charset="0"/>
              </a:rPr>
              <a:t> XVI- XVII</a:t>
            </a:r>
            <a:r>
              <a:rPr lang="vi-VN" sz="2400" dirty="0">
                <a:solidFill>
                  <a:srgbClr val="C00000"/>
                </a:solidFill>
                <a:latin typeface="Times New Roman" pitchFamily="18" charset="0"/>
                <a:cs typeface="Times New Roman" pitchFamily="18" charset="0"/>
              </a:rPr>
              <a:t>?</a:t>
            </a:r>
            <a:endParaRPr lang="en-US" sz="2400"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417147170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32684" y="2857500"/>
            <a:ext cx="43434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84" y="2857500"/>
            <a:ext cx="4800600" cy="2971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800600" y="0"/>
            <a:ext cx="4343400"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2971" y="0"/>
            <a:ext cx="4757629" cy="2857500"/>
          </a:xfrm>
          <a:prstGeom prst="rect">
            <a:avLst/>
          </a:prstGeom>
        </p:spPr>
      </p:pic>
      <p:sp>
        <p:nvSpPr>
          <p:cNvPr id="6" name="Rectangle 5"/>
          <p:cNvSpPr/>
          <p:nvPr/>
        </p:nvSpPr>
        <p:spPr>
          <a:xfrm>
            <a:off x="0" y="38100"/>
            <a:ext cx="8839200" cy="523875"/>
          </a:xfrm>
          <a:prstGeom prst="rect">
            <a:avLst/>
          </a:prstGeom>
          <a:solidFill>
            <a:srgbClr val="FF0000"/>
          </a:solidFill>
        </p:spPr>
        <p:txBody>
          <a:bodyPr>
            <a:spAutoFit/>
          </a:bodyPr>
          <a:lstStyle/>
          <a:p>
            <a:pPr algn="ctr">
              <a:defRPr/>
            </a:pP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Cảnh</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buôn</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bán</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sôi</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vi-VN"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động ở</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các</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thành</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r>
              <a:rPr lang="en-US" sz="2800" kern="0" dirty="0" err="1">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thị</a:t>
            </a:r>
            <a:r>
              <a:rPr lang="en-US" sz="2800" kern="0" dirty="0">
                <a:solidFill>
                  <a:srgbClr val="FFFF00"/>
                </a:solidFill>
                <a:effectLst>
                  <a:outerShdw blurRad="38100" dist="38100" dir="2700000" algn="tl">
                    <a:srgbClr val="000000">
                      <a:alpha val="43137"/>
                    </a:srgbClr>
                  </a:outerShdw>
                </a:effectLst>
                <a:latin typeface="Times New Roman" pitchFamily="18" charset="0"/>
                <a:cs typeface="Times New Roman" pitchFamily="18" charset="0"/>
              </a:rPr>
              <a:t> </a:t>
            </a:r>
          </a:p>
        </p:txBody>
      </p:sp>
    </p:spTree>
    <p:extLst>
      <p:ext uri="{BB962C8B-B14F-4D97-AF65-F5344CB8AC3E}">
        <p14:creationId xmlns:p14="http://schemas.microsoft.com/office/powerpoint/2010/main" val="1913458247"/>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circle(in)">
                                      <p:cBhvr>
                                        <p:cTn id="7"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5" name="Rounded Rectangular Callout 4"/>
          <p:cNvSpPr/>
          <p:nvPr/>
        </p:nvSpPr>
        <p:spPr>
          <a:xfrm flipH="1">
            <a:off x="228600" y="266700"/>
            <a:ext cx="8506326" cy="1676400"/>
          </a:xfrm>
          <a:prstGeom prst="wedgeRoundRectCallout">
            <a:avLst>
              <a:gd name="adj1" fmla="val -35845"/>
              <a:gd name="adj2" fmla="val 123401"/>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algn="just">
              <a:lnSpc>
                <a:spcPct val="150000"/>
              </a:lnSpc>
              <a:defRPr/>
            </a:pPr>
            <a:r>
              <a:rPr lang="vi-VN" sz="2800">
                <a:solidFill>
                  <a:srgbClr val="C00000"/>
                </a:solidFill>
                <a:latin typeface="Times New Roman" pitchFamily="18" charset="0"/>
                <a:cs typeface="Times New Roman" pitchFamily="18" charset="0"/>
              </a:rPr>
              <a:t>Theo em</a:t>
            </a:r>
            <a:r>
              <a:rPr lang="en-US" sz="2800">
                <a:solidFill>
                  <a:srgbClr val="C00000"/>
                </a:solidFill>
                <a:latin typeface="Times New Roman" pitchFamily="18" charset="0"/>
                <a:cs typeface="Times New Roman" pitchFamily="18" charset="0"/>
              </a:rPr>
              <a:t>, tại sao ở thế kỉ XVI- XVII hoạt động buôn bán của 3 thành thị trên lại sôi động như vậy</a:t>
            </a:r>
            <a:r>
              <a:rPr lang="vi-VN" sz="2800">
                <a:solidFill>
                  <a:srgbClr val="C00000"/>
                </a:solidFill>
                <a:latin typeface="Times New Roman" pitchFamily="18" charset="0"/>
                <a:cs typeface="Times New Roman" pitchFamily="18" charset="0"/>
              </a:rPr>
              <a:t>?</a:t>
            </a:r>
            <a:endParaRPr lang="en-US" sz="2800" dirty="0">
              <a:solidFill>
                <a:srgbClr val="C00000"/>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245946863"/>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ular Callout 4"/>
          <p:cNvSpPr/>
          <p:nvPr/>
        </p:nvSpPr>
        <p:spPr>
          <a:xfrm flipH="1">
            <a:off x="228600" y="266700"/>
            <a:ext cx="8506326" cy="1676400"/>
          </a:xfrm>
          <a:prstGeom prst="wedgeRoundRectCallout">
            <a:avLst>
              <a:gd name="adj1" fmla="val -35845"/>
              <a:gd name="adj2" fmla="val 123401"/>
              <a:gd name="adj3" fmla="val 16667"/>
            </a:avLst>
          </a:prstGeom>
          <a:ln/>
        </p:spPr>
        <p:style>
          <a:lnRef idx="2">
            <a:schemeClr val="accent1"/>
          </a:lnRef>
          <a:fillRef idx="1">
            <a:schemeClr val="lt1"/>
          </a:fillRef>
          <a:effectRef idx="0">
            <a:schemeClr val="accent1"/>
          </a:effectRef>
          <a:fontRef idx="minor">
            <a:schemeClr val="dk1"/>
          </a:fontRef>
        </p:style>
        <p:txBody>
          <a:bodyPr anchor="ctr"/>
          <a:lstStyle/>
          <a:p>
            <a:pPr algn="just">
              <a:lnSpc>
                <a:spcPct val="150000"/>
              </a:lnSpc>
              <a:defRPr/>
            </a:pPr>
            <a:r>
              <a:rPr lang="vi-VN" sz="2800">
                <a:solidFill>
                  <a:srgbClr val="C00000"/>
                </a:solidFill>
                <a:latin typeface="Times New Roman" pitchFamily="18" charset="0"/>
                <a:cs typeface="Times New Roman" pitchFamily="18" charset="0"/>
              </a:rPr>
              <a:t>Theo em</a:t>
            </a:r>
            <a:r>
              <a:rPr lang="en-US" sz="2800">
                <a:solidFill>
                  <a:srgbClr val="C00000"/>
                </a:solidFill>
                <a:latin typeface="Times New Roman" pitchFamily="18" charset="0"/>
                <a:cs typeface="Times New Roman" pitchFamily="18" charset="0"/>
              </a:rPr>
              <a:t>,</a:t>
            </a:r>
            <a:r>
              <a:rPr lang="vi-VN" sz="2800">
                <a:solidFill>
                  <a:srgbClr val="C00000"/>
                </a:solidFill>
                <a:latin typeface="Times New Roman" pitchFamily="18" charset="0"/>
                <a:cs typeface="Times New Roman" pitchFamily="18" charset="0"/>
              </a:rPr>
              <a:t> cảnh hoạt động buôn bán sôi động ở các thành thị nói lên điều gì về tình hình kinh tế nước ta thời đó?</a:t>
            </a:r>
            <a:endParaRPr lang="en-US" sz="2800" dirty="0">
              <a:solidFill>
                <a:srgbClr val="C00000"/>
              </a:solidFill>
              <a:latin typeface="Times New Roman" panose="02020603050405020304" pitchFamily="18" charset="0"/>
              <a:cs typeface="Times New Roman" panose="02020603050405020304" pitchFamily="18" charset="0"/>
            </a:endParaRPr>
          </a:p>
        </p:txBody>
      </p:sp>
      <p:sp>
        <p:nvSpPr>
          <p:cNvPr id="3" name="Rectangle 2"/>
          <p:cNvSpPr/>
          <p:nvPr/>
        </p:nvSpPr>
        <p:spPr>
          <a:xfrm>
            <a:off x="342900" y="2137420"/>
            <a:ext cx="8277726" cy="2677656"/>
          </a:xfrm>
          <a:prstGeom prst="rect">
            <a:avLst/>
          </a:prstGeom>
        </p:spPr>
        <p:txBody>
          <a:bodyPr wrap="square">
            <a:spAutoFit/>
          </a:bodyPr>
          <a:lstStyle/>
          <a:p>
            <a:pPr algn="just">
              <a:lnSpc>
                <a:spcPct val="150000"/>
              </a:lnSpc>
            </a:pPr>
            <a:r>
              <a:rPr lang="en-US" sz="2800" dirty="0">
                <a:solidFill>
                  <a:srgbClr val="002060"/>
                </a:solidFill>
                <a:latin typeface="Times New Roman" pitchFamily="18" charset="0"/>
                <a:cs typeface="Times New Roman" pitchFamily="18" charset="0"/>
              </a:rPr>
              <a:t>     </a:t>
            </a:r>
            <a:r>
              <a:rPr lang="vi-VN" sz="2800" dirty="0">
                <a:solidFill>
                  <a:srgbClr val="002060"/>
                </a:solidFill>
                <a:latin typeface="Times New Roman" pitchFamily="18" charset="0"/>
                <a:cs typeface="Times New Roman" pitchFamily="18" charset="0"/>
              </a:rPr>
              <a:t>Qua hoạt động buôn bán nói lên tình hình kinh tế nước ta thời đó rất phát triển đặc biệt là nông nghiệp, tiểu thủ công nghiệp và thương nghiệp, tạo ra nhiều sản phẩm để trao đổi, mua bán.</a:t>
            </a:r>
            <a:endParaRPr lang="en-US" sz="2800" dirty="0">
              <a:solidFill>
                <a:srgbClr val="002060"/>
              </a:solidFill>
              <a:latin typeface="Times New Roman" pitchFamily="18" charset="0"/>
              <a:cs typeface="Times New Roman" pitchFamily="18" charset="0"/>
            </a:endParaRPr>
          </a:p>
        </p:txBody>
      </p:sp>
    </p:spTree>
    <p:extLst>
      <p:ext uri="{BB962C8B-B14F-4D97-AF65-F5344CB8AC3E}">
        <p14:creationId xmlns:p14="http://schemas.microsoft.com/office/powerpoint/2010/main" val="4171471709"/>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up)">
                                      <p:cBhvr>
                                        <p:cTn id="7" dur="500"/>
                                        <p:tgtEl>
                                          <p:spTgt spid="5"/>
                                        </p:tgtEl>
                                      </p:cBhvr>
                                    </p:animEffect>
                                  </p:childTnLst>
                                </p:cTn>
                              </p:par>
                              <p:par>
                                <p:cTn id="8" presetID="2" presetClass="exit" presetSubtype="4" fill="hold" grpId="1" nodeType="withEffect">
                                  <p:stCondLst>
                                    <p:cond delay="0"/>
                                  </p:stCondLst>
                                  <p:childTnLst>
                                    <p:anim calcmode="lin" valueType="num">
                                      <p:cBhvr additive="base">
                                        <p:cTn id="9" dur="500"/>
                                        <p:tgtEl>
                                          <p:spTgt spid="5"/>
                                        </p:tgtEl>
                                        <p:attrNameLst>
                                          <p:attrName>ppt_x</p:attrName>
                                        </p:attrNameLst>
                                      </p:cBhvr>
                                      <p:tavLst>
                                        <p:tav tm="0">
                                          <p:val>
                                            <p:strVal val="ppt_x"/>
                                          </p:val>
                                        </p:tav>
                                        <p:tav tm="100000">
                                          <p:val>
                                            <p:strVal val="ppt_x"/>
                                          </p:val>
                                        </p:tav>
                                      </p:tavLst>
                                    </p:anim>
                                    <p:anim calcmode="lin" valueType="num">
                                      <p:cBhvr additive="base">
                                        <p:cTn id="10" dur="500"/>
                                        <p:tgtEl>
                                          <p:spTgt spid="5"/>
                                        </p:tgtEl>
                                        <p:attrNameLst>
                                          <p:attrName>ppt_y</p:attrName>
                                        </p:attrNameLst>
                                      </p:cBhvr>
                                      <p:tavLst>
                                        <p:tav tm="0">
                                          <p:val>
                                            <p:strVal val="ppt_y"/>
                                          </p:val>
                                        </p:tav>
                                        <p:tav tm="100000">
                                          <p:val>
                                            <p:strVal val="1+ppt_h/2"/>
                                          </p:val>
                                        </p:tav>
                                      </p:tavLst>
                                    </p:anim>
                                    <p:set>
                                      <p:cBhvr>
                                        <p:cTn id="11" dur="1" fill="hold">
                                          <p:stCondLst>
                                            <p:cond delay="499"/>
                                          </p:stCondLst>
                                        </p:cTn>
                                        <p:tgtEl>
                                          <p:spTgt spid="5"/>
                                        </p:tgtEl>
                                        <p:attrNameLst>
                                          <p:attrName>style.visibility</p:attrName>
                                        </p:attrNameLst>
                                      </p:cBhvr>
                                      <p:to>
                                        <p:strVal val="hidden"/>
                                      </p:to>
                                    </p:set>
                                  </p:childTnLst>
                                </p:cTn>
                              </p:par>
                            </p:childTnLst>
                          </p:cTn>
                        </p:par>
                        <p:par>
                          <p:cTn id="12" fill="hold">
                            <p:stCondLst>
                              <p:cond delay="500"/>
                            </p:stCondLst>
                            <p:childTnLst>
                              <p:par>
                                <p:cTn id="13" presetID="16" presetClass="entr" presetSubtype="21"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5" grpId="1" animBg="1"/>
      <p:bldP spid="3" grpId="0"/>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685800" y="1620565"/>
            <a:ext cx="7620000" cy="2608535"/>
          </a:xfrm>
          <a:prstGeom prst="rect">
            <a:avLst/>
          </a:prstGeom>
          <a:noFill/>
        </p:spPr>
        <p:txBody>
          <a:bodyPr wrap="square" rtlCol="0">
            <a:spAutoFit/>
          </a:bodyPr>
          <a:lstStyle/>
          <a:p>
            <a:pPr algn="just">
              <a:lnSpc>
                <a:spcPct val="150000"/>
              </a:lnSpc>
            </a:pPr>
            <a:r>
              <a:rPr lang="vi-VN" sz="2800">
                <a:solidFill>
                  <a:srgbClr val="002060"/>
                </a:solidFill>
                <a:latin typeface="+mj-lt"/>
              </a:rPr>
              <a:t>Thành thị nước ta lúc đó tập trung đông người, quy mô hoạt động và buôn bán rộng lớn, sầm uất. Sự phát triển của thành thị phản ánh sự phát triển mạnh của nông nghiệp, tiểu thủ công nghiệp.</a:t>
            </a:r>
            <a:endParaRPr lang="en-US" sz="2800">
              <a:solidFill>
                <a:srgbClr val="002060"/>
              </a:solidFill>
              <a:latin typeface="+mj-lt"/>
            </a:endParaRPr>
          </a:p>
        </p:txBody>
      </p:sp>
      <p:sp>
        <p:nvSpPr>
          <p:cNvPr id="4" name="TextBox 3"/>
          <p:cNvSpPr txBox="1"/>
          <p:nvPr/>
        </p:nvSpPr>
        <p:spPr>
          <a:xfrm>
            <a:off x="2286000" y="723900"/>
            <a:ext cx="4419600" cy="584775"/>
          </a:xfrm>
          <a:prstGeom prst="rect">
            <a:avLst/>
          </a:prstGeom>
          <a:noFill/>
        </p:spPr>
        <p:txBody>
          <a:bodyPr wrap="square" rtlCol="0">
            <a:spAutoFit/>
          </a:bodyPr>
          <a:lstStyle/>
          <a:p>
            <a:pPr algn="ctr"/>
            <a:r>
              <a:rPr lang="en-US" sz="3200" b="1">
                <a:solidFill>
                  <a:srgbClr val="C00000"/>
                </a:solidFill>
                <a:latin typeface="Times New Roman" pitchFamily="18" charset="0"/>
                <a:cs typeface="Times New Roman" pitchFamily="18" charset="0"/>
              </a:rPr>
              <a:t>KẾT LUẬN</a:t>
            </a:r>
          </a:p>
        </p:txBody>
      </p:sp>
    </p:spTree>
    <p:extLst>
      <p:ext uri="{BB962C8B-B14F-4D97-AF65-F5344CB8AC3E}">
        <p14:creationId xmlns:p14="http://schemas.microsoft.com/office/powerpoint/2010/main" val="2240731715"/>
      </p:ext>
    </p:extLst>
  </p:cSld>
  <p:clrMapOvr>
    <a:masterClrMapping/>
  </p:clrMapOvr>
  <p:transition spd="med">
    <p:newsflash/>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304800" y="1638300"/>
            <a:ext cx="8382000" cy="3046988"/>
          </a:xfrm>
          <a:prstGeom prst="rect">
            <a:avLst/>
          </a:prstGeom>
          <a:solidFill>
            <a:srgbClr val="FFFF66"/>
          </a:solidFill>
        </p:spPr>
        <p:txBody>
          <a:bodyPr wrap="square" rtlCol="0">
            <a:spAutoFit/>
          </a:bodyPr>
          <a:lstStyle/>
          <a:p>
            <a:pPr algn="just">
              <a:lnSpc>
                <a:spcPct val="150000"/>
              </a:lnSpc>
            </a:pP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Vào</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thế</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kỉ</a:t>
            </a:r>
            <a:r>
              <a:rPr lang="en-US" sz="3200" dirty="0">
                <a:solidFill>
                  <a:srgbClr val="002060"/>
                </a:solidFill>
                <a:latin typeface="Times New Roman" pitchFamily="18" charset="0"/>
                <a:cs typeface="Times New Roman" pitchFamily="18" charset="0"/>
              </a:rPr>
              <a:t> XVI-XVII, </a:t>
            </a:r>
            <a:r>
              <a:rPr lang="en-US" sz="3200" dirty="0" err="1">
                <a:solidFill>
                  <a:srgbClr val="002060"/>
                </a:solidFill>
                <a:latin typeface="Times New Roman" pitchFamily="18" charset="0"/>
                <a:cs typeface="Times New Roman" pitchFamily="18" charset="0"/>
              </a:rPr>
              <a:t>một</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số</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thành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thị</a:t>
            </a:r>
            <a:r>
              <a:rPr lang="en-US" sz="3200" dirty="0">
                <a:solidFill>
                  <a:srgbClr val="002060"/>
                </a:solidFill>
                <a:latin typeface="Times New Roman" pitchFamily="18" charset="0"/>
                <a:cs typeface="Times New Roman" pitchFamily="18" charset="0"/>
              </a:rPr>
              <a:t> ở </a:t>
            </a:r>
            <a:r>
              <a:rPr lang="en-US" sz="3200" dirty="0" err="1">
                <a:solidFill>
                  <a:srgbClr val="002060"/>
                </a:solidFill>
                <a:latin typeface="Times New Roman" pitchFamily="18" charset="0"/>
                <a:cs typeface="Times New Roman" pitchFamily="18" charset="0"/>
              </a:rPr>
              <a:t>nước</a:t>
            </a:r>
            <a:r>
              <a:rPr lang="en-US" sz="3200" dirty="0">
                <a:solidFill>
                  <a:srgbClr val="002060"/>
                </a:solidFill>
                <a:latin typeface="Times New Roman" pitchFamily="18" charset="0"/>
                <a:cs typeface="Times New Roman" pitchFamily="18" charset="0"/>
              </a:rPr>
              <a:t> ta </a:t>
            </a:r>
            <a:r>
              <a:rPr lang="en-US" sz="3200" dirty="0" err="1">
                <a:solidFill>
                  <a:srgbClr val="002060"/>
                </a:solidFill>
                <a:latin typeface="Times New Roman" pitchFamily="18" charset="0"/>
                <a:cs typeface="Times New Roman" pitchFamily="18" charset="0"/>
              </a:rPr>
              <a:t>trở</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nên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phồn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thịnh</a:t>
            </a:r>
            <a:r>
              <a:rPr lang="en-US" sz="3200" dirty="0">
                <a:solidFill>
                  <a:srgbClr val="002060"/>
                </a:solidFill>
                <a:latin typeface="Times New Roman" pitchFamily="18" charset="0"/>
                <a:cs typeface="Times New Roman" pitchFamily="18" charset="0"/>
              </a:rPr>
              <a:t>.</a:t>
            </a:r>
          </a:p>
          <a:p>
            <a:pPr algn="just">
              <a:lnSpc>
                <a:spcPct val="150000"/>
              </a:lnSpc>
            </a:pP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Thăng</a:t>
            </a:r>
            <a:r>
              <a:rPr lang="en-US" sz="3200" dirty="0">
                <a:solidFill>
                  <a:srgbClr val="002060"/>
                </a:solidFill>
                <a:latin typeface="Times New Roman" pitchFamily="18" charset="0"/>
                <a:cs typeface="Times New Roman" pitchFamily="18" charset="0"/>
              </a:rPr>
              <a:t> Long, </a:t>
            </a:r>
            <a:r>
              <a:rPr lang="en-US" sz="3200" dirty="0" err="1">
                <a:solidFill>
                  <a:srgbClr val="002060"/>
                </a:solidFill>
                <a:latin typeface="Times New Roman" pitchFamily="18" charset="0"/>
                <a:cs typeface="Times New Roman" pitchFamily="18" charset="0"/>
              </a:rPr>
              <a:t>Phố</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Hiến</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Hội</a:t>
            </a:r>
            <a:r>
              <a:rPr lang="en-US" sz="3200" dirty="0">
                <a:solidFill>
                  <a:srgbClr val="002060"/>
                </a:solidFill>
                <a:latin typeface="Times New Roman" pitchFamily="18" charset="0"/>
                <a:cs typeface="Times New Roman" pitchFamily="18" charset="0"/>
              </a:rPr>
              <a:t> An </a:t>
            </a:r>
            <a:r>
              <a:rPr lang="en-US" sz="3200" dirty="0" err="1">
                <a:solidFill>
                  <a:srgbClr val="002060"/>
                </a:solidFill>
                <a:latin typeface="Times New Roman" pitchFamily="18" charset="0"/>
                <a:cs typeface="Times New Roman" pitchFamily="18" charset="0"/>
              </a:rPr>
              <a:t>là</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những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thành</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thị</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nổi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tiếng</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thời</a:t>
            </a:r>
            <a:r>
              <a:rPr lang="en-US" sz="3200" dirty="0">
                <a:solidFill>
                  <a:srgbClr val="002060"/>
                </a:solidFill>
                <a:latin typeface="Times New Roman" pitchFamily="18" charset="0"/>
                <a:cs typeface="Times New Roman" pitchFamily="18" charset="0"/>
              </a:rPr>
              <a:t> </a:t>
            </a:r>
            <a:r>
              <a:rPr lang="en-US" sz="3200" dirty="0" err="1">
                <a:solidFill>
                  <a:srgbClr val="002060"/>
                </a:solidFill>
                <a:latin typeface="Times New Roman" pitchFamily="18" charset="0"/>
                <a:cs typeface="Times New Roman" pitchFamily="18" charset="0"/>
              </a:rPr>
              <a:t>đó</a:t>
            </a:r>
            <a:r>
              <a:rPr lang="en-US" sz="3200" dirty="0">
                <a:solidFill>
                  <a:srgbClr val="002060"/>
                </a:solidFill>
                <a:latin typeface="Times New Roman" pitchFamily="18" charset="0"/>
                <a:cs typeface="Times New Roman" pitchFamily="18" charset="0"/>
              </a:rPr>
              <a:t>.</a:t>
            </a:r>
          </a:p>
        </p:txBody>
      </p:sp>
      <p:sp>
        <p:nvSpPr>
          <p:cNvPr id="5" name="TextBox 4"/>
          <p:cNvSpPr txBox="1"/>
          <p:nvPr/>
        </p:nvSpPr>
        <p:spPr>
          <a:xfrm>
            <a:off x="2743200" y="647700"/>
            <a:ext cx="3657600" cy="584775"/>
          </a:xfrm>
          <a:prstGeom prst="rect">
            <a:avLst/>
          </a:prstGeom>
          <a:noFill/>
        </p:spPr>
        <p:txBody>
          <a:bodyPr wrap="square" rtlCol="0">
            <a:spAutoFit/>
          </a:bodyPr>
          <a:lstStyle/>
          <a:p>
            <a:pPr algn="ctr"/>
            <a:r>
              <a:rPr lang="en-US" sz="3200" b="1" u="sng">
                <a:solidFill>
                  <a:srgbClr val="C00000"/>
                </a:solidFill>
                <a:latin typeface="Times New Roman" pitchFamily="18" charset="0"/>
                <a:cs typeface="Times New Roman" pitchFamily="18" charset="0"/>
              </a:rPr>
              <a:t>KẾT LUẬN</a:t>
            </a:r>
          </a:p>
        </p:txBody>
      </p:sp>
      <p:sp>
        <p:nvSpPr>
          <p:cNvPr id="4" name="Right Arrow 3">
            <a:hlinkClick r:id="rId2" action="ppaction://hlinksldjump"/>
          </p:cNvPr>
          <p:cNvSpPr/>
          <p:nvPr/>
        </p:nvSpPr>
        <p:spPr>
          <a:xfrm>
            <a:off x="685800" y="4762500"/>
            <a:ext cx="304800" cy="304800"/>
          </a:xfrm>
          <a:prstGeom prst="righ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90931751"/>
      </p:ext>
    </p:extLst>
  </p:cSld>
  <p:clrMapOvr>
    <a:masterClrMapping/>
  </p:clrMapOvr>
  <p:transition spd="med">
    <p:newsflash/>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AutoShape 7"/>
          <p:cNvSpPr>
            <a:spLocks noChangeArrowheads="1"/>
          </p:cNvSpPr>
          <p:nvPr/>
        </p:nvSpPr>
        <p:spPr bwMode="auto">
          <a:xfrm>
            <a:off x="1371600" y="419100"/>
            <a:ext cx="6553200" cy="160020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endParaRPr lang="en-US" sz="2800">
              <a:latin typeface="Times New Roman" pitchFamily="18" charset="0"/>
              <a:cs typeface="Times New Roman" pitchFamily="18" charset="0"/>
            </a:endParaRPr>
          </a:p>
        </p:txBody>
      </p:sp>
      <p:sp>
        <p:nvSpPr>
          <p:cNvPr id="5" name="TextBox 4"/>
          <p:cNvSpPr txBox="1"/>
          <p:nvPr/>
        </p:nvSpPr>
        <p:spPr>
          <a:xfrm>
            <a:off x="1676400" y="806329"/>
            <a:ext cx="6248400" cy="830997"/>
          </a:xfrm>
          <a:prstGeom prst="rect">
            <a:avLst/>
          </a:prstGeom>
          <a:noFill/>
        </p:spPr>
        <p:txBody>
          <a:bodyPr wrap="square" rtlCol="0">
            <a:spAutoFit/>
          </a:bodyPr>
          <a:lstStyle/>
          <a:p>
            <a:pPr algn="ctr"/>
            <a:r>
              <a:rPr lang="en-US" sz="2400">
                <a:solidFill>
                  <a:srgbClr val="C00000"/>
                </a:solidFill>
                <a:latin typeface="Times New Roman" pitchFamily="18" charset="0"/>
                <a:cs typeface="Times New Roman" pitchFamily="18" charset="0"/>
              </a:rPr>
              <a:t>Làm gì để xây dựng quê hương đất nước và giữ gìn các khu di tích cổ mà ông cha để lại?</a:t>
            </a:r>
          </a:p>
        </p:txBody>
      </p:sp>
      <p:sp>
        <p:nvSpPr>
          <p:cNvPr id="6" name="TextBox 5"/>
          <p:cNvSpPr txBox="1"/>
          <p:nvPr/>
        </p:nvSpPr>
        <p:spPr>
          <a:xfrm>
            <a:off x="683568" y="2281436"/>
            <a:ext cx="7620000" cy="3323987"/>
          </a:xfrm>
          <a:prstGeom prst="rect">
            <a:avLst/>
          </a:prstGeom>
          <a:noFill/>
        </p:spPr>
        <p:txBody>
          <a:bodyPr wrap="square" rtlCol="0">
            <a:spAutoFit/>
          </a:bodyPr>
          <a:lstStyle/>
          <a:p>
            <a:pPr algn="just">
              <a:lnSpc>
                <a:spcPct val="150000"/>
              </a:lnSpc>
            </a:pPr>
            <a:r>
              <a:rPr lang="vi-VN" sz="2800" dirty="0">
                <a:solidFill>
                  <a:srgbClr val="002060"/>
                </a:solidFill>
                <a:latin typeface="+mj-lt"/>
              </a:rPr>
              <a:t>Em cần bảo vệ và giữ gìn các di sản văn hóa của địa phương, của đất nước, không vứt rác bừa bãi, tham gia các lễ hội truyền thống, phê phán các hành vi làm ảnh hưởng đến các di tích, cổ vât, tham gia tìm hiểu các lễ hội truyền thống...</a:t>
            </a:r>
            <a:endParaRPr lang="en-US" sz="2800" dirty="0">
              <a:solidFill>
                <a:srgbClr val="002060"/>
              </a:solidFill>
              <a:latin typeface="+mj-lt"/>
            </a:endParaRPr>
          </a:p>
        </p:txBody>
      </p:sp>
    </p:spTree>
    <p:extLst>
      <p:ext uri="{BB962C8B-B14F-4D97-AF65-F5344CB8AC3E}">
        <p14:creationId xmlns:p14="http://schemas.microsoft.com/office/powerpoint/2010/main" val="1821747492"/>
      </p:ext>
    </p:extLst>
  </p:cSld>
  <p:clrMapOvr>
    <a:masterClrMapping/>
  </p:clrMapOvr>
  <p:transition spd="med">
    <p:newsflash/>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228600" y="800100"/>
            <a:ext cx="8534400" cy="1077218"/>
          </a:xfrm>
          <a:prstGeom prst="rect">
            <a:avLst/>
          </a:prstGeom>
          <a:noFill/>
        </p:spPr>
        <p:txBody>
          <a:bodyPr wrap="square" rtlCol="0">
            <a:spAutoFit/>
          </a:bodyPr>
          <a:lstStyle/>
          <a:p>
            <a:pPr algn="ctr">
              <a:spcBef>
                <a:spcPct val="50000"/>
              </a:spcBef>
            </a:pPr>
            <a:r>
              <a:rPr lang="en-US" sz="3200">
                <a:solidFill>
                  <a:srgbClr val="FF0000"/>
                </a:solidFill>
                <a:latin typeface="Times New Roman" pitchFamily="18" charset="0"/>
                <a:cs typeface="Times New Roman" pitchFamily="18" charset="0"/>
              </a:rPr>
              <a:t>Nêu tên thành thị cổ ở nước ta được UNESCO công nhận là di sản văn hóa thế giới :</a:t>
            </a:r>
          </a:p>
        </p:txBody>
      </p:sp>
      <p:sp>
        <p:nvSpPr>
          <p:cNvPr id="4" name="TextBox 3"/>
          <p:cNvSpPr txBox="1"/>
          <p:nvPr/>
        </p:nvSpPr>
        <p:spPr>
          <a:xfrm>
            <a:off x="2590800" y="2448461"/>
            <a:ext cx="3657600" cy="584775"/>
          </a:xfrm>
          <a:prstGeom prst="rect">
            <a:avLst/>
          </a:prstGeom>
          <a:noFill/>
        </p:spPr>
        <p:txBody>
          <a:bodyPr wrap="square" rtlCol="0">
            <a:spAutoFit/>
          </a:bodyPr>
          <a:lstStyle/>
          <a:p>
            <a:r>
              <a:rPr lang="en-US" sz="3200">
                <a:latin typeface="Times New Roman" pitchFamily="18" charset="0"/>
                <a:cs typeface="Times New Roman" pitchFamily="18" charset="0"/>
              </a:rPr>
              <a:t>a. 	Thăng Long</a:t>
            </a:r>
          </a:p>
        </p:txBody>
      </p:sp>
      <p:sp>
        <p:nvSpPr>
          <p:cNvPr id="5" name="TextBox 4"/>
          <p:cNvSpPr txBox="1"/>
          <p:nvPr/>
        </p:nvSpPr>
        <p:spPr>
          <a:xfrm>
            <a:off x="2590800" y="3397219"/>
            <a:ext cx="3657600" cy="584775"/>
          </a:xfrm>
          <a:prstGeom prst="rect">
            <a:avLst/>
          </a:prstGeom>
          <a:noFill/>
        </p:spPr>
        <p:txBody>
          <a:bodyPr wrap="square" rtlCol="0">
            <a:spAutoFit/>
          </a:bodyPr>
          <a:lstStyle/>
          <a:p>
            <a:r>
              <a:rPr lang="en-US" sz="3200">
                <a:latin typeface="Times New Roman" pitchFamily="18" charset="0"/>
                <a:cs typeface="Times New Roman" pitchFamily="18" charset="0"/>
              </a:rPr>
              <a:t>b. 	Phố Hiến</a:t>
            </a:r>
          </a:p>
        </p:txBody>
      </p:sp>
      <p:sp>
        <p:nvSpPr>
          <p:cNvPr id="6" name="TextBox 5"/>
          <p:cNvSpPr txBox="1"/>
          <p:nvPr/>
        </p:nvSpPr>
        <p:spPr>
          <a:xfrm>
            <a:off x="2590800" y="4177725"/>
            <a:ext cx="3657600" cy="584775"/>
          </a:xfrm>
          <a:prstGeom prst="rect">
            <a:avLst/>
          </a:prstGeom>
          <a:noFill/>
        </p:spPr>
        <p:txBody>
          <a:bodyPr wrap="square" rtlCol="0">
            <a:spAutoFit/>
          </a:bodyPr>
          <a:lstStyle/>
          <a:p>
            <a:r>
              <a:rPr lang="en-US" sz="3200">
                <a:latin typeface="Times New Roman" pitchFamily="18" charset="0"/>
                <a:cs typeface="Times New Roman" pitchFamily="18" charset="0"/>
              </a:rPr>
              <a:t>c. 	Hội An</a:t>
            </a:r>
          </a:p>
        </p:txBody>
      </p:sp>
      <p:grpSp>
        <p:nvGrpSpPr>
          <p:cNvPr id="7" name="Group 6"/>
          <p:cNvGrpSpPr/>
          <p:nvPr/>
        </p:nvGrpSpPr>
        <p:grpSpPr>
          <a:xfrm>
            <a:off x="9430710" y="2109870"/>
            <a:ext cx="899584" cy="806744"/>
            <a:chOff x="1996016" y="1294248"/>
            <a:chExt cx="2708794" cy="2580014"/>
          </a:xfrm>
        </p:grpSpPr>
        <p:sp>
          <p:nvSpPr>
            <p:cNvPr id="8" name="Heart 7"/>
            <p:cNvSpPr/>
            <p:nvPr/>
          </p:nvSpPr>
          <p:spPr>
            <a:xfrm>
              <a:off x="2664613" y="1294248"/>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Heart 8"/>
            <p:cNvSpPr/>
            <p:nvPr/>
          </p:nvSpPr>
          <p:spPr>
            <a:xfrm rot="4316200">
              <a:off x="3496867"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Heart 9"/>
            <p:cNvSpPr/>
            <p:nvPr/>
          </p:nvSpPr>
          <p:spPr>
            <a:xfrm rot="8540402">
              <a:off x="3220756" y="279943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art 10"/>
            <p:cNvSpPr/>
            <p:nvPr/>
          </p:nvSpPr>
          <p:spPr>
            <a:xfrm rot="13034126">
              <a:off x="2193705" y="2757983"/>
              <a:ext cx="1371600" cy="1116279"/>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p:cNvSpPr/>
            <p:nvPr/>
          </p:nvSpPr>
          <p:spPr>
            <a:xfrm rot="17081253">
              <a:off x="1832359"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p:cNvSpPr/>
            <p:nvPr/>
          </p:nvSpPr>
          <p:spPr>
            <a:xfrm>
              <a:off x="2518159" y="1816391"/>
              <a:ext cx="1664508" cy="16370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Arc 13"/>
            <p:cNvSpPr/>
            <p:nvPr/>
          </p:nvSpPr>
          <p:spPr>
            <a:xfrm rot="5400000">
              <a:off x="2933910" y="2299221"/>
              <a:ext cx="833006" cy="1148132"/>
            </a:xfrm>
            <a:prstGeom prst="arc">
              <a:avLst>
                <a:gd name="adj1" fmla="val 17095912"/>
                <a:gd name="adj2" fmla="val 401381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5" name="Oval 14"/>
            <p:cNvSpPr/>
            <p:nvPr/>
          </p:nvSpPr>
          <p:spPr>
            <a:xfrm>
              <a:off x="3248900" y="2597907"/>
              <a:ext cx="276491" cy="25349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879505" y="2299011"/>
              <a:ext cx="165121" cy="1902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a:off x="3652370" y="2266580"/>
              <a:ext cx="165121" cy="1902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c 17"/>
            <p:cNvSpPr/>
            <p:nvPr/>
          </p:nvSpPr>
          <p:spPr>
            <a:xfrm rot="11373398">
              <a:off x="2666669" y="2180663"/>
              <a:ext cx="590791" cy="834488"/>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9" name="Arc 18"/>
            <p:cNvSpPr/>
            <p:nvPr/>
          </p:nvSpPr>
          <p:spPr>
            <a:xfrm rot="10226602" flipH="1">
              <a:off x="3434505" y="2180663"/>
              <a:ext cx="590792" cy="834487"/>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sp>
        <p:nvSpPr>
          <p:cNvPr id="20" name="TextBox 19"/>
          <p:cNvSpPr txBox="1"/>
          <p:nvPr/>
        </p:nvSpPr>
        <p:spPr>
          <a:xfrm>
            <a:off x="2590800" y="228957"/>
            <a:ext cx="3657600" cy="584775"/>
          </a:xfrm>
          <a:prstGeom prst="rect">
            <a:avLst/>
          </a:prstGeom>
          <a:noFill/>
        </p:spPr>
        <p:txBody>
          <a:bodyPr wrap="square" rtlCol="0">
            <a:spAutoFit/>
          </a:bodyPr>
          <a:lstStyle/>
          <a:p>
            <a:pPr algn="ctr"/>
            <a:r>
              <a:rPr lang="vi-VN" sz="3200" b="1" u="sng" dirty="0">
                <a:solidFill>
                  <a:srgbClr val="C00000"/>
                </a:solidFill>
                <a:latin typeface="Times New Roman" pitchFamily="18" charset="0"/>
                <a:cs typeface="Times New Roman" pitchFamily="18" charset="0"/>
              </a:rPr>
              <a:t>CỦNG CỐ</a:t>
            </a:r>
            <a:endParaRPr lang="en-US" sz="3200" b="1" u="sng"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180720127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0.03334 0.00833 C -0.04167 -0.00111 -0.04931 -0.0086 -0.05782 -0.01442 C -0.07309 -0.03829 -0.09375 -0.03468 -0.11094 -0.03607 C -0.12171 -0.03995 -0.13247 -0.04772 -0.14289 -0.05077 C -0.14341 -0.05077 -0.15452 -0.04939 -0.15643 -0.04772 C -0.15782 -0.04661 -0.15834 -0.04411 -0.15938 -0.04328 C -0.16094 -0.04134 -0.1625 -0.04134 -0.16424 -0.04078 C -0.16893 -0.03496 -0.17448 -0.03052 -0.17969 -0.02774 C -0.18421 -0.02053 -0.1908 -0.01664 -0.19618 -0.01442 C -0.20018 -0.00749 -0.20487 -0.00111 -0.20868 0.00611 C -0.21754 0.02165 -0.22518 0.04384 -0.23559 0.05328 C -0.23959 0.06465 -0.23664 0.05744 -0.24532 0.06882 L -0.24532 0.06909 C -0.25296 0.08546 -0.26303 0.10322 -0.27344 0.10849 C -0.28299 0.12487 -0.29462 0.12875 -0.30556 0.13735 C -0.32153 0.15123 -0.33872 0.1565 -0.35573 0.15983 C -0.36181 0.16482 -0.36806 0.16538 -0.37448 0.16676 C -0.38386 0.16565 -0.39428 0.16538 -0.40417 0.16454 C -0.4158 0.16316 -0.4283 0.15483 -0.43993 0.15123 C -0.45018 0.1429 -0.44393 0.14679 -0.45921 0.14401 C -0.46042 0.14318 -0.46112 0.14207 -0.46216 0.14179 C -0.46702 0.14013 -0.47205 0.14013 -0.47674 0.13735 C -0.49809 0.12653 -0.5198 0.11765 -0.54184 0.11293 C -0.5665 0.101 -0.55 0.10849 -0.60521 0.11071 C -0.61285 0.1146 -0.62014 0.12043 -0.62778 0.12403 C -0.63334 0.13319 -0.64028 0.14179 -0.64705 0.14679 C -0.65243 0.15483 -0.65799 0.16316 -0.66424 0.16676 C -0.66684 0.17481 -0.66893 0.17731 -0.67309 0.18008 C -0.67691 0.18591 -0.68039 0.19645 -0.68473 0.20034 C -0.69167 0.20422 -0.69809 0.21199 -0.70521 0.21477 C -0.7125 0.2242 -0.71997 0.23114 -0.7283 0.23585 C -0.73473 0.25084 -0.73178 0.24556 -0.73698 0.25361 C -0.74098 0.26748 -0.74636 0.27914 -0.7533 0.28497 C -0.75382 0.28719 -0.75434 0.28996 -0.75521 0.29079 C -0.75608 0.29301 -0.75764 0.29218 -0.75816 0.29357 C -0.75886 0.29551 -0.75851 0.29856 -0.75921 0.3005 C -0.76077 0.30439 -0.7632 0.3055 -0.76493 0.30938 C -0.76754 0.31493 -0.77032 0.31965 -0.77223 0.32659 " pathEditMode="relative" rAng="0" ptsTypes="fffffffffffFfffffffffffffffffffffffffA">
                                      <p:cBhvr>
                                        <p:cTn id="6" dur="2000" fill="hold"/>
                                        <p:tgtEl>
                                          <p:spTgt spid="7"/>
                                        </p:tgtEl>
                                        <p:attrNameLst>
                                          <p:attrName>ppt_x</p:attrName>
                                          <p:attrName>ppt_y</p:attrName>
                                        </p:attrNameLst>
                                      </p:cBhvr>
                                      <p:rCtr x="-36944" y="12958"/>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57200" y="502614"/>
            <a:ext cx="8153400" cy="1669086"/>
          </a:xfrm>
          <a:prstGeom prst="rect">
            <a:avLst/>
          </a:prstGeom>
        </p:spPr>
        <p:txBody>
          <a:bodyPr wrap="square" lIns="98465" tIns="49232" rIns="98465" bIns="49232">
            <a:spAutoFit/>
          </a:bodyPr>
          <a:lstStyle/>
          <a:p>
            <a:pPr algn="ctr">
              <a:lnSpc>
                <a:spcPct val="150000"/>
              </a:lnSpc>
            </a:pPr>
            <a:r>
              <a:rPr lang="en-US" sz="3400" b="1" i="1" u="sng">
                <a:solidFill>
                  <a:srgbClr val="C00000"/>
                </a:solidFill>
                <a:latin typeface="Times New Roman" pitchFamily="18" charset="0"/>
                <a:cs typeface="Times New Roman" pitchFamily="18" charset="0"/>
              </a:rPr>
              <a:t>Câu hỏi:</a:t>
            </a:r>
            <a:r>
              <a:rPr lang="en-US" sz="3400" b="1" i="1">
                <a:solidFill>
                  <a:srgbClr val="C00000"/>
                </a:solidFill>
                <a:latin typeface="Times New Roman" pitchFamily="18" charset="0"/>
                <a:cs typeface="Times New Roman" pitchFamily="18" charset="0"/>
              </a:rPr>
              <a:t> Ai được phép đem cả gia đình vào Nam khẩn hoang lập làng, lập ấp?</a:t>
            </a:r>
          </a:p>
        </p:txBody>
      </p:sp>
      <p:sp>
        <p:nvSpPr>
          <p:cNvPr id="5" name="TextBox 4"/>
          <p:cNvSpPr txBox="1"/>
          <p:nvPr/>
        </p:nvSpPr>
        <p:spPr>
          <a:xfrm>
            <a:off x="2286000" y="2384784"/>
            <a:ext cx="4876800" cy="2453916"/>
          </a:xfrm>
          <a:prstGeom prst="rect">
            <a:avLst/>
          </a:prstGeom>
          <a:noFill/>
        </p:spPr>
        <p:txBody>
          <a:bodyPr wrap="square" lIns="98465" tIns="49232" rIns="98465" bIns="49232" rtlCol="0">
            <a:spAutoFit/>
          </a:bodyPr>
          <a:lstStyle/>
          <a:p>
            <a:pPr algn="just">
              <a:lnSpc>
                <a:spcPct val="150000"/>
              </a:lnSpc>
            </a:pPr>
            <a:r>
              <a:rPr lang="en-US" sz="3400">
                <a:solidFill>
                  <a:srgbClr val="002060"/>
                </a:solidFill>
                <a:latin typeface="Times New Roman" pitchFamily="18" charset="0"/>
                <a:cs typeface="Times New Roman" pitchFamily="18" charset="0"/>
              </a:rPr>
              <a:t>A. Công nhân, thầy giáo.</a:t>
            </a:r>
          </a:p>
          <a:p>
            <a:pPr algn="just">
              <a:lnSpc>
                <a:spcPct val="150000"/>
              </a:lnSpc>
            </a:pPr>
            <a:r>
              <a:rPr lang="en-US" sz="3400">
                <a:solidFill>
                  <a:srgbClr val="002060"/>
                </a:solidFill>
                <a:latin typeface="Times New Roman" pitchFamily="18" charset="0"/>
                <a:cs typeface="Times New Roman" pitchFamily="18" charset="0"/>
              </a:rPr>
              <a:t>B. Nông dân, quân lính.</a:t>
            </a:r>
          </a:p>
          <a:p>
            <a:pPr algn="just">
              <a:lnSpc>
                <a:spcPct val="150000"/>
              </a:lnSpc>
            </a:pPr>
            <a:r>
              <a:rPr lang="en-US" sz="3400">
                <a:solidFill>
                  <a:srgbClr val="002060"/>
                </a:solidFill>
                <a:latin typeface="Times New Roman" pitchFamily="18" charset="0"/>
                <a:cs typeface="Times New Roman" pitchFamily="18" charset="0"/>
              </a:rPr>
              <a:t>C. Vua, quan.</a:t>
            </a:r>
          </a:p>
        </p:txBody>
      </p:sp>
      <p:sp>
        <p:nvSpPr>
          <p:cNvPr id="2" name="Left Arrow 1">
            <a:hlinkClick r:id="rId3" action="ppaction://hlinksldjump"/>
          </p:cNvPr>
          <p:cNvSpPr/>
          <p:nvPr/>
        </p:nvSpPr>
        <p:spPr>
          <a:xfrm>
            <a:off x="8001000" y="4838700"/>
            <a:ext cx="457200" cy="381000"/>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138819396"/>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5">
                                            <p:txEl>
                                              <p:pRg st="1" end="1"/>
                                            </p:txEl>
                                          </p:spTgt>
                                        </p:tgtEl>
                                        <p:attrNameLst>
                                          <p:attrName>style.color</p:attrName>
                                        </p:attrNameLst>
                                      </p:cBhvr>
                                      <p:to>
                                        <a:srgbClr val="C00000"/>
                                      </p:to>
                                    </p:animClr>
                                  </p:childTnLst>
                                  <p:subTnLst>
                                    <p:audio>
                                      <p:cMediaNode>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824925"/>
            <a:ext cx="8915400" cy="1222642"/>
          </a:xfrm>
          <a:prstGeom prst="rect">
            <a:avLst/>
          </a:prstGeom>
          <a:noFill/>
        </p:spPr>
        <p:txBody>
          <a:bodyPr wrap="square" rtlCol="0">
            <a:spAutoFit/>
          </a:bodyPr>
          <a:lstStyle/>
          <a:p>
            <a:pPr algn="ctr">
              <a:lnSpc>
                <a:spcPct val="120000"/>
              </a:lnSpc>
            </a:pPr>
            <a:r>
              <a:rPr lang="en-US" sz="3200" dirty="0" err="1">
                <a:solidFill>
                  <a:srgbClr val="FF0000"/>
                </a:solidFill>
                <a:latin typeface="Times New Roman" pitchFamily="18" charset="0"/>
                <a:cs typeface="Times New Roman" pitchFamily="18" charset="0"/>
              </a:rPr>
              <a:t>Trong</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câu</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Thứ</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nhất</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kinh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kì</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thứ</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nhì</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Phố</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Hiến</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Kinh</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kì</a:t>
            </a:r>
            <a:r>
              <a:rPr lang="en-US" sz="3200" dirty="0">
                <a:solidFill>
                  <a:srgbClr val="FF0000"/>
                </a:solidFill>
                <a:latin typeface="Times New Roman" pitchFamily="18" charset="0"/>
                <a:cs typeface="Times New Roman" pitchFamily="18" charset="0"/>
              </a:rPr>
              <a:t> </a:t>
            </a:r>
            <a:r>
              <a:rPr lang="en-US" sz="3200" dirty="0" err="1">
                <a:solidFill>
                  <a:srgbClr val="FF0000"/>
                </a:solidFill>
                <a:latin typeface="Times New Roman" pitchFamily="18" charset="0"/>
                <a:cs typeface="Times New Roman" pitchFamily="18" charset="0"/>
              </a:rPr>
              <a:t>là</a:t>
            </a:r>
            <a:r>
              <a:rPr lang="en-US" sz="3200" dirty="0">
                <a:solidFill>
                  <a:srgbClr val="FF0000"/>
                </a:solidFill>
                <a:latin typeface="Times New Roman" pitchFamily="18" charset="0"/>
                <a:cs typeface="Times New Roman" pitchFamily="18" charset="0"/>
              </a:rPr>
              <a:t> :</a:t>
            </a:r>
          </a:p>
        </p:txBody>
      </p:sp>
      <p:sp>
        <p:nvSpPr>
          <p:cNvPr id="4" name="TextBox 3">
            <a:hlinkClick r:id="rId2" action="ppaction://hlinksldjump"/>
          </p:cNvPr>
          <p:cNvSpPr txBox="1"/>
          <p:nvPr/>
        </p:nvSpPr>
        <p:spPr>
          <a:xfrm>
            <a:off x="224642" y="3515304"/>
            <a:ext cx="8077200" cy="584775"/>
          </a:xfrm>
          <a:prstGeom prst="rect">
            <a:avLst/>
          </a:prstGeom>
          <a:noFill/>
        </p:spPr>
        <p:txBody>
          <a:bodyPr wrap="square" rtlCol="0">
            <a:spAutoFit/>
          </a:bodyPr>
          <a:lstStyle/>
          <a:p>
            <a:pPr algn="ctr"/>
            <a:r>
              <a:rPr lang="en-US" sz="3200">
                <a:latin typeface="Times New Roman" pitchFamily="18" charset="0"/>
                <a:cs typeface="Times New Roman" pitchFamily="18" charset="0"/>
              </a:rPr>
              <a:t>b. 	Hội An.      </a:t>
            </a:r>
          </a:p>
        </p:txBody>
      </p:sp>
      <p:sp>
        <p:nvSpPr>
          <p:cNvPr id="5" name="TextBox 4"/>
          <p:cNvSpPr txBox="1"/>
          <p:nvPr/>
        </p:nvSpPr>
        <p:spPr>
          <a:xfrm>
            <a:off x="224642" y="2577525"/>
            <a:ext cx="8382000" cy="584775"/>
          </a:xfrm>
          <a:prstGeom prst="rect">
            <a:avLst/>
          </a:prstGeom>
          <a:noFill/>
        </p:spPr>
        <p:txBody>
          <a:bodyPr wrap="square" rtlCol="0">
            <a:spAutoFit/>
          </a:bodyPr>
          <a:lstStyle/>
          <a:p>
            <a:pPr algn="ctr"/>
            <a:r>
              <a:rPr lang="en-US" sz="3200">
                <a:latin typeface="Times New Roman" pitchFamily="18" charset="0"/>
                <a:cs typeface="Times New Roman" pitchFamily="18" charset="0"/>
              </a:rPr>
              <a:t>a. 	Phố Hiến.</a:t>
            </a:r>
          </a:p>
        </p:txBody>
      </p:sp>
      <p:sp>
        <p:nvSpPr>
          <p:cNvPr id="6" name="TextBox 5"/>
          <p:cNvSpPr txBox="1"/>
          <p:nvPr/>
        </p:nvSpPr>
        <p:spPr>
          <a:xfrm>
            <a:off x="254330" y="4406325"/>
            <a:ext cx="8737270" cy="584775"/>
          </a:xfrm>
          <a:prstGeom prst="rect">
            <a:avLst/>
          </a:prstGeom>
          <a:noFill/>
        </p:spPr>
        <p:txBody>
          <a:bodyPr wrap="square" rtlCol="0">
            <a:spAutoFit/>
          </a:bodyPr>
          <a:lstStyle/>
          <a:p>
            <a:pPr algn="ctr"/>
            <a:r>
              <a:rPr lang="en-US" sz="3200">
                <a:latin typeface="Times New Roman" pitchFamily="18" charset="0"/>
                <a:cs typeface="Times New Roman" pitchFamily="18" charset="0"/>
              </a:rPr>
              <a:t>c. 	Thăng Long.</a:t>
            </a:r>
          </a:p>
        </p:txBody>
      </p:sp>
      <p:grpSp>
        <p:nvGrpSpPr>
          <p:cNvPr id="10" name="Group 9"/>
          <p:cNvGrpSpPr/>
          <p:nvPr/>
        </p:nvGrpSpPr>
        <p:grpSpPr>
          <a:xfrm>
            <a:off x="9472879" y="551741"/>
            <a:ext cx="899584" cy="806744"/>
            <a:chOff x="1996016" y="1294248"/>
            <a:chExt cx="2708794" cy="2580014"/>
          </a:xfrm>
        </p:grpSpPr>
        <p:sp>
          <p:nvSpPr>
            <p:cNvPr id="11" name="Heart 10"/>
            <p:cNvSpPr/>
            <p:nvPr/>
          </p:nvSpPr>
          <p:spPr>
            <a:xfrm>
              <a:off x="2664613" y="1294248"/>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Heart 11"/>
            <p:cNvSpPr/>
            <p:nvPr/>
          </p:nvSpPr>
          <p:spPr>
            <a:xfrm rot="4316200">
              <a:off x="3496867"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Heart 12"/>
            <p:cNvSpPr/>
            <p:nvPr/>
          </p:nvSpPr>
          <p:spPr>
            <a:xfrm rot="8540402">
              <a:off x="3220756" y="279943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Heart 13"/>
            <p:cNvSpPr/>
            <p:nvPr/>
          </p:nvSpPr>
          <p:spPr>
            <a:xfrm rot="13034126">
              <a:off x="2193705" y="2757983"/>
              <a:ext cx="1371600" cy="1116279"/>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Heart 14"/>
            <p:cNvSpPr/>
            <p:nvPr/>
          </p:nvSpPr>
          <p:spPr>
            <a:xfrm rot="17081253">
              <a:off x="1832359"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p:cNvSpPr/>
            <p:nvPr/>
          </p:nvSpPr>
          <p:spPr>
            <a:xfrm>
              <a:off x="2518159" y="1816391"/>
              <a:ext cx="1664508" cy="16370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Arc 16"/>
            <p:cNvSpPr/>
            <p:nvPr/>
          </p:nvSpPr>
          <p:spPr>
            <a:xfrm rot="5400000">
              <a:off x="2933910" y="2299221"/>
              <a:ext cx="833006" cy="1148132"/>
            </a:xfrm>
            <a:prstGeom prst="arc">
              <a:avLst>
                <a:gd name="adj1" fmla="val 17095912"/>
                <a:gd name="adj2" fmla="val 401381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18" name="Oval 17"/>
            <p:cNvSpPr/>
            <p:nvPr/>
          </p:nvSpPr>
          <p:spPr>
            <a:xfrm>
              <a:off x="3248900" y="2597907"/>
              <a:ext cx="276491" cy="25349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a:off x="2879505" y="2299011"/>
              <a:ext cx="165121" cy="1902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a:off x="3652370" y="2266580"/>
              <a:ext cx="165121" cy="1902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c 20"/>
            <p:cNvSpPr/>
            <p:nvPr/>
          </p:nvSpPr>
          <p:spPr>
            <a:xfrm rot="11373398">
              <a:off x="2666669" y="2180663"/>
              <a:ext cx="590791" cy="834488"/>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sp>
          <p:nvSpPr>
            <p:cNvPr id="22" name="Arc 21"/>
            <p:cNvSpPr/>
            <p:nvPr/>
          </p:nvSpPr>
          <p:spPr>
            <a:xfrm rot="10226602" flipH="1">
              <a:off x="3434505" y="2180663"/>
              <a:ext cx="590792" cy="834487"/>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a:p>
          </p:txBody>
        </p:sp>
      </p:grpSp>
    </p:spTree>
    <p:extLst>
      <p:ext uri="{BB962C8B-B14F-4D97-AF65-F5344CB8AC3E}">
        <p14:creationId xmlns:p14="http://schemas.microsoft.com/office/powerpoint/2010/main" val="334016888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5.55556E-7 0.01026 C -0.00799 -0.00777 -0.01545 -0.02276 -0.02396 -0.03358 C -0.03889 -0.08213 -0.05938 -0.07603 -0.07622 -0.07908 C -0.08698 -0.08713 -0.09705 -0.10211 -0.10764 -0.10988 C -0.10799 -0.10988 -0.11892 -0.10544 -0.12083 -0.10211 C -0.12205 -0.10072 -0.12257 -0.0949 -0.12379 -0.09296 C -0.12535 -0.09046 -0.12691 -0.09046 -0.12865 -0.08796 C -0.13333 -0.07631 -0.13854 -0.06743 -0.14375 -0.06077 C -0.14844 -0.04773 -0.15469 -0.03885 -0.1599 -0.03358 C -0.16406 -0.01998 -0.1684 -0.00777 -0.1724 0.00638 C -0.18108 0.03884 -0.18837 0.08268 -0.19896 0.10127 C -0.20243 0.12541 -0.19983 0.11182 -0.20851 0.13207 L -0.20851 0.13318 C -0.2158 0.16731 -0.22587 0.2031 -0.23594 0.21337 C -0.24549 0.24611 -0.25677 0.25388 -0.26771 0.27219 C -0.28333 0.29911 -0.30017 0.30993 -0.31719 0.31714 C -0.32292 0.32713 -0.32917 0.32769 -0.33524 0.33046 C -0.34479 0.32991 -0.35486 0.3288 -0.36441 0.32658 C -0.37622 0.3238 -0.38819 0.30632 -0.39983 0.29911 C -0.40972 0.28385 -0.40347 0.29106 -0.41875 0.28524 C -0.41997 0.2844 -0.42066 0.28218 -0.4217 0.28163 C -0.42639 0.27774 -0.43125 0.27774 -0.43594 0.27219 C -0.4566 0.24833 -0.4783 0.23085 -0.49965 0.22225 C -0.52413 0.19728 -0.50799 0.21337 -0.5625 0.21837 C -0.56979 0.22558 -0.57691 0.23834 -0.58438 0.24528 C -0.59028 0.26276 -0.59688 0.28024 -0.60347 0.29051 C -0.60868 0.3066 -0.61441 0.32436 -0.62049 0.33046 C -0.62292 0.34739 -0.625 0.35127 -0.62917 0.35738 C -0.63299 0.36903 -0.63594 0.39262 -0.64045 0.39928 C -0.6474 0.4076 -0.65347 0.42203 -0.66042 0.43007 C -0.66771 0.44728 -0.67535 0.46198 -0.68333 0.47031 C -0.68976 0.50055 -0.68681 0.48973 -0.69184 0.50666 C -0.69583 0.53579 -0.70122 0.55799 -0.70799 0.56992 C -0.70868 0.5738 -0.70903 0.57991 -0.7099 0.58324 C -0.71059 0.58573 -0.71215 0.58407 -0.71285 0.58823 C -0.71354 0.59073 -0.71302 0.59767 -0.71372 0.60127 C -0.71545 0.60932 -0.71771 0.61126 -0.71962 0.61848 C -0.72188 0.63068 -0.72465 0.63901 -0.72674 0.65205 " pathEditMode="relative" rAng="0" ptsTypes="fffffffffffFfffffffffffffffffffffffffA">
                                      <p:cBhvr>
                                        <p:cTn id="6" dur="2000" fill="hold"/>
                                        <p:tgtEl>
                                          <p:spTgt spid="10"/>
                                        </p:tgtEl>
                                        <p:attrNameLst>
                                          <p:attrName>ppt_x</p:attrName>
                                          <p:attrName>ppt_y</p:attrName>
                                        </p:attrNameLst>
                                      </p:cBhvr>
                                      <p:rCtr x="-36337" y="26082"/>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76200" y="720458"/>
            <a:ext cx="8915400" cy="1222642"/>
          </a:xfrm>
          <a:prstGeom prst="rect">
            <a:avLst/>
          </a:prstGeom>
          <a:noFill/>
        </p:spPr>
        <p:txBody>
          <a:bodyPr wrap="square" rtlCol="0">
            <a:spAutoFit/>
          </a:bodyPr>
          <a:lstStyle/>
          <a:p>
            <a:pPr algn="ctr">
              <a:lnSpc>
                <a:spcPct val="120000"/>
              </a:lnSpc>
            </a:pPr>
            <a:r>
              <a:rPr lang="en-US" sz="3200">
                <a:solidFill>
                  <a:srgbClr val="FF0000"/>
                </a:solidFill>
                <a:latin typeface="Times New Roman" pitchFamily="18" charset="0"/>
                <a:cs typeface="Times New Roman" pitchFamily="18" charset="0"/>
              </a:rPr>
              <a:t>Sự phát triển của các thành thị chứng tỏ sự phát triển về mặt nào của nước ta lúc bấy giờ :</a:t>
            </a:r>
          </a:p>
        </p:txBody>
      </p:sp>
      <p:sp>
        <p:nvSpPr>
          <p:cNvPr id="4" name="TextBox 3"/>
          <p:cNvSpPr txBox="1"/>
          <p:nvPr/>
        </p:nvSpPr>
        <p:spPr>
          <a:xfrm>
            <a:off x="228599" y="2495550"/>
            <a:ext cx="8928463" cy="584775"/>
          </a:xfrm>
          <a:prstGeom prst="rect">
            <a:avLst/>
          </a:prstGeom>
          <a:noFill/>
        </p:spPr>
        <p:txBody>
          <a:bodyPr wrap="square" rtlCol="0">
            <a:spAutoFit/>
          </a:bodyPr>
          <a:lstStyle/>
          <a:p>
            <a:pPr algn="ctr"/>
            <a:r>
              <a:rPr lang="en-US" sz="3200">
                <a:latin typeface="Times New Roman" pitchFamily="18" charset="0"/>
                <a:cs typeface="Times New Roman" pitchFamily="18" charset="0"/>
              </a:rPr>
              <a:t>a. 	Chính trị.</a:t>
            </a:r>
          </a:p>
        </p:txBody>
      </p:sp>
      <p:sp>
        <p:nvSpPr>
          <p:cNvPr id="5" name="TextBox 4">
            <a:hlinkClick r:id="rId2" action="ppaction://hlinksldjump"/>
          </p:cNvPr>
          <p:cNvSpPr txBox="1"/>
          <p:nvPr/>
        </p:nvSpPr>
        <p:spPr>
          <a:xfrm>
            <a:off x="228600" y="3333750"/>
            <a:ext cx="8610600" cy="584775"/>
          </a:xfrm>
          <a:prstGeom prst="rect">
            <a:avLst/>
          </a:prstGeom>
          <a:noFill/>
        </p:spPr>
        <p:txBody>
          <a:bodyPr wrap="square" rtlCol="0">
            <a:spAutoFit/>
          </a:bodyPr>
          <a:lstStyle/>
          <a:p>
            <a:pPr algn="ctr"/>
            <a:r>
              <a:rPr lang="en-US" sz="3200">
                <a:latin typeface="Times New Roman" pitchFamily="18" charset="0"/>
                <a:cs typeface="Times New Roman" pitchFamily="18" charset="0"/>
              </a:rPr>
              <a:t>b. 	Kinh tế</a:t>
            </a:r>
          </a:p>
        </p:txBody>
      </p:sp>
      <p:sp>
        <p:nvSpPr>
          <p:cNvPr id="6" name="TextBox 5"/>
          <p:cNvSpPr txBox="1"/>
          <p:nvPr/>
        </p:nvSpPr>
        <p:spPr>
          <a:xfrm>
            <a:off x="228600" y="4171950"/>
            <a:ext cx="8915400" cy="584775"/>
          </a:xfrm>
          <a:prstGeom prst="rect">
            <a:avLst/>
          </a:prstGeom>
          <a:noFill/>
        </p:spPr>
        <p:txBody>
          <a:bodyPr wrap="square" rtlCol="0">
            <a:spAutoFit/>
          </a:bodyPr>
          <a:lstStyle/>
          <a:p>
            <a:pPr algn="ctr"/>
            <a:r>
              <a:rPr lang="en-US" sz="3200">
                <a:latin typeface="Times New Roman" pitchFamily="18" charset="0"/>
                <a:cs typeface="Times New Roman" pitchFamily="18" charset="0"/>
              </a:rPr>
              <a:t>c. 	Văn hóa.</a:t>
            </a:r>
          </a:p>
        </p:txBody>
      </p:sp>
      <p:grpSp>
        <p:nvGrpSpPr>
          <p:cNvPr id="7" name="Group 6"/>
          <p:cNvGrpSpPr/>
          <p:nvPr/>
        </p:nvGrpSpPr>
        <p:grpSpPr>
          <a:xfrm>
            <a:off x="9372600" y="2179467"/>
            <a:ext cx="899584" cy="806744"/>
            <a:chOff x="1996016" y="1294248"/>
            <a:chExt cx="2708794" cy="2580014"/>
          </a:xfrm>
        </p:grpSpPr>
        <p:sp>
          <p:nvSpPr>
            <p:cNvPr id="8" name="Heart 7"/>
            <p:cNvSpPr/>
            <p:nvPr/>
          </p:nvSpPr>
          <p:spPr>
            <a:xfrm>
              <a:off x="2664613" y="1294248"/>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9" name="Heart 8"/>
            <p:cNvSpPr/>
            <p:nvPr/>
          </p:nvSpPr>
          <p:spPr>
            <a:xfrm rot="4316200">
              <a:off x="3496867"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0" name="Heart 9"/>
            <p:cNvSpPr/>
            <p:nvPr/>
          </p:nvSpPr>
          <p:spPr>
            <a:xfrm rot="8540402">
              <a:off x="3220756" y="279943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1" name="Heart 10"/>
            <p:cNvSpPr/>
            <p:nvPr/>
          </p:nvSpPr>
          <p:spPr>
            <a:xfrm rot="13034126">
              <a:off x="2193705" y="2757983"/>
              <a:ext cx="1371600" cy="1116279"/>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2" name="Heart 11"/>
            <p:cNvSpPr/>
            <p:nvPr/>
          </p:nvSpPr>
          <p:spPr>
            <a:xfrm rot="17081253">
              <a:off x="1832359" y="1834512"/>
              <a:ext cx="1371600" cy="1044286"/>
            </a:xfrm>
            <a:prstGeom prst="heart">
              <a:avLst/>
            </a:prstGeom>
            <a:solidFill>
              <a:srgbClr val="FF3399"/>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3" name="Oval 12"/>
            <p:cNvSpPr/>
            <p:nvPr/>
          </p:nvSpPr>
          <p:spPr>
            <a:xfrm>
              <a:off x="2518159" y="1816391"/>
              <a:ext cx="1664508" cy="1637065"/>
            </a:xfrm>
            <a:prstGeom prst="ellipse">
              <a:avLst/>
            </a:prstGeom>
            <a:solidFill>
              <a:srgbClr val="FFFF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4" name="Arc 13"/>
            <p:cNvSpPr/>
            <p:nvPr/>
          </p:nvSpPr>
          <p:spPr>
            <a:xfrm rot="5400000">
              <a:off x="2933910" y="2299221"/>
              <a:ext cx="833006" cy="1148132"/>
            </a:xfrm>
            <a:prstGeom prst="arc">
              <a:avLst>
                <a:gd name="adj1" fmla="val 17095912"/>
                <a:gd name="adj2" fmla="val 401381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sz="3200">
                <a:latin typeface="Times New Roman" pitchFamily="18" charset="0"/>
                <a:cs typeface="Times New Roman" pitchFamily="18" charset="0"/>
              </a:endParaRPr>
            </a:p>
          </p:txBody>
        </p:sp>
        <p:sp>
          <p:nvSpPr>
            <p:cNvPr id="15" name="Oval 14"/>
            <p:cNvSpPr/>
            <p:nvPr/>
          </p:nvSpPr>
          <p:spPr>
            <a:xfrm>
              <a:off x="3248900" y="2597907"/>
              <a:ext cx="276491" cy="253493"/>
            </a:xfrm>
            <a:prstGeom prst="ellipse">
              <a:avLst/>
            </a:prstGeom>
            <a:solidFill>
              <a:srgbClr val="FF00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6" name="Oval 15"/>
            <p:cNvSpPr/>
            <p:nvPr/>
          </p:nvSpPr>
          <p:spPr>
            <a:xfrm>
              <a:off x="2879505" y="2299011"/>
              <a:ext cx="165121" cy="190203"/>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7" name="Oval 16"/>
            <p:cNvSpPr/>
            <p:nvPr/>
          </p:nvSpPr>
          <p:spPr>
            <a:xfrm>
              <a:off x="3652370" y="2266580"/>
              <a:ext cx="165121" cy="190204"/>
            </a:xfrm>
            <a:prstGeom prst="ellipse">
              <a:avLst/>
            </a:prstGeom>
            <a:solidFill>
              <a:schemeClr val="tx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200">
                <a:latin typeface="Times New Roman" pitchFamily="18" charset="0"/>
                <a:cs typeface="Times New Roman" pitchFamily="18" charset="0"/>
              </a:endParaRPr>
            </a:p>
          </p:txBody>
        </p:sp>
        <p:sp>
          <p:nvSpPr>
            <p:cNvPr id="18" name="Arc 17"/>
            <p:cNvSpPr/>
            <p:nvPr/>
          </p:nvSpPr>
          <p:spPr>
            <a:xfrm rot="11373398">
              <a:off x="2666669" y="2180663"/>
              <a:ext cx="590791" cy="834488"/>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sz="3200">
                <a:latin typeface="Times New Roman" pitchFamily="18" charset="0"/>
                <a:cs typeface="Times New Roman" pitchFamily="18" charset="0"/>
              </a:endParaRPr>
            </a:p>
          </p:txBody>
        </p:sp>
        <p:sp>
          <p:nvSpPr>
            <p:cNvPr id="19" name="Arc 18"/>
            <p:cNvSpPr/>
            <p:nvPr/>
          </p:nvSpPr>
          <p:spPr>
            <a:xfrm rot="10226602" flipH="1">
              <a:off x="3434505" y="2180663"/>
              <a:ext cx="590792" cy="834487"/>
            </a:xfrm>
            <a:prstGeom prst="arc">
              <a:avLst>
                <a:gd name="adj1" fmla="val 1950763"/>
                <a:gd name="adj2" fmla="val 5400446"/>
              </a:avLst>
            </a:prstGeom>
          </p:spPr>
          <p:style>
            <a:lnRef idx="2">
              <a:schemeClr val="dk1"/>
            </a:lnRef>
            <a:fillRef idx="0">
              <a:schemeClr val="dk1"/>
            </a:fillRef>
            <a:effectRef idx="1">
              <a:schemeClr val="dk1"/>
            </a:effectRef>
            <a:fontRef idx="minor">
              <a:schemeClr val="tx1"/>
            </a:fontRef>
          </p:style>
          <p:txBody>
            <a:bodyPr rtlCol="0" anchor="ctr"/>
            <a:lstStyle/>
            <a:p>
              <a:pPr algn="ctr"/>
              <a:endParaRPr lang="en-US" sz="3200">
                <a:latin typeface="Times New Roman" pitchFamily="18" charset="0"/>
                <a:cs typeface="Times New Roman" pitchFamily="18" charset="0"/>
              </a:endParaRPr>
            </a:p>
          </p:txBody>
        </p:sp>
      </p:grpSp>
    </p:spTree>
    <p:extLst>
      <p:ext uri="{BB962C8B-B14F-4D97-AF65-F5344CB8AC3E}">
        <p14:creationId xmlns:p14="http://schemas.microsoft.com/office/powerpoint/2010/main" val="3340168881"/>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0" presetClass="path" presetSubtype="0" accel="50000" decel="50000" fill="hold" nodeType="clickEffect">
                                  <p:stCondLst>
                                    <p:cond delay="0"/>
                                  </p:stCondLst>
                                  <p:childTnLst>
                                    <p:animMotion origin="layout" path="M -1.94444E-6 0.06993 C -0.00764 0.06299 -0.01475 0.05716 -0.02274 0.05328 C -0.0368 0.03496 -0.05607 0.03746 -0.0717 0.03552 C -0.08177 0.03247 -0.09149 0.02747 -0.10121 0.02525 C -0.10156 0.02525 -0.11198 0.02608 -0.11371 0.02747 C -0.11475 0.02747 -0.11545 0.02997 -0.11649 0.03052 C -0.11788 0.03247 -0.11927 0.03247 -0.12083 0.03247 C -0.12535 0.03635 -0.13038 0.03996 -0.13524 0.0419 C -0.13941 0.04773 -0.14566 0.05133 -0.15052 0.05328 C -0.15416 0.05799 -0.15833 0.06299 -0.16215 0.06882 C -0.17014 0.08019 -0.17708 0.09712 -0.18698 0.10489 C -0.19045 0.11377 -0.18767 0.10794 -0.196 0.11682 L -0.196 0.11709 C -0.20278 0.12958 -0.21215 0.14234 -0.22187 0.14734 C -0.23055 0.15955 -0.24132 0.1626 -0.25173 0.16898 C -0.26632 0.1798 -0.28212 0.18313 -0.29826 0.18674 C -0.3033 0.19062 -0.3092 0.19062 -0.31475 0.19118 C -0.32413 0.19118 -0.3335 0.19062 -0.34271 0.19007 C -0.35347 0.18951 -0.36493 0.18286 -0.37552 0.1798 C -0.38489 0.17342 -0.37916 0.17675 -0.3934 0.17398 C -0.39444 0.17342 -0.39514 0.17287 -0.39618 0.17287 C -0.40069 0.17148 -0.40521 0.17148 -0.40955 0.16898 C -0.42916 0.16094 -0.4493 0.15372 -0.46944 0.14984 C -0.49271 0.14179 -0.47725 0.14734 -0.5283 0.14789 C -0.53524 0.15122 -0.54201 0.15622 -0.54896 0.15872 C -0.55434 0.16593 -0.56059 0.17287 -0.56666 0.1762 C -0.57153 0.18286 -0.57691 0.18951 -0.58281 0.19118 C -0.58489 0.19812 -0.58698 0.1995 -0.59097 0.202 C -0.59444 0.20644 -0.59757 0.21476 -0.60156 0.21726 C -0.60798 0.22115 -0.61389 0.2267 -0.62048 0.22892 C -0.62708 0.2353 -0.63437 0.24029 -0.64166 0.24473 C -0.64774 0.25611 -0.64496 0.25167 -0.64982 0.25805 C -0.65347 0.26943 -0.6585 0.27886 -0.66493 0.28136 C -0.66562 0.28358 -0.66597 0.28663 -0.66684 0.28663 C -0.66753 0.28802 -0.66875 0.28718 -0.66944 0.28857 C -0.66996 0.28968 -0.66962 0.29301 -0.67031 0.2944 C -0.6717 0.29801 -0.67413 0.29801 -0.67569 0.29995 C -0.67812 0.3055 -0.68055 0.30883 -0.68246 0.31438 " pathEditMode="relative" rAng="0" ptsTypes="fffffffffffFfffffffffffffffffffffffffA">
                                      <p:cBhvr>
                                        <p:cTn id="6" dur="2000" fill="hold"/>
                                        <p:tgtEl>
                                          <p:spTgt spid="7"/>
                                        </p:tgtEl>
                                        <p:attrNameLst>
                                          <p:attrName>ppt_x</p:attrName>
                                          <p:attrName>ppt_y</p:attrName>
                                        </p:attrNameLst>
                                      </p:cBhvr>
                                      <p:rCtr x="-34132" y="9989"/>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6000" r="-6000"/>
          </a:stretch>
        </a:blipFill>
        <a:effectLst/>
      </p:bgPr>
    </p:bg>
    <p:spTree>
      <p:nvGrpSpPr>
        <p:cNvPr id="1" name=""/>
        <p:cNvGrpSpPr/>
        <p:nvPr/>
      </p:nvGrpSpPr>
      <p:grpSpPr>
        <a:xfrm>
          <a:off x="0" y="0"/>
          <a:ext cx="0" cy="0"/>
          <a:chOff x="0" y="0"/>
          <a:chExt cx="0" cy="0"/>
        </a:xfrm>
      </p:grpSpPr>
      <p:pic>
        <p:nvPicPr>
          <p:cNvPr id="2" name="Picture 2" descr="81"/>
          <p:cNvPicPr>
            <a:picLocks noChangeAspect="1" noChangeArrowheads="1" noCrop="1"/>
          </p:cNvPicPr>
          <p:nvPr/>
        </p:nvPicPr>
        <p:blipFill>
          <a:blip r:embed="rId4">
            <a:extLst>
              <a:ext uri="{28A0092B-C50C-407E-A947-70E740481C1C}">
                <a14:useLocalDpi xmlns:a14="http://schemas.microsoft.com/office/drawing/2010/main" val="0"/>
              </a:ext>
            </a:extLst>
          </a:blip>
          <a:srcRect/>
          <a:stretch>
            <a:fillRect/>
          </a:stretch>
        </p:blipFill>
        <p:spPr bwMode="auto">
          <a:xfrm>
            <a:off x="0" y="5119688"/>
            <a:ext cx="9144000" cy="557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Text Box 10"/>
          <p:cNvSpPr txBox="1">
            <a:spLocks noChangeArrowheads="1"/>
          </p:cNvSpPr>
          <p:nvPr/>
        </p:nvSpPr>
        <p:spPr bwMode="auto">
          <a:xfrm>
            <a:off x="755576" y="1561356"/>
            <a:ext cx="7997622" cy="132343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ct val="50000"/>
              </a:spcBef>
            </a:pPr>
            <a:r>
              <a:rPr lang="en-US" sz="8000" b="1" dirty="0">
                <a:solidFill>
                  <a:srgbClr val="C00000"/>
                </a:solidFill>
                <a:latin typeface="Times New Roman" pitchFamily="18" charset="0"/>
                <a:cs typeface="Times New Roman" pitchFamily="18" charset="0"/>
              </a:rPr>
              <a:t>CHÀO CÁC EM </a:t>
            </a:r>
            <a:endParaRPr lang="vi-VN" sz="8000" b="1" dirty="0">
              <a:solidFill>
                <a:srgbClr val="C00000"/>
              </a:solidFill>
              <a:latin typeface="Times New Roman" pitchFamily="18" charset="0"/>
              <a:cs typeface="Times New Roman" pitchFamily="18" charset="0"/>
            </a:endParaRPr>
          </a:p>
        </p:txBody>
      </p:sp>
    </p:spTree>
    <p:extLst>
      <p:ext uri="{BB962C8B-B14F-4D97-AF65-F5344CB8AC3E}">
        <p14:creationId xmlns:p14="http://schemas.microsoft.com/office/powerpoint/2010/main" val="3829672370"/>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repeatCount="indefinite"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up)">
                                      <p:cBhvr>
                                        <p:cTn id="7" dur="2000"/>
                                        <p:tgtEl>
                                          <p:spTgt spid="10"/>
                                        </p:tgtEl>
                                      </p:cBhvr>
                                    </p:animEffect>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par>
                          <p:cTn id="8" fill="hold">
                            <p:stCondLst>
                              <p:cond delay="2000"/>
                            </p:stCondLst>
                            <p:childTnLst>
                              <p:par>
                                <p:cTn id="9" presetID="8" presetClass="entr" presetSubtype="16" repeatCount="indefinite" fill="hold" grpId="1"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diamond(in)">
                                      <p:cBhvr>
                                        <p:cTn id="11" dur="2000"/>
                                        <p:tgtEl>
                                          <p:spTgt spid="10"/>
                                        </p:tgtEl>
                                      </p:cBhvr>
                                    </p:animEffect>
                                  </p:childTnLst>
                                  <p:subTnLst>
                                    <p:audio>
                                      <p:cMediaNode vol="69000">
                                        <p:cTn display="0" masterRel="sameClick">
                                          <p:stCondLst>
                                            <p:cond evt="begin" delay="0">
                                              <p:tn val="9"/>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0" grpId="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8600" y="578814"/>
            <a:ext cx="8534400" cy="1669086"/>
          </a:xfrm>
          <a:prstGeom prst="rect">
            <a:avLst/>
          </a:prstGeom>
        </p:spPr>
        <p:txBody>
          <a:bodyPr wrap="square" lIns="98465" tIns="49232" rIns="98465" bIns="49232">
            <a:spAutoFit/>
          </a:bodyPr>
          <a:lstStyle/>
          <a:p>
            <a:pPr algn="ctr">
              <a:lnSpc>
                <a:spcPct val="150000"/>
              </a:lnSpc>
            </a:pPr>
            <a:r>
              <a:rPr lang="en-US" sz="3400" b="1" i="1" u="sng">
                <a:solidFill>
                  <a:srgbClr val="C00000"/>
                </a:solidFill>
                <a:latin typeface="Times New Roman" pitchFamily="18" charset="0"/>
                <a:cs typeface="Times New Roman" pitchFamily="18" charset="0"/>
              </a:rPr>
              <a:t>Câu hỏi:</a:t>
            </a:r>
            <a:r>
              <a:rPr lang="en-US" sz="3400" b="1" i="1">
                <a:solidFill>
                  <a:srgbClr val="C00000"/>
                </a:solidFill>
                <a:latin typeface="Times New Roman" pitchFamily="18" charset="0"/>
                <a:cs typeface="Times New Roman" pitchFamily="18" charset="0"/>
              </a:rPr>
              <a:t> Những người khẩn hoang được cấp những gì trong nửa năm đầu?</a:t>
            </a:r>
          </a:p>
        </p:txBody>
      </p:sp>
      <p:sp>
        <p:nvSpPr>
          <p:cNvPr id="5" name="Rectangle 4"/>
          <p:cNvSpPr/>
          <p:nvPr/>
        </p:nvSpPr>
        <p:spPr>
          <a:xfrm>
            <a:off x="838200" y="2133353"/>
            <a:ext cx="7315200" cy="3238747"/>
          </a:xfrm>
          <a:prstGeom prst="rect">
            <a:avLst/>
          </a:prstGeom>
        </p:spPr>
        <p:txBody>
          <a:bodyPr wrap="square" lIns="98465" tIns="49232" rIns="98465" bIns="49232">
            <a:spAutoFit/>
          </a:bodyPr>
          <a:lstStyle/>
          <a:p>
            <a:pPr algn="just">
              <a:lnSpc>
                <a:spcPct val="150000"/>
              </a:lnSpc>
            </a:pPr>
            <a:r>
              <a:rPr lang="vi-VN" sz="3400">
                <a:solidFill>
                  <a:srgbClr val="002060"/>
                </a:solidFill>
                <a:latin typeface="Times New Roman" pitchFamily="18" charset="0"/>
                <a:cs typeface="Times New Roman" pitchFamily="18" charset="0"/>
              </a:rPr>
              <a:t>A. </a:t>
            </a:r>
            <a:r>
              <a:rPr lang="en-US" sz="3400">
                <a:solidFill>
                  <a:srgbClr val="002060"/>
                </a:solidFill>
                <a:latin typeface="Times New Roman" pitchFamily="18" charset="0"/>
                <a:cs typeface="Times New Roman" pitchFamily="18" charset="0"/>
              </a:rPr>
              <a:t>Dựng nhà cho dân khẩn hoang.</a:t>
            </a:r>
          </a:p>
          <a:p>
            <a:pPr algn="just">
              <a:lnSpc>
                <a:spcPct val="150000"/>
              </a:lnSpc>
            </a:pPr>
            <a:r>
              <a:rPr lang="en-US" sz="3400">
                <a:solidFill>
                  <a:srgbClr val="002060"/>
                </a:solidFill>
                <a:latin typeface="Times New Roman" pitchFamily="18" charset="0"/>
                <a:cs typeface="Times New Roman" pitchFamily="18" charset="0"/>
              </a:rPr>
              <a:t>B. Cấp lương thực trong nửa năm và một số nông cụ cho dân khẩn hoang.</a:t>
            </a:r>
          </a:p>
          <a:p>
            <a:pPr algn="just">
              <a:lnSpc>
                <a:spcPct val="150000"/>
              </a:lnSpc>
            </a:pPr>
            <a:r>
              <a:rPr lang="en-US" sz="3400">
                <a:solidFill>
                  <a:srgbClr val="002060"/>
                </a:solidFill>
                <a:latin typeface="Times New Roman" pitchFamily="18" charset="0"/>
                <a:cs typeface="Times New Roman" pitchFamily="18" charset="0"/>
              </a:rPr>
              <a:t>C.  Cấp hạt giống cho dân gieo trồng.</a:t>
            </a:r>
          </a:p>
        </p:txBody>
      </p:sp>
      <p:sp>
        <p:nvSpPr>
          <p:cNvPr id="6" name="Left Arrow 5">
            <a:hlinkClick r:id="rId3" action="ppaction://hlinksldjump"/>
          </p:cNvPr>
          <p:cNvSpPr/>
          <p:nvPr/>
        </p:nvSpPr>
        <p:spPr>
          <a:xfrm>
            <a:off x="8001000" y="4838700"/>
            <a:ext cx="457200" cy="381000"/>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1462953682"/>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5">
                                            <p:txEl>
                                              <p:pRg st="1" end="1"/>
                                            </p:txEl>
                                          </p:spTgt>
                                        </p:tgtEl>
                                        <p:attrNameLst>
                                          <p:attrName>style.color</p:attrName>
                                        </p:attrNameLst>
                                      </p:cBhvr>
                                      <p:to>
                                        <a:srgbClr val="C00000"/>
                                      </p:to>
                                    </p:animClr>
                                  </p:childTnLst>
                                  <p:subTnLst>
                                    <p:audio>
                                      <p:cMediaNode>
                                        <p:cTn display="0" masterRel="sameClick">
                                          <p:stCondLst>
                                            <p:cond evt="begin" delay="0">
                                              <p:tn val="5"/>
                                            </p:cond>
                                          </p:stCondLst>
                                          <p:endCondLst>
                                            <p:cond evt="onStopAudio" delay="0">
                                              <p:tgtEl>
                                                <p:sldTgt/>
                                              </p:tgtEl>
                                            </p:cond>
                                          </p:endCondLst>
                                        </p:cTn>
                                        <p:tgtEl>
                                          <p:sndTgt r:embed="rId2" name="breez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578814"/>
            <a:ext cx="8534400" cy="1488267"/>
          </a:xfrm>
          <a:prstGeom prst="rect">
            <a:avLst/>
          </a:prstGeom>
        </p:spPr>
        <p:txBody>
          <a:bodyPr wrap="square" lIns="98465" tIns="49232" rIns="98465" bIns="49232">
            <a:spAutoFit/>
          </a:bodyPr>
          <a:lstStyle/>
          <a:p>
            <a:pPr algn="ctr">
              <a:lnSpc>
                <a:spcPct val="150000"/>
              </a:lnSpc>
            </a:pPr>
            <a:r>
              <a:rPr lang="en-US" sz="3200" b="1" i="1" u="sng" dirty="0" err="1">
                <a:solidFill>
                  <a:srgbClr val="C00000"/>
                </a:solidFill>
                <a:latin typeface="Times New Roman" pitchFamily="18" charset="0"/>
                <a:cs typeface="Times New Roman" pitchFamily="18" charset="0"/>
              </a:rPr>
              <a:t>Câu</a:t>
            </a:r>
            <a:r>
              <a:rPr lang="en-US" sz="3200" b="1" i="1" u="sng" dirty="0">
                <a:solidFill>
                  <a:srgbClr val="C00000"/>
                </a:solidFill>
                <a:latin typeface="Times New Roman" pitchFamily="18" charset="0"/>
                <a:cs typeface="Times New Roman" pitchFamily="18" charset="0"/>
              </a:rPr>
              <a:t> </a:t>
            </a:r>
            <a:r>
              <a:rPr lang="en-US" sz="3200" b="1" i="1" u="sng" dirty="0" err="1">
                <a:solidFill>
                  <a:srgbClr val="C00000"/>
                </a:solidFill>
                <a:latin typeface="Times New Roman" pitchFamily="18" charset="0"/>
                <a:cs typeface="Times New Roman" pitchFamily="18" charset="0"/>
              </a:rPr>
              <a:t>hỏi</a:t>
            </a:r>
            <a:r>
              <a:rPr lang="en-US" sz="3200" b="1" i="1" u="sng" dirty="0">
                <a:solidFill>
                  <a:srgbClr val="C00000"/>
                </a:solidFill>
                <a:latin typeface="Times New Roman" pitchFamily="18" charset="0"/>
                <a:cs typeface="Times New Roman" pitchFamily="18" charset="0"/>
              </a:rPr>
              <a:t>:</a:t>
            </a:r>
            <a:r>
              <a:rPr lang="vi-VN" sz="3200" b="1" i="1" dirty="0">
                <a:solidFill>
                  <a:srgbClr val="C00000"/>
                </a:solidFill>
                <a:latin typeface="Times New Roman" pitchFamily="18" charset="0"/>
                <a:cs typeface="Times New Roman" pitchFamily="18" charset="0"/>
              </a:rPr>
              <a:t>Đoàn người khẩn hoang đã đi  đến những đâu?</a:t>
            </a:r>
            <a:endParaRPr lang="en-US" sz="3200" b="1" i="1" dirty="0">
              <a:solidFill>
                <a:srgbClr val="C00000"/>
              </a:solidFill>
              <a:latin typeface="Times New Roman" pitchFamily="18" charset="0"/>
              <a:cs typeface="Times New Roman" pitchFamily="18" charset="0"/>
            </a:endParaRPr>
          </a:p>
        </p:txBody>
      </p:sp>
      <p:sp>
        <p:nvSpPr>
          <p:cNvPr id="4" name="Rectangle 3"/>
          <p:cNvSpPr/>
          <p:nvPr/>
        </p:nvSpPr>
        <p:spPr>
          <a:xfrm>
            <a:off x="457200" y="2230151"/>
            <a:ext cx="8305800" cy="2684749"/>
          </a:xfrm>
          <a:prstGeom prst="rect">
            <a:avLst/>
          </a:prstGeom>
        </p:spPr>
        <p:txBody>
          <a:bodyPr wrap="square" lIns="98465" tIns="49232" rIns="98465" bIns="49232">
            <a:spAutoFit/>
          </a:bodyPr>
          <a:lstStyle/>
          <a:p>
            <a:pPr algn="just">
              <a:lnSpc>
                <a:spcPct val="150000"/>
              </a:lnSpc>
            </a:pPr>
            <a:r>
              <a:rPr lang="vi-VN" sz="2800">
                <a:solidFill>
                  <a:srgbClr val="002060"/>
                </a:solidFill>
                <a:latin typeface="Times New Roman" pitchFamily="18" charset="0"/>
                <a:cs typeface="Times New Roman" pitchFamily="18" charset="0"/>
              </a:rPr>
              <a:t>A. </a:t>
            </a:r>
            <a:r>
              <a:rPr lang="en-US" sz="2800">
                <a:solidFill>
                  <a:srgbClr val="002060"/>
                </a:solidFill>
                <a:latin typeface="Times New Roman" pitchFamily="18" charset="0"/>
                <a:cs typeface="Times New Roman" pitchFamily="18" charset="0"/>
              </a:rPr>
              <a:t>Họ đến vùng Phú Yên, Khánh Hòa</a:t>
            </a:r>
          </a:p>
          <a:p>
            <a:pPr algn="just">
              <a:lnSpc>
                <a:spcPct val="150000"/>
              </a:lnSpc>
            </a:pPr>
            <a:r>
              <a:rPr lang="vi-VN" sz="2800">
                <a:solidFill>
                  <a:srgbClr val="002060"/>
                </a:solidFill>
                <a:latin typeface="Times New Roman" pitchFamily="18" charset="0"/>
                <a:cs typeface="Times New Roman" pitchFamily="18" charset="0"/>
              </a:rPr>
              <a:t>B. </a:t>
            </a:r>
            <a:r>
              <a:rPr lang="en-US" sz="2800">
                <a:solidFill>
                  <a:srgbClr val="002060"/>
                </a:solidFill>
                <a:latin typeface="Times New Roman" pitchFamily="18" charset="0"/>
                <a:cs typeface="Times New Roman" pitchFamily="18" charset="0"/>
              </a:rPr>
              <a:t>Họ đi đến Nam Trung Bộ, đến Tây Nguyên.</a:t>
            </a:r>
          </a:p>
          <a:p>
            <a:pPr algn="just">
              <a:lnSpc>
                <a:spcPct val="150000"/>
              </a:lnSpc>
            </a:pPr>
            <a:r>
              <a:rPr lang="vi-VN" sz="2800">
                <a:solidFill>
                  <a:srgbClr val="002060"/>
                </a:solidFill>
                <a:latin typeface="Times New Roman" pitchFamily="18" charset="0"/>
                <a:cs typeface="Times New Roman" pitchFamily="18" charset="0"/>
              </a:rPr>
              <a:t>C. </a:t>
            </a:r>
            <a:r>
              <a:rPr lang="en-US" sz="2800">
                <a:solidFill>
                  <a:srgbClr val="002060"/>
                </a:solidFill>
                <a:latin typeface="Times New Roman" pitchFamily="18" charset="0"/>
                <a:cs typeface="Times New Roman" pitchFamily="18" charset="0"/>
              </a:rPr>
              <a:t>Họ đến cả đồng bằng sông Cửu Long ngày nay.</a:t>
            </a:r>
          </a:p>
          <a:p>
            <a:pPr algn="just">
              <a:lnSpc>
                <a:spcPct val="150000"/>
              </a:lnSpc>
            </a:pPr>
            <a:r>
              <a:rPr lang="en-US" sz="2800">
                <a:solidFill>
                  <a:srgbClr val="002060"/>
                </a:solidFill>
                <a:latin typeface="Times New Roman" pitchFamily="18" charset="0"/>
                <a:cs typeface="Times New Roman" pitchFamily="18" charset="0"/>
              </a:rPr>
              <a:t>D. Tất cả những nơi trên đều có người đến khẩn hoang.</a:t>
            </a:r>
          </a:p>
        </p:txBody>
      </p:sp>
      <p:sp>
        <p:nvSpPr>
          <p:cNvPr id="5" name="Left Arrow 4">
            <a:hlinkClick r:id="rId3" action="ppaction://hlinksldjump"/>
          </p:cNvPr>
          <p:cNvSpPr/>
          <p:nvPr/>
        </p:nvSpPr>
        <p:spPr>
          <a:xfrm>
            <a:off x="8001000" y="4838700"/>
            <a:ext cx="457200" cy="381000"/>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3342310676"/>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mph" presetSubtype="2" fill="hold" nodeType="clickEffect">
                                  <p:stCondLst>
                                    <p:cond delay="0"/>
                                  </p:stCondLst>
                                  <p:childTnLst>
                                    <p:animClr clrSpc="rgb" dir="cw">
                                      <p:cBhvr override="childStyle">
                                        <p:cTn id="6" dur="10" fill="hold"/>
                                        <p:tgtEl>
                                          <p:spTgt spid="4">
                                            <p:txEl>
                                              <p:pRg st="3" end="3"/>
                                            </p:txEl>
                                          </p:spTgt>
                                        </p:tgtEl>
                                        <p:attrNameLst>
                                          <p:attrName>style.color</p:attrName>
                                        </p:attrNameLst>
                                      </p:cBhvr>
                                      <p:to>
                                        <a:schemeClr val="accent2"/>
                                      </p:to>
                                    </p:animClr>
                                  </p:childTnLst>
                                  <p:subTnLst>
                                    <p:audio>
                                      <p:cMediaNode>
                                        <p:cTn display="0" masterRel="sameClick">
                                          <p:stCondLst>
                                            <p:cond evt="begin" delay="0">
                                              <p:tn val="5"/>
                                            </p:cond>
                                          </p:stCondLst>
                                          <p:endCondLst>
                                            <p:cond evt="onStopAudio" delay="0">
                                              <p:tgtEl>
                                                <p:sldTgt/>
                                              </p:tgtEl>
                                            </p:cond>
                                          </p:endCondLst>
                                        </p:cTn>
                                        <p:tgtEl>
                                          <p:sndTgt r:embed="rId2" name="applause.wav"/>
                                        </p:tgtEl>
                                      </p:cMediaNode>
                                    </p:audio>
                                  </p:sub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228600" y="454833"/>
            <a:ext cx="8534400" cy="1488267"/>
          </a:xfrm>
          <a:prstGeom prst="rect">
            <a:avLst/>
          </a:prstGeom>
        </p:spPr>
        <p:txBody>
          <a:bodyPr wrap="square" lIns="98465" tIns="49232" rIns="98465" bIns="49232">
            <a:spAutoFit/>
          </a:bodyPr>
          <a:lstStyle/>
          <a:p>
            <a:pPr algn="ctr">
              <a:lnSpc>
                <a:spcPct val="150000"/>
              </a:lnSpc>
            </a:pPr>
            <a:r>
              <a:rPr lang="en-US" sz="3200" b="1" i="1" u="sng">
                <a:solidFill>
                  <a:srgbClr val="C00000"/>
                </a:solidFill>
                <a:latin typeface="Times New Roman" pitchFamily="18" charset="0"/>
                <a:cs typeface="Times New Roman" pitchFamily="18" charset="0"/>
              </a:rPr>
              <a:t>Câu hỏi: </a:t>
            </a:r>
            <a:r>
              <a:rPr lang="en-US" sz="3200" b="1" i="1">
                <a:solidFill>
                  <a:srgbClr val="C00000"/>
                </a:solidFill>
                <a:latin typeface="Times New Roman" pitchFamily="18" charset="0"/>
                <a:cs typeface="Times New Roman" pitchFamily="18" charset="0"/>
              </a:rPr>
              <a:t>Cuộc khẩn hoang ở Đàng Trong đem lại kết quả gì?</a:t>
            </a:r>
          </a:p>
        </p:txBody>
      </p:sp>
      <p:sp>
        <p:nvSpPr>
          <p:cNvPr id="4" name="Rectangle 3"/>
          <p:cNvSpPr/>
          <p:nvPr/>
        </p:nvSpPr>
        <p:spPr>
          <a:xfrm>
            <a:off x="381000" y="2019300"/>
            <a:ext cx="8382000" cy="3561912"/>
          </a:xfrm>
          <a:prstGeom prst="rect">
            <a:avLst/>
          </a:prstGeom>
        </p:spPr>
        <p:txBody>
          <a:bodyPr wrap="square" lIns="98465" tIns="49232" rIns="98465" bIns="49232">
            <a:spAutoFit/>
          </a:bodyPr>
          <a:lstStyle/>
          <a:p>
            <a:pPr algn="just">
              <a:lnSpc>
                <a:spcPct val="150000"/>
              </a:lnSpc>
            </a:pPr>
            <a:r>
              <a:rPr lang="en-US" sz="3000" dirty="0">
                <a:solidFill>
                  <a:srgbClr val="002060"/>
                </a:solidFill>
                <a:latin typeface="Times New Roman" pitchFamily="18" charset="0"/>
                <a:cs typeface="Times New Roman" pitchFamily="18" charset="0"/>
              </a:rPr>
              <a:t>A. </a:t>
            </a:r>
            <a:r>
              <a:rPr lang="vi-VN" sz="3000" dirty="0">
                <a:solidFill>
                  <a:srgbClr val="002060"/>
                </a:solidFill>
                <a:latin typeface="Times New Roman" pitchFamily="18" charset="0"/>
                <a:cs typeface="Times New Roman" pitchFamily="18" charset="0"/>
              </a:rPr>
              <a:t>Ruộng đất được khai phá, xóm làng được hình thành và phát triển.</a:t>
            </a:r>
            <a:endParaRPr lang="en-US" sz="3000" dirty="0">
              <a:solidFill>
                <a:srgbClr val="002060"/>
              </a:solidFill>
              <a:latin typeface="Times New Roman" pitchFamily="18" charset="0"/>
              <a:cs typeface="Times New Roman" pitchFamily="18" charset="0"/>
            </a:endParaRPr>
          </a:p>
          <a:p>
            <a:pPr algn="just">
              <a:lnSpc>
                <a:spcPct val="150000"/>
              </a:lnSpc>
            </a:pPr>
            <a:r>
              <a:rPr lang="vi-VN" sz="3000" dirty="0">
                <a:solidFill>
                  <a:srgbClr val="002060"/>
                </a:solidFill>
                <a:latin typeface="Times New Roman" pitchFamily="18" charset="0"/>
                <a:cs typeface="Times New Roman" pitchFamily="18" charset="0"/>
              </a:rPr>
              <a:t>B. Tình đoàn kết giữa các dân tộc ngày càng bền chặt.</a:t>
            </a:r>
            <a:endParaRPr lang="en-US" sz="3000" dirty="0">
              <a:solidFill>
                <a:srgbClr val="002060"/>
              </a:solidFill>
              <a:latin typeface="Times New Roman" pitchFamily="18" charset="0"/>
              <a:cs typeface="Times New Roman" pitchFamily="18" charset="0"/>
            </a:endParaRPr>
          </a:p>
          <a:p>
            <a:pPr algn="just">
              <a:lnSpc>
                <a:spcPct val="150000"/>
              </a:lnSpc>
            </a:pPr>
            <a:r>
              <a:rPr lang="vi-VN" sz="3000" dirty="0">
                <a:solidFill>
                  <a:srgbClr val="002060"/>
                </a:solidFill>
                <a:latin typeface="Times New Roman" pitchFamily="18" charset="0"/>
                <a:cs typeface="Times New Roman" pitchFamily="18" charset="0"/>
              </a:rPr>
              <a:t>C. Cả A và B đều đúng.</a:t>
            </a:r>
            <a:endParaRPr lang="en-US" sz="3000" dirty="0">
              <a:solidFill>
                <a:srgbClr val="002060"/>
              </a:solidFill>
              <a:latin typeface="Times New Roman" pitchFamily="18" charset="0"/>
              <a:cs typeface="Times New Roman" pitchFamily="18" charset="0"/>
            </a:endParaRPr>
          </a:p>
        </p:txBody>
      </p:sp>
      <p:sp>
        <p:nvSpPr>
          <p:cNvPr id="8" name="Left Arrow 7">
            <a:hlinkClick r:id="rId2" action="ppaction://hlinksldjump"/>
          </p:cNvPr>
          <p:cNvSpPr/>
          <p:nvPr/>
        </p:nvSpPr>
        <p:spPr>
          <a:xfrm>
            <a:off x="8001000" y="4838700"/>
            <a:ext cx="457200" cy="381000"/>
          </a:xfrm>
          <a:prstGeom prst="leftArrow">
            <a:avLst/>
          </a:prstGeom>
        </p:spPr>
        <p:style>
          <a:lnRef idx="2">
            <a:schemeClr val="accent3"/>
          </a:lnRef>
          <a:fillRef idx="1">
            <a:schemeClr val="lt1"/>
          </a:fillRef>
          <a:effectRef idx="0">
            <a:schemeClr val="accent3"/>
          </a:effectRef>
          <a:fontRef idx="minor">
            <a:schemeClr val="dk1"/>
          </a:fontRef>
        </p:style>
        <p:txBody>
          <a:bodyPr rtlCol="0" anchor="ctr"/>
          <a:lstStyle/>
          <a:p>
            <a:pPr algn="ctr"/>
            <a:endParaRPr lang="en-US"/>
          </a:p>
        </p:txBody>
      </p:sp>
    </p:spTree>
    <p:extLst>
      <p:ext uri="{BB962C8B-B14F-4D97-AF65-F5344CB8AC3E}">
        <p14:creationId xmlns:p14="http://schemas.microsoft.com/office/powerpoint/2010/main" val="448452864"/>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fade">
                                      <p:cBhvr>
                                        <p:cTn id="7" dur="500"/>
                                        <p:tgtEl>
                                          <p:spTgt spid="4">
                                            <p:txEl>
                                              <p:pRg st="0" end="0"/>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4">
                                            <p:txEl>
                                              <p:pRg st="1" end="1"/>
                                            </p:txEl>
                                          </p:spTgt>
                                        </p:tgtEl>
                                        <p:attrNameLst>
                                          <p:attrName>style.visibility</p:attrName>
                                        </p:attrNameLst>
                                      </p:cBhvr>
                                      <p:to>
                                        <p:strVal val="visible"/>
                                      </p:to>
                                    </p:set>
                                    <p:animEffect transition="in" filter="fade">
                                      <p:cBhvr>
                                        <p:cTn id="10" dur="500"/>
                                        <p:tgtEl>
                                          <p:spTgt spid="4">
                                            <p:txEl>
                                              <p:pRg st="1" end="1"/>
                                            </p:txEl>
                                          </p:spTgt>
                                        </p:tgtEl>
                                      </p:cBhvr>
                                    </p:animEffect>
                                  </p:childTnLst>
                                </p:cTn>
                              </p:par>
                              <p:par>
                                <p:cTn id="11" presetID="10" presetClass="entr" presetSubtype="0" fill="hold" nodeType="withEffect">
                                  <p:stCondLst>
                                    <p:cond delay="0"/>
                                  </p:stCondLst>
                                  <p:iterate type="lt">
                                    <p:tmPct val="0"/>
                                  </p:iterate>
                                  <p:childTnLst>
                                    <p:set>
                                      <p:cBhvr>
                                        <p:cTn id="12" dur="1" fill="hold">
                                          <p:stCondLst>
                                            <p:cond delay="0"/>
                                          </p:stCondLst>
                                        </p:cTn>
                                        <p:tgtEl>
                                          <p:spTgt spid="4">
                                            <p:txEl>
                                              <p:pRg st="2" end="2"/>
                                            </p:txEl>
                                          </p:spTgt>
                                        </p:tgtEl>
                                        <p:attrNameLst>
                                          <p:attrName>style.visibility</p:attrName>
                                        </p:attrNameLst>
                                      </p:cBhvr>
                                      <p:to>
                                        <p:strVal val="visible"/>
                                      </p:to>
                                    </p:set>
                                    <p:animEffect transition="in" filter="fade">
                                      <p:cBhvr>
                                        <p:cTn id="13" dur="500"/>
                                        <p:tgtEl>
                                          <p:spTgt spid="4">
                                            <p:txEl>
                                              <p:pRg st="2" end="2"/>
                                            </p:txEl>
                                          </p:spTgt>
                                        </p:tgtEl>
                                      </p:cBhvr>
                                    </p:animEffect>
                                  </p:childTnLst>
                                </p:cTn>
                              </p:par>
                            </p:childTnLst>
                          </p:cTn>
                        </p:par>
                      </p:childTnLst>
                    </p:cTn>
                  </p:par>
                  <p:par>
                    <p:cTn id="14" fill="hold">
                      <p:stCondLst>
                        <p:cond delay="indefinite"/>
                      </p:stCondLst>
                      <p:childTnLst>
                        <p:par>
                          <p:cTn id="15" fill="hold">
                            <p:stCondLst>
                              <p:cond delay="0"/>
                            </p:stCondLst>
                            <p:childTnLst>
                              <p:par>
                                <p:cTn id="16" presetID="16" presetClass="emph" presetSubtype="0" fill="hold" nodeType="clickEffect">
                                  <p:stCondLst>
                                    <p:cond delay="0"/>
                                  </p:stCondLst>
                                  <p:iterate type="lt">
                                    <p:tmPct val="4000"/>
                                  </p:iterate>
                                  <p:childTnLst>
                                    <p:set>
                                      <p:cBhvr override="childStyle">
                                        <p:cTn id="17" dur="500" fill="hold"/>
                                        <p:tgtEl>
                                          <p:spTgt spid="4">
                                            <p:txEl>
                                              <p:pRg st="2" end="2"/>
                                            </p:txEl>
                                          </p:spTgt>
                                        </p:tgtEl>
                                        <p:attrNameLst>
                                          <p:attrName>style.color</p:attrName>
                                        </p:attrNameLst>
                                      </p:cBhvr>
                                      <p:to>
                                        <p:clrVal>
                                          <a:schemeClr val="accent2"/>
                                        </p:clrVal>
                                      </p:to>
                                    </p:set>
                                    <p:set>
                                      <p:cBhvr>
                                        <p:cTn id="18" dur="500" fill="hold"/>
                                        <p:tgtEl>
                                          <p:spTgt spid="4">
                                            <p:txEl>
                                              <p:pRg st="2" end="2"/>
                                            </p:txEl>
                                          </p:spTgt>
                                        </p:tgtEl>
                                        <p:attrNameLst>
                                          <p:attrName>fillcolor</p:attrName>
                                        </p:attrNameLst>
                                      </p:cBhvr>
                                      <p:to>
                                        <p:clrVal>
                                          <a:schemeClr val="accent2"/>
                                        </p:clrVal>
                                      </p:to>
                                    </p:set>
                                    <p:set>
                                      <p:cBhvr>
                                        <p:cTn id="19" dur="500" fill="hold"/>
                                        <p:tgtEl>
                                          <p:spTgt spid="4">
                                            <p:txEl>
                                              <p:pRg st="2" end="2"/>
                                            </p:txEl>
                                          </p:spTgt>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124010" name="AutoShape 106"/>
          <p:cNvSpPr>
            <a:spLocks noChangeArrowheads="1"/>
          </p:cNvSpPr>
          <p:nvPr/>
        </p:nvSpPr>
        <p:spPr bwMode="auto">
          <a:xfrm rot="2047278">
            <a:off x="7874000" y="3746500"/>
            <a:ext cx="279136" cy="254000"/>
          </a:xfrm>
          <a:prstGeom prst="star5">
            <a:avLst/>
          </a:prstGeom>
          <a:gradFill rotWithShape="1">
            <a:gsLst>
              <a:gs pos="0">
                <a:srgbClr val="FF0000"/>
              </a:gs>
              <a:gs pos="100000">
                <a:srgbClr val="FFFF00"/>
              </a:gs>
            </a:gsLst>
            <a:path path="shape">
              <a:fillToRect l="50000" t="50000" r="50000" b="50000"/>
            </a:path>
          </a:gradFill>
          <a:ln w="9525">
            <a:noFill/>
            <a:miter lim="800000"/>
            <a:headEnd/>
            <a:tailEnd/>
          </a:ln>
          <a:effectLst/>
        </p:spPr>
        <p:txBody>
          <a:bodyPr wrap="none" anchor="ctr"/>
          <a:lstStyle/>
          <a:p>
            <a:pPr eaLnBrk="1" hangingPunct="1">
              <a:defRPr/>
            </a:pPr>
            <a:endParaRPr lang="en-US" sz="3333">
              <a:latin typeface=".VnCommercial Script" pitchFamily="34" charset="0"/>
              <a:cs typeface="Arial" charset="0"/>
            </a:endParaRPr>
          </a:p>
        </p:txBody>
      </p:sp>
      <p:sp>
        <p:nvSpPr>
          <p:cNvPr id="17411" name="Rectangle 18"/>
          <p:cNvSpPr>
            <a:spLocks noChangeArrowheads="1"/>
          </p:cNvSpPr>
          <p:nvPr/>
        </p:nvSpPr>
        <p:spPr bwMode="auto">
          <a:xfrm>
            <a:off x="1587500" y="1270000"/>
            <a:ext cx="6032500" cy="65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742950" indent="-742950">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eaLnBrk="1" hangingPunct="1">
              <a:spcBef>
                <a:spcPct val="50000"/>
              </a:spcBef>
              <a:buFontTx/>
              <a:buNone/>
            </a:pPr>
            <a:r>
              <a:rPr lang="en-US" altLang="en-US" sz="3667" b="1">
                <a:latin typeface="Times New Roman" panose="02020603050405020304" pitchFamily="18" charset="0"/>
                <a:cs typeface="Arial" panose="020B0604020202020204" pitchFamily="34" charset="0"/>
              </a:rPr>
              <a:t>  </a:t>
            </a:r>
          </a:p>
        </p:txBody>
      </p:sp>
      <p:sp>
        <p:nvSpPr>
          <p:cNvPr id="17415" name="Title 1"/>
          <p:cNvSpPr>
            <a:spLocks noGrp="1"/>
          </p:cNvSpPr>
          <p:nvPr>
            <p:ph type="title"/>
          </p:nvPr>
        </p:nvSpPr>
        <p:spPr>
          <a:xfrm>
            <a:off x="584062" y="371960"/>
            <a:ext cx="8296010" cy="444500"/>
          </a:xfrm>
        </p:spPr>
        <p:txBody>
          <a:bodyPr>
            <a:normAutofit fontScale="90000"/>
          </a:bodyPr>
          <a:lstStyle/>
          <a:p>
            <a:r>
              <a:rPr lang="en-US" altLang="en-US" sz="3000" b="1" dirty="0" err="1">
                <a:latin typeface="Times New Roman" panose="02020603050405020304" pitchFamily="18" charset="0"/>
                <a:ea typeface="HP001"/>
                <a:cs typeface="Times New Roman" panose="02020603050405020304" pitchFamily="18" charset="0"/>
              </a:rPr>
              <a:t>Thứ</a:t>
            </a:r>
            <a:r>
              <a:rPr lang="en-US" altLang="en-US" sz="3000" b="1" dirty="0">
                <a:latin typeface="Times New Roman" panose="02020603050405020304" pitchFamily="18" charset="0"/>
                <a:ea typeface="HP001"/>
                <a:cs typeface="Times New Roman" panose="02020603050405020304" pitchFamily="18" charset="0"/>
              </a:rPr>
              <a:t> </a:t>
            </a:r>
            <a:r>
              <a:rPr lang="vi-VN" altLang="en-US" sz="3000" b="1" dirty="0">
                <a:latin typeface="Times New Roman" panose="02020603050405020304" pitchFamily="18" charset="0"/>
                <a:ea typeface="HP001"/>
                <a:cs typeface="Times New Roman" panose="02020603050405020304" pitchFamily="18" charset="0"/>
              </a:rPr>
              <a:t>năm</a:t>
            </a:r>
            <a:r>
              <a:rPr lang="en-US" altLang="en-US" sz="3000" b="1" dirty="0">
                <a:latin typeface="Times New Roman" panose="02020603050405020304" pitchFamily="18" charset="0"/>
                <a:ea typeface="HP001"/>
                <a:cs typeface="Times New Roman" panose="02020603050405020304" pitchFamily="18" charset="0"/>
              </a:rPr>
              <a:t>, </a:t>
            </a:r>
            <a:r>
              <a:rPr lang="en-US" altLang="en-US" sz="3000" b="1" dirty="0" err="1">
                <a:latin typeface="Times New Roman" panose="02020603050405020304" pitchFamily="18" charset="0"/>
                <a:ea typeface="HP001"/>
                <a:cs typeface="Times New Roman" panose="02020603050405020304" pitchFamily="18" charset="0"/>
              </a:rPr>
              <a:t>ngày</a:t>
            </a:r>
            <a:r>
              <a:rPr lang="en-US" altLang="en-US" sz="3000" b="1" dirty="0">
                <a:latin typeface="Times New Roman" panose="02020603050405020304" pitchFamily="18" charset="0"/>
                <a:ea typeface="HP001"/>
                <a:cs typeface="Times New Roman" panose="02020603050405020304" pitchFamily="18" charset="0"/>
              </a:rPr>
              <a:t> </a:t>
            </a:r>
            <a:r>
              <a:rPr lang="vi-VN" altLang="en-US" sz="3000" b="1" dirty="0">
                <a:latin typeface="Times New Roman" panose="02020603050405020304" pitchFamily="18" charset="0"/>
                <a:ea typeface="HP001"/>
                <a:cs typeface="Times New Roman" panose="02020603050405020304" pitchFamily="18" charset="0"/>
              </a:rPr>
              <a:t>24</a:t>
            </a:r>
            <a:r>
              <a:rPr lang="en-US" altLang="en-US" sz="3000" b="1" dirty="0">
                <a:latin typeface="Times New Roman" panose="02020603050405020304" pitchFamily="18" charset="0"/>
                <a:ea typeface="HP001"/>
                <a:cs typeface="Times New Roman" panose="02020603050405020304" pitchFamily="18" charset="0"/>
              </a:rPr>
              <a:t> </a:t>
            </a:r>
            <a:r>
              <a:rPr lang="en-US" altLang="en-US" sz="3000" b="1" dirty="0" err="1">
                <a:latin typeface="Times New Roman" panose="02020603050405020304" pitchFamily="18" charset="0"/>
                <a:ea typeface="HP001"/>
                <a:cs typeface="Times New Roman" panose="02020603050405020304" pitchFamily="18" charset="0"/>
              </a:rPr>
              <a:t>tháng</a:t>
            </a:r>
            <a:r>
              <a:rPr lang="en-US" altLang="en-US" sz="3000" b="1" dirty="0">
                <a:latin typeface="Times New Roman" panose="02020603050405020304" pitchFamily="18" charset="0"/>
                <a:ea typeface="HP001"/>
                <a:cs typeface="Times New Roman" panose="02020603050405020304" pitchFamily="18" charset="0"/>
              </a:rPr>
              <a:t> 3 </a:t>
            </a:r>
            <a:r>
              <a:rPr lang="en-US" altLang="en-US" sz="3000" b="1" dirty="0" err="1">
                <a:latin typeface="Times New Roman" panose="02020603050405020304" pitchFamily="18" charset="0"/>
                <a:ea typeface="HP001"/>
                <a:cs typeface="Times New Roman" panose="02020603050405020304" pitchFamily="18" charset="0"/>
              </a:rPr>
              <a:t>năm</a:t>
            </a:r>
            <a:r>
              <a:rPr lang="en-US" altLang="en-US" sz="3000" b="1" dirty="0">
                <a:latin typeface="Times New Roman" panose="02020603050405020304" pitchFamily="18" charset="0"/>
                <a:ea typeface="HP001"/>
                <a:cs typeface="Times New Roman" panose="02020603050405020304" pitchFamily="18" charset="0"/>
              </a:rPr>
              <a:t> 2022</a:t>
            </a:r>
          </a:p>
        </p:txBody>
      </p:sp>
      <p:sp>
        <p:nvSpPr>
          <p:cNvPr id="9" name="Title 1"/>
          <p:cNvSpPr txBox="1">
            <a:spLocks/>
          </p:cNvSpPr>
          <p:nvPr/>
        </p:nvSpPr>
        <p:spPr bwMode="auto">
          <a:xfrm>
            <a:off x="1150931" y="909867"/>
            <a:ext cx="7162271"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en-US" altLang="en-US" sz="3000" b="1" u="sng" kern="0" dirty="0" err="1">
                <a:solidFill>
                  <a:schemeClr val="tx1"/>
                </a:solidFill>
                <a:latin typeface="Times New Roman" panose="02020603050405020304" pitchFamily="18" charset="0"/>
                <a:ea typeface="HP001"/>
                <a:cs typeface="Times New Roman" panose="02020603050405020304" pitchFamily="18" charset="0"/>
              </a:rPr>
              <a:t>Lịch</a:t>
            </a:r>
            <a:r>
              <a:rPr lang="en-US" altLang="en-US" sz="3000" b="1" u="sng" kern="0" dirty="0">
                <a:solidFill>
                  <a:schemeClr val="tx1"/>
                </a:solidFill>
                <a:latin typeface="Times New Roman" panose="02020603050405020304" pitchFamily="18" charset="0"/>
                <a:ea typeface="HP001"/>
                <a:cs typeface="Times New Roman" panose="02020603050405020304" pitchFamily="18" charset="0"/>
              </a:rPr>
              <a:t> </a:t>
            </a:r>
            <a:r>
              <a:rPr lang="en-US" altLang="en-US" sz="3000" b="1" u="sng" kern="0" dirty="0" err="1">
                <a:solidFill>
                  <a:schemeClr val="tx1"/>
                </a:solidFill>
                <a:latin typeface="Times New Roman" panose="02020603050405020304" pitchFamily="18" charset="0"/>
                <a:ea typeface="HP001"/>
                <a:cs typeface="Times New Roman" panose="02020603050405020304" pitchFamily="18" charset="0"/>
              </a:rPr>
              <a:t>sử</a:t>
            </a:r>
            <a:r>
              <a:rPr lang="en-US" altLang="en-US" sz="3000" b="1" u="sng" kern="0" dirty="0">
                <a:solidFill>
                  <a:schemeClr val="tx1"/>
                </a:solidFill>
                <a:latin typeface="Times New Roman" panose="02020603050405020304" pitchFamily="18" charset="0"/>
                <a:ea typeface="HP001"/>
                <a:cs typeface="Times New Roman" panose="02020603050405020304" pitchFamily="18" charset="0"/>
              </a:rPr>
              <a:t>:</a:t>
            </a:r>
          </a:p>
        </p:txBody>
      </p:sp>
      <p:sp>
        <p:nvSpPr>
          <p:cNvPr id="12" name="Title 1"/>
          <p:cNvSpPr txBox="1">
            <a:spLocks/>
          </p:cNvSpPr>
          <p:nvPr/>
        </p:nvSpPr>
        <p:spPr bwMode="auto">
          <a:xfrm>
            <a:off x="124243" y="1725257"/>
            <a:ext cx="9433048" cy="444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cs typeface="Arial" charset="0"/>
              </a:defRPr>
            </a:lvl2pPr>
            <a:lvl3pPr algn="ctr" rtl="0" eaLnBrk="0" fontAlgn="base" hangingPunct="0">
              <a:spcBef>
                <a:spcPct val="0"/>
              </a:spcBef>
              <a:spcAft>
                <a:spcPct val="0"/>
              </a:spcAft>
              <a:defRPr sz="4400">
                <a:solidFill>
                  <a:schemeClr val="tx2"/>
                </a:solidFill>
                <a:latin typeface="Arial" charset="0"/>
                <a:cs typeface="Arial" charset="0"/>
              </a:defRPr>
            </a:lvl3pPr>
            <a:lvl4pPr algn="ctr" rtl="0" eaLnBrk="0" fontAlgn="base" hangingPunct="0">
              <a:spcBef>
                <a:spcPct val="0"/>
              </a:spcBef>
              <a:spcAft>
                <a:spcPct val="0"/>
              </a:spcAft>
              <a:defRPr sz="4400">
                <a:solidFill>
                  <a:schemeClr val="tx2"/>
                </a:solidFill>
                <a:latin typeface="Arial" charset="0"/>
                <a:cs typeface="Arial" charset="0"/>
              </a:defRPr>
            </a:lvl4pPr>
            <a:lvl5pPr algn="ctr" rtl="0" eaLnBrk="0" fontAlgn="base" hangingPunct="0">
              <a:spcBef>
                <a:spcPct val="0"/>
              </a:spcBef>
              <a:spcAft>
                <a:spcPct val="0"/>
              </a:spcAft>
              <a:defRPr sz="4400">
                <a:solidFill>
                  <a:schemeClr val="tx2"/>
                </a:solidFill>
                <a:latin typeface="Arial" charset="0"/>
                <a:cs typeface="Arial" charset="0"/>
              </a:defRPr>
            </a:lvl5pPr>
            <a:lvl6pPr marL="457200" algn="ctr" rtl="0" fontAlgn="base">
              <a:spcBef>
                <a:spcPct val="0"/>
              </a:spcBef>
              <a:spcAft>
                <a:spcPct val="0"/>
              </a:spcAft>
              <a:defRPr sz="4400">
                <a:solidFill>
                  <a:schemeClr val="tx2"/>
                </a:solidFill>
                <a:latin typeface="Arial" charset="0"/>
                <a:cs typeface="Arial" charset="0"/>
              </a:defRPr>
            </a:lvl6pPr>
            <a:lvl7pPr marL="914400" algn="ctr" rtl="0" fontAlgn="base">
              <a:spcBef>
                <a:spcPct val="0"/>
              </a:spcBef>
              <a:spcAft>
                <a:spcPct val="0"/>
              </a:spcAft>
              <a:defRPr sz="4400">
                <a:solidFill>
                  <a:schemeClr val="tx2"/>
                </a:solidFill>
                <a:latin typeface="Arial" charset="0"/>
                <a:cs typeface="Arial" charset="0"/>
              </a:defRPr>
            </a:lvl7pPr>
            <a:lvl8pPr marL="1371600" algn="ctr" rtl="0" fontAlgn="base">
              <a:spcBef>
                <a:spcPct val="0"/>
              </a:spcBef>
              <a:spcAft>
                <a:spcPct val="0"/>
              </a:spcAft>
              <a:defRPr sz="4400">
                <a:solidFill>
                  <a:schemeClr val="tx2"/>
                </a:solidFill>
                <a:latin typeface="Arial" charset="0"/>
                <a:cs typeface="Arial" charset="0"/>
              </a:defRPr>
            </a:lvl8pPr>
            <a:lvl9pPr marL="1828800" algn="ctr" rtl="0" fontAlgn="base">
              <a:spcBef>
                <a:spcPct val="0"/>
              </a:spcBef>
              <a:spcAft>
                <a:spcPct val="0"/>
              </a:spcAft>
              <a:defRPr sz="4400">
                <a:solidFill>
                  <a:schemeClr val="tx2"/>
                </a:solidFill>
                <a:latin typeface="Arial" charset="0"/>
                <a:cs typeface="Arial" charset="0"/>
              </a:defRPr>
            </a:lvl9pPr>
          </a:lstStyle>
          <a:p>
            <a:pPr>
              <a:defRPr/>
            </a:pPr>
            <a:r>
              <a:rPr lang="vi-VN" altLang="en-US" sz="4800" b="1" kern="0" dirty="0">
                <a:solidFill>
                  <a:srgbClr val="FF0000"/>
                </a:solidFill>
                <a:ea typeface="HP001"/>
                <a:cs typeface="Times New Roman" panose="02020603050405020304" pitchFamily="18" charset="0"/>
              </a:rPr>
              <a:t>Thành thị ở thế kỉ</a:t>
            </a:r>
          </a:p>
          <a:p>
            <a:pPr>
              <a:defRPr/>
            </a:pPr>
            <a:r>
              <a:rPr lang="vi-VN" altLang="en-US" sz="4800" b="1" kern="0" dirty="0">
                <a:solidFill>
                  <a:srgbClr val="FF0000"/>
                </a:solidFill>
                <a:ea typeface="HP001"/>
                <a:cs typeface="Times New Roman" panose="02020603050405020304" pitchFamily="18" charset="0"/>
              </a:rPr>
              <a:t> XVI - XVII</a:t>
            </a:r>
            <a:r>
              <a:rPr lang="en-US" altLang="en-US" sz="4800" b="1" kern="0" dirty="0">
                <a:solidFill>
                  <a:srgbClr val="FF0000"/>
                </a:solidFill>
                <a:ea typeface="HP001"/>
                <a:cs typeface="Times New Roman" panose="02020603050405020304" pitchFamily="18" charset="0"/>
              </a:rPr>
              <a:t> </a:t>
            </a:r>
          </a:p>
        </p:txBody>
      </p:sp>
    </p:spTree>
    <p:extLst>
      <p:ext uri="{BB962C8B-B14F-4D97-AF65-F5344CB8AC3E}">
        <p14:creationId xmlns:p14="http://schemas.microsoft.com/office/powerpoint/2010/main" val="874513134"/>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sp>
        <p:nvSpPr>
          <p:cNvPr id="4" name="AutoShape 7"/>
          <p:cNvSpPr>
            <a:spLocks noChangeArrowheads="1"/>
          </p:cNvSpPr>
          <p:nvPr/>
        </p:nvSpPr>
        <p:spPr bwMode="auto">
          <a:xfrm>
            <a:off x="179512" y="193204"/>
            <a:ext cx="6318448" cy="4320480"/>
          </a:xfrm>
          <a:prstGeom prst="cloudCallout">
            <a:avLst>
              <a:gd name="adj1" fmla="val -50356"/>
              <a:gd name="adj2" fmla="val 154736"/>
            </a:avLst>
          </a:prstGeom>
          <a:ln>
            <a:headEnd/>
            <a:tailEnd/>
          </a:ln>
        </p:spPr>
        <p:style>
          <a:lnRef idx="2">
            <a:schemeClr val="accent1"/>
          </a:lnRef>
          <a:fillRef idx="1">
            <a:schemeClr val="lt1"/>
          </a:fillRef>
          <a:effectRef idx="0">
            <a:schemeClr val="accent1"/>
          </a:effectRef>
          <a:fontRef idx="minor">
            <a:schemeClr val="dk1"/>
          </a:fontRef>
        </p:style>
        <p:txBody>
          <a:bodyPr/>
          <a:lstStyle/>
          <a:p>
            <a:pPr algn="ctr" eaLnBrk="0" hangingPunct="0"/>
            <a:endParaRPr lang="en-US" altLang="en-US" sz="3200" b="1">
              <a:solidFill>
                <a:srgbClr val="00B050"/>
              </a:solidFill>
              <a:latin typeface="Times New Roman" pitchFamily="18" charset="0"/>
              <a:cs typeface="Times New Roman" pitchFamily="18" charset="0"/>
            </a:endParaRPr>
          </a:p>
        </p:txBody>
      </p:sp>
      <p:sp>
        <p:nvSpPr>
          <p:cNvPr id="6" name="TextBox 5"/>
          <p:cNvSpPr txBox="1"/>
          <p:nvPr/>
        </p:nvSpPr>
        <p:spPr>
          <a:xfrm>
            <a:off x="1433736" y="1279928"/>
            <a:ext cx="3810000" cy="1754326"/>
          </a:xfrm>
          <a:prstGeom prst="rect">
            <a:avLst/>
          </a:prstGeom>
          <a:noFill/>
        </p:spPr>
        <p:txBody>
          <a:bodyPr wrap="square" rtlCol="0">
            <a:spAutoFit/>
          </a:bodyPr>
          <a:lstStyle/>
          <a:p>
            <a:pPr algn="ctr"/>
            <a:r>
              <a:rPr lang="en-US" altLang="en-US" sz="5400" b="1" dirty="0" err="1">
                <a:solidFill>
                  <a:srgbClr val="C00000"/>
                </a:solidFill>
                <a:latin typeface="Times New Roman" pitchFamily="18" charset="0"/>
                <a:cs typeface="Times New Roman" pitchFamily="18" charset="0"/>
              </a:rPr>
              <a:t>Thành</a:t>
            </a:r>
            <a:r>
              <a:rPr lang="en-US" altLang="en-US" sz="5400" b="1" dirty="0">
                <a:solidFill>
                  <a:srgbClr val="C00000"/>
                </a:solidFill>
                <a:latin typeface="Times New Roman" pitchFamily="18" charset="0"/>
                <a:cs typeface="Times New Roman" pitchFamily="18" charset="0"/>
              </a:rPr>
              <a:t> </a:t>
            </a:r>
            <a:r>
              <a:rPr lang="en-US" altLang="en-US" sz="5400" b="1" dirty="0" err="1">
                <a:solidFill>
                  <a:srgbClr val="C00000"/>
                </a:solidFill>
                <a:latin typeface="Times New Roman" pitchFamily="18" charset="0"/>
                <a:cs typeface="Times New Roman" pitchFamily="18" charset="0"/>
              </a:rPr>
              <a:t>thị</a:t>
            </a:r>
            <a:r>
              <a:rPr lang="en-US" altLang="en-US" sz="5400" b="1" dirty="0">
                <a:solidFill>
                  <a:srgbClr val="C00000"/>
                </a:solidFill>
                <a:latin typeface="Times New Roman" pitchFamily="18" charset="0"/>
                <a:cs typeface="Times New Roman" pitchFamily="18" charset="0"/>
              </a:rPr>
              <a:t> </a:t>
            </a:r>
            <a:endParaRPr lang="vi-VN" altLang="en-US" sz="5400" b="1" dirty="0">
              <a:solidFill>
                <a:srgbClr val="C00000"/>
              </a:solidFill>
              <a:latin typeface="Times New Roman" pitchFamily="18" charset="0"/>
              <a:cs typeface="Times New Roman" pitchFamily="18" charset="0"/>
            </a:endParaRPr>
          </a:p>
          <a:p>
            <a:pPr algn="ctr"/>
            <a:r>
              <a:rPr lang="en-US" altLang="en-US" sz="5400" b="1" dirty="0" err="1">
                <a:solidFill>
                  <a:srgbClr val="C00000"/>
                </a:solidFill>
                <a:latin typeface="Times New Roman" pitchFamily="18" charset="0"/>
                <a:cs typeface="Times New Roman" pitchFamily="18" charset="0"/>
              </a:rPr>
              <a:t>là</a:t>
            </a:r>
            <a:r>
              <a:rPr lang="en-US" altLang="en-US" sz="5400" b="1" dirty="0">
                <a:solidFill>
                  <a:srgbClr val="C00000"/>
                </a:solidFill>
                <a:latin typeface="Times New Roman" pitchFamily="18" charset="0"/>
                <a:cs typeface="Times New Roman" pitchFamily="18" charset="0"/>
              </a:rPr>
              <a:t> </a:t>
            </a:r>
            <a:r>
              <a:rPr lang="en-US" altLang="en-US" sz="5400" b="1" dirty="0" err="1">
                <a:solidFill>
                  <a:srgbClr val="C00000"/>
                </a:solidFill>
                <a:latin typeface="Times New Roman" pitchFamily="18" charset="0"/>
                <a:cs typeface="Times New Roman" pitchFamily="18" charset="0"/>
              </a:rPr>
              <a:t>gì</a:t>
            </a:r>
            <a:r>
              <a:rPr lang="en-US" altLang="en-US" sz="5400" b="1" dirty="0">
                <a:solidFill>
                  <a:srgbClr val="C00000"/>
                </a:solidFill>
                <a:latin typeface="Times New Roman" pitchFamily="18" charset="0"/>
                <a:cs typeface="Times New Roman" pitchFamily="18" charset="0"/>
              </a:rPr>
              <a:t>?</a:t>
            </a:r>
          </a:p>
        </p:txBody>
      </p:sp>
      <p:sp>
        <p:nvSpPr>
          <p:cNvPr id="7" name="TextBox 6"/>
          <p:cNvSpPr txBox="1"/>
          <p:nvPr/>
        </p:nvSpPr>
        <p:spPr>
          <a:xfrm>
            <a:off x="-252536" y="1087568"/>
            <a:ext cx="6629400" cy="384721"/>
          </a:xfrm>
          <a:prstGeom prst="rect">
            <a:avLst/>
          </a:prstGeom>
          <a:noFill/>
        </p:spPr>
        <p:txBody>
          <a:bodyPr wrap="square" rtlCol="0">
            <a:spAutoFit/>
          </a:bodyPr>
          <a:lstStyle/>
          <a:p>
            <a:endParaRPr lang="en-US"/>
          </a:p>
        </p:txBody>
      </p:sp>
    </p:spTree>
    <p:extLst>
      <p:ext uri="{BB962C8B-B14F-4D97-AF65-F5344CB8AC3E}">
        <p14:creationId xmlns:p14="http://schemas.microsoft.com/office/powerpoint/2010/main" val="49116217"/>
      </p:ext>
    </p:extLst>
  </p:cSld>
  <p:clrMapOvr>
    <a:masterClrMapping/>
  </p:clrMapOvr>
  <p:transition spd="med">
    <p:newsflash/>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
                                        <p:tgtEl>
                                          <p:spTgt spid="4"/>
                                        </p:tgtEl>
                                      </p:cBhvr>
                                    </p:animEffect>
                                    <p:anim calcmode="lin" valueType="num">
                                      <p:cBhvr>
                                        <p:cTn id="8" dur="10" fill="hold"/>
                                        <p:tgtEl>
                                          <p:spTgt spid="4"/>
                                        </p:tgtEl>
                                        <p:attrNameLst>
                                          <p:attrName>ppt_x</p:attrName>
                                        </p:attrNameLst>
                                      </p:cBhvr>
                                      <p:tavLst>
                                        <p:tav tm="0">
                                          <p:val>
                                            <p:strVal val="#ppt_x"/>
                                          </p:val>
                                        </p:tav>
                                        <p:tav tm="100000">
                                          <p:val>
                                            <p:strVal val="#ppt_x"/>
                                          </p:val>
                                        </p:tav>
                                      </p:tavLst>
                                    </p:anim>
                                    <p:anim calcmode="lin" valueType="num">
                                      <p:cBhvr>
                                        <p:cTn id="9" dur="10" fill="hold"/>
                                        <p:tgtEl>
                                          <p:spTgt spid="4"/>
                                        </p:tgtEl>
                                        <p:attrNameLst>
                                          <p:attrName>ppt_y</p:attrName>
                                        </p:attrNameLst>
                                      </p:cBhvr>
                                      <p:tavLst>
                                        <p:tav tm="0">
                                          <p:val>
                                            <p:strVal val="#ppt_y+.1"/>
                                          </p:val>
                                        </p:tav>
                                        <p:tav tm="100000">
                                          <p:val>
                                            <p:strVal val="#ppt_y"/>
                                          </p:val>
                                        </p:tav>
                                      </p:tavLst>
                                    </p:anim>
                                  </p:childTnLst>
                                  <p:subTnLst>
                                    <p:audio>
                                      <p:cMediaNode vol="100000">
                                        <p:cTn display="0" masterRel="sameClick">
                                          <p:stCondLst>
                                            <p:cond evt="begin" delay="0">
                                              <p:tn val="5"/>
                                            </p:cond>
                                          </p:stCondLst>
                                          <p:endCondLst>
                                            <p:cond evt="onStopAudio" delay="0">
                                              <p:tgtEl>
                                                <p:sldTgt/>
                                              </p:tgtEl>
                                            </p:cond>
                                          </p:endCondLst>
                                        </p:cTn>
                                        <p:tgtEl>
                                          <p:sndTgt r:embed="rId2" name="chimes.wav"/>
                                        </p:tgtEl>
                                      </p:cMediaNode>
                                    </p:audio>
                                  </p:subTnLst>
                                </p:cTn>
                              </p:par>
                            </p:childTnLst>
                          </p:cTn>
                        </p:par>
                        <p:par>
                          <p:cTn id="10" fill="hold">
                            <p:stCondLst>
                              <p:cond delay="10"/>
                            </p:stCondLst>
                            <p:childTnLst>
                              <p:par>
                                <p:cTn id="11" presetID="42" presetClass="entr" presetSubtype="0" fill="hold" grpId="0" nodeType="afterEffect">
                                  <p:stCondLst>
                                    <p:cond delay="0"/>
                                  </p:stCondLst>
                                  <p:childTnLst>
                                    <p:set>
                                      <p:cBhvr>
                                        <p:cTn id="12" dur="1" fill="hold">
                                          <p:stCondLst>
                                            <p:cond delay="0"/>
                                          </p:stCondLst>
                                        </p:cTn>
                                        <p:tgtEl>
                                          <p:spTgt spid="6"/>
                                        </p:tgtEl>
                                        <p:attrNameLst>
                                          <p:attrName>style.visibility</p:attrName>
                                        </p:attrNameLst>
                                      </p:cBhvr>
                                      <p:to>
                                        <p:strVal val="visible"/>
                                      </p:to>
                                    </p:set>
                                    <p:animEffect transition="in" filter="fade">
                                      <p:cBhvr>
                                        <p:cTn id="13" dur="10"/>
                                        <p:tgtEl>
                                          <p:spTgt spid="6"/>
                                        </p:tgtEl>
                                      </p:cBhvr>
                                    </p:animEffect>
                                    <p:anim calcmode="lin" valueType="num">
                                      <p:cBhvr>
                                        <p:cTn id="14" dur="10" fill="hold"/>
                                        <p:tgtEl>
                                          <p:spTgt spid="6"/>
                                        </p:tgtEl>
                                        <p:attrNameLst>
                                          <p:attrName>ppt_x</p:attrName>
                                        </p:attrNameLst>
                                      </p:cBhvr>
                                      <p:tavLst>
                                        <p:tav tm="0">
                                          <p:val>
                                            <p:strVal val="#ppt_x"/>
                                          </p:val>
                                        </p:tav>
                                        <p:tav tm="100000">
                                          <p:val>
                                            <p:strVal val="#ppt_x"/>
                                          </p:val>
                                        </p:tav>
                                      </p:tavLst>
                                    </p:anim>
                                    <p:anim calcmode="lin" valueType="num">
                                      <p:cBhvr>
                                        <p:cTn id="15" dur="1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6" fill="hold">
                      <p:stCondLst>
                        <p:cond delay="indefinite"/>
                      </p:stCondLst>
                      <p:childTnLst>
                        <p:par>
                          <p:cTn id="17" fill="hold">
                            <p:stCondLst>
                              <p:cond delay="0"/>
                            </p:stCondLst>
                            <p:childTnLst>
                              <p:par>
                                <p:cTn id="18" presetID="2" presetClass="exit" presetSubtype="4" fill="hold" grpId="1" nodeType="clickEffect">
                                  <p:stCondLst>
                                    <p:cond delay="0"/>
                                  </p:stCondLst>
                                  <p:childTnLst>
                                    <p:anim calcmode="lin" valueType="num">
                                      <p:cBhvr additive="base">
                                        <p:cTn id="19" dur="500"/>
                                        <p:tgtEl>
                                          <p:spTgt spid="4"/>
                                        </p:tgtEl>
                                        <p:attrNameLst>
                                          <p:attrName>ppt_x</p:attrName>
                                        </p:attrNameLst>
                                      </p:cBhvr>
                                      <p:tavLst>
                                        <p:tav tm="0">
                                          <p:val>
                                            <p:strVal val="ppt_x"/>
                                          </p:val>
                                        </p:tav>
                                        <p:tav tm="100000">
                                          <p:val>
                                            <p:strVal val="ppt_x"/>
                                          </p:val>
                                        </p:tav>
                                      </p:tavLst>
                                    </p:anim>
                                    <p:anim calcmode="lin" valueType="num">
                                      <p:cBhvr additive="base">
                                        <p:cTn id="20" dur="500"/>
                                        <p:tgtEl>
                                          <p:spTgt spid="4"/>
                                        </p:tgtEl>
                                        <p:attrNameLst>
                                          <p:attrName>ppt_y</p:attrName>
                                        </p:attrNameLst>
                                      </p:cBhvr>
                                      <p:tavLst>
                                        <p:tav tm="0">
                                          <p:val>
                                            <p:strVal val="ppt_y"/>
                                          </p:val>
                                        </p:tav>
                                        <p:tav tm="100000">
                                          <p:val>
                                            <p:strVal val="1+ppt_h/2"/>
                                          </p:val>
                                        </p:tav>
                                      </p:tavLst>
                                    </p:anim>
                                    <p:set>
                                      <p:cBhvr>
                                        <p:cTn id="21" dur="1" fill="hold">
                                          <p:stCondLst>
                                            <p:cond delay="499"/>
                                          </p:stCondLst>
                                        </p:cTn>
                                        <p:tgtEl>
                                          <p:spTgt spid="4"/>
                                        </p:tgtEl>
                                        <p:attrNameLst>
                                          <p:attrName>style.visibility</p:attrName>
                                        </p:attrNameLst>
                                      </p:cBhvr>
                                      <p:to>
                                        <p:strVal val="hidden"/>
                                      </p:to>
                                    </p:set>
                                  </p:childTnLst>
                                </p:cTn>
                              </p:par>
                              <p:par>
                                <p:cTn id="22" presetID="2" presetClass="exit" presetSubtype="4" fill="hold" grpId="1" nodeType="withEffect">
                                  <p:stCondLst>
                                    <p:cond delay="0"/>
                                  </p:stCondLst>
                                  <p:childTnLst>
                                    <p:anim calcmode="lin" valueType="num">
                                      <p:cBhvr additive="base">
                                        <p:cTn id="23" dur="500"/>
                                        <p:tgtEl>
                                          <p:spTgt spid="6"/>
                                        </p:tgtEl>
                                        <p:attrNameLst>
                                          <p:attrName>ppt_x</p:attrName>
                                        </p:attrNameLst>
                                      </p:cBhvr>
                                      <p:tavLst>
                                        <p:tav tm="0">
                                          <p:val>
                                            <p:strVal val="ppt_x"/>
                                          </p:val>
                                        </p:tav>
                                        <p:tav tm="100000">
                                          <p:val>
                                            <p:strVal val="ppt_x"/>
                                          </p:val>
                                        </p:tav>
                                      </p:tavLst>
                                    </p:anim>
                                    <p:anim calcmode="lin" valueType="num">
                                      <p:cBhvr additive="base">
                                        <p:cTn id="24" dur="500"/>
                                        <p:tgtEl>
                                          <p:spTgt spid="6"/>
                                        </p:tgtEl>
                                        <p:attrNameLst>
                                          <p:attrName>ppt_y</p:attrName>
                                        </p:attrNameLst>
                                      </p:cBhvr>
                                      <p:tavLst>
                                        <p:tav tm="0">
                                          <p:val>
                                            <p:strVal val="ppt_y"/>
                                          </p:val>
                                        </p:tav>
                                        <p:tav tm="100000">
                                          <p:val>
                                            <p:strVal val="1+ppt_h/2"/>
                                          </p:val>
                                        </p:tav>
                                      </p:tavLst>
                                    </p:anim>
                                    <p:set>
                                      <p:cBhvr>
                                        <p:cTn id="25" dur="1" fill="hold">
                                          <p:stCondLst>
                                            <p:cond delay="499"/>
                                          </p:stCondLst>
                                        </p:cTn>
                                        <p:tgtEl>
                                          <p:spTgt spid="6"/>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4" grpId="1" animBg="1"/>
      <p:bldP spid="6" grpId="0"/>
      <p:bldP spid="6" grpId="1"/>
    </p:bldLst>
  </p:timing>
</p:sld>
</file>

<file path=ppt/theme/theme1.xml><?xml version="1.0" encoding="utf-8"?>
<a:theme xmlns:a="http://schemas.openxmlformats.org/drawingml/2006/main" name="Chủ đề của Office">
  <a:themeElements>
    <a:clrScheme name="Văn phòng">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Văn phòng">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Văn phòng">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1109</TotalTime>
  <Words>1279</Words>
  <Application>Microsoft Office PowerPoint</Application>
  <PresentationFormat>On-screen Show (16:10)</PresentationFormat>
  <Paragraphs>159</Paragraphs>
  <Slides>42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42</vt:i4>
      </vt:variant>
    </vt:vector>
  </HeadingPairs>
  <TitlesOfParts>
    <vt:vector size="49" baseType="lpstr">
      <vt:lpstr>.VnCommercial Script</vt:lpstr>
      <vt:lpstr>.VnTime</vt:lpstr>
      <vt:lpstr>Arial</vt:lpstr>
      <vt:lpstr>Calibri</vt:lpstr>
      <vt:lpstr>Roboto</vt:lpstr>
      <vt:lpstr>Times New Roman</vt:lpstr>
      <vt:lpstr>Chủ đề của Office</vt:lpstr>
      <vt:lpstr>PowerPoint Presentation</vt:lpstr>
      <vt:lpstr>Thứ       , ngày     tháng 3 năm 2022</vt:lpstr>
      <vt:lpstr>PowerPoint Presentation</vt:lpstr>
      <vt:lpstr>PowerPoint Presentation</vt:lpstr>
      <vt:lpstr>PowerPoint Presentation</vt:lpstr>
      <vt:lpstr>PowerPoint Presentation</vt:lpstr>
      <vt:lpstr>PowerPoint Presentation</vt:lpstr>
      <vt:lpstr>Thứ năm, ngày 24 tháng 3 năm 2022</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Chào mừng thầy cô về dự giờ lớp 4/1</dc:title>
  <dc:creator>Vi Tinh Viet Cuong</dc:creator>
  <cp:lastModifiedBy>Tran Thi Huong</cp:lastModifiedBy>
  <cp:revision>123</cp:revision>
  <dcterms:created xsi:type="dcterms:W3CDTF">2006-08-16T00:00:00Z</dcterms:created>
  <dcterms:modified xsi:type="dcterms:W3CDTF">2022-03-26T06:15:48Z</dcterms:modified>
</cp:coreProperties>
</file>