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58" r:id="rId3"/>
    <p:sldId id="273" r:id="rId4"/>
    <p:sldId id="259" r:id="rId5"/>
    <p:sldId id="260" r:id="rId6"/>
    <p:sldId id="261" r:id="rId7"/>
    <p:sldId id="262" r:id="rId8"/>
    <p:sldId id="263" r:id="rId9"/>
    <p:sldId id="280" r:id="rId10"/>
    <p:sldId id="274" r:id="rId11"/>
    <p:sldId id="265" r:id="rId12"/>
    <p:sldId id="276" r:id="rId13"/>
    <p:sldId id="266" r:id="rId14"/>
    <p:sldId id="267" r:id="rId15"/>
    <p:sldId id="268" r:id="rId16"/>
    <p:sldId id="270" r:id="rId17"/>
    <p:sldId id="278" r:id="rId18"/>
    <p:sldId id="272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7269"/>
    <a:srgbClr val="B1DAE9"/>
    <a:srgbClr val="CC3202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D6934-D30C-4708-B0C8-27D94B33AB13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0AD2F-2681-4083-9D0F-B2E62258C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0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0AD2F-2681-4083-9D0F-B2E62258C0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0AD2F-2681-4083-9D0F-B2E62258C0C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7B939-BFC5-4679-87D4-1F8220944E61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6.jpeg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17.xml"/><Relationship Id="rId5" Type="http://schemas.openxmlformats.org/officeDocument/2006/relationships/image" Target="../media/image17.png"/><Relationship Id="rId10" Type="http://schemas.openxmlformats.org/officeDocument/2006/relationships/slide" Target="slide18.xml"/><Relationship Id="rId4" Type="http://schemas.openxmlformats.org/officeDocument/2006/relationships/slide" Target="slide14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slide" Target="slide13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3.png"/><Relationship Id="rId7" Type="http://schemas.microsoft.com/office/2007/relationships/hdphoto" Target="../media/hdphoto4.wdp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bin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-40154" y="3276601"/>
            <a:ext cx="8874720" cy="3618364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8" b="58849"/>
          <a:stretch>
            <a:fillRect/>
          </a:stretch>
        </p:blipFill>
        <p:spPr>
          <a:xfrm>
            <a:off x="7566274" y="-183145"/>
            <a:ext cx="1290415" cy="1665015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-10658" y="3975815"/>
            <a:ext cx="7173457" cy="2890547"/>
          </a:xfrm>
          <a:prstGeom prst="rect">
            <a:avLst/>
          </a:prstGeom>
        </p:spPr>
      </p:pic>
      <p:sp>
        <p:nvSpPr>
          <p:cNvPr id="7" name="文本框 2"/>
          <p:cNvSpPr txBox="1"/>
          <p:nvPr/>
        </p:nvSpPr>
        <p:spPr>
          <a:xfrm>
            <a:off x="-989581" y="723152"/>
            <a:ext cx="10773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cap="all" dirty="0">
                <a:solidFill>
                  <a:srgbClr val="F74F4F"/>
                </a:solidFill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altLang="zh-CN" sz="4000" cap="all" dirty="0">
                <a:solidFill>
                  <a:srgbClr val="F74F4F"/>
                </a:solidFill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ĐẾN VỚI TIẾT HỌC TRỰC TUYẾN</a:t>
            </a:r>
            <a:endParaRPr lang="zh-CN" altLang="en-US" sz="4000" cap="all" dirty="0">
              <a:solidFill>
                <a:srgbClr val="F74F4F"/>
              </a:solidFill>
              <a:uFillTx/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231" y="-146322"/>
            <a:ext cx="1170000" cy="472500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91775" y="2339706"/>
            <a:ext cx="337500" cy="405000"/>
          </a:xfrm>
          <a:prstGeom prst="rect">
            <a:avLst/>
          </a:prstGeom>
        </p:spPr>
      </p:pic>
      <p:pic>
        <p:nvPicPr>
          <p:cNvPr id="10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3964003"/>
            <a:ext cx="2555586" cy="2893997"/>
          </a:xfrm>
          <a:prstGeom prst="rect">
            <a:avLst/>
          </a:prstGeom>
        </p:spPr>
      </p:pic>
      <p:sp>
        <p:nvSpPr>
          <p:cNvPr id="11" name="文本框 5256"/>
          <p:cNvSpPr txBox="1"/>
          <p:nvPr/>
        </p:nvSpPr>
        <p:spPr>
          <a:xfrm rot="587575">
            <a:off x="8293107" y="4290090"/>
            <a:ext cx="94584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Montserrat Medium" panose="00000600000000000000" charset="0"/>
                <a:ea typeface="方正喵呜体" panose="02010600010101010101" pitchFamily="2" charset="-122"/>
                <a:cs typeface="Montserrat Medium" panose="00000600000000000000" charset="0"/>
              </a:rPr>
              <a:t>HAPPY</a:t>
            </a:r>
          </a:p>
        </p:txBody>
      </p:sp>
      <p:sp>
        <p:nvSpPr>
          <p:cNvPr id="12" name="文本框 5"/>
          <p:cNvSpPr txBox="1"/>
          <p:nvPr/>
        </p:nvSpPr>
        <p:spPr>
          <a:xfrm>
            <a:off x="2362200" y="2091839"/>
            <a:ext cx="520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Môn</a:t>
            </a:r>
            <a:r>
              <a:rPr lang="en-US" altLang="zh-CN" sz="5400" b="1" dirty="0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 : </a:t>
            </a:r>
            <a:r>
              <a:rPr lang="en-US" altLang="zh-CN" sz="5400" b="1" dirty="0" err="1" smtClean="0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Khoa</a:t>
            </a:r>
            <a:r>
              <a:rPr lang="en-US" altLang="zh-CN" sz="5400" b="1" dirty="0" smtClean="0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học</a:t>
            </a:r>
            <a:endParaRPr lang="zh-CN" altLang="en-US" sz="5400" b="1" dirty="0">
              <a:solidFill>
                <a:srgbClr val="B27269"/>
              </a:solidFill>
              <a:latin typeface="Amazone" panose="03020702060507090A04" pitchFamily="66" charset="0"/>
              <a:ea typeface="汉仪柏京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6708" y="2945312"/>
            <a:ext cx="7509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B27269"/>
                </a:solidFill>
                <a:latin typeface="Amazone" panose="03020702060507090A04" pitchFamily="66" charset="0"/>
              </a:rPr>
              <a:t>Vật</a:t>
            </a:r>
            <a:r>
              <a:rPr lang="en-US" sz="4800" b="1" dirty="0" smtClean="0">
                <a:solidFill>
                  <a:srgbClr val="B27269"/>
                </a:solidFill>
                <a:latin typeface="Amazone" panose="03020702060507090A04" pitchFamily="66" charset="0"/>
              </a:rPr>
              <a:t> </a:t>
            </a:r>
            <a:r>
              <a:rPr lang="en-US" sz="4800" b="1" dirty="0" err="1" smtClean="0">
                <a:solidFill>
                  <a:srgbClr val="B27269"/>
                </a:solidFill>
                <a:latin typeface="Amazone" panose="03020702060507090A04" pitchFamily="66" charset="0"/>
              </a:rPr>
              <a:t>dẫn</a:t>
            </a:r>
            <a:r>
              <a:rPr lang="en-US" sz="4800" b="1" dirty="0" smtClean="0">
                <a:solidFill>
                  <a:srgbClr val="B27269"/>
                </a:solidFill>
                <a:latin typeface="Amazone" panose="03020702060507090A04" pitchFamily="66" charset="0"/>
              </a:rPr>
              <a:t> </a:t>
            </a:r>
            <a:r>
              <a:rPr lang="en-US" sz="4800" b="1" dirty="0" err="1" smtClean="0">
                <a:solidFill>
                  <a:srgbClr val="B27269"/>
                </a:solidFill>
                <a:latin typeface="Amazone" panose="03020702060507090A04" pitchFamily="66" charset="0"/>
              </a:rPr>
              <a:t>nhiệt</a:t>
            </a:r>
            <a:r>
              <a:rPr lang="en-US" sz="4800" b="1" dirty="0" smtClean="0">
                <a:solidFill>
                  <a:srgbClr val="B27269"/>
                </a:solidFill>
                <a:latin typeface="Amazone" panose="03020702060507090A04" pitchFamily="66" charset="0"/>
              </a:rPr>
              <a:t> </a:t>
            </a:r>
            <a:r>
              <a:rPr lang="en-US" sz="4800" b="1" dirty="0" err="1" smtClean="0">
                <a:solidFill>
                  <a:srgbClr val="B27269"/>
                </a:solidFill>
                <a:latin typeface="Amazone" panose="03020702060507090A04" pitchFamily="66" charset="0"/>
              </a:rPr>
              <a:t>và</a:t>
            </a:r>
            <a:r>
              <a:rPr lang="en-US" sz="4800" b="1" dirty="0" smtClean="0">
                <a:solidFill>
                  <a:srgbClr val="B27269"/>
                </a:solidFill>
                <a:latin typeface="Amazone" panose="03020702060507090A04" pitchFamily="66" charset="0"/>
              </a:rPr>
              <a:t> </a:t>
            </a:r>
            <a:r>
              <a:rPr lang="en-US" sz="4800" b="1" dirty="0" err="1" smtClean="0">
                <a:solidFill>
                  <a:srgbClr val="B27269"/>
                </a:solidFill>
                <a:latin typeface="Amazone" panose="03020702060507090A04" pitchFamily="66" charset="0"/>
              </a:rPr>
              <a:t>vật</a:t>
            </a:r>
            <a:r>
              <a:rPr lang="en-US" sz="4800" b="1" dirty="0" smtClean="0">
                <a:solidFill>
                  <a:srgbClr val="B27269"/>
                </a:solidFill>
                <a:latin typeface="Amazone" panose="03020702060507090A04" pitchFamily="66" charset="0"/>
              </a:rPr>
              <a:t> </a:t>
            </a:r>
            <a:r>
              <a:rPr lang="en-US" sz="4800" b="1" dirty="0" err="1" smtClean="0">
                <a:solidFill>
                  <a:srgbClr val="B27269"/>
                </a:solidFill>
                <a:latin typeface="Amazone" panose="03020702060507090A04" pitchFamily="66" charset="0"/>
              </a:rPr>
              <a:t>cách</a:t>
            </a:r>
            <a:r>
              <a:rPr lang="en-US" sz="4800" b="1" dirty="0" smtClean="0">
                <a:solidFill>
                  <a:srgbClr val="B27269"/>
                </a:solidFill>
                <a:latin typeface="Amazone" panose="03020702060507090A04" pitchFamily="66" charset="0"/>
              </a:rPr>
              <a:t> </a:t>
            </a:r>
            <a:r>
              <a:rPr lang="en-US" sz="4800" b="1" dirty="0" err="1" smtClean="0">
                <a:solidFill>
                  <a:srgbClr val="B27269"/>
                </a:solidFill>
                <a:latin typeface="Amazone" panose="03020702060507090A04" pitchFamily="66" charset="0"/>
              </a:rPr>
              <a:t>nhiệt</a:t>
            </a:r>
            <a:endParaRPr lang="en-US" sz="4800" b="1" dirty="0">
              <a:solidFill>
                <a:srgbClr val="B27269"/>
              </a:solidFill>
              <a:latin typeface="Amazone" panose="03020702060507090A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4 0.00069 L -0.04284 0.00069 C -0.05247 0.00231 -0.04896 0.00208 -0.06458 0.00069 C -0.0651 0.00069 -0.06549 3.7037E-6 -0.06588 -0.00024 C -0.06653 -0.00047 -0.06705 -0.00093 -0.06771 -0.00116 C -0.06927 -0.00139 -0.07083 -0.00162 -0.07252 -0.00186 C -0.08008 -0.00672 -0.07422 -0.00348 -0.09088 -0.00278 C -0.09258 -0.00394 -0.09271 -0.00348 -0.09088 -0.00348 L 0.028 -0.00348 L -0.09687 -0.00949 L 0.03763 -0.01088 L 0.03672 -0.00949 " pathEditMode="relative" rAng="0" ptsTypes="AAAAAAAAAAAA">
                                      <p:cBhvr>
                                        <p:cTn id="13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1993 0.00462 L -0.01993 0.00462 C -0.01524 0.00601 -0.01055 0.00648 -0.00612 0.00902 C -0.00092 0.0118 0.00377 0.01712 0.00885 0.02013 C 0.01015 0.02083 0.01145 0.02129 0.01263 0.02222 C 0.01484 0.0243 0.01666 0.02708 0.01888 0.02893 C 0.02135 0.03078 0.02395 0.03194 0.02643 0.03333 C 0.0276 0.03402 0.02903 0.03425 0.0302 0.03564 C 0.03398 0.04004 0.0345 0.0412 0.03893 0.04444 C 0.04296 0.04768 0.04349 0.04583 0.04765 0.05115 C 0.05586 0.06157 0.04713 0.05532 0.0552 0.05995 C 0.05677 0.06226 0.05859 0.06435 0.06015 0.06666 C 0.06145 0.06875 0.06237 0.07175 0.06393 0.07337 C 0.06536 0.075 0.06718 0.07476 0.06888 0.07569 C 0.07877 0.0993 0.06627 0.07199 0.0776 0.08888 C 0.07864 0.09074 0.0789 0.09375 0.08007 0.0956 C 0.08307 0.10046 0.08658 0.10486 0.08997 0.10902 C 0.09257 0.1118 0.09544 0.11412 0.09752 0.11782 C 0.10716 0.13495 0.10234 0.13101 0.11002 0.13564 C 0.11744 0.14537 0.11328 0.14027 0.12252 0.15115 C 0.12382 0.15254 0.12526 0.1537 0.1263 0.15555 C 0.13099 0.16388 0.12838 0.16134 0.13385 0.16458 C 0.13919 0.17893 0.13255 0.16458 0.14127 0.17337 C 0.15442 0.1868 0.13711 0.17523 0.14882 0.18217 C 0.15208 0.1868 0.15586 0.19027 0.15885 0.1956 C 0.16002 0.19791 0.16119 0.20023 0.1625 0.20231 C 0.16419 0.20462 0.16601 0.20648 0.16757 0.20902 C 0.17018 0.21319 0.17304 0.21712 0.175 0.22222 C 0.17591 0.22453 0.17643 0.22708 0.1776 0.22893 C 0.17864 0.23078 0.18007 0.23194 0.18125 0.23333 C 0.18333 0.24768 0.18099 0.2375 0.18632 0.24884 C 0.18984 0.25648 0.18802 0.25648 0.19257 0.26458 C 0.2 0.27777 0.19492 0.2655 0.2013 0.27569 C 0.21419 0.29583 0.20403 0.28333 0.2125 0.29328 C 0.21497 0.29976 0.21888 0.31111 0.22252 0.31342 C 0.22382 0.31412 0.22513 0.31458 0.2263 0.3155 C 0.22799 0.31689 0.23125 0.32013 0.23125 0.32013 L 0.23125 0.32013 " pathEditMode="relative" ptsTypes="AAAAAAAAAAAAAAAAAAAAAAAAAAAAAAAAAAAAAA">
                                      <p:cBhvr>
                                        <p:cTn id="27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3410997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KẾT </a:t>
            </a:r>
            <a:r>
              <a:rPr lang="vi-VN" sz="2800" b="1" dirty="0" smtClean="0">
                <a:latin typeface="+mj-lt"/>
              </a:rPr>
              <a:t>LUẬN</a:t>
            </a:r>
            <a:endParaRPr lang="vi-VN" sz="2800" b="1" dirty="0">
              <a:latin typeface="+mj-lt"/>
            </a:endParaRPr>
          </a:p>
          <a:p>
            <a:pPr algn="ctr"/>
            <a:r>
              <a:rPr lang="vi-VN" sz="3200" dirty="0" smtClean="0">
                <a:latin typeface="+mj-lt"/>
              </a:rPr>
              <a:t>Không khí là vật cách nhiệt.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64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1628800"/>
            <a:ext cx="7848872" cy="2448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Hoạt động 3: Kể tên và công dụng của vật cách nhiệt</a:t>
            </a:r>
            <a:endParaRPr lang="en-US" sz="3200" b="1" dirty="0">
              <a:latin typeface="+mj-lt"/>
            </a:endParaRP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343400"/>
            <a:ext cx="3103396" cy="29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903" y="2577678"/>
            <a:ext cx="774442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TRÒ CHƠI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HÁI HOA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flower carto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4"/>
          <a:stretch>
            <a:fillRect/>
          </a:stretch>
        </p:blipFill>
        <p:spPr bwMode="auto">
          <a:xfrm>
            <a:off x="179512" y="165237"/>
            <a:ext cx="8496944" cy="620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/>
        </p:blipFill>
        <p:spPr bwMode="auto">
          <a:xfrm>
            <a:off x="2377584" y="1052736"/>
            <a:ext cx="133032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980728"/>
            <a:ext cx="233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002060"/>
                </a:solidFill>
              </a:rPr>
              <a:t>1</a:t>
            </a: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1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/>
        </p:blipFill>
        <p:spPr bwMode="auto">
          <a:xfrm>
            <a:off x="4969872" y="908720"/>
            <a:ext cx="133032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53015"/>
            <a:ext cx="1411875" cy="1224057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2853015"/>
            <a:ext cx="1512168" cy="1152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3928" y="836712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2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5976" y="2853015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4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8264" y="2802994"/>
            <a:ext cx="22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5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8" name="Picture 2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42" y="2830988"/>
            <a:ext cx="1472834" cy="115204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91680" y="2758980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3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56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0174 0.8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40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00313 0.936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0608 0.9136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4567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0087 0.946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00938 0.624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312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0296 0.694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382 0.619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3097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00347 0.67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00625 0.798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990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0017 0.841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4" grpId="0"/>
      <p:bldP spid="25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1115616" y="2924944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040408" y="-27384"/>
            <a:ext cx="5301841" cy="2808312"/>
          </a:xfrm>
          <a:prstGeom prst="cloudCallout">
            <a:avLst>
              <a:gd name="adj1" fmla="val -65556"/>
              <a:gd name="adj2" fmla="val 6815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1. </a:t>
            </a:r>
            <a:r>
              <a:rPr lang="vi-VN" sz="2800" dirty="0" smtClean="0">
                <a:latin typeface="+mj-lt"/>
              </a:rPr>
              <a:t>Tôi </a:t>
            </a:r>
            <a:r>
              <a:rPr lang="vi-VN" sz="2800" dirty="0">
                <a:latin typeface="+mj-lt"/>
              </a:rPr>
              <a:t>giúp mẹ không bị bỏng khi bê xoong từ bếp xuống</a:t>
            </a:r>
            <a:r>
              <a:rPr lang="vi-VN" sz="2800" dirty="0" smtClean="0">
                <a:latin typeface="+mj-lt"/>
              </a:rPr>
              <a:t>.</a:t>
            </a:r>
          </a:p>
          <a:p>
            <a:pPr algn="ctr"/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Đố bạn tôi là gì?</a:t>
            </a:r>
            <a:endParaRPr lang="en-US" sz="2800" dirty="0">
              <a:latin typeface="+mj-lt"/>
            </a:endParaRPr>
          </a:p>
        </p:txBody>
      </p:sp>
      <p:sp>
        <p:nvSpPr>
          <p:cNvPr id="6" name="AutoShape 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8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4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803"/>
            <a:ext cx="4932040" cy="493204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4606784" y="116632"/>
            <a:ext cx="4554225" cy="2232248"/>
          </a:xfrm>
          <a:prstGeom prst="cloudCallout">
            <a:avLst>
              <a:gd name="adj1" fmla="val -63435"/>
              <a:gd name="adj2" fmla="val 1145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Tôi là cái lót tay</a:t>
            </a:r>
            <a:endParaRPr lang="en-US" sz="2800" dirty="0">
              <a:latin typeface="+mj-lt"/>
            </a:endParaRPr>
          </a:p>
        </p:txBody>
      </p:sp>
      <p:sp>
        <p:nvSpPr>
          <p:cNvPr id="20" name="Left Arrow 19">
            <a:hlinkClick r:id="rId6" action="ppaction://hlinksldjump"/>
          </p:cNvPr>
          <p:cNvSpPr/>
          <p:nvPr/>
        </p:nvSpPr>
        <p:spPr>
          <a:xfrm>
            <a:off x="7452320" y="58582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91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91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55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32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395536" y="2924944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076328" y="476672"/>
            <a:ext cx="5400600" cy="2808312"/>
          </a:xfrm>
          <a:prstGeom prst="cloudCallout">
            <a:avLst>
              <a:gd name="adj1" fmla="val -70240"/>
              <a:gd name="adj2" fmla="val 5532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800" dirty="0">
              <a:latin typeface="+mj-lt"/>
            </a:endParaRPr>
          </a:p>
          <a:p>
            <a:pPr algn="ctr"/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2.</a:t>
            </a:r>
            <a:r>
              <a:rPr lang="vi-VN" sz="3000" b="1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Tôi </a:t>
            </a:r>
            <a:r>
              <a:rPr lang="vi-VN" sz="2800" dirty="0">
                <a:latin typeface="+mj-lt"/>
              </a:rPr>
              <a:t>giúp mọi người được ấm trong khi </a:t>
            </a:r>
            <a:r>
              <a:rPr lang="vi-VN" sz="2800" dirty="0" smtClean="0">
                <a:latin typeface="+mj-lt"/>
              </a:rPr>
              <a:t>ngủ. </a:t>
            </a:r>
          </a:p>
          <a:p>
            <a:pPr algn="ctr"/>
            <a:r>
              <a:rPr lang="vi-VN" sz="2800" dirty="0">
                <a:latin typeface="+mj-lt"/>
              </a:rPr>
              <a:t>Đ</a:t>
            </a:r>
            <a:r>
              <a:rPr lang="vi-VN" sz="2800" dirty="0" smtClean="0">
                <a:latin typeface="+mj-lt"/>
              </a:rPr>
              <a:t>ố </a:t>
            </a:r>
            <a:r>
              <a:rPr lang="vi-VN" sz="2800" dirty="0">
                <a:latin typeface="+mj-lt"/>
              </a:rPr>
              <a:t>bạn tôi là gì và được làm bằng gì?</a:t>
            </a:r>
            <a:endParaRPr lang="en-US" sz="2800" dirty="0">
              <a:latin typeface="+mj-lt"/>
            </a:endParaRPr>
          </a:p>
          <a:p>
            <a:pPr algn="ctr"/>
            <a:endParaRPr lang="en-US" sz="2800" dirty="0">
              <a:latin typeface="+mj-lt"/>
            </a:endParaRP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7596336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" y="1700808"/>
            <a:ext cx="4850543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769738" y="476672"/>
            <a:ext cx="4284476" cy="2808312"/>
          </a:xfrm>
          <a:prstGeom prst="cloudCallout">
            <a:avLst>
              <a:gd name="adj1" fmla="val -54395"/>
              <a:gd name="adj2" fmla="val 666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Tôi là cái chăn.</a:t>
            </a:r>
          </a:p>
          <a:p>
            <a:pPr algn="ctr"/>
            <a:r>
              <a:rPr lang="vi-VN" sz="2800" dirty="0" smtClean="0">
                <a:latin typeface="+mj-lt"/>
              </a:rPr>
              <a:t>Tôi thường được làm bằng bông, len,... </a:t>
            </a:r>
            <a:endParaRPr lang="en-US" sz="2800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91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91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91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79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7549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Ã¬nh áº£nh cÃ³ liÃ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Ã¬nh áº£nh cÃ³ liÃªn qu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Ã¬nh áº£nh cÃ³ liÃ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HÃ¬nh áº£nh cÃ³ liÃªn qu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HÃ¬nh áº£nh cÃ³ liÃªn qua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HÃ¬nh áº£nh cÃ³ liÃªn qua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91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91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91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pic>
        <p:nvPicPr>
          <p:cNvPr id="20" name="Picture 18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" y="3170455"/>
            <a:ext cx="5851467" cy="37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4524459" y="7937"/>
            <a:ext cx="4848591" cy="2979712"/>
          </a:xfrm>
          <a:prstGeom prst="cloudCallout">
            <a:avLst>
              <a:gd name="adj1" fmla="val -61820"/>
              <a:gd name="adj2" fmla="val 78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4. </a:t>
            </a:r>
            <a:r>
              <a:rPr lang="vi-VN" sz="2800" dirty="0" smtClean="0">
                <a:latin typeface="+mj-lt"/>
              </a:rPr>
              <a:t>Tôi là cái giỏ ấm. </a:t>
            </a:r>
          </a:p>
          <a:p>
            <a:pPr algn="ctr"/>
            <a:r>
              <a:rPr lang="vi-VN" sz="2800" dirty="0" smtClean="0">
                <a:latin typeface="+mj-lt"/>
              </a:rPr>
              <a:t>Đố bạn biết công dụng của tôi?</a:t>
            </a:r>
            <a:endParaRPr lang="vi-VN" sz="2800" dirty="0">
              <a:latin typeface="+mj-lt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4431440" y="698894"/>
            <a:ext cx="4519776" cy="2471561"/>
          </a:xfrm>
          <a:prstGeom prst="cloudCallout">
            <a:avLst>
              <a:gd name="adj1" fmla="val -60106"/>
              <a:gd name="adj2" fmla="val 744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giúp cho nước trong bình trà nóng lâu hơn.</a:t>
            </a:r>
          </a:p>
        </p:txBody>
      </p:sp>
    </p:spTree>
    <p:extLst>
      <p:ext uri="{BB962C8B-B14F-4D97-AF65-F5344CB8AC3E}">
        <p14:creationId xmlns:p14="http://schemas.microsoft.com/office/powerpoint/2010/main" val="38491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52" y="2996953"/>
            <a:ext cx="2614968" cy="28161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851920" y="404664"/>
            <a:ext cx="4896544" cy="2851154"/>
          </a:xfrm>
          <a:prstGeom prst="wedgeEllipseCallout">
            <a:avLst>
              <a:gd name="adj1" fmla="val -60398"/>
              <a:gd name="adj2" fmla="val 6949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Mẹ thường hay đội Đi nắng đi mưa </a:t>
            </a:r>
          </a:p>
          <a:p>
            <a:r>
              <a:rPr lang="vi-VN" sz="2800" dirty="0" smtClean="0">
                <a:solidFill>
                  <a:schemeClr val="tx1"/>
                </a:solidFill>
                <a:latin typeface="+mj-lt"/>
              </a:rPr>
              <a:t>Ngự trên đầu đó Người người vẫn ưa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”</a:t>
            </a:r>
            <a:endParaRPr lang="vi-VN" sz="280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chemeClr val="tx1"/>
                </a:solidFill>
                <a:latin typeface="+mj-lt"/>
              </a:rPr>
              <a:t>Đố bạn tôi là cái gì?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3468641"/>
            <a:ext cx="4762500" cy="3389359"/>
            <a:chOff x="0" y="3468641"/>
            <a:chExt cx="4762500" cy="3389359"/>
          </a:xfrm>
        </p:grpSpPr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715" b="100000" l="0" r="80800">
                          <a14:foregroundMark x1="30200" y1="34835" x2="30200" y2="34835"/>
                          <a14:foregroundMark x1="18000" y1="37838" x2="18000" y2="37838"/>
                          <a14:foregroundMark x1="11600" y1="27928" x2="11600" y2="27928"/>
                          <a14:foregroundMark x1="30800" y1="14715" x2="30800" y2="14715"/>
                          <a14:foregroundMark x1="30800" y1="14715" x2="30800" y2="14715"/>
                          <a14:foregroundMark x1="32200" y1="19219" x2="32200" y2="19219"/>
                          <a14:foregroundMark x1="32800" y1="16517" x2="32800" y2="16517"/>
                          <a14:foregroundMark x1="20600" y1="96396" x2="20600" y2="96396"/>
                          <a14:foregroundMark x1="35200" y1="96096" x2="35200" y2="96096"/>
                          <a14:foregroundMark x1="23200" y1="96997" x2="23200" y2="96997"/>
                          <a14:foregroundMark x1="20600" y1="98198" x2="20600" y2="98198"/>
                          <a14:foregroundMark x1="6600" y1="93393" x2="6600" y2="93393"/>
                          <a14:foregroundMark x1="12600" y1="97898" x2="12600" y2="97898"/>
                          <a14:foregroundMark x1="10200" y1="97297" x2="10200" y2="97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6174"/>
              <a:ext cx="4762500" cy="3171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35231" y1="28802" x2="35231" y2="28802"/>
                          <a14:backgroundMark x1="75538" y1="14055" x2="75538" y2="14055"/>
                          <a14:backgroundMark x1="79231" y1="44931" x2="79231" y2="44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8340" r="10127" b="9093"/>
            <a:stretch/>
          </p:blipFill>
          <p:spPr bwMode="auto">
            <a:xfrm rot="835881">
              <a:off x="1725944" y="3468641"/>
              <a:ext cx="3021119" cy="2448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Callout 9"/>
          <p:cNvSpPr/>
          <p:nvPr/>
        </p:nvSpPr>
        <p:spPr>
          <a:xfrm>
            <a:off x="4211960" y="405529"/>
            <a:ext cx="3375992" cy="2439889"/>
          </a:xfrm>
          <a:prstGeom prst="wedgeEllipseCallout">
            <a:avLst>
              <a:gd name="adj1" fmla="val -58757"/>
              <a:gd name="adj2" fmla="val 870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 là cái nón, cái mũ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91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91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91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sp>
        <p:nvSpPr>
          <p:cNvPr id="15" name="Left Arrow 14">
            <a:hlinkClick r:id="rId8" action="ppaction://hlinksldjump"/>
          </p:cNvPr>
          <p:cNvSpPr/>
          <p:nvPr/>
        </p:nvSpPr>
        <p:spPr>
          <a:xfrm>
            <a:off x="7549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755576" y="3037191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rId7" action="ppaction://hlinksldjump"/>
          </p:cNvPr>
          <p:cNvSpPr/>
          <p:nvPr/>
        </p:nvSpPr>
        <p:spPr>
          <a:xfrm>
            <a:off x="7549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Káº¿t quáº£ hÃ¬nh áº£nh cho ÄÃ´i dÃ©p xá»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Káº¿t quáº£ hÃ¬nh áº£nh cho ÄÃ´i dÃ©p xá»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" y="2307937"/>
            <a:ext cx="4905728" cy="45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691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91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91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547664" y="-343718"/>
            <a:ext cx="8784976" cy="3772718"/>
          </a:xfrm>
          <a:prstGeom prst="wedgeEllipseCallout">
            <a:avLst>
              <a:gd name="adj1" fmla="val -46285"/>
              <a:gd name="adj2" fmla="val 526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700" b="1" dirty="0" smtClean="0">
                <a:solidFill>
                  <a:srgbClr val="002060"/>
                </a:solidFill>
                <a:latin typeface="+mj-lt"/>
              </a:rPr>
              <a:t>5.</a:t>
            </a:r>
            <a:r>
              <a:rPr lang="en-US" sz="2700" b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700" dirty="0" smtClean="0">
                <a:latin typeface="+mj-lt"/>
              </a:rPr>
              <a:t>Đi </a:t>
            </a:r>
            <a:r>
              <a:rPr lang="vi-VN" sz="2700" dirty="0">
                <a:latin typeface="+mj-lt"/>
              </a:rPr>
              <a:t>đâu cũng phải có nhau</a:t>
            </a:r>
            <a:r>
              <a:rPr lang="vi-VN" sz="2700" dirty="0" smtClean="0">
                <a:latin typeface="+mj-lt"/>
              </a:rPr>
              <a:t>,</a:t>
            </a:r>
          </a:p>
          <a:p>
            <a:r>
              <a:rPr lang="vi-VN" sz="2700" dirty="0" smtClean="0">
                <a:latin typeface="+mj-lt"/>
              </a:rPr>
              <a:t> </a:t>
            </a:r>
            <a:r>
              <a:rPr lang="vi-VN" sz="2700" dirty="0">
                <a:latin typeface="+mj-lt"/>
              </a:rPr>
              <a:t>Một phải một trái không bao giờ </a:t>
            </a:r>
            <a:r>
              <a:rPr lang="vi-VN" sz="2700" dirty="0" smtClean="0">
                <a:latin typeface="+mj-lt"/>
              </a:rPr>
              <a:t>rời. </a:t>
            </a:r>
          </a:p>
          <a:p>
            <a:r>
              <a:rPr lang="en-US" sz="2700" dirty="0" smtClean="0">
                <a:latin typeface="+mj-lt"/>
              </a:rPr>
              <a:t>	</a:t>
            </a:r>
            <a:r>
              <a:rPr lang="vi-VN" sz="2700" dirty="0" smtClean="0">
                <a:latin typeface="+mj-lt"/>
              </a:rPr>
              <a:t>Cả </a:t>
            </a:r>
            <a:r>
              <a:rPr lang="vi-VN" sz="2700" dirty="0">
                <a:latin typeface="+mj-lt"/>
              </a:rPr>
              <a:t>hai cùng mến yêu </a:t>
            </a:r>
            <a:r>
              <a:rPr lang="vi-VN" sz="2700" dirty="0" smtClean="0">
                <a:latin typeface="+mj-lt"/>
              </a:rPr>
              <a:t>người,</a:t>
            </a:r>
          </a:p>
          <a:p>
            <a:r>
              <a:rPr lang="vi-VN" sz="2700" dirty="0" smtClean="0">
                <a:latin typeface="+mj-lt"/>
              </a:rPr>
              <a:t>Theo </a:t>
            </a:r>
            <a:r>
              <a:rPr lang="vi-VN" sz="2700" dirty="0">
                <a:latin typeface="+mj-lt"/>
              </a:rPr>
              <a:t>chân đi khắp những ngày nắng </a:t>
            </a:r>
            <a:r>
              <a:rPr lang="vi-VN" sz="2700" dirty="0" smtClean="0">
                <a:latin typeface="+mj-lt"/>
              </a:rPr>
              <a:t>mưa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700" dirty="0" smtClean="0">
                <a:latin typeface="+mj-lt"/>
              </a:rPr>
              <a:t>.</a:t>
            </a:r>
            <a:endParaRPr lang="vi-VN" sz="2700" dirty="0">
              <a:latin typeface="+mj-lt"/>
            </a:endParaRPr>
          </a:p>
          <a:p>
            <a:r>
              <a:rPr lang="en-US" sz="2700" dirty="0" smtClean="0">
                <a:latin typeface="+mj-lt"/>
              </a:rPr>
              <a:t>			</a:t>
            </a:r>
            <a:r>
              <a:rPr lang="vi-VN" sz="2700" dirty="0" smtClean="0">
                <a:latin typeface="+mj-lt"/>
              </a:rPr>
              <a:t>Đố </a:t>
            </a:r>
            <a:r>
              <a:rPr lang="vi-VN" sz="2700" dirty="0">
                <a:latin typeface="+mj-lt"/>
              </a:rPr>
              <a:t>bạn tôi là cái gì</a:t>
            </a:r>
            <a:r>
              <a:rPr lang="vi-VN" sz="2700" dirty="0" smtClean="0">
                <a:latin typeface="+mj-lt"/>
              </a:rPr>
              <a:t>?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2869138" y="-19000"/>
            <a:ext cx="4511174" cy="2007840"/>
          </a:xfrm>
          <a:prstGeom prst="cloudCallout">
            <a:avLst>
              <a:gd name="adj1" fmla="val -58449"/>
              <a:gd name="adj2" fmla="val 1195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Tôi là đôi dép.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16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587" y="1177362"/>
            <a:ext cx="550545" cy="480060"/>
          </a:xfrm>
          <a:prstGeom prst="rect">
            <a:avLst/>
          </a:prstGeom>
        </p:spPr>
      </p:pic>
      <p:sp>
        <p:nvSpPr>
          <p:cNvPr id="3" name="云形 13"/>
          <p:cNvSpPr/>
          <p:nvPr/>
        </p:nvSpPr>
        <p:spPr>
          <a:xfrm>
            <a:off x="1142059" y="843877"/>
            <a:ext cx="7142922" cy="414793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4" name="图片 8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674" y="3389319"/>
            <a:ext cx="509270" cy="354965"/>
          </a:xfrm>
          <a:prstGeom prst="rect">
            <a:avLst/>
          </a:prstGeom>
        </p:spPr>
      </p:pic>
      <p:sp>
        <p:nvSpPr>
          <p:cNvPr id="5" name="文本框 12">
            <a:extLst>
              <a:ext uri="{FF2B5EF4-FFF2-40B4-BE49-F238E27FC236}">
                <a16:creationId xmlns:a16="http://schemas.microsoft.com/office/drawing/2014/main" id="{D73EC2DC-CFB3-427A-8F14-B41C3AD69121}"/>
              </a:ext>
            </a:extLst>
          </p:cNvPr>
          <p:cNvSpPr txBox="1"/>
          <p:nvPr/>
        </p:nvSpPr>
        <p:spPr>
          <a:xfrm>
            <a:off x="1783084" y="1460024"/>
            <a:ext cx="56877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Tạm</a:t>
            </a:r>
            <a:r>
              <a:rPr lang="en-US" altLang="zh-CN" sz="138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138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biệt</a:t>
            </a:r>
            <a:endParaRPr lang="zh-CN" altLang="en-US" sz="138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Deutsch Gothic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03D35E-3194-4829-A94C-D9FC3361D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00" b="90950" l="10000" r="91200">
                        <a14:foregroundMark x1="89050" y1="69950" x2="91200" y2="67800"/>
                        <a14:foregroundMark x1="77900" y1="62250" x2="79250" y2="61500"/>
                        <a14:foregroundMark x1="35050" y1="61850" x2="31600" y2="63200"/>
                        <a14:foregroundMark x1="37500" y1="60900" x2="37500" y2="60900"/>
                        <a14:foregroundMark x1="39050" y1="60350" x2="34850" y2="62050"/>
                        <a14:foregroundMark x1="62140" y1="62017" x2="57350" y2="63950"/>
                        <a14:foregroundMark x1="63050" y1="61650" x2="62472" y2="61883"/>
                        <a14:foregroundMark x1="86650" y1="58450" x2="87250" y2="59400"/>
                        <a14:foregroundMark x1="83600" y1="60150" x2="83600" y2="60150"/>
                        <a14:backgroundMark x1="14050" y1="45650" x2="28000" y2="38700"/>
                        <a14:backgroundMark x1="28000" y1="38700" x2="44900" y2="35850"/>
                        <a14:backgroundMark x1="44900" y1="35850" x2="60550" y2="39400"/>
                        <a14:backgroundMark x1="60550" y1="39400" x2="71200" y2="38950"/>
                        <a14:backgroundMark x1="71200" y1="38950" x2="72150" y2="39250"/>
                        <a14:backgroundMark x1="13550" y1="68500" x2="15700" y2="66600"/>
                        <a14:backgroundMark x1="13800" y1="60400" x2="15950" y2="58050"/>
                        <a14:backgroundMark x1="15500" y1="57800" x2="16650" y2="59250"/>
                        <a14:backgroundMark x1="12600" y1="59950" x2="14050" y2="61350"/>
                        <a14:backgroundMark x1="17150" y1="59450" x2="16450" y2="45900"/>
                        <a14:backgroundMark x1="17850" y1="60400" x2="16900" y2="58750"/>
                        <a14:backgroundMark x1="19500" y1="45400" x2="30400" y2="43600"/>
                        <a14:backgroundMark x1="30400" y1="43600" x2="37500" y2="47150"/>
                        <a14:backgroundMark x1="37500" y1="47150" x2="40500" y2="53250"/>
                        <a14:backgroundMark x1="40500" y1="53250" x2="43300" y2="43050"/>
                        <a14:backgroundMark x1="43300" y1="43050" x2="52450" y2="46100"/>
                        <a14:backgroundMark x1="52450" y1="46100" x2="62200" y2="43100"/>
                        <a14:backgroundMark x1="62200" y1="43100" x2="62150" y2="51600"/>
                        <a14:backgroundMark x1="62150" y1="51600" x2="62150" y2="51600"/>
                        <a14:backgroundMark x1="62150" y1="51600" x2="67300" y2="43350"/>
                        <a14:backgroundMark x1="67300" y1="43350" x2="79050" y2="41600"/>
                        <a14:backgroundMark x1="44500" y1="44950" x2="48100" y2="46350"/>
                        <a14:backgroundMark x1="44300" y1="46150" x2="51450" y2="45650"/>
                        <a14:backgroundMark x1="42400" y1="46600" x2="50250" y2="46850"/>
                        <a14:backgroundMark x1="50250" y1="46850" x2="51900" y2="45900"/>
                        <a14:backgroundMark x1="21200" y1="45400" x2="29600" y2="44250"/>
                        <a14:backgroundMark x1="29600" y1="44250" x2="30700" y2="43500"/>
                        <a14:backgroundMark x1="22600" y1="45900" x2="29750" y2="44000"/>
                        <a14:backgroundMark x1="82600" y1="47800" x2="84300" y2="46850"/>
                        <a14:backgroundMark x1="75950" y1="43750" x2="81200" y2="41150"/>
                        <a14:backgroundMark x1="83350" y1="65200" x2="83800" y2="63250"/>
                        <a14:backgroundMark x1="62417" y1="60899" x2="62850" y2="60650"/>
                        <a14:backgroundMark x1="59300" y1="68250" x2="60250" y2="65400"/>
                        <a14:backgroundMark x1="38425" y1="59609" x2="40500" y2="58750"/>
                        <a14:backgroundMark x1="35000" y1="63500" x2="36900" y2="64950"/>
                        <a14:backgroundMark x1="39500" y1="64250" x2="39300" y2="64250"/>
                        <a14:backgroundMark x1="32600" y1="43500" x2="37150" y2="40400"/>
                        <a14:backgroundMark x1="36650" y1="41150" x2="32850" y2="43250"/>
                        <a14:backgroundMark x1="82400" y1="71350" x2="82600" y2="68250"/>
                        <a14:backgroundMark x1="82600" y1="71350" x2="82600" y2="71350"/>
                        <a14:backgroundMark x1="82400" y1="70900" x2="82600" y2="71850"/>
                        <a14:backgroundMark x1="35000" y1="69450" x2="35000" y2="69450"/>
                        <a14:backgroundMark x1="35000" y1="69450" x2="34300" y2="70200"/>
                        <a14:backgroundMark x1="65000" y1="58250" x2="65000" y2="58250"/>
                        <a14:backgroundMark x1="83050" y1="48700" x2="82500" y2="46450"/>
                        <a14:backgroundMark x1="86850" y1="61650" x2="86300" y2="59950"/>
                        <a14:backgroundMark x1="85700" y1="58450" x2="84550" y2="58600"/>
                        <a14:backgroundMark x1="84400" y1="58050" x2="84200" y2="59000"/>
                        <a14:backgroundMark x1="84550" y1="57650" x2="84550" y2="57850"/>
                        <a14:backgroundMark x1="36400" y1="43950" x2="32400" y2="41650"/>
                        <a14:backgroundMark x1="84950" y1="63550" x2="83600" y2="62250"/>
                        <a14:backgroundMark x1="62100" y1="61300" x2="61150" y2="61300"/>
                        <a14:backgroundMark x1="62850" y1="63200" x2="62850" y2="63200"/>
                        <a14:backgroundMark x1="38100" y1="59750" x2="38100" y2="59750"/>
                        <a14:backgroundMark x1="40950" y1="57650" x2="40950" y2="57650"/>
                        <a14:backgroundMark x1="36750" y1="60150" x2="36750" y2="60150"/>
                        <a14:backgroundMark x1="36950" y1="60350" x2="36950" y2="60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t="40143" r="4191" b="9000"/>
          <a:stretch/>
        </p:blipFill>
        <p:spPr>
          <a:xfrm>
            <a:off x="4165448" y="3816152"/>
            <a:ext cx="6778172" cy="38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3568" y="1772816"/>
            <a:ext cx="7992888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Hoạt động 1: Vật dẫn nhiệt, vật cách nhiệt</a:t>
            </a:r>
            <a:endParaRPr lang="en-US" sz="3200" b="1" dirty="0">
              <a:latin typeface="+mj-lt"/>
            </a:endParaRPr>
          </a:p>
        </p:txBody>
      </p:sp>
      <p:sp>
        <p:nvSpPr>
          <p:cNvPr id="2" name="AutoShape 2" descr="Káº¿t quáº£ hÃ¬nh áº£nh cho hÃ¬nh áº£nh Äá»ng dá» thÆ°Æ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191000"/>
            <a:ext cx="3103396" cy="29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7504" y="1556792"/>
            <a:ext cx="8928992" cy="5112568"/>
            <a:chOff x="323528" y="548680"/>
            <a:chExt cx="8424936" cy="64807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23528" y="548680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23528" y="7029400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23528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48464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35996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32240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3528" y="1735291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55576" y="1772816"/>
            <a:ext cx="3204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rgbClr val="7030A0"/>
                </a:solidFill>
                <a:latin typeface="+mj-lt"/>
              </a:rPr>
              <a:t>THÍ NGHIỆM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55679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rgbClr val="7030A0"/>
                </a:solidFill>
                <a:latin typeface="+mj-lt"/>
              </a:rPr>
              <a:t>DỰ ĐOÁN KẾT QUẢ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8264" y="1700808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rgbClr val="7030A0"/>
                </a:solidFill>
                <a:latin typeface="+mj-lt"/>
              </a:rPr>
              <a:t>KẾT QUẢ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04" y="5589240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phút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732240" y="2564904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altLang="en-US" sz="3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 kim loại nóng hơn thìa nhựa</a:t>
            </a:r>
          </a:p>
        </p:txBody>
      </p:sp>
      <p:sp>
        <p:nvSpPr>
          <p:cNvPr id="57" name="Flowchart: Terminator 56"/>
          <p:cNvSpPr/>
          <p:nvPr/>
        </p:nvSpPr>
        <p:spPr>
          <a:xfrm>
            <a:off x="107504" y="98628"/>
            <a:ext cx="2808312" cy="1242139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latin typeface="+mj-lt"/>
              </a:rPr>
              <a:t>Thí nghiệm 1</a:t>
            </a:r>
            <a:endParaRPr lang="en-US" sz="3000" b="1" dirty="0"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3206" y="2564904"/>
            <a:ext cx="43887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vi-VN" alt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Chuẩn bị:</a:t>
            </a:r>
          </a:p>
          <a:p>
            <a:pPr>
              <a:spcBef>
                <a:spcPct val="0"/>
              </a:spcBef>
              <a:defRPr/>
            </a:pPr>
            <a:r>
              <a:rPr lang="vi-V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+ 1 ly nước 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nóng</a:t>
            </a:r>
          </a:p>
          <a:p>
            <a:pPr>
              <a:spcBef>
                <a:spcPct val="0"/>
              </a:spcBef>
              <a:defRPr/>
            </a:pPr>
            <a:r>
              <a:rPr lang="vi-V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+ 1 thìa 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kim loại và </a:t>
            </a:r>
            <a:r>
              <a:rPr lang="vi-V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 thìa 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nhựa.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vi-VN" altLang="en-US" sz="28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Tiến hành: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Bỏ</a:t>
            </a:r>
            <a:r>
              <a:rPr lang="en-US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cái </a:t>
            </a:r>
            <a:r>
              <a:rPr lang="en-US" alt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</a:t>
            </a:r>
            <a:r>
              <a:rPr lang="vi-VN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 </a:t>
            </a:r>
            <a:r>
              <a:rPr lang="en-US" alt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ly</a:t>
            </a:r>
            <a:r>
              <a:rPr lang="vi-VN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nước nóng cùng lúc</a:t>
            </a:r>
            <a:r>
              <a:rPr lang="en-US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altLang="en-US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1" name="图片 11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208" y="5121556"/>
            <a:ext cx="2270117" cy="1785894"/>
          </a:xfrm>
          <a:prstGeom prst="rect">
            <a:avLst/>
          </a:prstGeom>
        </p:spPr>
      </p:pic>
      <p:pic>
        <p:nvPicPr>
          <p:cNvPr id="22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8" b="58849"/>
          <a:stretch>
            <a:fillRect/>
          </a:stretch>
        </p:blipFill>
        <p:spPr>
          <a:xfrm>
            <a:off x="7545459" y="-2543"/>
            <a:ext cx="1290415" cy="16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0" grpId="1"/>
      <p:bldP spid="56" grpId="0"/>
      <p:bldP spid="56" grpId="1"/>
      <p:bldP spid="58" grpId="1"/>
      <p:bldP spid="58" grpId="2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2492896"/>
            <a:ext cx="69847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KẾT LUẬN</a:t>
            </a:r>
          </a:p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800" dirty="0" smtClean="0">
                <a:latin typeface="+mj-lt"/>
              </a:rPr>
              <a:t> Các </a:t>
            </a:r>
            <a:r>
              <a:rPr lang="vi-VN" sz="2800" dirty="0">
                <a:latin typeface="+mj-lt"/>
              </a:rPr>
              <a:t>kim loại: đồng, nhôm, sắt, dẫn nhiệt tốt còn gọi </a:t>
            </a:r>
            <a:r>
              <a:rPr lang="vi-VN" sz="2800" dirty="0" smtClean="0">
                <a:latin typeface="+mj-lt"/>
              </a:rPr>
              <a:t>là </a:t>
            </a:r>
            <a:r>
              <a:rPr lang="vi-VN" sz="2800" dirty="0">
                <a:latin typeface="+mj-lt"/>
              </a:rPr>
              <a:t>vật dẫn nhiệt; </a:t>
            </a:r>
          </a:p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800" dirty="0" smtClean="0">
                <a:latin typeface="+mj-lt"/>
              </a:rPr>
              <a:t> Gỗ, </a:t>
            </a:r>
            <a:r>
              <a:rPr lang="vi-VN" sz="2800" dirty="0">
                <a:latin typeface="+mj-lt"/>
              </a:rPr>
              <a:t>nhựa, len, bông,…dẫn nhiệt kém còn gọi là vật cách </a:t>
            </a:r>
            <a:r>
              <a:rPr lang="vi-VN" sz="2800" dirty="0" smtClean="0">
                <a:latin typeface="+mj-lt"/>
              </a:rPr>
              <a:t>nhiệt.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9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30761"/>
            <a:ext cx="4032448" cy="48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4307905" y="1434717"/>
            <a:ext cx="4716016" cy="2221278"/>
          </a:xfrm>
          <a:prstGeom prst="cloudCallout">
            <a:avLst>
              <a:gd name="adj1" fmla="val -62468"/>
              <a:gd name="adj2" fmla="val 694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Xoong và quai xoong được làm bằng chất liệu gì?</a:t>
            </a:r>
            <a:endParaRPr lang="en-US" sz="3200" dirty="0"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236776" y="1578731"/>
            <a:ext cx="4878288" cy="2664296"/>
          </a:xfrm>
          <a:prstGeom prst="cloudCallout">
            <a:avLst>
              <a:gd name="adj1" fmla="val -72683"/>
              <a:gd name="adj2" fmla="val 423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Xoong được làm bằng nhôm, gang, inox, đây là những chất dẫn nhiệt tốt để nấu nhanh. </a:t>
            </a:r>
            <a:endParaRPr lang="vi-VN" sz="2800" dirty="0" smtClean="0"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499992" y="1340768"/>
            <a:ext cx="4680520" cy="2830532"/>
          </a:xfrm>
          <a:prstGeom prst="cloudCallout">
            <a:avLst>
              <a:gd name="adj1" fmla="val -65969"/>
              <a:gd name="adj2" fmla="val 32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Quai </a:t>
            </a:r>
            <a:r>
              <a:rPr lang="vi-VN" sz="2800" dirty="0">
                <a:latin typeface="+mj-lt"/>
              </a:rPr>
              <a:t>xoong được làm bằng nhựa, đây là </a:t>
            </a:r>
            <a:r>
              <a:rPr lang="vi-VN" sz="2800" dirty="0" smtClean="0">
                <a:latin typeface="+mj-lt"/>
              </a:rPr>
              <a:t>chất </a:t>
            </a:r>
            <a:r>
              <a:rPr lang="vi-VN" sz="2800" dirty="0">
                <a:latin typeface="+mj-lt"/>
              </a:rPr>
              <a:t>dẫn nhiệt kém để khi ta cầm không bị nóng.</a:t>
            </a:r>
            <a:endParaRPr lang="en-US" sz="2800" dirty="0">
              <a:latin typeface="+mj-lt"/>
            </a:endParaRPr>
          </a:p>
        </p:txBody>
      </p:sp>
      <p:pic>
        <p:nvPicPr>
          <p:cNvPr id="7" name="图片 11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675" y="4648200"/>
            <a:ext cx="280896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560" y="1916832"/>
            <a:ext cx="8136904" cy="1988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Hoạt động 2: Tính cách nhiệt của không khí</a:t>
            </a:r>
            <a:endParaRPr lang="en-US" sz="3200" b="1" dirty="0">
              <a:latin typeface="+mj-lt"/>
            </a:endParaRP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191000"/>
            <a:ext cx="3103396" cy="29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áº¿t quáº£ hÃ¬nh áº£nh cho hÃ¬nh áº£nh giá» Äá»±ng áº¥m tÃ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40592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2092325"/>
            <a:ext cx="510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133600" y="116632"/>
            <a:ext cx="6858000" cy="1600200"/>
          </a:xfrm>
          <a:prstGeom prst="wedgeRoundRectCallout">
            <a:avLst>
              <a:gd name="adj1" fmla="val -56117"/>
              <a:gd name="adj2" fmla="val 9011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trong những giỏ đựng ấm thường được làm bằng chất liệu gì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chất liệu đó có lợi ích như thế nào?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0005" y="188640"/>
            <a:ext cx="6858000" cy="1373188"/>
          </a:xfrm>
          <a:prstGeom prst="wedgeRoundRectCallout">
            <a:avLst>
              <a:gd name="adj1" fmla="val -54299"/>
              <a:gd name="adj2" fmla="val 987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trong giỏ ấm thường được làm bằng xốp bông, len, dạ, ...là những chất dẫn nhiệt kém.</a:t>
            </a:r>
          </a:p>
          <a:p>
            <a:pPr algn="ctr">
              <a:defRPr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giữ nước trong ấm nóng lâu hơn.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6667" y="3717032"/>
            <a:ext cx="8655056" cy="29523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i="1" dirty="0">
                <a:latin typeface="+mj-lt"/>
              </a:rPr>
              <a:t>Cách tiến hành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Bước 1: Lấy một tờ báo quấn chặt vào cốc thứ nhất. Lấy tờ báo nhăn quấn lỏng vào cốc thứ 2.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Bước </a:t>
            </a:r>
            <a:r>
              <a:rPr lang="vi-VN" sz="2800" dirty="0">
                <a:latin typeface="+mj-lt"/>
              </a:rPr>
              <a:t>2: Đổ vào 2 cốc một lượng nước nóng như nhau.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Bước 3: Dùng nhiệt kế kiểm tra nhiệt đ</a:t>
            </a:r>
            <a:r>
              <a:rPr lang="vi-VN" sz="2800" dirty="0" smtClean="0">
                <a:latin typeface="+mj-lt"/>
              </a:rPr>
              <a:t>ộ </a:t>
            </a:r>
            <a:r>
              <a:rPr lang="vi-VN" sz="2800" dirty="0">
                <a:latin typeface="+mj-lt"/>
              </a:rPr>
              <a:t>của 2 cốc nước khi đổ nước nóng vào sau 3 </a:t>
            </a:r>
            <a:r>
              <a:rPr lang="vi-VN" sz="2800" dirty="0" smtClean="0">
                <a:latin typeface="+mj-lt"/>
              </a:rPr>
              <a:t>phút.</a:t>
            </a:r>
            <a:endParaRPr lang="en-US" sz="28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528" y="1340768"/>
            <a:ext cx="597666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i="1" dirty="0" smtClean="0">
                <a:latin typeface="+mj-lt"/>
              </a:rPr>
              <a:t>Chuẩn </a:t>
            </a:r>
            <a:r>
              <a:rPr lang="vi-VN" sz="2800" i="1" dirty="0">
                <a:latin typeface="+mj-lt"/>
              </a:rPr>
              <a:t>bị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2 chiếc cốc như nhau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2 tờ giấy báo</a:t>
            </a:r>
            <a:endParaRPr lang="vi-VN" sz="2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Nước </a:t>
            </a:r>
            <a:r>
              <a:rPr lang="vi-VN" sz="2800" dirty="0">
                <a:latin typeface="+mj-lt"/>
              </a:rPr>
              <a:t>nóng và nhiệt kế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99592" y="116632"/>
            <a:ext cx="2664296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Thí nghiệm 2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93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99592" y="2420888"/>
            <a:ext cx="7704856" cy="18002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 smtClean="0">
                <a:latin typeface="+mj-lt"/>
              </a:rPr>
              <a:t>Nước trong cốc có quấn giấy báo nhăn và lỏng nóng hơn. </a:t>
            </a:r>
            <a:endParaRPr lang="en-US" sz="3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86" y="2179369"/>
            <a:ext cx="2143125" cy="214312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056424" y="932282"/>
            <a:ext cx="4728516" cy="1872208"/>
          </a:xfrm>
          <a:prstGeom prst="cloudCallout">
            <a:avLst>
              <a:gd name="adj1" fmla="val -57824"/>
              <a:gd name="adj2" fmla="val 630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+mj-lt"/>
              </a:rPr>
              <a:t>Nước trong cốc nào còn </a:t>
            </a:r>
            <a:r>
              <a:rPr lang="vi-VN" sz="3000" dirty="0" smtClean="0">
                <a:latin typeface="+mj-lt"/>
              </a:rPr>
              <a:t>nóng hơn</a:t>
            </a:r>
            <a:r>
              <a:rPr lang="vi-VN" sz="3000" dirty="0">
                <a:latin typeface="+mj-lt"/>
              </a:rPr>
              <a:t>?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05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1451</Template>
  <TotalTime>1684</TotalTime>
  <Words>559</Words>
  <Application>Microsoft Office PowerPoint</Application>
  <PresentationFormat>On-screen Show (4:3)</PresentationFormat>
  <Paragraphs>86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Amazone</vt:lpstr>
      <vt:lpstr>Arial</vt:lpstr>
      <vt:lpstr>Calibri</vt:lpstr>
      <vt:lpstr>Montserrat Medium</vt:lpstr>
      <vt:lpstr>Tahoma</vt:lpstr>
      <vt:lpstr>Times New Roman</vt:lpstr>
      <vt:lpstr>UTM Deutsch Gothic</vt:lpstr>
      <vt:lpstr>Wingdings</vt:lpstr>
      <vt:lpstr>字魂27号-布丁体</vt:lpstr>
      <vt:lpstr>思源黑体 CN Regular</vt:lpstr>
      <vt:lpstr>方正喵呜体</vt:lpstr>
      <vt:lpstr>汉仪小麦体简</vt:lpstr>
      <vt:lpstr>汉仪柏京体简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221</cp:revision>
  <dcterms:created xsi:type="dcterms:W3CDTF">2019-04-22T00:58:13Z</dcterms:created>
  <dcterms:modified xsi:type="dcterms:W3CDTF">2022-03-11T09:43:44Z</dcterms:modified>
</cp:coreProperties>
</file>