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7"/>
  </p:notesMasterIdLst>
  <p:sldIdLst>
    <p:sldId id="309" r:id="rId4"/>
    <p:sldId id="257" r:id="rId5"/>
    <p:sldId id="308" r:id="rId6"/>
    <p:sldId id="285" r:id="rId7"/>
    <p:sldId id="263" r:id="rId8"/>
    <p:sldId id="264" r:id="rId9"/>
    <p:sldId id="284" r:id="rId10"/>
    <p:sldId id="266" r:id="rId11"/>
    <p:sldId id="301" r:id="rId12"/>
    <p:sldId id="269" r:id="rId13"/>
    <p:sldId id="270" r:id="rId14"/>
    <p:sldId id="307" r:id="rId15"/>
    <p:sldId id="281" r:id="rId16"/>
    <p:sldId id="302" r:id="rId17"/>
    <p:sldId id="306" r:id="rId18"/>
    <p:sldId id="304" r:id="rId19"/>
    <p:sldId id="305" r:id="rId20"/>
    <p:sldId id="287" r:id="rId21"/>
    <p:sldId id="274" r:id="rId22"/>
    <p:sldId id="291" r:id="rId23"/>
    <p:sldId id="283" r:id="rId24"/>
    <p:sldId id="278" r:id="rId25"/>
    <p:sldId id="27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66FF66"/>
    <a:srgbClr val="660066"/>
    <a:srgbClr val="3399FF"/>
    <a:srgbClr val="CC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7" autoAdjust="0"/>
    <p:restoredTop sz="94660"/>
  </p:normalViewPr>
  <p:slideViewPr>
    <p:cSldViewPr>
      <p:cViewPr varScale="1">
        <p:scale>
          <a:sx n="94" d="100"/>
          <a:sy n="94" d="100"/>
        </p:scale>
        <p:origin x="3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EDB11-7BE4-4D96-9075-97C5CED3FEF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DD4C4-3BDC-475D-95DA-F7CB8CA5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D4C4-3BDC-475D-95DA-F7CB8CA5D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68087-526F-4CAA-A195-D96EB40A635C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AF3BD-A56E-4944-AA0A-9E7EEFF546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FAA27-499A-4D20-89C9-76F4BFFEAB10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A1EE-0842-4EA6-B4FD-B3B3A00F9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0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EA1C0-9D36-483E-9898-3641C44BDBA2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3073-6490-453F-8277-F29E8ED55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8BAAD-93E9-40A8-9761-4BACEE03E9EB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1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21EA-AADD-4768-B343-01EF8255745C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14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A10E1-E8FA-4329-973D-EC24CF3BE138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07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22A8A-E39B-48D6-9D0E-033C4A185ECE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0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69396-91F5-4B2D-BD1E-E020D667BADF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7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74F80-C2DF-46D9-B275-FB21706DE1A8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9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D3B54-5660-48F2-AD69-E404AEE448A0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321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75FB1-3CB4-49E5-88EB-031B0DFC0F63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07CDF-8F1F-4550-BE76-A6E23C86FB4B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18A1-549E-4C96-859E-D09E866B92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A5F4B-29DD-436D-A69D-D70BD2B85E6D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13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A37C-9E77-449D-8498-8EFD39BAC8B2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95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3F301-168F-425F-A320-8943EFBE5262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80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5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506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3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7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67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63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5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D2F2-B428-47FA-BEFB-F0499A1E38C9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8C337-7A63-49A7-A026-75ABF20E5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8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99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38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50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4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32EB4-B2E8-45F2-9F6B-9582B3BCCE75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4BC1-ED10-46D3-B0D9-7FDAE5EB1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CE72-EAE7-4684-8CC1-9C970555F8E2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93836-0BE2-4561-8BA8-A2E79A896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3DB0B-16F3-4859-8ABA-BFD50348582E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35F76-0FF5-4261-8006-CBA7F76F13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AFAAB-A809-437A-B34C-DA67B6F01187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F317C-790C-4897-AFBF-AC099F547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CB66C-8BA2-494C-BE66-2CDC3DCD6A9C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46AA-AE5A-41A5-A82C-A327A8E01D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749C9-7371-40C9-8B58-ADFD05868F0F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315BD-70C8-408E-906D-69C02EF8C7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D4C50-9AF4-4E1E-9CE3-733217C77775}" type="datetimeFigureOut">
              <a:rPr lang="en-US" smtClean="0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44B714-1BF4-45C3-94D0-8E884DF00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3F1A9B-C085-43D3-8628-1B7336E13528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en-US" altLang="vi-VN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0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9BD20378-25E8-40DE-B8FF-989BDA155F2B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fld id="{B6E3DAC2-EE06-4418-B692-4B00D4FF43D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rPr>
              <a:pPr defTabSz="7619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Package%20-%20Lesson\Lesson.exe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3F9A-D5B3-48D1-9622-201B1A5C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1"/>
            <a:ext cx="8229600" cy="177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4</a:t>
            </a:r>
          </a:p>
        </p:txBody>
      </p:sp>
    </p:spTree>
    <p:extLst>
      <p:ext uri="{BB962C8B-B14F-4D97-AF65-F5344CB8AC3E}">
        <p14:creationId xmlns:p14="http://schemas.microsoft.com/office/powerpoint/2010/main" val="11586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kien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137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057400"/>
            <a:ext cx="2743200" cy="4038600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800" y="6858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04800" y="166687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2:Giới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47800"/>
            <a:ext cx="452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4478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5800" y="762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7" name="Picture 3" descr="C:\Users\My PC\Pictures\hh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524000"/>
            <a:ext cx="2857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kien1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002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 PC\Pictures\hh\Nhiệt-kế-Sika-khoảng-đo-từ-0-đến-100-độ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799"/>
            <a:ext cx="3733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46482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kien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137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4572000" y="5710238"/>
            <a:ext cx="434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04800" y="5715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8679" name="Picture 3" descr="kien1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8200"/>
            <a:ext cx="289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1125"/>
            <a:ext cx="8511803" cy="40957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5800" y="228600"/>
            <a:ext cx="29718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64683" y="3733800"/>
            <a:ext cx="2545717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7" name="Rounded Rectangle 6"/>
          <p:cNvSpPr/>
          <p:nvPr/>
        </p:nvSpPr>
        <p:spPr>
          <a:xfrm>
            <a:off x="7010399" y="3505200"/>
            <a:ext cx="1958603" cy="1219200"/>
          </a:xfrm>
          <a:prstGeom prst="roundRect">
            <a:avLst/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24400" y="1600200"/>
            <a:ext cx="1524000" cy="12954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813797" y="381000"/>
            <a:ext cx="1958603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990601" y="5029202"/>
            <a:ext cx="1904998" cy="76199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895599" y="5181600"/>
            <a:ext cx="1958603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7677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môn,khuỷu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066800"/>
                <a:ext cx="8229600" cy="817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Đơn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66800"/>
                <a:ext cx="8229600" cy="817724"/>
              </a:xfrm>
              <a:prstGeom prst="rect">
                <a:avLst/>
              </a:prstGeom>
              <a:blipFill rotWithShape="1">
                <a:blip r:embed="rId4"/>
                <a:stretch>
                  <a:fillRect l="-2593" b="-3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1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990600"/>
            <a:ext cx="8991600" cy="3886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41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hiệt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3" name="Picture 5" descr="kien1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87202"/>
            <a:ext cx="7620000" cy="60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 rot="21523410" flipV="1">
            <a:off x="3187547" y="-65204"/>
            <a:ext cx="5867400" cy="1219200"/>
          </a:xfrm>
          <a:prstGeom prst="cloudCallout">
            <a:avLst>
              <a:gd name="adj1" fmla="val -20162"/>
              <a:gd name="adj2" fmla="val -84861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800" b="1" dirty="0" err="1" smtClean="0">
                <a:latin typeface=".VnTime" pitchFamily="34" charset="0"/>
              </a:rPr>
              <a:t>Nhiệt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độ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trong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hình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là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bao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nhiêu</a:t>
            </a:r>
            <a:r>
              <a:rPr lang="en-US" sz="2800" b="1" dirty="0" smtClean="0">
                <a:latin typeface=".VnTime" pitchFamily="34" charset="0"/>
              </a:rPr>
              <a:t>?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 rot="21523410" flipV="1">
            <a:off x="3189169" y="-62012"/>
            <a:ext cx="5865813" cy="1216025"/>
          </a:xfrm>
          <a:prstGeom prst="cloudCallout">
            <a:avLst>
              <a:gd name="adj1" fmla="val -25486"/>
              <a:gd name="adj2" fmla="val -95935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800" b="1">
                <a:latin typeface=".VnTime" pitchFamily="34" charset="0"/>
              </a:rPr>
              <a:t>30 C</a:t>
            </a:r>
            <a:r>
              <a:rPr lang="en-US" sz="2800" b="1" baseline="30000">
                <a:latin typeface=".VnTime" pitchFamily="34" charset="0"/>
              </a:rPr>
              <a:t>0</a:t>
            </a:r>
            <a:endParaRPr lang="en-US" sz="2800" b="1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0" grpId="1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438400"/>
            <a:ext cx="8915400" cy="4267200"/>
            <a:chOff x="144" y="1584"/>
            <a:chExt cx="5520" cy="2736"/>
          </a:xfrm>
        </p:grpSpPr>
        <p:pic>
          <p:nvPicPr>
            <p:cNvPr id="31752" name="Picture 6" descr="kien7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1584"/>
              <a:ext cx="3552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Hộp_Văn_Bản 6"/>
            <p:cNvSpPr txBox="1">
              <a:spLocks noChangeArrowheads="1"/>
            </p:cNvSpPr>
            <p:nvPr/>
          </p:nvSpPr>
          <p:spPr bwMode="auto">
            <a:xfrm>
              <a:off x="144" y="2496"/>
              <a:ext cx="720" cy="1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Nước đá đang tan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4" name="Hộp_Văn_Bản 8"/>
            <p:cNvSpPr txBox="1">
              <a:spLocks noChangeArrowheads="1"/>
            </p:cNvSpPr>
            <p:nvPr/>
          </p:nvSpPr>
          <p:spPr bwMode="auto">
            <a:xfrm>
              <a:off x="4896" y="2976"/>
              <a:ext cx="768" cy="99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Nước đang sôi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5" name="AutoShape 7"/>
            <p:cNvSpPr>
              <a:spLocks noChangeArrowheads="1"/>
            </p:cNvSpPr>
            <p:nvPr/>
          </p:nvSpPr>
          <p:spPr bwMode="auto">
            <a:xfrm>
              <a:off x="899" y="3118"/>
              <a:ext cx="223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6" name="AutoShape 8"/>
            <p:cNvSpPr>
              <a:spLocks noChangeArrowheads="1"/>
            </p:cNvSpPr>
            <p:nvPr/>
          </p:nvSpPr>
          <p:spPr bwMode="auto">
            <a:xfrm>
              <a:off x="4656" y="3312"/>
              <a:ext cx="192" cy="24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8200" y="762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4000" dirty="0">
                <a:latin typeface="+mj-lt"/>
                <a:cs typeface="+mn-cs"/>
              </a:rPr>
              <a:t> Nhiệt độ của hơi nước đang sôi là bao nhiêu 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1267361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- Nhiệt độ của nước đá đang tan là bao nhiêu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8" name="Text Box 2"/>
              <p:cNvSpPr txBox="1">
                <a:spLocks noChangeArrowheads="1"/>
              </p:cNvSpPr>
              <p:nvPr/>
            </p:nvSpPr>
            <p:spPr bwMode="auto">
              <a:xfrm>
                <a:off x="838200" y="70856"/>
                <a:ext cx="8229600" cy="206274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FF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b="1" dirty="0" smtClean="0">
                    <a:latin typeface="VNI-Palatin" pitchFamily="2" charset="0"/>
                  </a:rPr>
                  <a:t>   *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hơi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đang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sôi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𝟏𝟎𝟎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Nhiệt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đá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đang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tan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70856"/>
                <a:ext cx="8229600" cy="2062744"/>
              </a:xfrm>
              <a:prstGeom prst="rect">
                <a:avLst/>
              </a:prstGeom>
              <a:blipFill rotWithShape="1">
                <a:blip r:embed="rId3"/>
                <a:stretch>
                  <a:fillRect l="-2296" t="-4734" b="-10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10" grpId="0"/>
      <p:bldP spid="10" grpId="1"/>
      <p:bldP spid="317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4338" name="Picture 3" descr="a7ef13e6488ebda4182295e359de718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96400" cy="7086600"/>
          </a:xfrm>
          <a:solidFill>
            <a:srgbClr val="F6A8ED"/>
          </a:solidFill>
        </p:spPr>
      </p:pic>
      <p:pic>
        <p:nvPicPr>
          <p:cNvPr id="14339" name="Picture 4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1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8" name="AutoShape 10"/>
          <p:cNvSpPr>
            <a:spLocks noChangeArrowheads="1"/>
          </p:cNvSpPr>
          <p:nvPr/>
        </p:nvSpPr>
        <p:spPr bwMode="auto">
          <a:xfrm>
            <a:off x="365125" y="914400"/>
            <a:ext cx="823913" cy="7318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5" name="AutoShape 11"/>
          <p:cNvSpPr>
            <a:spLocks noChangeArrowheads="1"/>
          </p:cNvSpPr>
          <p:nvPr/>
        </p:nvSpPr>
        <p:spPr bwMode="auto">
          <a:xfrm>
            <a:off x="365125" y="3108325"/>
            <a:ext cx="441325" cy="5191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695575" y="11113"/>
            <a:ext cx="549275" cy="82391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AutoShape 13"/>
          <p:cNvSpPr>
            <a:spLocks noChangeArrowheads="1"/>
          </p:cNvSpPr>
          <p:nvPr/>
        </p:nvSpPr>
        <p:spPr bwMode="auto">
          <a:xfrm>
            <a:off x="4389438" y="0"/>
            <a:ext cx="439737" cy="5175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62" name="AutoShape 14"/>
          <p:cNvSpPr>
            <a:spLocks noChangeArrowheads="1"/>
          </p:cNvSpPr>
          <p:nvPr/>
        </p:nvSpPr>
        <p:spPr bwMode="auto">
          <a:xfrm>
            <a:off x="5578475" y="457200"/>
            <a:ext cx="482600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9" name="AutoShape 15"/>
          <p:cNvSpPr>
            <a:spLocks noChangeArrowheads="1"/>
          </p:cNvSpPr>
          <p:nvPr/>
        </p:nvSpPr>
        <p:spPr bwMode="auto">
          <a:xfrm>
            <a:off x="6765925" y="274638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64" name="AutoShape 16"/>
          <p:cNvSpPr>
            <a:spLocks noChangeArrowheads="1"/>
          </p:cNvSpPr>
          <p:nvPr/>
        </p:nvSpPr>
        <p:spPr bwMode="auto">
          <a:xfrm>
            <a:off x="8412163" y="990600"/>
            <a:ext cx="731837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2465" name="AutoShape 17"/>
          <p:cNvSpPr>
            <a:spLocks noChangeArrowheads="1"/>
          </p:cNvSpPr>
          <p:nvPr/>
        </p:nvSpPr>
        <p:spPr bwMode="auto">
          <a:xfrm>
            <a:off x="457200" y="5211763"/>
            <a:ext cx="463550" cy="5286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>
            <a:off x="8305800" y="4343400"/>
            <a:ext cx="593725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67" name="AutoShape 19"/>
          <p:cNvSpPr>
            <a:spLocks noChangeArrowheads="1"/>
          </p:cNvSpPr>
          <p:nvPr/>
        </p:nvSpPr>
        <p:spPr bwMode="auto">
          <a:xfrm>
            <a:off x="7772400" y="6388100"/>
            <a:ext cx="484188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2468" name="AutoShape 20"/>
          <p:cNvSpPr>
            <a:spLocks noChangeArrowheads="1"/>
          </p:cNvSpPr>
          <p:nvPr/>
        </p:nvSpPr>
        <p:spPr bwMode="auto">
          <a:xfrm>
            <a:off x="8077200" y="5105400"/>
            <a:ext cx="639763" cy="6397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55" name="AutoShape 21"/>
          <p:cNvSpPr>
            <a:spLocks noChangeArrowheads="1"/>
          </p:cNvSpPr>
          <p:nvPr/>
        </p:nvSpPr>
        <p:spPr bwMode="auto">
          <a:xfrm>
            <a:off x="6400800" y="5486400"/>
            <a:ext cx="547688" cy="82232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6" name="AutoShape 22"/>
          <p:cNvSpPr>
            <a:spLocks noChangeArrowheads="1"/>
          </p:cNvSpPr>
          <p:nvPr/>
        </p:nvSpPr>
        <p:spPr bwMode="auto">
          <a:xfrm>
            <a:off x="4648200" y="6378575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71" name="AutoShape 23"/>
          <p:cNvSpPr>
            <a:spLocks noChangeArrowheads="1"/>
          </p:cNvSpPr>
          <p:nvPr/>
        </p:nvSpPr>
        <p:spPr bwMode="auto">
          <a:xfrm>
            <a:off x="2590800" y="5562600"/>
            <a:ext cx="1006475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58" name="WordArt 2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381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5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Nhiệt liệt chào mừng các thầy cô giáo</a:t>
            </a:r>
          </a:p>
        </p:txBody>
      </p:sp>
      <p:sp>
        <p:nvSpPr>
          <p:cNvPr id="14359" name="WordArt 25"/>
          <p:cNvSpPr>
            <a:spLocks noChangeArrowheads="1" noChangeShapeType="1" noTextEdit="1"/>
          </p:cNvSpPr>
          <p:nvPr/>
        </p:nvSpPr>
        <p:spPr bwMode="auto">
          <a:xfrm>
            <a:off x="2133600" y="3733800"/>
            <a:ext cx="5486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Dương Thị Ngọc Kiều</a:t>
            </a:r>
          </a:p>
          <a:p>
            <a:pPr algn="ctr"/>
            <a:r>
              <a:rPr lang="vi-VN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Phú Trung</a:t>
            </a:r>
            <a:endParaRPr lang="en-US" sz="24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60" name="Picture 4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3000" y="-8382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Picture1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00200"/>
            <a:ext cx="1389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23622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KHỞI </a:t>
            </a:r>
          </a:p>
          <a:p>
            <a:pPr algn="ctr"/>
            <a:r>
              <a:rPr lang="vi-VN" sz="4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ĐỘNG</a:t>
            </a:r>
            <a:endParaRPr lang="en-US" sz="4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4" descr="Picture1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09600"/>
            <a:ext cx="1060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304800" y="55900"/>
            <a:ext cx="86106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út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và đọc kết quả hiển thị trên nhiệt kế.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ChangeArrowheads="1"/>
          </p:cNvSpPr>
          <p:nvPr/>
        </p:nvSpPr>
        <p:spPr bwMode="auto">
          <a:xfrm>
            <a:off x="228600" y="1066800"/>
            <a:ext cx="8686800" cy="5791200"/>
          </a:xfrm>
          <a:prstGeom prst="horizontalScroll">
            <a:avLst>
              <a:gd name="adj" fmla="val 791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667000" y="2286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KẾT LUẬN:</a:t>
            </a: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 rot="5400000">
            <a:off x="4130675" y="669925"/>
            <a:ext cx="65405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752600"/>
                <a:ext cx="7848600" cy="398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 smtClean="0"/>
                  <a:t>Nhiệt độ của hơi nước đang sôi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36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600" dirty="0" smtClean="0"/>
                  <a:t>, của nước đá đang tan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  <a:p>
                <a:r>
                  <a:rPr lang="en-US" sz="3600" dirty="0" err="1" smtClean="0"/>
                  <a:t>Nhi</a:t>
                </a:r>
                <a:r>
                  <a:rPr lang="vi-VN" sz="3600" dirty="0" smtClean="0"/>
                  <a:t>ệt</a:t>
                </a:r>
                <a:r>
                  <a:rPr lang="en-US" sz="3600" dirty="0" smtClean="0"/>
                  <a:t> </a:t>
                </a:r>
                <a:r>
                  <a:rPr lang="vi-VN" sz="3600" dirty="0" smtClean="0"/>
                  <a:t>độ cơ thể của người khoẻ mạnh vào khoảng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37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3600" dirty="0" smtClean="0"/>
                  <a:t>C </a:t>
                </a:r>
                <a:r>
                  <a:rPr lang="en-US" sz="3600" dirty="0" smtClean="0"/>
                  <a:t>.</a:t>
                </a:r>
                <a:r>
                  <a:rPr lang="vi-VN" sz="3600" dirty="0" smtClean="0"/>
                  <a:t>Khi </a:t>
                </a:r>
                <a:r>
                  <a:rPr lang="vi-VN" sz="3600" dirty="0"/>
                  <a:t>nhiệt độ cơ thể cao hơn hoặc thấp hơn mức đó là dấu hiệu cơ thể bị bệnh , cần phải đi khám và chữa bệnh.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752600"/>
                <a:ext cx="7848600" cy="3982885"/>
              </a:xfrm>
              <a:prstGeom prst="rect">
                <a:avLst/>
              </a:prstGeom>
              <a:blipFill rotWithShape="1">
                <a:blip r:embed="rId3"/>
                <a:stretch>
                  <a:fillRect l="-2329" t="-2297" r="-1475" b="-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" y="1676400"/>
            <a:ext cx="2308124" cy="21336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4419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đo nhiệt độ của vật, người ta dùng dụng cụ gì?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4419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những loại nhiệt kế nào đã nêu trong ghi nhớ?</a:t>
            </a: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6002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chơi: Món quà bí mật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33400" y="5181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Nhiệt kế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9600" y="51054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* Nhiệt kế đo nhiệt độ cơ thể và nhiệt kế đo nhiệt độ không khí.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62000" y="4967287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143000" y="5424487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5" name="Picture 3" descr="C:\Users\My PC\Pictures\hh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676400"/>
            <a:ext cx="24955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 descr="C:\Users\My PC\Pictures\hh\1B0100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6764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y PC\Pictures\hh\images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5999" y="1600200"/>
            <a:ext cx="2762539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My PC\Pictures\hh\tải xuống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57550" y="1600200"/>
            <a:ext cx="2514600" cy="262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Users\My PC\Pictures\hh\tải xuống (3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600200"/>
            <a:ext cx="2438400" cy="262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346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6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Picture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267200"/>
            <a:ext cx="2035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09101">
            <a:off x="8279607" y="3672681"/>
            <a:ext cx="95885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797167">
            <a:off x="1505744" y="4514056"/>
            <a:ext cx="609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779">
            <a:off x="6927850" y="4811713"/>
            <a:ext cx="8064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0868">
            <a:off x="-80963" y="4040188"/>
            <a:ext cx="806451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" descr="Picture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4267200"/>
            <a:ext cx="2035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1" descr="13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295400"/>
            <a:ext cx="495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2" descr="CS0007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3" descr="CS0007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8" descr="Magnolia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767258">
            <a:off x="7810500" y="3429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9" descr="Magnolia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058770">
            <a:off x="0" y="304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152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814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quý thầy cô đã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000250"/>
            <a:ext cx="75199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Tại sao không nên nhìn trực tiếp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mặt trời và ánh lửa hàn ? </a:t>
            </a:r>
            <a:endParaRPr lang="en-US" alt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829051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Để bảo vệ mắt ta phải làm gì? </a:t>
            </a:r>
          </a:p>
        </p:txBody>
      </p:sp>
      <p:sp>
        <p:nvSpPr>
          <p:cNvPr id="3076" name="WordArt 2"/>
          <p:cNvSpPr>
            <a:spLocks noChangeArrowheads="1" noChangeShapeType="1" noTextEdit="1"/>
          </p:cNvSpPr>
          <p:nvPr/>
        </p:nvSpPr>
        <p:spPr bwMode="auto">
          <a:xfrm>
            <a:off x="1447800" y="1257300"/>
            <a:ext cx="62245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152400" y="2133600"/>
            <a:ext cx="8839200" cy="2133600"/>
          </a:xfrm>
          <a:prstGeom prst="flowChartAlternateProcess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smtClean="0">
                <a:latin typeface="Times New Roman" pitchFamily="18" charset="0"/>
              </a:rPr>
              <a:t>BÀI </a:t>
            </a:r>
            <a:r>
              <a:rPr lang="en-US" sz="4000" b="1" dirty="0" smtClean="0">
                <a:latin typeface="Times New Roman" pitchFamily="18" charset="0"/>
              </a:rPr>
              <a:t>50:NÓNG </a:t>
            </a:r>
            <a:r>
              <a:rPr lang="en-US" sz="4000" b="1" dirty="0" smtClean="0">
                <a:latin typeface="Times New Roman" pitchFamily="18" charset="0"/>
              </a:rPr>
              <a:t>LẠNH NHIỆT </a:t>
            </a:r>
            <a:r>
              <a:rPr lang="en-US" sz="4000" b="1" dirty="0" smtClean="0">
                <a:latin typeface="Times New Roman" pitchFamily="18" charset="0"/>
              </a:rPr>
              <a:t>ĐỘ</a:t>
            </a:r>
            <a:endParaRPr lang="en-US" sz="4000" dirty="0">
              <a:latin typeface=".VnTimeH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 flipV="1">
            <a:off x="457200" y="59309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1303564" y="990600"/>
            <a:ext cx="6324600" cy="1524000"/>
          </a:xfrm>
          <a:prstGeom prst="ribbon">
            <a:avLst>
              <a:gd name="adj1" fmla="val 24792"/>
              <a:gd name="adj2" fmla="val 63991"/>
            </a:avLst>
          </a:prstGeom>
          <a:gradFill rotWithShape="1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TimeH" pitchFamily="34" charset="0"/>
              </a:rPr>
              <a:t>KHOA HỌC</a:t>
            </a:r>
            <a:endParaRPr lang="en-US" sz="32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/>
            <a:endParaRPr lang="en-US" sz="3200" b="1" dirty="0">
              <a:latin typeface=".VnTim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457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Thứ       ngày       tháng 3 năm 2022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1044714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6799" y="228600"/>
            <a:ext cx="7331075" cy="1323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6299" y="228600"/>
            <a:ext cx="72009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371600" y="1524000"/>
            <a:ext cx="2194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38981" y="1730514"/>
            <a:ext cx="20810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343400" y="1766054"/>
            <a:ext cx="0" cy="4634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33400" y="2181285"/>
            <a:ext cx="3657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….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105400" y="1828800"/>
            <a:ext cx="36734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/>
      <p:bldP spid="7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533400" y="-76200"/>
            <a:ext cx="4267200" cy="15240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Thực hành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thí nghiệm kiểm chứng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52400" y="3962400"/>
            <a:ext cx="8686800" cy="2895600"/>
            <a:chOff x="96" y="2496"/>
            <a:chExt cx="5472" cy="1824"/>
          </a:xfrm>
        </p:grpSpPr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912" y="3955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A</a:t>
              </a:r>
            </a:p>
          </p:txBody>
        </p:sp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2640" y="3955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B</a:t>
              </a: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4608" y="3955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C</a:t>
              </a:r>
            </a:p>
          </p:txBody>
        </p:sp>
        <p:pic>
          <p:nvPicPr>
            <p:cNvPr id="19468" name="Picture 8" descr="kien1"/>
            <p:cNvPicPr>
              <a:picLocks noChangeAspect="1" noChangeArrowheads="1"/>
            </p:cNvPicPr>
            <p:nvPr/>
          </p:nvPicPr>
          <p:blipFill>
            <a:blip r:embed="rId2"/>
            <a:srcRect b="25291"/>
            <a:stretch>
              <a:fillRect/>
            </a:stretch>
          </p:blipFill>
          <p:spPr bwMode="auto">
            <a:xfrm>
              <a:off x="96" y="2496"/>
              <a:ext cx="54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62000" y="12954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Thí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</a:rPr>
              <a:t>ly</a:t>
            </a:r>
            <a:r>
              <a:rPr lang="en-US" sz="3200" dirty="0">
                <a:latin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ly</a:t>
            </a:r>
            <a:r>
              <a:rPr lang="en-US" sz="3200" dirty="0">
                <a:latin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ly</a:t>
            </a:r>
            <a:r>
              <a:rPr lang="en-US" sz="3200" dirty="0">
                <a:latin typeface="Times New Roman" pitchFamily="18" charset="0"/>
              </a:rPr>
              <a:t> C. </a:t>
            </a:r>
            <a:r>
              <a:rPr lang="en-US" sz="3200" dirty="0" err="1" smtClean="0">
                <a:latin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14400" y="5791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 </a:t>
            </a:r>
            <a:r>
              <a:rPr lang="en-US" sz="2000" b="1">
                <a:latin typeface="Times New Roman" pitchFamily="18" charset="0"/>
              </a:rPr>
              <a:t>Ly nước nguội</a:t>
            </a:r>
            <a:endParaRPr lang="en-US" sz="2000" b="1">
              <a:latin typeface=".VnTime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657600" y="5791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Ly nước nóng</a:t>
            </a:r>
            <a:endParaRPr lang="en-US" sz="2000" b="1">
              <a:latin typeface=".VnTime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400800" y="5867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 </a:t>
            </a:r>
            <a:r>
              <a:rPr lang="en-US" sz="2000" b="1">
                <a:latin typeface="Times New Roman" pitchFamily="18" charset="0"/>
              </a:rPr>
              <a:t>Ly nước có nước đá</a:t>
            </a:r>
            <a:endParaRPr lang="en-US" sz="2000" b="1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5" grpId="0"/>
      <p:bldP spid="34826" grpId="0"/>
      <p:bldP spid="34827" grpId="0"/>
      <p:bldP spid="348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09362"/>
              </p:ext>
            </p:extLst>
          </p:nvPr>
        </p:nvGraphicFramePr>
        <p:xfrm>
          <a:off x="533400" y="304801"/>
          <a:ext cx="8153400" cy="5943600"/>
        </p:xfrm>
        <a:graphic>
          <a:graphicData uri="http://schemas.openxmlformats.org/drawingml/2006/table">
            <a:tbl>
              <a:tblPr/>
              <a:tblGrid>
                <a:gridCol w="261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Nêu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vấn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đề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quả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609600" y="1106031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A </a:t>
            </a:r>
            <a:r>
              <a:rPr lang="en-US" sz="2800" b="1" dirty="0" err="1">
                <a:latin typeface="Times New Roman" pitchFamily="18" charset="0"/>
              </a:rPr>
              <a:t>nóng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?</a:t>
            </a:r>
            <a:endParaRPr lang="en-US" sz="2800" b="1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0" y="3276601"/>
            <a:ext cx="5029200" cy="2514599"/>
            <a:chOff x="3429000" y="3276601"/>
            <a:chExt cx="5029200" cy="2514599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505200" y="3276601"/>
              <a:ext cx="4953000" cy="2147888"/>
              <a:chOff x="96" y="2496"/>
              <a:chExt cx="5472" cy="1402"/>
            </a:xfrm>
          </p:grpSpPr>
          <p:sp>
            <p:nvSpPr>
              <p:cNvPr id="21525" name="Text Box 27"/>
              <p:cNvSpPr txBox="1">
                <a:spLocks noChangeArrowheads="1"/>
              </p:cNvSpPr>
              <p:nvPr/>
            </p:nvSpPr>
            <p:spPr bwMode="auto">
              <a:xfrm>
                <a:off x="698" y="3640"/>
                <a:ext cx="57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1526" name="Text Box 28"/>
              <p:cNvSpPr txBox="1">
                <a:spLocks noChangeArrowheads="1"/>
              </p:cNvSpPr>
              <p:nvPr/>
            </p:nvSpPr>
            <p:spPr bwMode="auto">
              <a:xfrm>
                <a:off x="2467" y="3648"/>
                <a:ext cx="57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1527" name="Text Box 29"/>
              <p:cNvSpPr txBox="1">
                <a:spLocks noChangeArrowheads="1"/>
              </p:cNvSpPr>
              <p:nvPr/>
            </p:nvSpPr>
            <p:spPr bwMode="auto">
              <a:xfrm>
                <a:off x="4389" y="3638"/>
                <a:ext cx="57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pic>
            <p:nvPicPr>
              <p:cNvPr id="21528" name="Picture 30" descr="kien1"/>
              <p:cNvPicPr>
                <a:picLocks noChangeAspect="1" noChangeArrowheads="1"/>
              </p:cNvPicPr>
              <p:nvPr/>
            </p:nvPicPr>
            <p:blipFill>
              <a:blip r:embed="rId3"/>
              <a:srcRect b="25291"/>
              <a:stretch>
                <a:fillRect/>
              </a:stretch>
            </p:blipFill>
            <p:spPr bwMode="auto">
              <a:xfrm>
                <a:off x="96" y="2496"/>
                <a:ext cx="5472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19" name="Text Box 17"/>
            <p:cNvSpPr txBox="1">
              <a:spLocks noChangeArrowheads="1"/>
            </p:cNvSpPr>
            <p:nvPr/>
          </p:nvSpPr>
          <p:spPr bwMode="auto">
            <a:xfrm>
              <a:off x="3429000" y="5424487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Calibri" pitchFamily="34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</a:t>
              </a:r>
              <a:r>
                <a:rPr lang="en-US" b="1" dirty="0" err="1" smtClean="0">
                  <a:latin typeface="Times New Roman" pitchFamily="18" charset="0"/>
                </a:rPr>
                <a:t>ốc</a:t>
              </a:r>
              <a:r>
                <a:rPr lang="en-US" b="1" dirty="0" smtClean="0">
                  <a:latin typeface="Times New Roman" pitchFamily="18" charset="0"/>
                </a:rPr>
                <a:t>  </a:t>
              </a:r>
              <a:r>
                <a:rPr lang="en-US" b="1" dirty="0" err="1">
                  <a:latin typeface="Times New Roman" pitchFamily="18" charset="0"/>
                </a:rPr>
                <a:t>nước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nguội</a:t>
              </a:r>
              <a:endParaRPr lang="en-US" b="1" dirty="0">
                <a:latin typeface="Calibri" pitchFamily="34" charset="0"/>
              </a:endParaRPr>
            </a:p>
          </p:txBody>
        </p:sp>
      </p:grp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5334000" y="5410200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latin typeface="Times New Roman" pitchFamily="18" charset="0"/>
              </a:rPr>
              <a:t>Cốc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nóng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7010400" y="5410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76600" y="1027093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Cốc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nóng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cốc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lạnh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cốc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8862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20" grpId="0"/>
      <p:bldP spid="21520" grpId="1"/>
      <p:bldP spid="21521" grpId="0"/>
      <p:bldP spid="21521" grpId="1"/>
      <p:bldP spid="19" grpId="0"/>
      <p:bldP spid="19" grpId="2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81204"/>
              </p:ext>
            </p:extLst>
          </p:nvPr>
        </p:nvGraphicFramePr>
        <p:xfrm>
          <a:off x="723900" y="2209800"/>
          <a:ext cx="77724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4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vật.Vật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4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609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85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9&quot;&gt;&lt;property id=&quot;20148&quot; value=&quot;5&quot;/&gt;&lt;property id=&quot;20300&quot; value=&quot;Slide 5&quot;/&gt;&lt;property id=&quot;20307&quot; value=&quot;284&quot;/&gt;&lt;/object&gt;&lt;object type=&quot;3&quot; unique_id=&quot;10011&quot;&gt;&lt;property id=&quot;20148&quot; value=&quot;5&quot;/&gt;&lt;property id=&quot;20300&quot; value=&quot;Slide 6&quot;/&gt;&lt;property id=&quot;20307&quot; value=&quot;266&quot;/&gt;&lt;/object&gt;&lt;object type=&quot;3&quot; unique_id=&quot;10016&quot;&gt;&lt;property id=&quot;20148&quot; value=&quot;5&quot;/&gt;&lt;property id=&quot;20300&quot; value=&quot;Slide 8&quot;/&gt;&lt;property id=&quot;20307&quot; value=&quot;269&quot;/&gt;&lt;/object&gt;&lt;object type=&quot;3&quot; unique_id=&quot;10017&quot;&gt;&lt;property id=&quot;20148&quot; value=&quot;5&quot;/&gt;&lt;property id=&quot;20300&quot; value=&quot;Slide 9&quot;/&gt;&lt;property id=&quot;20307&quot; value=&quot;270&quot;/&gt;&lt;/object&gt;&lt;object type=&quot;3&quot; unique_id=&quot;10018&quot;&gt;&lt;property id=&quot;20148&quot; value=&quot;5&quot;/&gt;&lt;property id=&quot;20300&quot; value=&quot;Slide 11&quot;/&gt;&lt;property id=&quot;20307&quot; value=&quot;281&quot;/&gt;&lt;/object&gt;&lt;object type=&quot;3&quot; unique_id=&quot;10021&quot;&gt;&lt;property id=&quot;20148&quot; value=&quot;5&quot;/&gt;&lt;property id=&quot;20300&quot; value=&quot;Slide 16&quot;/&gt;&lt;property id=&quot;20307&quot; value=&quot;287&quot;/&gt;&lt;/object&gt;&lt;object type=&quot;3&quot; unique_id=&quot;10022&quot;&gt;&lt;property id=&quot;20148&quot; value=&quot;5&quot;/&gt;&lt;property id=&quot;20300&quot; value=&quot;Slide 17&quot;/&gt;&lt;property id=&quot;20307&quot; value=&quot;274&quot;/&gt;&lt;/object&gt;&lt;object type=&quot;3&quot; unique_id=&quot;10023&quot;&gt;&lt;property id=&quot;20148&quot; value=&quot;5&quot;/&gt;&lt;property id=&quot;20300&quot; value=&quot;Slide 19&quot;/&gt;&lt;property id=&quot;20307&quot; value=&quot;276&quot;/&gt;&lt;/object&gt;&lt;object type=&quot;3&quot; unique_id=&quot;10024&quot;&gt;&lt;property id=&quot;20148&quot; value=&quot;5&quot;/&gt;&lt;property id=&quot;20300&quot; value=&quot;Slide 18&quot;/&gt;&lt;property id=&quot;20307&quot; value=&quot;291&quot;/&gt;&lt;/object&gt;&lt;object type=&quot;3&quot; unique_id=&quot;10027&quot;&gt;&lt;property id=&quot;20148&quot; value=&quot;5&quot;/&gt;&lt;property id=&quot;20300&quot; value=&quot;Slide 20&quot;/&gt;&lt;property id=&quot;20307&quot; value=&quot;283&quot;/&gt;&lt;/object&gt;&lt;object type=&quot;3&quot; unique_id=&quot;10028&quot;&gt;&lt;property id=&quot;20148&quot; value=&quot;5&quot;/&gt;&lt;property id=&quot;20300&quot; value=&quot;Slide 21&quot;/&gt;&lt;property id=&quot;20307&quot; value=&quot;278&quot;/&gt;&lt;/object&gt;&lt;object type=&quot;3&quot; unique_id=&quot;10030&quot;&gt;&lt;property id=&quot;20148&quot; value=&quot;5&quot;/&gt;&lt;property id=&quot;20300&quot; value=&quot;Slide 22&quot;/&gt;&lt;property id=&quot;20307&quot; value=&quot;279&quot;/&gt;&lt;/object&gt;&lt;object type=&quot;3&quot; unique_id=&quot;10212&quot;&gt;&lt;property id=&quot;20148&quot; value=&quot;5&quot;/&gt;&lt;property id=&quot;20300&quot; value=&quot;Slide 7&quot;/&gt;&lt;property id=&quot;20307&quot; value=&quot;301&quot;/&gt;&lt;/object&gt;&lt;object type=&quot;3&quot; unique_id=&quot;10376&quot;&gt;&lt;property id=&quot;20148&quot; value=&quot;5&quot;/&gt;&lt;property id=&quot;20300&quot; value=&quot;Slide 12&quot;/&gt;&lt;property id=&quot;20307&quot; value=&quot;302&quot;/&gt;&lt;/object&gt;&lt;object type=&quot;3&quot; unique_id=&quot;10378&quot;&gt;&lt;property id=&quot;20148&quot; value=&quot;5&quot;/&gt;&lt;property id=&quot;20300&quot; value=&quot;Slide 14 - &amp;quot;Kết luận :&amp;quot;&quot;/&gt;&lt;property id=&quot;20307&quot; value=&quot;304&quot;/&gt;&lt;/object&gt;&lt;object type=&quot;3&quot; unique_id=&quot;10379&quot;&gt;&lt;property id=&quot;20148&quot; value=&quot;5&quot;/&gt;&lt;property id=&quot;20300&quot; value=&quot;Slide 15&quot;/&gt;&lt;property id=&quot;20307&quot; value=&quot;305&quot;/&gt;&lt;/object&gt;&lt;object type=&quot;3&quot; unique_id=&quot;10471&quot;&gt;&lt;property id=&quot;20148&quot; value=&quot;5&quot;/&gt;&lt;property id=&quot;20300&quot; value=&quot;Slide 13&quot;/&gt;&lt;property id=&quot;20307&quot; value=&quot;306&quot;/&gt;&lt;/object&gt;&lt;object type=&quot;3&quot; unique_id=&quot;10657&quot;&gt;&lt;property id=&quot;20148&quot; value=&quot;5&quot;/&gt;&lt;property id=&quot;20300&quot; value=&quot;Slide 10&quot;/&gt;&lt;property id=&quot;20307&quot; value=&quot;307&quot;/&gt;&lt;/object&gt;&lt;/object&gt;&lt;object type=&quot;8&quot; unique_id=&quot;1006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</TotalTime>
  <Words>652</Words>
  <Application>Microsoft Office PowerPoint</Application>
  <PresentationFormat>On-screen Show (4:3)</PresentationFormat>
  <Paragraphs>91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.VnTime</vt:lpstr>
      <vt:lpstr>.VnTimeH</vt:lpstr>
      <vt:lpstr>Arial</vt:lpstr>
      <vt:lpstr>Calibri</vt:lpstr>
      <vt:lpstr>Cambria Math</vt:lpstr>
      <vt:lpstr>Times New Roman</vt:lpstr>
      <vt:lpstr>VNI-Palatin</vt:lpstr>
      <vt:lpstr>Office Theme</vt:lpstr>
      <vt:lpstr>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ADMIN</cp:lastModifiedBy>
  <cp:revision>142</cp:revision>
  <dcterms:created xsi:type="dcterms:W3CDTF">2015-03-04T01:01:18Z</dcterms:created>
  <dcterms:modified xsi:type="dcterms:W3CDTF">2022-03-04T13:17:24Z</dcterms:modified>
</cp:coreProperties>
</file>