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57" r:id="rId4"/>
    <p:sldId id="258" r:id="rId5"/>
    <p:sldId id="263" r:id="rId6"/>
    <p:sldId id="277" r:id="rId7"/>
    <p:sldId id="261" r:id="rId8"/>
    <p:sldId id="273" r:id="rId9"/>
    <p:sldId id="274" r:id="rId10"/>
  </p:sldIdLst>
  <p:sldSz cx="12192000" cy="6858000"/>
  <p:notesSz cx="6858000" cy="9144000"/>
  <p:embeddedFontLst>
    <p:embeddedFont>
      <p:font typeface="Amazone" panose="03020702060507090A04" pitchFamily="66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Montserrat Medium" panose="00000600000000000000" pitchFamily="2" charset="0"/>
      <p:regular r:id="rId20"/>
      <p:italic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7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172"/>
    <a:srgbClr val="BC8C5D"/>
    <a:srgbClr val="D5DD3E"/>
    <a:srgbClr val="FFF8DC"/>
    <a:srgbClr val="FFFFFF"/>
    <a:srgbClr val="937FBA"/>
    <a:srgbClr val="6D4B51"/>
    <a:srgbClr val="94D5BE"/>
    <a:srgbClr val="59AFB3"/>
    <a:srgbClr val="95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2172"/>
        <p:guide pos="37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ED32-F363-4285-9487-19C7E5A547A0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5053B-1A53-4C04-9A41-E126960537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053B-1A53-4C04-9A41-E1269605379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5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2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5"/>
          <p:cNvPicPr>
            <a:picLocks noChangeAspect="1"/>
          </p:cNvPicPr>
          <p:nvPr userDrawn="1"/>
        </p:nvPicPr>
        <p:blipFill rotWithShape="1">
          <a:blip r:embed="rId2"/>
          <a:srcRect l="13131" t="15242" r="18441"/>
          <a:stretch>
            <a:fillRect/>
          </a:stretch>
        </p:blipFill>
        <p:spPr>
          <a:xfrm>
            <a:off x="-10161" y="-11723"/>
            <a:ext cx="12215945" cy="6166344"/>
          </a:xfrm>
          <a:prstGeom prst="rect">
            <a:avLst/>
          </a:prstGeom>
          <a:solidFill>
            <a:srgbClr val="FFF8DC"/>
          </a:solidFill>
        </p:spPr>
      </p:pic>
    </p:spTree>
    <p:extLst>
      <p:ext uri="{BB962C8B-B14F-4D97-AF65-F5344CB8AC3E}">
        <p14:creationId xmlns:p14="http://schemas.microsoft.com/office/powerpoint/2010/main" val="14074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7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8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7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8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 userDrawn="1"/>
        </p:nvSpPr>
        <p:spPr>
          <a:xfrm rot="11102034">
            <a:off x="-86563" y="-282662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 userDrawn="1"/>
        </p:nvSpPr>
        <p:spPr>
          <a:xfrm rot="11102034">
            <a:off x="-86565" y="-353783"/>
            <a:ext cx="727682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 userDrawn="1"/>
        </p:nvSpPr>
        <p:spPr>
          <a:xfrm rot="11216246">
            <a:off x="6947944" y="-305469"/>
            <a:ext cx="5314062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6C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 userDrawn="1"/>
        </p:nvSpPr>
        <p:spPr>
          <a:xfrm rot="11216246">
            <a:off x="6673851" y="-396958"/>
            <a:ext cx="5589163" cy="2052074"/>
          </a:xfrm>
          <a:custGeom>
            <a:avLst/>
            <a:gdLst>
              <a:gd name="connsiteX0" fmla="*/ 7276822 w 7276822"/>
              <a:gd name="connsiteY0" fmla="*/ 1440636 h 2052074"/>
              <a:gd name="connsiteX1" fmla="*/ 335359 w 7276822"/>
              <a:gd name="connsiteY1" fmla="*/ 2052074 h 2052074"/>
              <a:gd name="connsiteX2" fmla="*/ 364819 w 7276822"/>
              <a:gd name="connsiteY2" fmla="*/ 2025882 h 2052074"/>
              <a:gd name="connsiteX3" fmla="*/ 5361 w 7276822"/>
              <a:gd name="connsiteY3" fmla="*/ 1559715 h 2052074"/>
              <a:gd name="connsiteX4" fmla="*/ 661823 w 7276822"/>
              <a:gd name="connsiteY4" fmla="*/ 1145369 h 2052074"/>
              <a:gd name="connsiteX5" fmla="*/ 668102 w 7276822"/>
              <a:gd name="connsiteY5" fmla="*/ 1134447 h 2052074"/>
              <a:gd name="connsiteX6" fmla="*/ 668102 w 7276822"/>
              <a:gd name="connsiteY6" fmla="*/ 1134446 h 2052074"/>
              <a:gd name="connsiteX7" fmla="*/ 960523 w 7276822"/>
              <a:gd name="connsiteY7" fmla="*/ 539438 h 2052074"/>
              <a:gd name="connsiteX8" fmla="*/ 2383084 w 7276822"/>
              <a:gd name="connsiteY8" fmla="*/ 403502 h 2052074"/>
              <a:gd name="connsiteX9" fmla="*/ 2383357 w 7276822"/>
              <a:gd name="connsiteY9" fmla="*/ 403251 h 2052074"/>
              <a:gd name="connsiteX10" fmla="*/ 2382235 w 7276822"/>
              <a:gd name="connsiteY10" fmla="*/ 402705 h 2052074"/>
              <a:gd name="connsiteX11" fmla="*/ 2383406 w 7276822"/>
              <a:gd name="connsiteY11" fmla="*/ 403206 h 2052074"/>
              <a:gd name="connsiteX12" fmla="*/ 2508538 w 7276822"/>
              <a:gd name="connsiteY12" fmla="*/ 288018 h 2052074"/>
              <a:gd name="connsiteX13" fmla="*/ 3817354 w 7276822"/>
              <a:gd name="connsiteY13" fmla="*/ 262384 h 2052074"/>
              <a:gd name="connsiteX14" fmla="*/ 3823752 w 7276822"/>
              <a:gd name="connsiteY14" fmla="*/ 256199 h 2052074"/>
              <a:gd name="connsiteX15" fmla="*/ 3916659 w 7276822"/>
              <a:gd name="connsiteY15" fmla="*/ 166365 h 2052074"/>
              <a:gd name="connsiteX16" fmla="*/ 4376229 w 7276822"/>
              <a:gd name="connsiteY16" fmla="*/ 4704 h 2052074"/>
              <a:gd name="connsiteX17" fmla="*/ 4475552 w 7276822"/>
              <a:gd name="connsiteY17" fmla="*/ 10 h 2052074"/>
              <a:gd name="connsiteX18" fmla="*/ 4949006 w 7276822"/>
              <a:gd name="connsiteY18" fmla="*/ 106923 h 2052074"/>
              <a:gd name="connsiteX19" fmla="*/ 5060771 w 7276822"/>
              <a:gd name="connsiteY19" fmla="*/ 180885 h 2052074"/>
              <a:gd name="connsiteX20" fmla="*/ 5067144 w 7276822"/>
              <a:gd name="connsiteY20" fmla="*/ 175321 h 2052074"/>
              <a:gd name="connsiteX21" fmla="*/ 5061330 w 7276822"/>
              <a:gd name="connsiteY21" fmla="*/ 181255 h 2052074"/>
              <a:gd name="connsiteX22" fmla="*/ 5069350 w 7276822"/>
              <a:gd name="connsiteY22" fmla="*/ 186563 h 2052074"/>
              <a:gd name="connsiteX23" fmla="*/ 6024853 w 7276822"/>
              <a:gd name="connsiteY23" fmla="*/ 43770 h 2052074"/>
              <a:gd name="connsiteX24" fmla="*/ 6509392 w 7276822"/>
              <a:gd name="connsiteY24" fmla="*/ 433320 h 2052074"/>
              <a:gd name="connsiteX25" fmla="*/ 6512014 w 7276822"/>
              <a:gd name="connsiteY25" fmla="*/ 433893 h 2052074"/>
              <a:gd name="connsiteX26" fmla="*/ 6616414 w 7276822"/>
              <a:gd name="connsiteY26" fmla="*/ 456675 h 2052074"/>
              <a:gd name="connsiteX27" fmla="*/ 7131232 w 7276822"/>
              <a:gd name="connsiteY27" fmla="*/ 811390 h 2052074"/>
              <a:gd name="connsiteX28" fmla="*/ 7103399 w 7276822"/>
              <a:gd name="connsiteY28" fmla="*/ 1221350 h 2052074"/>
              <a:gd name="connsiteX29" fmla="*/ 7237482 w 7276822"/>
              <a:gd name="connsiteY29" fmla="*/ 1363801 h 205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76822" h="2052074">
                <a:moveTo>
                  <a:pt x="7276822" y="1440636"/>
                </a:moveTo>
                <a:lnTo>
                  <a:pt x="335359" y="2052074"/>
                </a:lnTo>
                <a:lnTo>
                  <a:pt x="364819" y="2025882"/>
                </a:lnTo>
                <a:cubicBezTo>
                  <a:pt x="111264" y="1930449"/>
                  <a:pt x="-29940" y="1747314"/>
                  <a:pt x="5361" y="1559715"/>
                </a:cubicBezTo>
                <a:cubicBezTo>
                  <a:pt x="46771" y="1340064"/>
                  <a:pt x="319335" y="1168012"/>
                  <a:pt x="661823" y="1145369"/>
                </a:cubicBezTo>
                <a:lnTo>
                  <a:pt x="668102" y="1134447"/>
                </a:lnTo>
                <a:lnTo>
                  <a:pt x="668102" y="1134446"/>
                </a:lnTo>
                <a:cubicBezTo>
                  <a:pt x="622109" y="918145"/>
                  <a:pt x="729370" y="700010"/>
                  <a:pt x="960523" y="539438"/>
                </a:cubicBezTo>
                <a:cubicBezTo>
                  <a:pt x="1325753" y="285824"/>
                  <a:pt x="1917892" y="229297"/>
                  <a:pt x="2383084" y="403502"/>
                </a:cubicBezTo>
                <a:lnTo>
                  <a:pt x="2383357" y="403251"/>
                </a:lnTo>
                <a:lnTo>
                  <a:pt x="2382235" y="402705"/>
                </a:lnTo>
                <a:lnTo>
                  <a:pt x="2383406" y="403206"/>
                </a:lnTo>
                <a:lnTo>
                  <a:pt x="2508538" y="288018"/>
                </a:lnTo>
                <a:cubicBezTo>
                  <a:pt x="2842256" y="48904"/>
                  <a:pt x="3439863" y="24496"/>
                  <a:pt x="3817354" y="262384"/>
                </a:cubicBezTo>
                <a:lnTo>
                  <a:pt x="3823752" y="256199"/>
                </a:lnTo>
                <a:lnTo>
                  <a:pt x="3916659" y="166365"/>
                </a:lnTo>
                <a:cubicBezTo>
                  <a:pt x="4032618" y="79404"/>
                  <a:pt x="4195355" y="21088"/>
                  <a:pt x="4376229" y="4704"/>
                </a:cubicBezTo>
                <a:cubicBezTo>
                  <a:pt x="4409409" y="1694"/>
                  <a:pt x="4442584" y="147"/>
                  <a:pt x="4475552" y="10"/>
                </a:cubicBezTo>
                <a:cubicBezTo>
                  <a:pt x="4648642" y="-708"/>
                  <a:pt x="4816085" y="37445"/>
                  <a:pt x="4949006" y="106923"/>
                </a:cubicBezTo>
                <a:lnTo>
                  <a:pt x="5060771" y="180885"/>
                </a:lnTo>
                <a:lnTo>
                  <a:pt x="5067144" y="175321"/>
                </a:lnTo>
                <a:lnTo>
                  <a:pt x="5061330" y="181255"/>
                </a:lnTo>
                <a:lnTo>
                  <a:pt x="5069350" y="186563"/>
                </a:lnTo>
                <a:cubicBezTo>
                  <a:pt x="5303898" y="10046"/>
                  <a:pt x="5691869" y="-47917"/>
                  <a:pt x="6024853" y="43770"/>
                </a:cubicBezTo>
                <a:cubicBezTo>
                  <a:pt x="6278578" y="113612"/>
                  <a:pt x="6460514" y="259833"/>
                  <a:pt x="6509392" y="433320"/>
                </a:cubicBezTo>
                <a:lnTo>
                  <a:pt x="6512014" y="433893"/>
                </a:lnTo>
                <a:lnTo>
                  <a:pt x="6616414" y="456675"/>
                </a:lnTo>
                <a:cubicBezTo>
                  <a:pt x="6858880" y="520657"/>
                  <a:pt x="7048071" y="649542"/>
                  <a:pt x="7131232" y="811390"/>
                </a:cubicBezTo>
                <a:cubicBezTo>
                  <a:pt x="7200306" y="945651"/>
                  <a:pt x="7190463" y="1091473"/>
                  <a:pt x="7103399" y="1221350"/>
                </a:cubicBezTo>
                <a:cubicBezTo>
                  <a:pt x="7156902" y="1265878"/>
                  <a:pt x="7201707" y="1313704"/>
                  <a:pt x="7237482" y="1363801"/>
                </a:cubicBezTo>
                <a:close/>
              </a:path>
            </a:pathLst>
          </a:custGeom>
          <a:solidFill>
            <a:srgbClr val="F9D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AD11-9EA7-438C-8CB6-382B3AFCE8F1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7AFB-7C8D-4092-87B1-C0BBB9BFB6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1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3" r:id="rId17"/>
    <p:sldLayoutId id="2147483656" r:id="rId18"/>
    <p:sldLayoutId id="2147483657" r:id="rId19"/>
    <p:sldLayoutId id="2147483658" r:id="rId20"/>
    <p:sldLayoutId id="2147483659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7163306" y="758775"/>
            <a:ext cx="1290415" cy="1665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9464" y="1843437"/>
            <a:ext cx="1077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cap="all" dirty="0">
                <a:solidFill>
                  <a:srgbClr val="F74F4F"/>
                </a:solidFill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altLang="zh-CN" sz="4800" cap="all" dirty="0">
                <a:solidFill>
                  <a:srgbClr val="F74F4F"/>
                </a:solidFill>
                <a:uFillTx/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ĐẾN VỚI TIẾT HỌC TRỰC TUYẾN</a:t>
            </a:r>
            <a:endParaRPr lang="zh-CN" altLang="en-US" sz="4800" cap="all" dirty="0">
              <a:solidFill>
                <a:srgbClr val="F74F4F"/>
              </a:solidFill>
              <a:uFillTx/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6203" y="724569"/>
            <a:ext cx="1170000" cy="472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14803" y="3210597"/>
            <a:ext cx="337500" cy="405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4216" y="4056448"/>
            <a:ext cx="2555586" cy="2893997"/>
          </a:xfrm>
          <a:prstGeom prst="rect">
            <a:avLst/>
          </a:prstGeom>
        </p:spPr>
      </p:pic>
      <p:sp>
        <p:nvSpPr>
          <p:cNvPr id="5257" name="文本框 5256"/>
          <p:cNvSpPr txBox="1"/>
          <p:nvPr/>
        </p:nvSpPr>
        <p:spPr>
          <a:xfrm rot="587575">
            <a:off x="9870079" y="5160981"/>
            <a:ext cx="94584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Montserrat Medium" panose="00000600000000000000" charset="0"/>
                <a:ea typeface="方正喵呜体" panose="02010600010101010101" pitchFamily="2" charset="-122"/>
                <a:cs typeface="Montserrat Medium" panose="00000600000000000000" charset="0"/>
              </a:rPr>
              <a:t>HAPPY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58172" y="3385491"/>
            <a:ext cx="436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Môn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: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Đạo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đức</a:t>
            </a:r>
            <a:endParaRPr lang="zh-CN" altLang="en-US" sz="5400" b="1" dirty="0">
              <a:solidFill>
                <a:srgbClr val="B27269"/>
              </a:solidFill>
              <a:latin typeface="Amazone" panose="03020702060507090A04" pitchFamily="66" charset="0"/>
              <a:ea typeface="汉仪柏京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7" name="Cleopatra Stratan-Numar Pan'La Unu (Counting Untill On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32641" y="6293485"/>
            <a:ext cx="487363" cy="487363"/>
          </a:xfrm>
          <a:prstGeom prst="rect">
            <a:avLst/>
          </a:prstGeom>
        </p:spPr>
      </p:pic>
      <p:sp>
        <p:nvSpPr>
          <p:cNvPr id="12" name="文本框 5">
            <a:extLst>
              <a:ext uri="{FF2B5EF4-FFF2-40B4-BE49-F238E27FC236}">
                <a16:creationId xmlns:a16="http://schemas.microsoft.com/office/drawing/2014/main" id="{839D368B-F2BA-4F3A-A6ED-39A82CF7EEA8}"/>
              </a:ext>
            </a:extLst>
          </p:cNvPr>
          <p:cNvSpPr txBox="1"/>
          <p:nvPr/>
        </p:nvSpPr>
        <p:spPr>
          <a:xfrm>
            <a:off x="1626976" y="4235667"/>
            <a:ext cx="8334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Thực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hành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kĩ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năng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giữa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kì</a:t>
            </a:r>
            <a:r>
              <a:rPr lang="en-US" altLang="zh-CN" sz="5400" b="1" dirty="0">
                <a:solidFill>
                  <a:srgbClr val="B27269"/>
                </a:solidFill>
                <a:latin typeface="Amazone" panose="03020702060507090A04" pitchFamily="66" charset="0"/>
                <a:ea typeface="汉仪柏京体简" panose="00020600040101010101" pitchFamily="18" charset="-122"/>
                <a:cs typeface="Times New Roman" panose="02020603050405020304" pitchFamily="18" charset="0"/>
              </a:rPr>
              <a:t> 2</a:t>
            </a:r>
            <a:endParaRPr lang="zh-CN" altLang="en-US" sz="5400" b="1" dirty="0">
              <a:solidFill>
                <a:srgbClr val="B27269"/>
              </a:solidFill>
              <a:latin typeface="Amazone" panose="03020702060507090A04" pitchFamily="66" charset="0"/>
              <a:ea typeface="汉仪柏京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84 0.00069 L -0.04284 0.00069 C -0.05247 0.00231 -0.04896 0.00208 -0.06458 0.00069 C -0.0651 0.00069 -0.06549 3.7037E-6 -0.06588 -0.00024 C -0.06653 -0.00047 -0.06705 -0.00093 -0.06771 -0.00116 C -0.06927 -0.00139 -0.07083 -0.00162 -0.07252 -0.00186 C -0.08008 -0.00672 -0.07422 -0.00348 -0.09088 -0.00278 C -0.09258 -0.00394 -0.09271 -0.00348 -0.09088 -0.00348 L 0.028 -0.00348 L -0.09687 -0.00949 L 0.03763 -0.01088 L 0.03672 -0.00949 " pathEditMode="relative" rAng="0" ptsTypes="AAAAAAAAAAAA">
                                      <p:cBhvr>
                                        <p:cTn id="13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1993 0.00462 L -0.01993 0.00462 C -0.01524 0.00601 -0.01055 0.00648 -0.00612 0.00902 C -0.00092 0.0118 0.00377 0.01712 0.00885 0.02013 C 0.01015 0.02083 0.01145 0.02129 0.01263 0.02222 C 0.01484 0.0243 0.01666 0.02708 0.01888 0.02893 C 0.02135 0.03078 0.02395 0.03194 0.02643 0.03333 C 0.0276 0.03402 0.02903 0.03425 0.0302 0.03564 C 0.03398 0.04004 0.0345 0.0412 0.03893 0.04444 C 0.04296 0.04768 0.04349 0.04583 0.04765 0.05115 C 0.05586 0.06157 0.04713 0.05532 0.0552 0.05995 C 0.05677 0.06226 0.05859 0.06435 0.06015 0.06666 C 0.06145 0.06875 0.06237 0.07175 0.06393 0.07337 C 0.06536 0.075 0.06718 0.07476 0.06888 0.07569 C 0.07877 0.0993 0.06627 0.07199 0.0776 0.08888 C 0.07864 0.09074 0.0789 0.09375 0.08007 0.0956 C 0.08307 0.10046 0.08658 0.10486 0.08997 0.10902 C 0.09257 0.1118 0.09544 0.11412 0.09752 0.11782 C 0.10716 0.13495 0.10234 0.13101 0.11002 0.13564 C 0.11744 0.14537 0.11328 0.14027 0.12252 0.15115 C 0.12382 0.15254 0.12526 0.1537 0.1263 0.15555 C 0.13099 0.16388 0.12838 0.16134 0.13385 0.16458 C 0.13919 0.17893 0.13255 0.16458 0.14127 0.17337 C 0.15442 0.1868 0.13711 0.17523 0.14882 0.18217 C 0.15208 0.1868 0.15586 0.19027 0.15885 0.1956 C 0.16002 0.19791 0.16119 0.20023 0.1625 0.20231 C 0.16419 0.20462 0.16601 0.20648 0.16757 0.20902 C 0.17018 0.21319 0.17304 0.21712 0.175 0.22222 C 0.17591 0.22453 0.17643 0.22708 0.1776 0.22893 C 0.17864 0.23078 0.18007 0.23194 0.18125 0.23333 C 0.18333 0.24768 0.18099 0.2375 0.18632 0.24884 C 0.18984 0.25648 0.18802 0.25648 0.19257 0.26458 C 0.2 0.27777 0.19492 0.2655 0.2013 0.27569 C 0.21419 0.29583 0.20403 0.28333 0.2125 0.29328 C 0.21497 0.29976 0.21888 0.31111 0.22252 0.31342 C 0.22382 0.31412 0.22513 0.31458 0.2263 0.3155 C 0.22799 0.31689 0.23125 0.32013 0.23125 0.32013 L 0.23125 0.32013 " pathEditMode="relative" ptsTypes="AAAAAAAAAAAAAAAAAAAAAAAAAAAAAAAAAAAAAA">
                                      <p:cBhvr>
                                        <p:cTn id="27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5257" grpId="0"/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2" b="5185"/>
          <a:stretch>
            <a:fillRect/>
          </a:stretch>
        </p:blipFill>
        <p:spPr>
          <a:xfrm>
            <a:off x="0" y="-41770"/>
            <a:ext cx="12192000" cy="68997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97846" y="1944400"/>
            <a:ext cx="3103396" cy="2927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30759" y="1020246"/>
            <a:ext cx="266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zh-CN" sz="3200" b="1" dirty="0">
                <a:solidFill>
                  <a:srgbClr val="40A172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KHỞI ĐỘNG</a:t>
            </a:r>
            <a:endParaRPr lang="zh-CN" altLang="en-US" sz="3200" b="1" dirty="0">
              <a:solidFill>
                <a:srgbClr val="40A172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AFABC5-F716-46B7-BB25-D91DEB124BC1}"/>
              </a:ext>
            </a:extLst>
          </p:cNvPr>
          <p:cNvSpPr txBox="1"/>
          <p:nvPr/>
        </p:nvSpPr>
        <p:spPr>
          <a:xfrm>
            <a:off x="1479758" y="1807922"/>
            <a:ext cx="4866450" cy="216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BrushScript" panose="02020500000000000000" pitchFamily="18" charset="0"/>
                <a:cs typeface="Times New Roman" panose="02020603050405020304" pitchFamily="18" charset="0"/>
              </a:rPr>
              <a:t>- Vì sao phải bảo vệ các công trình công cộng?</a:t>
            </a:r>
            <a:endParaRPr lang="en-US" sz="2800" dirty="0">
              <a:effectLst/>
              <a:latin typeface="Times New Roman" panose="02020603050405020304" pitchFamily="18" charset="0"/>
              <a:ea typeface="BrushScript" panose="02020500000000000000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BrushScript" panose="02020500000000000000" pitchFamily="18" charset="0"/>
                <a:cs typeface="Times New Roman" panose="02020603050405020304" pitchFamily="18" charset="0"/>
              </a:rPr>
              <a:t>- Nêu những việc làm cụ thể bảo vệ các công trình công cộng? </a:t>
            </a:r>
            <a:endParaRPr lang="en-US" sz="2800" dirty="0">
              <a:effectLst/>
              <a:latin typeface="Times New Roman" panose="02020603050405020304" pitchFamily="18" charset="0"/>
              <a:ea typeface="BrushScript" panose="02020500000000000000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0443 0.11505 L -0.20443 0.11528 C -0.19727 0.11273 -0.19037 0.1088 -0.18321 0.1081 C -0.04909 0.09352 -0.14753 0.11204 -0.09284 0.10116 C -0.0543 0.07847 -0.09753 0.10162 -0.05625 0.0875 C -0.03164 0.07917 -0.03998 0.07755 -0.01784 0.06713 C -0.01146 0.06412 -0.00508 0.06204 0.00143 0.06019 C 0.01927 0.05509 0.03763 0.0544 0.05521 0.04653 C 0.08099 0.03519 0.10586 0.02361 0.13216 0.01574 C 0.13984 0.01343 0.14765 0.01157 0.15521 0.00903 C 0.16432 0.00579 0.17331 0.00232 0.18216 -0.00139 C 0.18984 -0.0044 0.19726 -0.00926 0.20521 -0.01157 C 0.21276 -0.01389 0.2207 -0.01389 0.22838 -0.01505 C 0.23672 -0.01829 0.24492 -0.0213 0.25325 -0.02523 C 0.25976 -0.02824 0.26575 -0.03333 0.27239 -0.03542 C 0.27943 -0.03796 0.28659 -0.03773 0.29349 -0.03889 C 0.29987 -0.04236 0.30625 -0.04676 0.31289 -0.04907 C 0.31836 -0.05139 0.32435 -0.05139 0.33021 -0.05255 C 0.33463 -0.05347 0.33906 -0.05486 0.34362 -0.05602 L 0.35898 -0.05949 C 0.36471 -0.06273 0.37044 -0.06713 0.37617 -0.06968 C 0.38073 -0.07153 0.38515 -0.07176 0.38971 -0.07315 C 0.39297 -0.07407 0.39622 -0.07546 0.39935 -0.07662 C 0.40716 -0.07893 0.42044 -0.08171 0.42825 -0.08333 C 0.43138 -0.08565 0.43437 -0.08866 0.43789 -0.09028 C 0.44153 -0.09213 0.44544 -0.09236 0.44922 -0.09352 C 0.4526 -0.09468 0.45573 -0.09606 0.45898 -0.09699 C 0.46289 -0.09838 0.46666 -0.0993 0.47057 -0.10046 C 0.4737 -0.10139 0.47695 -0.10278 0.48008 -0.10393 C 0.48776 -0.10625 0.49544 -0.1081 0.50312 -0.11065 C 0.50651 -0.1118 0.5095 -0.11296 0.51289 -0.11412 C 0.51549 -0.11505 0.51797 -0.11667 0.52057 -0.11759 C 0.52435 -0.11898 0.52825 -0.11991 0.5319 -0.12106 C 0.54622 -0.13102 0.53724 -0.12616 0.55312 -0.13125 C 0.55651 -0.13218 0.55963 -0.13356 0.56289 -0.13472 C 0.57448 -0.13843 0.58541 -0.1412 0.59752 -0.14143 L 0.95325 -0.14491 C 0.97903 -0.15625 0.9582 -0.14838 1.01679 -0.14838 L 1.01679 -0.14815 " pathEditMode="relative" rAng="0" ptsTypes="AAAAAAAAAAAAAAAAAAAAAAAAAAAAAAAAAAAAA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55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1166" name="图片 1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809" y="5152818"/>
            <a:ext cx="2270117" cy="1785894"/>
          </a:xfrm>
          <a:prstGeom prst="rect">
            <a:avLst/>
          </a:prstGeom>
        </p:spPr>
      </p:pic>
      <p:pic>
        <p:nvPicPr>
          <p:cNvPr id="1167" name="图片 1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6764" y="3164720"/>
            <a:ext cx="1737567" cy="275838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1778985" y="1953661"/>
            <a:ext cx="616684" cy="7957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26870" y="120143"/>
            <a:ext cx="5538260" cy="7067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ÔN CÁC BÀI ĐÃ HỌC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7672" y="1958159"/>
            <a:ext cx="10945923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9: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Kính trọng và biết ơn người lao động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327" y="3265176"/>
            <a:ext cx="766609" cy="54458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70631" y="3199470"/>
            <a:ext cx="6567352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10: </a:t>
            </a:r>
            <a:r>
              <a:rPr lang="nl-NL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ịch sự với mọi người   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b="58849"/>
          <a:stretch>
            <a:fillRect/>
          </a:stretch>
        </p:blipFill>
        <p:spPr>
          <a:xfrm>
            <a:off x="1470643" y="4523103"/>
            <a:ext cx="616684" cy="79570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831022" y="4506487"/>
            <a:ext cx="889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11: </a:t>
            </a:r>
            <a:r>
              <a:rPr lang="nl-NL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 gìn các công trình công cộng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777" y="2864221"/>
            <a:ext cx="2934223" cy="315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99880" y="259992"/>
            <a:ext cx="875786" cy="353683"/>
          </a:xfrm>
          <a:prstGeom prst="rect">
            <a:avLst/>
          </a:prstGeom>
        </p:spPr>
      </p:pic>
      <p:sp>
        <p:nvSpPr>
          <p:cNvPr id="334" name="文本框 333"/>
          <p:cNvSpPr txBox="1"/>
          <p:nvPr/>
        </p:nvSpPr>
        <p:spPr>
          <a:xfrm>
            <a:off x="406111" y="1681901"/>
            <a:ext cx="1154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hành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việc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dưới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đây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sự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kính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trọng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lao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文本框 8">
            <a:extLst>
              <a:ext uri="{FF2B5EF4-FFF2-40B4-BE49-F238E27FC236}">
                <a16:creationId xmlns:a16="http://schemas.microsoft.com/office/drawing/2014/main" id="{21B474CB-875A-4A2A-BE2C-501FC29B9774}"/>
              </a:ext>
            </a:extLst>
          </p:cNvPr>
          <p:cNvSpPr txBox="1"/>
          <p:nvPr/>
        </p:nvSpPr>
        <p:spPr>
          <a:xfrm>
            <a:off x="685019" y="113667"/>
            <a:ext cx="11270217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9:</a:t>
            </a:r>
            <a:r>
              <a:rPr lang="nl-NL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 trọng và biết ơn người lao động 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AF878-4CD5-41BF-98B0-65A3820D543C}"/>
              </a:ext>
            </a:extLst>
          </p:cNvPr>
          <p:cNvSpPr txBox="1"/>
          <p:nvPr/>
        </p:nvSpPr>
        <p:spPr>
          <a:xfrm>
            <a:off x="2065667" y="2127732"/>
            <a:ext cx="8060666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2CC74-06D7-4D0E-A4C7-A0634A410DCC}"/>
              </a:ext>
            </a:extLst>
          </p:cNvPr>
          <p:cNvSpPr/>
          <p:nvPr/>
        </p:nvSpPr>
        <p:spPr>
          <a:xfrm>
            <a:off x="1996741" y="2279736"/>
            <a:ext cx="461665" cy="461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F8982B-1ECD-4F86-AA48-F0747134836A}"/>
              </a:ext>
            </a:extLst>
          </p:cNvPr>
          <p:cNvSpPr/>
          <p:nvPr/>
        </p:nvSpPr>
        <p:spPr>
          <a:xfrm>
            <a:off x="2022077" y="3348097"/>
            <a:ext cx="461665" cy="461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516AE2-9AA9-4C76-8D46-5B17965CA986}"/>
              </a:ext>
            </a:extLst>
          </p:cNvPr>
          <p:cNvSpPr/>
          <p:nvPr/>
        </p:nvSpPr>
        <p:spPr>
          <a:xfrm>
            <a:off x="1996740" y="3834684"/>
            <a:ext cx="461665" cy="461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E9F50C-BF04-4B93-9542-8CE03D9FAD5B}"/>
              </a:ext>
            </a:extLst>
          </p:cNvPr>
          <p:cNvSpPr/>
          <p:nvPr/>
        </p:nvSpPr>
        <p:spPr>
          <a:xfrm>
            <a:off x="2006159" y="4445660"/>
            <a:ext cx="461665" cy="461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6BAA22-F434-45C8-8BDB-8FE651E69703}"/>
              </a:ext>
            </a:extLst>
          </p:cNvPr>
          <p:cNvSpPr/>
          <p:nvPr/>
        </p:nvSpPr>
        <p:spPr>
          <a:xfrm>
            <a:off x="1994075" y="4965377"/>
            <a:ext cx="461665" cy="461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7F143A-10CA-4492-A257-7A0DFF5244FA}"/>
              </a:ext>
            </a:extLst>
          </p:cNvPr>
          <p:cNvSpPr/>
          <p:nvPr/>
        </p:nvSpPr>
        <p:spPr>
          <a:xfrm>
            <a:off x="2003494" y="5536026"/>
            <a:ext cx="461665" cy="4616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1643 L -0.11146 0.01666 L -0.1026 0.01203 C -0.10143 0.01111 -0.10026 0.00949 -0.09896 0.00949 C -0.08828 0.00949 -0.07786 0.01111 -0.06719 0.01203 C -0.05104 0.02153 -0.06745 0.01227 -0.05286 0.01875 C -0.05156 0.01898 -0.05026 0.02014 -0.04896 0.02129 C -0.04714 0.02176 -0.04583 0.02222 -0.04414 0.02291 C -0.04219 0.02361 -0.04036 0.02407 -0.03854 0.025 C -0.0375 0.02546 -0.03659 0.02685 -0.03568 0.02754 C -0.03451 0.02847 -0.0332 0.02916 -0.03164 0.02986 C -0.02865 0.03148 -0.02552 0.0324 -0.02227 0.03426 C -0.01979 0.03588 -0.01693 0.03773 -0.01484 0.03912 C -0.01211 0.03958 -0.00951 0.03981 -0.00651 0.04097 C -0.00521 0.04166 -0.00378 0.04236 -0.00221 0.04352 C 0.01211 0.04884 -0.00195 0.04236 0.00937 0.04838 L 0.04883 0.04583 C 0.05039 0.04514 0.05182 0.04398 0.05352 0.04352 C 0.05534 0.04236 0.05742 0.04213 0.05924 0.04097 C 0.06836 0.03634 0.0543 0.0412 0.06576 0.03657 C 0.06797 0.03518 0.07018 0.03495 0.0724 0.03426 C 0.07422 0.03356 0.07578 0.03264 0.07734 0.03171 C 0.07917 0.03125 0.08125 0.03032 0.08294 0.02986 C 0.08385 0.02916 0.08516 0.02778 0.08607 0.02754 C 0.08776 0.02639 0.08984 0.02615 0.09167 0.025 C 0.09297 0.02453 0.09414 0.02361 0.09557 0.02291 C 0.09714 0.02199 0.0987 0.02176 0.10026 0.02129 C 0.10273 0.01921 0.10521 0.01736 0.10794 0.01643 C 0.11497 0.01342 0.11172 0.01504 0.11758 0.01203 C 0.11849 0.01018 0.1194 0.0081 0.12031 0.00717 C 0.12227 0.00532 0.12435 0.00532 0.12617 0.00278 C 0.12708 0.00139 0.12786 -0.00093 0.12904 -0.00209 C 0.13177 -0.00347 0.13477 -0.00301 0.13763 -0.00417 C 0.13958 -0.00486 0.14154 -0.00556 0.14336 -0.00579 L 0.17487 -0.00417 C 0.17799 -0.00394 0.18438 -0.00162 0.18737 0.00046 C 0.18971 0.00162 0.1918 0.00324 0.19414 0.00463 C 0.19531 0.00555 0.19674 0.00694 0.19818 0.00717 C 0.20117 0.0081 0.20443 0.00879 0.20742 0.00949 C 0.21784 0.01528 0.21276 0.01389 0.22305 0.01389 L 0.22305 0.01412 " pathEditMode="relative" rAng="0" ptsTypes="AAAAAAAAAAAAAAAAAAAAAAAAAAAAAAAAAAAAAAAAA">
                                      <p:cBhvr>
                                        <p:cTn id="6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34" grpId="1"/>
      <p:bldP spid="11" grpId="0"/>
      <p:bldP spid="9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7448" y="2035711"/>
            <a:ext cx="2934223" cy="31591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99880" y="259992"/>
            <a:ext cx="875786" cy="3536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3762" y="1663109"/>
            <a:ext cx="7000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Hãy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sưu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tầm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câu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ca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dao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tục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ngữ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hát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tranh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truyện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,…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nói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lao</a:t>
            </a:r>
            <a:r>
              <a:rPr lang="en-US" altLang="zh-CN" sz="50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động</a:t>
            </a:r>
            <a:endParaRPr lang="en-US" altLang="zh-CN" sz="5000" b="1" dirty="0">
              <a:solidFill>
                <a:srgbClr val="F74F4F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6 0.01643 L -0.11146 0.01666 L -0.1026 0.01203 C -0.10143 0.01111 -0.10026 0.00949 -0.09896 0.00949 C -0.08828 0.00949 -0.07786 0.01111 -0.06719 0.01203 C -0.05104 0.02153 -0.06745 0.01227 -0.05286 0.01875 C -0.05156 0.01898 -0.05026 0.02014 -0.04896 0.02129 C -0.04714 0.02176 -0.04583 0.02222 -0.04414 0.02291 C -0.04219 0.02361 -0.04036 0.02407 -0.03854 0.025 C -0.0375 0.02546 -0.03659 0.02685 -0.03568 0.02754 C -0.03451 0.02847 -0.0332 0.02916 -0.03164 0.02986 C -0.02865 0.03148 -0.02552 0.0324 -0.02227 0.03426 C -0.01979 0.03588 -0.01693 0.03773 -0.01484 0.03912 C -0.01211 0.03958 -0.00951 0.03981 -0.00651 0.04097 C -0.00521 0.04166 -0.00378 0.04236 -0.00221 0.04352 C 0.01211 0.04884 -0.00195 0.04236 0.00937 0.04838 L 0.04883 0.04583 C 0.05039 0.04514 0.05182 0.04398 0.05352 0.04352 C 0.05534 0.04236 0.05742 0.04213 0.05924 0.04097 C 0.06836 0.03634 0.0543 0.0412 0.06576 0.03657 C 0.06797 0.03518 0.07018 0.03495 0.0724 0.03426 C 0.07422 0.03356 0.07578 0.03264 0.07734 0.03171 C 0.07917 0.03125 0.08125 0.03032 0.08294 0.02986 C 0.08385 0.02916 0.08516 0.02778 0.08607 0.02754 C 0.08776 0.02639 0.08984 0.02615 0.09167 0.025 C 0.09297 0.02453 0.09414 0.02361 0.09557 0.02291 C 0.09714 0.02199 0.0987 0.02176 0.10026 0.02129 C 0.10273 0.01921 0.10521 0.01736 0.10794 0.01643 C 0.11497 0.01342 0.11172 0.01504 0.11758 0.01203 C 0.11849 0.01018 0.1194 0.0081 0.12031 0.00717 C 0.12227 0.00532 0.12435 0.00532 0.12617 0.00278 C 0.12708 0.00139 0.12786 -0.00093 0.12904 -0.00209 C 0.13177 -0.00347 0.13477 -0.00301 0.13763 -0.00417 C 0.13958 -0.00486 0.14154 -0.00556 0.14336 -0.00579 L 0.17487 -0.00417 C 0.17799 -0.00394 0.18438 -0.00162 0.18737 0.00046 C 0.18971 0.00162 0.1918 0.00324 0.19414 0.00463 C 0.19531 0.00555 0.19674 0.00694 0.19818 0.00717 C 0.20117 0.0081 0.20443 0.00879 0.20742 0.00949 C 0.21784 0.01528 0.21276 0.01389 0.22305 0.01389 L 0.22305 0.01412 " pathEditMode="relative" rAng="0" ptsTypes="AAAAAAAAAAAAAAAAAAAAAAAAAAAAAAAAAAAAAAAAA">
                                      <p:cBhvr>
                                        <p:cTn id="6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EEF6AC-9C82-4976-96D8-6CA7CF774B61}"/>
              </a:ext>
            </a:extLst>
          </p:cNvPr>
          <p:cNvSpPr txBox="1"/>
          <p:nvPr/>
        </p:nvSpPr>
        <p:spPr>
          <a:xfrm>
            <a:off x="3319669" y="1741438"/>
            <a:ext cx="61092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+mj-lt"/>
              </a:rPr>
              <a:t>Rủ nhau đi cấy đi cày</a:t>
            </a:r>
            <a:endParaRPr lang="vi-VN" sz="2800" b="0" i="0" dirty="0">
              <a:solidFill>
                <a:srgbClr val="002060"/>
              </a:solidFill>
              <a:effectLst/>
              <a:latin typeface="+mj-lt"/>
            </a:endParaRPr>
          </a:p>
          <a:p>
            <a:pPr algn="l"/>
            <a:r>
              <a:rPr lang="vi-VN" sz="2800" b="0" i="0" dirty="0">
                <a:solidFill>
                  <a:srgbClr val="002060"/>
                </a:solidFill>
                <a:effectLst/>
                <a:latin typeface="+mj-lt"/>
              </a:rPr>
              <a:t>Bấy giờ khó nhọc, có ngày phong lưu.</a:t>
            </a:r>
          </a:p>
          <a:p>
            <a:pPr algn="l"/>
            <a:r>
              <a:rPr lang="vi-VN" sz="2800" b="0" i="0" dirty="0">
                <a:solidFill>
                  <a:srgbClr val="002060"/>
                </a:solidFill>
                <a:effectLst/>
                <a:latin typeface="+mj-lt"/>
              </a:rPr>
              <a:t>Trên đồng cạn, dưới đồng sâu</a:t>
            </a:r>
          </a:p>
          <a:p>
            <a:pPr algn="l"/>
            <a:r>
              <a:rPr lang="vi-VN" sz="2800" b="0" i="0" dirty="0">
                <a:solidFill>
                  <a:srgbClr val="002060"/>
                </a:solidFill>
                <a:effectLst/>
                <a:latin typeface="+mj-lt"/>
              </a:rPr>
              <a:t>Chồng cày, vợ cấy, con trâu đi bừa.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2800" b="1" i="0" dirty="0">
                <a:solidFill>
                  <a:srgbClr val="002060"/>
                </a:solidFill>
                <a:effectLst/>
                <a:latin typeface="+mj-lt"/>
              </a:rPr>
              <a:t>Cày đồng đang buổi ban trưa</a:t>
            </a:r>
            <a:endParaRPr lang="vi-VN" sz="2800" b="0" i="0" dirty="0">
              <a:solidFill>
                <a:srgbClr val="002060"/>
              </a:solidFill>
              <a:effectLst/>
              <a:latin typeface="+mj-lt"/>
            </a:endParaRPr>
          </a:p>
          <a:p>
            <a:pPr algn="l"/>
            <a:r>
              <a:rPr lang="vi-VN" sz="2800" b="0" i="0" dirty="0">
                <a:solidFill>
                  <a:srgbClr val="002060"/>
                </a:solidFill>
                <a:effectLst/>
                <a:latin typeface="+mj-lt"/>
              </a:rPr>
              <a:t>Mồ hôi thánh thót như mưa ruộng cày.</a:t>
            </a:r>
          </a:p>
          <a:p>
            <a:pPr algn="l"/>
            <a:r>
              <a:rPr lang="vi-VN" sz="2800" b="0" i="0" dirty="0">
                <a:solidFill>
                  <a:srgbClr val="002060"/>
                </a:solidFill>
                <a:effectLst/>
                <a:latin typeface="+mj-lt"/>
              </a:rPr>
              <a:t>Ai ơi! Bưng bát cơm đầy</a:t>
            </a:r>
          </a:p>
          <a:p>
            <a:pPr algn="l"/>
            <a:r>
              <a:rPr lang="vi-VN" sz="2800" b="0" i="0" dirty="0">
                <a:solidFill>
                  <a:srgbClr val="002060"/>
                </a:solidFill>
                <a:effectLst/>
                <a:latin typeface="+mj-lt"/>
              </a:rPr>
              <a:t>Dẻo thơm một hạt, đắng cay muôn phần.</a:t>
            </a:r>
          </a:p>
        </p:txBody>
      </p:sp>
    </p:spTree>
    <p:extLst>
      <p:ext uri="{BB962C8B-B14F-4D97-AF65-F5344CB8AC3E}">
        <p14:creationId xmlns:p14="http://schemas.microsoft.com/office/powerpoint/2010/main" val="85514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5" r="14930"/>
          <a:stretch>
            <a:fillRect/>
          </a:stretch>
        </p:blipFill>
        <p:spPr>
          <a:xfrm>
            <a:off x="0" y="4554907"/>
            <a:ext cx="5648770" cy="23030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4640366"/>
            <a:ext cx="5503492" cy="2217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8" y="3064617"/>
            <a:ext cx="1737567" cy="27583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76814" y="2040167"/>
            <a:ext cx="1027043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hãy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cùng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nhóm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thảo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luận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huống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sau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Nam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đang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chơi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bóng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sân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nhà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hoá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do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sơ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ý,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quả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bóng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bay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rơi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trúng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nữ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đi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ngang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qua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Nam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nên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huống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37EE3D88-E9C0-4451-BB79-21414D7CB3F8}"/>
              </a:ext>
            </a:extLst>
          </p:cNvPr>
          <p:cNvSpPr txBox="1"/>
          <p:nvPr/>
        </p:nvSpPr>
        <p:spPr>
          <a:xfrm>
            <a:off x="2076814" y="109565"/>
            <a:ext cx="8767212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10: </a:t>
            </a:r>
            <a:r>
              <a:rPr lang="nl-NL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ịch sự với mọi người  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32925" y="1923845"/>
            <a:ext cx="10926149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sẽ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ứng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xử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huống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sau</a:t>
            </a:r>
            <a:r>
              <a:rPr lang="en-US" altLang="zh-CN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đường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đi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qua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vườn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hoa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gần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nhà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Hoàng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mấy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đang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trổ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vào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vườn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hái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hoa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bẻ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cành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chơi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. Theo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Hoàng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huống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đó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Chủ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nhật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mẹ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Lan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đi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xem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phim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rạp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Đến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cổng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Lan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số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cưới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đùa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vứt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vỏ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ăn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bừa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bãi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.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Nếu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Lan,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sẽ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làm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" name="文本框 13">
            <a:extLst>
              <a:ext uri="{FF2B5EF4-FFF2-40B4-BE49-F238E27FC236}">
                <a16:creationId xmlns:a16="http://schemas.microsoft.com/office/drawing/2014/main" id="{32B32E41-B692-4AB6-9B76-5B5EA0960FE2}"/>
              </a:ext>
            </a:extLst>
          </p:cNvPr>
          <p:cNvSpPr txBox="1"/>
          <p:nvPr/>
        </p:nvSpPr>
        <p:spPr>
          <a:xfrm>
            <a:off x="1976439" y="31815"/>
            <a:ext cx="883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 11:</a:t>
            </a:r>
            <a:r>
              <a:rPr lang="nl-NL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 gìn các công trình công cộng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5280" y="3278874"/>
            <a:ext cx="11521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CHÚC CÁC CON </a:t>
            </a:r>
          </a:p>
          <a:p>
            <a:pPr algn="ctr"/>
            <a:r>
              <a:rPr lang="en-US" altLang="zh-CN" sz="5400" b="1" dirty="0">
                <a:solidFill>
                  <a:srgbClr val="F74F4F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</a:rPr>
              <a:t>CHĂM NGOAN HỌC GIỎI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06718" y="694481"/>
            <a:ext cx="2970875" cy="2802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0.00416 -0.00093 0.00833 -0.00232 0.0125 -0.00301 C 0.01471 -0.00348 0.02968 -0.00487 0.03125 -0.0051 C 0.03385 -0.00533 0.03632 -0.00602 0.0388 -0.00602 L 0.17018 -0.00787 C 0.17656 -0.0088 0.18007 -0.00903 0.18632 -0.00996 C 0.19713 -0.01158 0.18815 -0.01042 0.20013 -0.01181 C 0.20429 -0.0125 0.21093 -0.01297 0.2151 -0.01389 C 0.21757 -0.01436 0.22005 -0.01528 0.22252 -0.01575 C 0.22539 -0.01621 0.22825 -0.01644 0.23112 -0.0169 C 0.23372 -0.01713 0.23619 -0.01737 0.23867 -0.01783 C 0.24075 -0.01806 0.24283 -0.01852 0.24492 -0.01875 C 0.24739 -0.01922 0.25 -0.01945 0.25247 -0.01991 C 0.25455 -0.02014 0.25664 -0.02037 0.25872 -0.02061 L 0.27369 -0.02269 C 0.27578 -0.02338 0.27773 -0.02431 0.27994 -0.02477 C 0.28242 -0.02524 0.28489 -0.02524 0.28737 -0.0257 C 0.30221 -0.02801 0.2789 -0.02524 0.30117 -0.02755 C 0.30325 -0.02825 0.3052 -0.02917 0.30742 -0.02963 C 0.31158 -0.03033 0.31575 -0.0301 0.31992 -0.03056 C 0.322 -0.03079 0.32408 -0.03125 0.32617 -0.03149 C 0.32955 -0.03218 0.33281 -0.03287 0.33619 -0.03357 C 0.33789 -0.0338 0.33958 -0.03426 0.34114 -0.0345 C 0.34244 -0.03496 0.34362 -0.03542 0.34492 -0.03542 C 0.34817 -0.03612 0.35156 -0.03612 0.35494 -0.03658 C 0.36158 -0.0382 0.35586 -0.03704 0.36497 -0.03843 C 0.36666 -0.03889 0.36823 -0.03936 0.36992 -0.03959 C 0.37578 -0.04028 0.38737 -0.04144 0.38737 -0.04144 C 0.38945 -0.04213 0.39153 -0.04306 0.39362 -0.04329 C 0.40963 -0.04676 0.40156 -0.04422 0.41497 -0.0463 C 0.41823 -0.047 0.42161 -0.04769 0.42487 -0.04838 C 0.42656 -0.04862 0.42825 -0.04931 0.42994 -0.04931 L 0.44622 -0.05024 C 0.6319 -0.09908 0.83789 -0.05139 1.03372 -0.05139 L 1.03372 -0.05116 " pathEditMode="relative" rAng="0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0" y="-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784970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452</Words>
  <Application>Microsoft Office PowerPoint</Application>
  <PresentationFormat>Widescreen</PresentationFormat>
  <Paragraphs>50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Amazone</vt:lpstr>
      <vt:lpstr>Times New Roman</vt:lpstr>
      <vt:lpstr>Calibri</vt:lpstr>
      <vt:lpstr>Arial</vt:lpstr>
      <vt:lpstr>Montserrat Medium</vt:lpstr>
      <vt:lpstr>Calibri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Tran Thi Huong</cp:lastModifiedBy>
  <cp:revision>68</cp:revision>
  <dcterms:created xsi:type="dcterms:W3CDTF">2016-09-06T06:07:00Z</dcterms:created>
  <dcterms:modified xsi:type="dcterms:W3CDTF">2022-03-05T08:25:21Z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70E177AB4CBE4671912102DB11C9AA84</vt:lpwstr>
  </property>
</Properties>
</file>