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8" r:id="rId2"/>
  </p:sldMasterIdLst>
  <p:notesMasterIdLst>
    <p:notesMasterId r:id="rId23"/>
  </p:notesMasterIdLst>
  <p:sldIdLst>
    <p:sldId id="445" r:id="rId3"/>
    <p:sldId id="282" r:id="rId4"/>
    <p:sldId id="280" r:id="rId5"/>
    <p:sldId id="464" r:id="rId6"/>
    <p:sldId id="283" r:id="rId7"/>
    <p:sldId id="278" r:id="rId8"/>
    <p:sldId id="416" r:id="rId9"/>
    <p:sldId id="490" r:id="rId10"/>
    <p:sldId id="529" r:id="rId11"/>
    <p:sldId id="533" r:id="rId12"/>
    <p:sldId id="530" r:id="rId13"/>
    <p:sldId id="531" r:id="rId14"/>
    <p:sldId id="534" r:id="rId15"/>
    <p:sldId id="494" r:id="rId16"/>
    <p:sldId id="535" r:id="rId17"/>
    <p:sldId id="532" r:id="rId18"/>
    <p:sldId id="536" r:id="rId19"/>
    <p:sldId id="292" r:id="rId20"/>
    <p:sldId id="293" r:id="rId21"/>
    <p:sldId id="277" r:id="rId22"/>
  </p:sldIdLst>
  <p:sldSz cx="12192000" cy="6858000"/>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DE6"/>
    <a:srgbClr val="66FFFF"/>
    <a:srgbClr val="FFCCCC"/>
    <a:srgbClr val="CCFF99"/>
    <a:srgbClr val="FFFF99"/>
    <a:srgbClr val="FFFFFF"/>
    <a:srgbClr val="FF3300"/>
    <a:srgbClr val="DDBA59"/>
    <a:srgbClr val="E0C066"/>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11" autoAdjust="0"/>
    <p:restoredTop sz="90326" autoAdjust="0"/>
  </p:normalViewPr>
  <p:slideViewPr>
    <p:cSldViewPr snapToGrid="0">
      <p:cViewPr varScale="1">
        <p:scale>
          <a:sx n="71" d="100"/>
          <a:sy n="71" d="100"/>
        </p:scale>
        <p:origin x="1056"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F61C3E-2C78-4123-B812-75DAE4645A7F}" type="datetimeFigureOut">
              <a:rPr lang="en-US" smtClean="0"/>
              <a:t>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692641-E541-44DC-852F-235EE2BA86E1}" type="slidenum">
              <a:rPr lang="en-US" smtClean="0"/>
              <a:t>‹#›</a:t>
            </a:fld>
            <a:endParaRPr lang="en-US"/>
          </a:p>
        </p:txBody>
      </p:sp>
    </p:spTree>
    <p:extLst>
      <p:ext uri="{BB962C8B-B14F-4D97-AF65-F5344CB8AC3E}">
        <p14:creationId xmlns:p14="http://schemas.microsoft.com/office/powerpoint/2010/main" val="1235405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92641-E541-44DC-852F-235EE2BA86E1}" type="slidenum">
              <a:rPr lang="en-US" smtClean="0"/>
              <a:t>19</a:t>
            </a:fld>
            <a:endParaRPr lang="en-US"/>
          </a:p>
        </p:txBody>
      </p:sp>
    </p:spTree>
    <p:extLst>
      <p:ext uri="{BB962C8B-B14F-4D97-AF65-F5344CB8AC3E}">
        <p14:creationId xmlns:p14="http://schemas.microsoft.com/office/powerpoint/2010/main" val="3021759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F62EAB2-B444-4514-BBC4-48E17212839F}" type="datetimeFigureOut">
              <a:rPr lang="en-US" smtClean="0"/>
              <a:t>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954713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F62EAB2-B444-4514-BBC4-48E17212839F}" type="datetimeFigureOut">
              <a:rPr lang="en-US" smtClean="0"/>
              <a:t>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073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7131699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6424906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4207411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7875224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649874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62EAB2-B444-4514-BBC4-48E17212839F}" type="datetimeFigureOut">
              <a:rPr lang="en-US" smtClean="0"/>
              <a:t>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9125278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62EAB2-B444-4514-BBC4-48E17212839F}" type="datetimeFigureOut">
              <a:rPr lang="en-US" smtClean="0"/>
              <a:t>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987706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F62EAB2-B444-4514-BBC4-48E17212839F}" type="datetimeFigureOut">
              <a:rPr lang="en-US" smtClean="0"/>
              <a:t>2/7/2022</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70F57D92-B34F-49C4-BDB1-FF34504696C3}" type="slidenum">
              <a:rPr lang="en-US" smtClean="0"/>
              <a:t>‹#›</a:t>
            </a:fld>
            <a:endParaRPr lang="en-US"/>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14441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171547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F62EAB2-B444-4514-BBC4-48E17212839F}" type="datetimeFigureOut">
              <a:rPr lang="en-US" smtClean="0"/>
              <a:t>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7858894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49620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F62EAB2-B444-4514-BBC4-48E17212839F}" type="datetimeFigureOut">
              <a:rPr lang="en-US" smtClean="0"/>
              <a:t>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695338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F62EAB2-B444-4514-BBC4-48E17212839F}" type="datetimeFigureOut">
              <a:rPr lang="en-US" smtClean="0"/>
              <a:t>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t>‹#›</a:t>
            </a:fld>
            <a:endParaRPr lang="en-US"/>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70724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F62EAB2-B444-4514-BBC4-48E17212839F}" type="datetimeFigureOut">
              <a:rPr lang="en-US" smtClean="0"/>
              <a:t>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61837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8434940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791808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9452076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635918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6392085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586422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F62EAB2-B444-4514-BBC4-48E17212839F}" type="datetimeFigureOut">
              <a:rPr lang="en-US" smtClean="0"/>
              <a:t>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742904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02740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9775757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5373123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77129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28353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2661619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33884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96377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03511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1238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F62EAB2-B444-4514-BBC4-48E17212839F}" type="datetimeFigureOut">
              <a:rPr lang="en-US" smtClean="0"/>
              <a:t>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549387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F62EAB2-B444-4514-BBC4-48E17212839F}" type="datetimeFigureOut">
              <a:rPr lang="en-US" smtClean="0"/>
              <a:t>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35574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62EAB2-B444-4514-BBC4-48E17212839F}" type="datetimeFigureOut">
              <a:rPr lang="en-US" smtClean="0"/>
              <a:t>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655358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221557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F62EAB2-B444-4514-BBC4-48E17212839F}" type="datetimeFigureOut">
              <a:rPr lang="en-US" smtClean="0"/>
              <a:t>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01135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F62EAB2-B444-4514-BBC4-48E17212839F}" type="datetimeFigureOut">
              <a:rPr lang="en-US" smtClean="0"/>
              <a:t>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421670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image" Target="../media/image3.png"/><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theme" Target="../theme/theme2.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62EAB2-B444-4514-BBC4-48E17212839F}" type="datetimeFigureOut">
              <a:rPr lang="en-US" smtClean="0"/>
              <a:t>2/7/2022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F57D92-B34F-49C4-BDB1-FF34504696C3}" type="slidenum">
              <a:rPr lang="en-US" smtClean="0"/>
              <a:t>‹#›</a:t>
            </a:fld>
            <a:endParaRPr lang="en-US"/>
          </a:p>
        </p:txBody>
      </p:sp>
    </p:spTree>
    <p:extLst>
      <p:ext uri="{BB962C8B-B14F-4D97-AF65-F5344CB8AC3E}">
        <p14:creationId xmlns:p14="http://schemas.microsoft.com/office/powerpoint/2010/main" val="1112404847"/>
      </p:ext>
    </p:extLst>
  </p:cSld>
  <p:clrMap bg1="lt1" tx1="dk1" bg2="lt2" tx2="dk2" accent1="accent1" accent2="accent2" accent3="accent3" accent4="accent4" accent5="accent5" accent6="accent6" hlink="hlink" folHlink="folHlink"/>
  <p:sldLayoutIdLst>
    <p:sldLayoutId id="2147483661" r:id="rId1"/>
    <p:sldLayoutId id="2147483735" r:id="rId2"/>
    <p:sldLayoutId id="2147483733" r:id="rId3"/>
    <p:sldLayoutId id="2147483731" r:id="rId4"/>
    <p:sldLayoutId id="2147483728" r:id="rId5"/>
    <p:sldLayoutId id="2147483662" r:id="rId6"/>
    <p:sldLayoutId id="2147483663" r:id="rId7"/>
    <p:sldLayoutId id="2147483664" r:id="rId8"/>
    <p:sldLayoutId id="2147483665" r:id="rId9"/>
    <p:sldLayoutId id="2147483666" r:id="rId10"/>
    <p:sldLayoutId id="2147483667" r:id="rId11"/>
    <p:sldLayoutId id="2147483730" r:id="rId12"/>
    <p:sldLayoutId id="214748372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F62EAB2-B444-4514-BBC4-48E17212839F}" type="datetimeFigureOut">
              <a:rPr lang="en-US" smtClean="0"/>
              <a:t>2/7/2022</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0F57D92-B34F-49C4-BDB1-FF34504696C3}" type="slidenum">
              <a:rPr lang="en-US" smtClean="0"/>
              <a:t>‹#›</a:t>
            </a:fld>
            <a:endParaRPr lang="en-US"/>
          </a:p>
        </p:txBody>
      </p:sp>
    </p:spTree>
    <p:extLst>
      <p:ext uri="{BB962C8B-B14F-4D97-AF65-F5344CB8AC3E}">
        <p14:creationId xmlns:p14="http://schemas.microsoft.com/office/powerpoint/2010/main" val="409754070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36" r:id="rId8"/>
    <p:sldLayoutId id="2147483734" r:id="rId9"/>
    <p:sldLayoutId id="2147483732" r:id="rId10"/>
    <p:sldLayoutId id="2147483729" r:id="rId11"/>
    <p:sldLayoutId id="2147483726" r:id="rId12"/>
    <p:sldLayoutId id="2147483716" r:id="rId13"/>
    <p:sldLayoutId id="2147483717" r:id="rId14"/>
    <p:sldLayoutId id="2147483718" r:id="rId15"/>
    <p:sldLayoutId id="2147483719" r:id="rId16"/>
    <p:sldLayoutId id="2147483720" r:id="rId17"/>
    <p:sldLayoutId id="2147483721" r:id="rId18"/>
    <p:sldLayoutId id="2147483722" r:id="rId19"/>
    <p:sldLayoutId id="2147483723" r:id="rId20"/>
    <p:sldLayoutId id="2147483724" r:id="rId21"/>
    <p:sldLayoutId id="2147483725" r:id="rId22"/>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1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0046" y="1648065"/>
            <a:ext cx="8148384" cy="273921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p>
          <a:p>
            <a:pPr algn="ctr"/>
            <a:r>
              <a:rPr lang="en-US" sz="8000" b="1" spc="5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Luyện từ và câu 4</a:t>
            </a:r>
            <a:endPar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a:p>
            <a:pPr algn="ct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endParaRPr lang="en-US" sz="4000" b="1" i="1" spc="50" dirty="0">
              <a:ln w="11430"/>
              <a:solidFill>
                <a:srgbClr val="FF330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475977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708577" y="1522268"/>
            <a:ext cx="10737751" cy="1005680"/>
            <a:chOff x="-8052" y="1699617"/>
            <a:chExt cx="9469074" cy="1006257"/>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Mở rộng và hệ thống hóa vốn từ theo chủ điểm </a:t>
              </a:r>
              <a:r>
                <a:rPr lang="en-US" sz="2800" i="1">
                  <a:solidFill>
                    <a:schemeClr val="tx1"/>
                  </a:solidFill>
                  <a:latin typeface="Times New Roman" panose="02020603050405020304" pitchFamily="18" charset="0"/>
                  <a:ea typeface="Tahoma" panose="020B0604030504040204" pitchFamily="34" charset="0"/>
                  <a:cs typeface="Times New Roman" panose="02020603050405020304" pitchFamily="18" charset="0"/>
                </a:rPr>
                <a:t>Cái đẹp.</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708577" y="2885356"/>
            <a:ext cx="10715804" cy="910467"/>
            <a:chOff x="-8052" y="1747250"/>
            <a:chExt cx="8976506" cy="910989"/>
          </a:xfrm>
        </p:grpSpPr>
        <p:sp>
          <p:nvSpPr>
            <p:cNvPr id="13" name="Rectangle 12">
              <a:extLst>
                <a:ext uri="{FF2B5EF4-FFF2-40B4-BE49-F238E27FC236}">
                  <a16:creationId xmlns:a16="http://schemas.microsoft.com/office/drawing/2014/main" id="{1C59C6FF-16F6-4D4A-8D30-C9647637D21A}"/>
                </a:ext>
              </a:extLst>
            </p:cNvPr>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Hiểu nghĩa các từ ngữ thuộc chủ điểm: </a:t>
              </a:r>
              <a:r>
                <a:rPr lang="en-US" sz="2800" i="1">
                  <a:solidFill>
                    <a:schemeClr val="tx1"/>
                  </a:solidFill>
                  <a:latin typeface="Times New Roman" panose="02020603050405020304" pitchFamily="18" charset="0"/>
                  <a:cs typeface="Times New Roman" panose="02020603050405020304" pitchFamily="18" charset="0"/>
                </a:rPr>
                <a:t>Cái đẹp</a:t>
              </a:r>
              <a:r>
                <a:rPr lang="en-US" sz="2800">
                  <a:solidFill>
                    <a:schemeClr val="tx1"/>
                  </a:solidFill>
                  <a:latin typeface="Times New Roman" panose="02020603050405020304" pitchFamily="18" charset="0"/>
                  <a:cs typeface="Times New Roman" panose="02020603050405020304" pitchFamily="18" charset="0"/>
                </a:rPr>
                <a:t>.</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p>
          </p:txBody>
        </p:sp>
      </p:grpSp>
      <p:grpSp>
        <p:nvGrpSpPr>
          <p:cNvPr id="9" name="Group 8"/>
          <p:cNvGrpSpPr>
            <a:grpSpLocks/>
          </p:cNvGrpSpPr>
          <p:nvPr/>
        </p:nvGrpSpPr>
        <p:grpSpPr bwMode="auto">
          <a:xfrm>
            <a:off x="708577" y="4153231"/>
            <a:ext cx="10715804" cy="910467"/>
            <a:chOff x="-8052" y="1747250"/>
            <a:chExt cx="8976506" cy="910989"/>
          </a:xfrm>
        </p:grpSpPr>
        <p:sp>
          <p:nvSpPr>
            <p:cNvPr id="12" name="Rectangle 11">
              <a:extLst>
                <a:ext uri="{FF2B5EF4-FFF2-40B4-BE49-F238E27FC236}">
                  <a16:creationId xmlns:a16="http://schemas.microsoft.com/office/drawing/2014/main" id="{1C59C6FF-16F6-4D4A-8D30-C9647637D21A}"/>
                </a:ext>
              </a:extLst>
            </p:cNvPr>
            <p:cNvSpPr/>
            <p:nvPr/>
          </p:nvSpPr>
          <p:spPr>
            <a:xfrm>
              <a:off x="657899" y="1747250"/>
              <a:ext cx="8310555" cy="910989"/>
            </a:xfrm>
            <a:prstGeom prst="rect">
              <a:avLst/>
            </a:prstGeom>
            <a:solidFill>
              <a:srgbClr val="CCFF99"/>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Hiểu nghĩa và biết dùng một số thành ngữ liên quan đến chủ điểm </a:t>
              </a:r>
              <a:r>
                <a:rPr lang="en-US" sz="2800" i="1">
                  <a:solidFill>
                    <a:schemeClr val="tx1"/>
                  </a:solidFill>
                  <a:latin typeface="Times New Roman" panose="02020603050405020304" pitchFamily="18" charset="0"/>
                  <a:cs typeface="Times New Roman" panose="02020603050405020304" pitchFamily="18" charset="0"/>
                </a:rPr>
                <a:t>Cái đẹp</a:t>
              </a:r>
              <a:r>
                <a:rPr lang="en-US" sz="2800">
                  <a:solidFill>
                    <a:schemeClr val="tx1"/>
                  </a:solidFill>
                  <a:latin typeface="Times New Roman" panose="02020603050405020304" pitchFamily="18" charset="0"/>
                  <a:cs typeface="Times New Roman" panose="02020603050405020304" pitchFamily="18" charset="0"/>
                </a:rPr>
                <a:t>.</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5" name="Oval 14">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16" name="Group 15"/>
          <p:cNvGrpSpPr>
            <a:grpSpLocks/>
          </p:cNvGrpSpPr>
          <p:nvPr/>
        </p:nvGrpSpPr>
        <p:grpSpPr bwMode="auto">
          <a:xfrm>
            <a:off x="686630" y="5252470"/>
            <a:ext cx="10737751" cy="1005680"/>
            <a:chOff x="-8052" y="1699617"/>
            <a:chExt cx="9469074" cy="1006257"/>
          </a:xfrm>
          <a:solidFill>
            <a:srgbClr val="FF99FF"/>
          </a:solidFill>
        </p:grpSpPr>
        <p:sp>
          <p:nvSpPr>
            <p:cNvPr id="17" name="Rectangle 16">
              <a:extLst>
                <a:ext uri="{FF2B5EF4-FFF2-40B4-BE49-F238E27FC236}">
                  <a16:creationId xmlns:a16="http://schemas.microsoft.com/office/drawing/2014/main" id="{1C59C6FF-16F6-4D4A-8D30-C9647637D21A}"/>
                </a:ext>
              </a:extLst>
            </p:cNvPr>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Biết sử dụng các từ ngữ thuộc chủ điểm để đăt câu.</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8" name="Oval 17">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a:solidFill>
                    <a:schemeClr val="tx1">
                      <a:lumMod val="95000"/>
                      <a:lumOff val="5000"/>
                    </a:schemeClr>
                  </a:solidFill>
                  <a:latin typeface="Arial" panose="020B0604020202020204" pitchFamily="34" charset="0"/>
                  <a:cs typeface="Arial" panose="020B0604020202020204" pitchFamily="34" charset="0"/>
                </a:rPr>
                <a:t>4</a:t>
              </a:r>
              <a:endParaRPr lang="en-US" sz="32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9" name="Rounded Rectangle 18">
            <a:extLst>
              <a:ext uri="{FF2B5EF4-FFF2-40B4-BE49-F238E27FC236}">
                <a16:creationId xmlns:a16="http://schemas.microsoft.com/office/drawing/2014/main" id="{FC4AA681-3F36-42B8-9DF9-F59457234ED6}"/>
              </a:ext>
            </a:extLst>
          </p:cNvPr>
          <p:cNvSpPr/>
          <p:nvPr/>
        </p:nvSpPr>
        <p:spPr>
          <a:xfrm>
            <a:off x="3198222" y="160216"/>
            <a:ext cx="6003834" cy="1004644"/>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solidFill>
                <a:latin typeface="Times New Roman" panose="02020603050405020304" pitchFamily="18" charset="0"/>
                <a:cs typeface="Times New Roman" panose="02020603050405020304" pitchFamily="18" charset="0"/>
              </a:rPr>
              <a:t>Bài 1 em đã đạt được mục tiêu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10547317" y="1057311"/>
            <a:ext cx="1023540" cy="1862048"/>
          </a:xfrm>
          <a:prstGeom prst="rect">
            <a:avLst/>
          </a:prstGeom>
          <a:noFill/>
        </p:spPr>
        <p:txBody>
          <a:bodyPr wrap="square" rtlCol="0">
            <a:spAutoFit/>
          </a:bodyPr>
          <a:lstStyle/>
          <a:p>
            <a:r>
              <a:rPr lang="en-US" sz="11500">
                <a:solidFill>
                  <a:srgbClr val="00B050"/>
                </a:solidFill>
                <a:sym typeface="Wingdings 2" panose="05020102010507070707" pitchFamily="18" charset="2"/>
              </a:rPr>
              <a:t></a:t>
            </a:r>
            <a:endParaRPr lang="en-US" sz="11500">
              <a:solidFill>
                <a:srgbClr val="00B050"/>
              </a:solidFill>
            </a:endParaRPr>
          </a:p>
        </p:txBody>
      </p:sp>
      <p:sp>
        <p:nvSpPr>
          <p:cNvPr id="21" name="TextBox 20"/>
          <p:cNvSpPr txBox="1"/>
          <p:nvPr/>
        </p:nvSpPr>
        <p:spPr>
          <a:xfrm>
            <a:off x="10556388" y="2265872"/>
            <a:ext cx="1023540" cy="1862048"/>
          </a:xfrm>
          <a:prstGeom prst="rect">
            <a:avLst/>
          </a:prstGeom>
          <a:noFill/>
        </p:spPr>
        <p:txBody>
          <a:bodyPr wrap="square" rtlCol="0">
            <a:spAutoFit/>
          </a:bodyPr>
          <a:lstStyle/>
          <a:p>
            <a:r>
              <a:rPr lang="en-US" sz="11500">
                <a:solidFill>
                  <a:srgbClr val="00B050"/>
                </a:solidFill>
                <a:sym typeface="Wingdings 2" panose="05020102010507070707" pitchFamily="18" charset="2"/>
              </a:rPr>
              <a:t></a:t>
            </a:r>
            <a:endParaRPr lang="en-US" sz="11500">
              <a:solidFill>
                <a:srgbClr val="00B050"/>
              </a:solidFill>
            </a:endParaRPr>
          </a:p>
        </p:txBody>
      </p:sp>
    </p:spTree>
    <p:extLst>
      <p:ext uri="{BB962C8B-B14F-4D97-AF65-F5344CB8AC3E}">
        <p14:creationId xmlns:p14="http://schemas.microsoft.com/office/powerpoint/2010/main" val="7429290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Text Box 19"/>
          <p:cNvSpPr txBox="1">
            <a:spLocks noChangeArrowheads="1"/>
          </p:cNvSpPr>
          <p:nvPr/>
        </p:nvSpPr>
        <p:spPr bwMode="auto">
          <a:xfrm>
            <a:off x="1002667" y="852678"/>
            <a:ext cx="11133221"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a:spcBef>
                <a:spcPct val="50000"/>
              </a:spcBef>
            </a:pPr>
            <a:r>
              <a:rPr lang="en-US" altLang="vi-VN" sz="2800" b="1"/>
              <a:t>Bài</a:t>
            </a:r>
            <a:r>
              <a:rPr lang="vi-VN" altLang="vi-VN" sz="2800" b="1"/>
              <a:t> </a:t>
            </a:r>
            <a:r>
              <a:rPr lang="en-US" altLang="vi-VN" sz="2800" b="1"/>
              <a:t>2</a:t>
            </a:r>
            <a:r>
              <a:rPr lang="vi-VN" altLang="vi-VN" sz="2800" b="1"/>
              <a:t>. </a:t>
            </a:r>
            <a:r>
              <a:rPr lang="en-US" altLang="vi-VN" sz="2800" b="1"/>
              <a:t>Tìm các từ:</a:t>
            </a:r>
          </a:p>
          <a:p>
            <a:pPr algn="just">
              <a:spcBef>
                <a:spcPct val="50000"/>
              </a:spcBef>
            </a:pPr>
            <a:r>
              <a:rPr lang="en-US" altLang="vi-VN" sz="2800" b="1"/>
              <a:t>a. </a:t>
            </a:r>
            <a:r>
              <a:rPr lang="vi-VN" altLang="vi-VN" sz="2800" b="1"/>
              <a:t>Chỉ dùng để thể hiện vẻ đẹp của thiên nhiên, cảnh vật.</a:t>
            </a:r>
          </a:p>
          <a:p>
            <a:pPr algn="just">
              <a:spcBef>
                <a:spcPct val="50000"/>
              </a:spcBef>
            </a:pPr>
            <a:r>
              <a:rPr lang="en-US" altLang="vi-VN" sz="2800" b="1"/>
              <a:t>	</a:t>
            </a:r>
            <a:r>
              <a:rPr lang="en-US" altLang="vi-VN" sz="2800" b="1">
                <a:solidFill>
                  <a:srgbClr val="0070C0"/>
                </a:solidFill>
              </a:rPr>
              <a:t>M: </a:t>
            </a:r>
            <a:r>
              <a:rPr lang="vi-VN" altLang="vi-VN" sz="2800"/>
              <a:t>tươi đẹp</a:t>
            </a:r>
          </a:p>
          <a:p>
            <a:pPr algn="just">
              <a:spcBef>
                <a:spcPct val="50000"/>
              </a:spcBef>
            </a:pPr>
            <a:r>
              <a:rPr lang="en-US" altLang="vi-VN" sz="2800" b="1"/>
              <a:t>b. </a:t>
            </a:r>
            <a:r>
              <a:rPr lang="vi-VN" altLang="vi-VN" sz="2800" b="1"/>
              <a:t>Dùng để thể hiện vẻ đẹp của cả thiên nhiên, cảnh vật và con người.</a:t>
            </a:r>
          </a:p>
          <a:p>
            <a:pPr algn="just">
              <a:spcBef>
                <a:spcPct val="50000"/>
              </a:spcBef>
            </a:pPr>
            <a:r>
              <a:rPr lang="en-US" altLang="vi-VN" sz="2800" b="1">
                <a:solidFill>
                  <a:srgbClr val="0070C0"/>
                </a:solidFill>
              </a:rPr>
              <a:t>	M: </a:t>
            </a:r>
            <a:r>
              <a:rPr lang="en-US" altLang="vi-VN" sz="2800"/>
              <a:t>xinh xắn</a:t>
            </a:r>
          </a:p>
          <a:p>
            <a:pPr algn="just">
              <a:spcBef>
                <a:spcPct val="50000"/>
              </a:spcBef>
            </a:pPr>
            <a:r>
              <a:rPr lang="vi-VN" altLang="vi-VN" sz="2800" b="1"/>
              <a:t> </a:t>
            </a:r>
          </a:p>
          <a:p>
            <a:pPr algn="just">
              <a:spcBef>
                <a:spcPct val="50000"/>
              </a:spcBef>
            </a:pPr>
            <a:endParaRPr lang="vi-VN" altLang="vi-VN" sz="2800" b="1"/>
          </a:p>
        </p:txBody>
      </p:sp>
      <p:graphicFrame>
        <p:nvGraphicFramePr>
          <p:cNvPr id="3" name="Table 2"/>
          <p:cNvGraphicFramePr>
            <a:graphicFrameLocks noGrp="1"/>
          </p:cNvGraphicFramePr>
          <p:nvPr>
            <p:extLst>
              <p:ext uri="{D42A27DB-BD31-4B8C-83A1-F6EECF244321}">
                <p14:modId xmlns:p14="http://schemas.microsoft.com/office/powerpoint/2010/main" val="3971224224"/>
              </p:ext>
            </p:extLst>
          </p:nvPr>
        </p:nvGraphicFramePr>
        <p:xfrm>
          <a:off x="1386151" y="1722597"/>
          <a:ext cx="9261642" cy="3169920"/>
        </p:xfrm>
        <a:graphic>
          <a:graphicData uri="http://schemas.openxmlformats.org/drawingml/2006/table">
            <a:tbl>
              <a:tblPr firstRow="1" bandRow="1">
                <a:tableStyleId>{5C22544A-7EE6-4342-B048-85BDC9FD1C3A}</a:tableStyleId>
              </a:tblPr>
              <a:tblGrid>
                <a:gridCol w="4630821">
                  <a:extLst>
                    <a:ext uri="{9D8B030D-6E8A-4147-A177-3AD203B41FA5}">
                      <a16:colId xmlns:a16="http://schemas.microsoft.com/office/drawing/2014/main" val="2151831597"/>
                    </a:ext>
                  </a:extLst>
                </a:gridCol>
                <a:gridCol w="4630821">
                  <a:extLst>
                    <a:ext uri="{9D8B030D-6E8A-4147-A177-3AD203B41FA5}">
                      <a16:colId xmlns:a16="http://schemas.microsoft.com/office/drawing/2014/main" val="145773896"/>
                    </a:ext>
                  </a:extLst>
                </a:gridCol>
              </a:tblGrid>
              <a:tr h="979068">
                <a:tc>
                  <a:txBody>
                    <a:bodyPr/>
                    <a:lstStyle/>
                    <a:p>
                      <a:pPr algn="ctr"/>
                      <a:r>
                        <a:rPr lang="vi-VN" altLang="vi-VN" sz="2800" b="1" i="0">
                          <a:solidFill>
                            <a:schemeClr val="tx1"/>
                          </a:solidFill>
                        </a:rPr>
                        <a:t>Chỉ dùng để thể hiện vẻ đẹp của thiên nhiên, cảnh vật.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vi-VN" altLang="vi-VN" sz="2800" b="1" i="0">
                          <a:solidFill>
                            <a:schemeClr val="tx1"/>
                          </a:solidFill>
                        </a:rPr>
                        <a:t>Dùng để thể hiện vẻ đẹp của cả thiên nhiên, cảnh vật và con người.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97277231"/>
                  </a:ext>
                </a:extLst>
              </a:tr>
              <a:tr h="370840">
                <a:tc>
                  <a:txBody>
                    <a:bodyPr/>
                    <a:lstStyle/>
                    <a:p>
                      <a:pPr algn="just"/>
                      <a:r>
                        <a:rPr lang="vi-VN" sz="2800" b="1" i="0">
                          <a:solidFill>
                            <a:srgbClr val="FF0000"/>
                          </a:solidFill>
                          <a:latin typeface="+mn-lt"/>
                          <a:cs typeface="Times New Roman" panose="02020603050405020304" pitchFamily="18" charset="0"/>
                        </a:rPr>
                        <a:t>tươi đẹp, sặc sỡ, huy hoàng, tráng lệ, diễm lệ, mĩ lệ, hùng vĩ, kì vĩ, hùng tráng, hoành tráng,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endParaRPr lang="vi-VN" sz="2800" b="1" i="1">
                        <a:solidFill>
                          <a:srgbClr val="FF0000"/>
                        </a:solidFill>
                        <a:latin typeface="+mn-lt"/>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1708240037"/>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514440306"/>
              </p:ext>
            </p:extLst>
          </p:nvPr>
        </p:nvGraphicFramePr>
        <p:xfrm>
          <a:off x="1386151" y="1722597"/>
          <a:ext cx="9261642" cy="3169920"/>
        </p:xfrm>
        <a:graphic>
          <a:graphicData uri="http://schemas.openxmlformats.org/drawingml/2006/table">
            <a:tbl>
              <a:tblPr firstRow="1" bandRow="1">
                <a:tableStyleId>{5C22544A-7EE6-4342-B048-85BDC9FD1C3A}</a:tableStyleId>
              </a:tblPr>
              <a:tblGrid>
                <a:gridCol w="4630821">
                  <a:extLst>
                    <a:ext uri="{9D8B030D-6E8A-4147-A177-3AD203B41FA5}">
                      <a16:colId xmlns:a16="http://schemas.microsoft.com/office/drawing/2014/main" val="2151831597"/>
                    </a:ext>
                  </a:extLst>
                </a:gridCol>
                <a:gridCol w="4630821">
                  <a:extLst>
                    <a:ext uri="{9D8B030D-6E8A-4147-A177-3AD203B41FA5}">
                      <a16:colId xmlns:a16="http://schemas.microsoft.com/office/drawing/2014/main" val="145773896"/>
                    </a:ext>
                  </a:extLst>
                </a:gridCol>
              </a:tblGrid>
              <a:tr h="979068">
                <a:tc>
                  <a:txBody>
                    <a:bodyPr/>
                    <a:lstStyle/>
                    <a:p>
                      <a:pPr algn="ctr"/>
                      <a:r>
                        <a:rPr lang="vi-VN" altLang="vi-VN" sz="2800" b="1" i="0">
                          <a:solidFill>
                            <a:schemeClr val="tx1"/>
                          </a:solidFill>
                        </a:rPr>
                        <a:t>Chỉ dùng để thể hiện vẻ đẹp của thiên nhiên, cảnh vật.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vi-VN" altLang="vi-VN" sz="2800" b="1" i="0">
                          <a:solidFill>
                            <a:schemeClr val="tx1"/>
                          </a:solidFill>
                        </a:rPr>
                        <a:t>Dùng để thể hiện vẻ đẹp của cả thiên nhiên, cảnh vật và con người.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97277231"/>
                  </a:ext>
                </a:extLst>
              </a:tr>
              <a:tr h="370840">
                <a:tc>
                  <a:txBody>
                    <a:bodyPr/>
                    <a:lstStyle/>
                    <a:p>
                      <a:pPr algn="just"/>
                      <a:r>
                        <a:rPr lang="vi-VN" sz="2800" b="1" i="0">
                          <a:solidFill>
                            <a:srgbClr val="FF0000"/>
                          </a:solidFill>
                          <a:latin typeface="+mn-lt"/>
                          <a:cs typeface="Times New Roman" panose="02020603050405020304" pitchFamily="18" charset="0"/>
                        </a:rPr>
                        <a:t>tươi đẹp, sặc sỡ, huy hoàng, tráng lệ, diễm lệ, mĩ lệ, hùng vĩ, kì vĩ, hùng tráng, hoành tráng,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just"/>
                      <a:r>
                        <a:rPr lang="vi-VN" sz="2800" b="1" i="0">
                          <a:solidFill>
                            <a:srgbClr val="FF0000"/>
                          </a:solidFill>
                          <a:latin typeface="+mn-lt"/>
                          <a:cs typeface="Times New Roman" panose="02020603050405020304" pitchFamily="18" charset="0"/>
                        </a:rPr>
                        <a:t>xinh xắn, xinh đẹp, xinh tươi, lộng lẫy, rực rỡ, duyên dáng, thướt tha, mỹ miều, …</a:t>
                      </a:r>
                    </a:p>
                    <a:p>
                      <a:pPr algn="ctr"/>
                      <a:endParaRPr lang="vi-VN" sz="2800" b="1" i="1">
                        <a:solidFill>
                          <a:srgbClr val="FF0000"/>
                        </a:solidFill>
                        <a:latin typeface="+mn-lt"/>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1708240037"/>
                  </a:ext>
                </a:extLst>
              </a:tr>
            </a:tbl>
          </a:graphicData>
        </a:graphic>
      </p:graphicFrame>
    </p:spTree>
    <p:extLst>
      <p:ext uri="{BB962C8B-B14F-4D97-AF65-F5344CB8AC3E}">
        <p14:creationId xmlns:p14="http://schemas.microsoft.com/office/powerpoint/2010/main" val="3405207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269"/>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p:cNvSpPr>
            <a:spLocks noGrp="1"/>
          </p:cNvSpPr>
          <p:nvPr>
            <p:ph type="sldNum" sz="quarter" idx="12"/>
          </p:nvPr>
        </p:nvSpPr>
        <p:spPr>
          <a:xfrm>
            <a:off x="7859486" y="6230711"/>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722BB49D-8CA4-4209-AF87-DA2B2B4F17AD}" type="slidenum">
              <a:rPr lang="en-US" altLang="en-US" sz="1400"/>
              <a:pPr/>
              <a:t>12</a:t>
            </a:fld>
            <a:endParaRPr lang="en-US" altLang="en-US" sz="1400"/>
          </a:p>
        </p:txBody>
      </p:sp>
      <p:pic>
        <p:nvPicPr>
          <p:cNvPr id="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4886" y="214086"/>
            <a:ext cx="285432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0486" y="214086"/>
            <a:ext cx="296227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8486" y="214086"/>
            <a:ext cx="2743200"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4886" y="3338286"/>
            <a:ext cx="284797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30486" y="3338286"/>
            <a:ext cx="294957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78486" y="3338286"/>
            <a:ext cx="2782888"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534886" y="290286"/>
            <a:ext cx="1895071" cy="461665"/>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eaLnBrk="1" hangingPunct="1">
              <a:defRPr/>
            </a:pPr>
            <a:r>
              <a:rPr lang="en-US" sz="2400" b="1" dirty="0" err="1">
                <a:solidFill>
                  <a:srgbClr val="FF0000"/>
                </a:solidFill>
                <a:latin typeface="Times New Roman" panose="02020603050405020304" pitchFamily="18" charset="0"/>
                <a:cs typeface="Times New Roman" panose="02020603050405020304" pitchFamily="18" charset="0"/>
              </a:rPr>
              <a:t>hùng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vĩ</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kì</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vĩ</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4506686" y="290286"/>
            <a:ext cx="1441420" cy="461665"/>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eaLnBrk="1" hangingPunct="1">
              <a:defRPr/>
            </a:pPr>
            <a:r>
              <a:rPr lang="en-US" sz="2400" b="1" dirty="0" err="1">
                <a:solidFill>
                  <a:srgbClr val="FF0000"/>
                </a:solidFill>
                <a:latin typeface="Times New Roman" panose="02020603050405020304" pitchFamily="18" charset="0"/>
                <a:cs typeface="Times New Roman" panose="02020603050405020304" pitchFamily="18" charset="0"/>
              </a:rPr>
              <a:t>th</a:t>
            </a:r>
            <a:r>
              <a:rPr lang="vi-VN" sz="2400" b="1" dirty="0">
                <a:solidFill>
                  <a:srgbClr val="FF0000"/>
                </a:solidFill>
                <a:latin typeface="Times New Roman" panose="02020603050405020304" pitchFamily="18" charset="0"/>
                <a:cs typeface="Times New Roman" panose="02020603050405020304" pitchFamily="18" charset="0"/>
              </a:rPr>
              <a:t>ơ</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mộng</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7554686" y="290286"/>
            <a:ext cx="2032929" cy="461665"/>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eaLnBrk="1" hangingPunct="1">
              <a:defRPr/>
            </a:pPr>
            <a:r>
              <a:rPr lang="en-US" sz="2400" b="1" dirty="0">
                <a:solidFill>
                  <a:srgbClr val="FF0000"/>
                </a:solidFill>
                <a:latin typeface="Times New Roman" panose="02020603050405020304" pitchFamily="18" charset="0"/>
                <a:cs typeface="Times New Roman" panose="02020603050405020304" pitchFamily="18" charset="0"/>
              </a:rPr>
              <a:t>r</a:t>
            </a:r>
            <a:r>
              <a:rPr lang="vi-VN" sz="2400" b="1" dirty="0">
                <a:solidFill>
                  <a:srgbClr val="FF0000"/>
                </a:solidFill>
                <a:latin typeface="Times New Roman" panose="02020603050405020304" pitchFamily="18" charset="0"/>
                <a:cs typeface="Times New Roman" panose="02020603050405020304" pitchFamily="18" charset="0"/>
              </a:rPr>
              <a:t>ực rỡ, sặc  sỡ</a:t>
            </a:r>
          </a:p>
        </p:txBody>
      </p:sp>
      <p:sp>
        <p:nvSpPr>
          <p:cNvPr id="12" name="TextBox 11"/>
          <p:cNvSpPr txBox="1"/>
          <p:nvPr/>
        </p:nvSpPr>
        <p:spPr>
          <a:xfrm>
            <a:off x="7554686" y="3414486"/>
            <a:ext cx="1282723" cy="461665"/>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eaLnBrk="1" hangingPunct="1">
              <a:defRPr/>
            </a:pPr>
            <a:r>
              <a:rPr lang="en-US" sz="2400" b="1" dirty="0">
                <a:solidFill>
                  <a:srgbClr val="FF0000"/>
                </a:solidFill>
                <a:latin typeface="Times New Roman" panose="02020603050405020304" pitchFamily="18" charset="0"/>
                <a:cs typeface="Times New Roman" panose="02020603050405020304" pitchFamily="18" charset="0"/>
              </a:rPr>
              <a:t>t</a:t>
            </a:r>
            <a:r>
              <a:rPr lang="vi-VN" sz="2400" b="1" dirty="0">
                <a:solidFill>
                  <a:srgbClr val="FF0000"/>
                </a:solidFill>
                <a:latin typeface="Times New Roman" panose="02020603050405020304" pitchFamily="18" charset="0"/>
                <a:cs typeface="Times New Roman" panose="02020603050405020304" pitchFamily="18" charset="0"/>
              </a:rPr>
              <a:t>ươ</a:t>
            </a:r>
            <a:r>
              <a:rPr lang="en-US" sz="2400" b="1" dirty="0" err="1">
                <a:solidFill>
                  <a:srgbClr val="FF0000"/>
                </a:solidFill>
                <a:latin typeface="Times New Roman" panose="02020603050405020304" pitchFamily="18" charset="0"/>
                <a:cs typeface="Times New Roman" panose="02020603050405020304" pitchFamily="18" charset="0"/>
              </a:rPr>
              <a:t>i</a:t>
            </a:r>
            <a:r>
              <a:rPr lang="en-US" sz="2400" b="1" dirty="0">
                <a:solidFill>
                  <a:srgbClr val="FF0000"/>
                </a:solidFill>
                <a:latin typeface="Times New Roman" panose="02020603050405020304" pitchFamily="18" charset="0"/>
                <a:cs typeface="Times New Roman" panose="02020603050405020304" pitchFamily="18" charset="0"/>
              </a:rPr>
              <a:t> </a:t>
            </a:r>
            <a:r>
              <a:rPr lang="vi-VN" sz="2400" b="1" dirty="0">
                <a:solidFill>
                  <a:srgbClr val="FF0000"/>
                </a:solidFill>
                <a:latin typeface="Times New Roman" panose="02020603050405020304" pitchFamily="18" charset="0"/>
                <a:cs typeface="Times New Roman" panose="02020603050405020304" pitchFamily="18" charset="0"/>
              </a:rPr>
              <a:t>đẹp</a:t>
            </a:r>
          </a:p>
        </p:txBody>
      </p:sp>
      <p:sp>
        <p:nvSpPr>
          <p:cNvPr id="13" name="TextBox 12"/>
          <p:cNvSpPr txBox="1"/>
          <p:nvPr/>
        </p:nvSpPr>
        <p:spPr>
          <a:xfrm>
            <a:off x="4506686" y="3414486"/>
            <a:ext cx="1563248" cy="461665"/>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eaLnBrk="1" hangingPunct="1">
              <a:defRPr/>
            </a:pPr>
            <a:r>
              <a:rPr lang="en-US" sz="2400" b="1" dirty="0" err="1">
                <a:solidFill>
                  <a:srgbClr val="FF0000"/>
                </a:solidFill>
                <a:latin typeface="Times New Roman" panose="02020603050405020304" pitchFamily="18" charset="0"/>
                <a:cs typeface="Times New Roman" panose="02020603050405020304" pitchFamily="18" charset="0"/>
              </a:rPr>
              <a:t>huy</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hoàng</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1611086" y="3414486"/>
            <a:ext cx="2561920" cy="461665"/>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eaLnBrk="1" hangingPunct="1">
              <a:defRPr/>
            </a:pPr>
            <a:r>
              <a:rPr lang="en-US" sz="2400" b="1" dirty="0" err="1">
                <a:solidFill>
                  <a:srgbClr val="FF0000"/>
                </a:solidFill>
                <a:latin typeface="Times New Roman" panose="02020603050405020304" pitchFamily="18" charset="0"/>
                <a:cs typeface="Times New Roman" panose="02020603050405020304" pitchFamily="18" charset="0"/>
              </a:rPr>
              <a:t>nguy</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nga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tráng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lệ</a:t>
            </a:r>
            <a:endParaRPr lang="vi-VN"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947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strVal val="#ppt_h"/>
                                          </p:val>
                                        </p:tav>
                                        <p:tav tm="100000">
                                          <p:val>
                                            <p:strVal val="#ppt_h"/>
                                          </p:val>
                                        </p:tav>
                                      </p:tavLst>
                                    </p:anim>
                                  </p:childTnLst>
                                </p:cTn>
                              </p:par>
                              <p:par>
                                <p:cTn id="17" presetID="17" presetClass="entr" presetSubtype="1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strVal val="#ppt_h"/>
                                          </p:val>
                                        </p:tav>
                                        <p:tav tm="100000">
                                          <p:val>
                                            <p:strVal val="#ppt_h"/>
                                          </p:val>
                                        </p:tav>
                                      </p:tavLst>
                                    </p:anim>
                                  </p:childTnLst>
                                </p:cTn>
                              </p:par>
                              <p:par>
                                <p:cTn id="21" presetID="17" presetClass="entr" presetSubtype="1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strVal val="#ppt_h"/>
                                          </p:val>
                                        </p:tav>
                                        <p:tav tm="100000">
                                          <p:val>
                                            <p:strVal val="#ppt_h"/>
                                          </p:val>
                                        </p:tav>
                                      </p:tavLst>
                                    </p:anim>
                                  </p:childTnLst>
                                </p:cTn>
                              </p:par>
                              <p:par>
                                <p:cTn id="25" presetID="17" presetClass="entr" presetSubtype="1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7" presetClass="entr" presetSubtype="0" fill="hold" nodeType="clickEffect">
                                  <p:stCondLst>
                                    <p:cond delay="0"/>
                                  </p:stCondLst>
                                  <p:iterate type="lt">
                                    <p:tmPct val="50000"/>
                                  </p:iterate>
                                  <p:childTnLst>
                                    <p:set>
                                      <p:cBhvr>
                                        <p:cTn id="39" dur="1" fill="hold">
                                          <p:stCondLst>
                                            <p:cond delay="0"/>
                                          </p:stCondLst>
                                        </p:cTn>
                                        <p:tgtEl>
                                          <p:spTgt spid="10"/>
                                        </p:tgtEl>
                                        <p:attrNameLst>
                                          <p:attrName>style.visibility</p:attrName>
                                        </p:attrNameLst>
                                      </p:cBhvr>
                                      <p:to>
                                        <p:strVal val="visible"/>
                                      </p:to>
                                    </p:set>
                                    <p:anim calcmode="discrete" valueType="clr">
                                      <p:cBhvr override="childStyle">
                                        <p:cTn id="40"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10"/>
                                        </p:tgtEl>
                                        <p:attrNameLst>
                                          <p:attrName>fillcolor</p:attrName>
                                        </p:attrNameLst>
                                      </p:cBhvr>
                                      <p:tavLst>
                                        <p:tav tm="0">
                                          <p:val>
                                            <p:clrVal>
                                              <a:schemeClr val="accent2"/>
                                            </p:clrVal>
                                          </p:val>
                                        </p:tav>
                                        <p:tav tm="50000">
                                          <p:val>
                                            <p:clrVal>
                                              <a:schemeClr val="hlink"/>
                                            </p:clrVal>
                                          </p:val>
                                        </p:tav>
                                      </p:tavLst>
                                    </p:anim>
                                    <p:set>
                                      <p:cBhvr>
                                        <p:cTn id="42" dur="80"/>
                                        <p:tgtEl>
                                          <p:spTgt spid="10"/>
                                        </p:tgtEl>
                                        <p:attrNameLst>
                                          <p:attrName>fill.type</p:attrName>
                                        </p:attrNameLst>
                                      </p:cBhvr>
                                      <p:to>
                                        <p:strVal val="solid"/>
                                      </p:to>
                                    </p:set>
                                  </p:childTnLst>
                                </p:cTn>
                              </p:par>
                            </p:childTnLst>
                          </p:cTn>
                        </p:par>
                      </p:childTnLst>
                    </p:cTn>
                  </p:par>
                  <p:par>
                    <p:cTn id="43" fill="hold">
                      <p:stCondLst>
                        <p:cond delay="indefinite"/>
                      </p:stCondLst>
                      <p:childTnLst>
                        <p:par>
                          <p:cTn id="44" fill="hold">
                            <p:stCondLst>
                              <p:cond delay="0"/>
                            </p:stCondLst>
                            <p:childTnLst>
                              <p:par>
                                <p:cTn id="45" presetID="35" presetClass="entr" presetSubtype="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2000"/>
                                        <p:tgtEl>
                                          <p:spTgt spid="11"/>
                                        </p:tgtEl>
                                      </p:cBhvr>
                                    </p:animEffect>
                                    <p:anim calcmode="lin" valueType="num">
                                      <p:cBhvr>
                                        <p:cTn id="48" dur="2000" fill="hold"/>
                                        <p:tgtEl>
                                          <p:spTgt spid="11"/>
                                        </p:tgtEl>
                                        <p:attrNameLst>
                                          <p:attrName>style.rotation</p:attrName>
                                        </p:attrNameLst>
                                      </p:cBhvr>
                                      <p:tavLst>
                                        <p:tav tm="0">
                                          <p:val>
                                            <p:fltVal val="720"/>
                                          </p:val>
                                        </p:tav>
                                        <p:tav tm="100000">
                                          <p:val>
                                            <p:fltVal val="0"/>
                                          </p:val>
                                        </p:tav>
                                      </p:tavLst>
                                    </p:anim>
                                    <p:anim calcmode="lin" valueType="num">
                                      <p:cBhvr>
                                        <p:cTn id="49" dur="2000" fill="hold"/>
                                        <p:tgtEl>
                                          <p:spTgt spid="11"/>
                                        </p:tgtEl>
                                        <p:attrNameLst>
                                          <p:attrName>ppt_h</p:attrName>
                                        </p:attrNameLst>
                                      </p:cBhvr>
                                      <p:tavLst>
                                        <p:tav tm="0">
                                          <p:val>
                                            <p:fltVal val="0"/>
                                          </p:val>
                                        </p:tav>
                                        <p:tav tm="100000">
                                          <p:val>
                                            <p:strVal val="#ppt_h"/>
                                          </p:val>
                                        </p:tav>
                                      </p:tavLst>
                                    </p:anim>
                                    <p:anim calcmode="lin" valueType="num">
                                      <p:cBhvr>
                                        <p:cTn id="50" dur="2000" fill="hold"/>
                                        <p:tgtEl>
                                          <p:spTgt spid="11"/>
                                        </p:tgtEl>
                                        <p:attrNameLst>
                                          <p:attrName>ppt_w</p:attrName>
                                        </p:attrNameLst>
                                      </p:cBhvr>
                                      <p:tavLst>
                                        <p:tav tm="0">
                                          <p:val>
                                            <p:fltVal val="0"/>
                                          </p:val>
                                        </p:tav>
                                        <p:tav tm="100000">
                                          <p:val>
                                            <p:strVal val="#ppt_w"/>
                                          </p:val>
                                        </p:tav>
                                      </p:tavLst>
                                    </p:anim>
                                  </p:childTnLst>
                                </p:cTn>
                              </p:par>
                            </p:childTnLst>
                          </p:cTn>
                        </p:par>
                      </p:childTnLst>
                    </p:cTn>
                  </p:par>
                  <p:par>
                    <p:cTn id="51" fill="hold">
                      <p:stCondLst>
                        <p:cond delay="indefinite"/>
                      </p:stCondLst>
                      <p:childTnLst>
                        <p:par>
                          <p:cTn id="52" fill="hold">
                            <p:stCondLst>
                              <p:cond delay="0"/>
                            </p:stCondLst>
                            <p:childTnLst>
                              <p:par>
                                <p:cTn id="53" presetID="17" presetClass="entr" presetSubtype="10" fill="hold"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53" presetClass="entr" presetSubtype="0" fill="hold"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p:cTn id="61" dur="500" fill="hold"/>
                                        <p:tgtEl>
                                          <p:spTgt spid="13"/>
                                        </p:tgtEl>
                                        <p:attrNameLst>
                                          <p:attrName>ppt_w</p:attrName>
                                        </p:attrNameLst>
                                      </p:cBhvr>
                                      <p:tavLst>
                                        <p:tav tm="0">
                                          <p:val>
                                            <p:fltVal val="0"/>
                                          </p:val>
                                        </p:tav>
                                        <p:tav tm="100000">
                                          <p:val>
                                            <p:strVal val="#ppt_w"/>
                                          </p:val>
                                        </p:tav>
                                      </p:tavLst>
                                    </p:anim>
                                    <p:anim calcmode="lin" valueType="num">
                                      <p:cBhvr>
                                        <p:cTn id="62" dur="500" fill="hold"/>
                                        <p:tgtEl>
                                          <p:spTgt spid="13"/>
                                        </p:tgtEl>
                                        <p:attrNameLst>
                                          <p:attrName>ppt_h</p:attrName>
                                        </p:attrNameLst>
                                      </p:cBhvr>
                                      <p:tavLst>
                                        <p:tav tm="0">
                                          <p:val>
                                            <p:fltVal val="0"/>
                                          </p:val>
                                        </p:tav>
                                        <p:tav tm="100000">
                                          <p:val>
                                            <p:strVal val="#ppt_h"/>
                                          </p:val>
                                        </p:tav>
                                      </p:tavLst>
                                    </p:anim>
                                    <p:animEffect transition="in" filter="fade">
                                      <p:cBhvr>
                                        <p:cTn id="63" dur="500"/>
                                        <p:tgtEl>
                                          <p:spTgt spid="13"/>
                                        </p:tgtEl>
                                      </p:cBhvr>
                                    </p:animEffect>
                                  </p:childTnLst>
                                </p:cTn>
                              </p:par>
                            </p:childTnLst>
                          </p:cTn>
                        </p:par>
                      </p:childTnLst>
                    </p:cTn>
                  </p:par>
                  <p:par>
                    <p:cTn id="64" fill="hold">
                      <p:stCondLst>
                        <p:cond delay="indefinite"/>
                      </p:stCondLst>
                      <p:childTnLst>
                        <p:par>
                          <p:cTn id="65" fill="hold">
                            <p:stCondLst>
                              <p:cond delay="0"/>
                            </p:stCondLst>
                            <p:childTnLst>
                              <p:par>
                                <p:cTn id="66" presetID="43" presetClass="entr" presetSubtype="0" fill="hold" nodeType="click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fade">
                                      <p:cBhvr>
                                        <p:cTn id="68" dur="100"/>
                                        <p:tgtEl>
                                          <p:spTgt spid="12"/>
                                        </p:tgtEl>
                                      </p:cBhvr>
                                    </p:animEffect>
                                    <p:anim calcmode="lin" valueType="num">
                                      <p:cBhvr>
                                        <p:cTn id="69" dur="400" fill="hold"/>
                                        <p:tgtEl>
                                          <p:spTgt spid="12"/>
                                        </p:tgtEl>
                                        <p:attrNameLst>
                                          <p:attrName>ppt_x</p:attrName>
                                        </p:attrNameLst>
                                      </p:cBhvr>
                                      <p:tavLst>
                                        <p:tav tm="0">
                                          <p:val>
                                            <p:strVal val="#ppt_x"/>
                                          </p:val>
                                        </p:tav>
                                        <p:tav tm="100000">
                                          <p:val>
                                            <p:strVal val="#ppt_x"/>
                                          </p:val>
                                        </p:tav>
                                      </p:tavLst>
                                    </p:anim>
                                    <p:anim calcmode="lin" valueType="num">
                                      <p:cBhvr>
                                        <p:cTn id="70" dur="400" fill="hold"/>
                                        <p:tgtEl>
                                          <p:spTgt spid="12"/>
                                        </p:tgtEl>
                                        <p:attrNameLst>
                                          <p:attrName>ppt_y</p:attrName>
                                        </p:attrNameLst>
                                      </p:cBhvr>
                                      <p:tavLst>
                                        <p:tav tm="0">
                                          <p:val>
                                            <p:strVal val="#ppt_y+0.31"/>
                                          </p:val>
                                        </p:tav>
                                        <p:tav tm="100000">
                                          <p:val>
                                            <p:strVal val="#ppt_y+0.31"/>
                                          </p:val>
                                        </p:tav>
                                      </p:tavLst>
                                    </p:anim>
                                    <p:anim calcmode="lin" valueType="num">
                                      <p:cBhvr>
                                        <p:cTn id="71" dur="600" decel="50000" fill="hold">
                                          <p:stCondLst>
                                            <p:cond delay="400"/>
                                          </p:stCondLst>
                                        </p:cTn>
                                        <p:tgtEl>
                                          <p:spTgt spid="1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2" dur="600" decel="50000" fill="hold">
                                          <p:stCondLst>
                                            <p:cond delay="400"/>
                                          </p:stCondLst>
                                        </p:cTn>
                                        <p:tgtEl>
                                          <p:spTgt spid="1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708577" y="1522268"/>
            <a:ext cx="10737751" cy="1005680"/>
            <a:chOff x="-8052" y="1699617"/>
            <a:chExt cx="9469074" cy="1006257"/>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Mở rộng và hệ thống hóa vốn từ theo chủ điểm </a:t>
              </a:r>
              <a:r>
                <a:rPr lang="en-US" sz="2800" i="1">
                  <a:solidFill>
                    <a:schemeClr val="tx1"/>
                  </a:solidFill>
                  <a:latin typeface="Times New Roman" panose="02020603050405020304" pitchFamily="18" charset="0"/>
                  <a:ea typeface="Tahoma" panose="020B0604030504040204" pitchFamily="34" charset="0"/>
                  <a:cs typeface="Times New Roman" panose="02020603050405020304" pitchFamily="18" charset="0"/>
                </a:rPr>
                <a:t>Cái đẹp.</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708577" y="2885356"/>
            <a:ext cx="10715804" cy="910467"/>
            <a:chOff x="-8052" y="1747250"/>
            <a:chExt cx="8976506" cy="910989"/>
          </a:xfrm>
        </p:grpSpPr>
        <p:sp>
          <p:nvSpPr>
            <p:cNvPr id="13" name="Rectangle 12">
              <a:extLst>
                <a:ext uri="{FF2B5EF4-FFF2-40B4-BE49-F238E27FC236}">
                  <a16:creationId xmlns:a16="http://schemas.microsoft.com/office/drawing/2014/main" id="{1C59C6FF-16F6-4D4A-8D30-C9647637D21A}"/>
                </a:ext>
              </a:extLst>
            </p:cNvPr>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Hiểu nghĩa các từ ngữ thuộc chủ điểm: </a:t>
              </a:r>
              <a:r>
                <a:rPr lang="en-US" sz="2800" i="1">
                  <a:solidFill>
                    <a:schemeClr val="tx1"/>
                  </a:solidFill>
                  <a:latin typeface="Times New Roman" panose="02020603050405020304" pitchFamily="18" charset="0"/>
                  <a:cs typeface="Times New Roman" panose="02020603050405020304" pitchFamily="18" charset="0"/>
                </a:rPr>
                <a:t>Cái đẹp</a:t>
              </a:r>
              <a:r>
                <a:rPr lang="en-US" sz="2800">
                  <a:solidFill>
                    <a:schemeClr val="tx1"/>
                  </a:solidFill>
                  <a:latin typeface="Times New Roman" panose="02020603050405020304" pitchFamily="18" charset="0"/>
                  <a:cs typeface="Times New Roman" panose="02020603050405020304" pitchFamily="18" charset="0"/>
                </a:rPr>
                <a:t>.</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p>
          </p:txBody>
        </p:sp>
      </p:grpSp>
      <p:grpSp>
        <p:nvGrpSpPr>
          <p:cNvPr id="9" name="Group 8"/>
          <p:cNvGrpSpPr>
            <a:grpSpLocks/>
          </p:cNvGrpSpPr>
          <p:nvPr/>
        </p:nvGrpSpPr>
        <p:grpSpPr bwMode="auto">
          <a:xfrm>
            <a:off x="708577" y="4153231"/>
            <a:ext cx="10715804" cy="910467"/>
            <a:chOff x="-8052" y="1747250"/>
            <a:chExt cx="8976506" cy="910989"/>
          </a:xfrm>
        </p:grpSpPr>
        <p:sp>
          <p:nvSpPr>
            <p:cNvPr id="12" name="Rectangle 11">
              <a:extLst>
                <a:ext uri="{FF2B5EF4-FFF2-40B4-BE49-F238E27FC236}">
                  <a16:creationId xmlns:a16="http://schemas.microsoft.com/office/drawing/2014/main" id="{1C59C6FF-16F6-4D4A-8D30-C9647637D21A}"/>
                </a:ext>
              </a:extLst>
            </p:cNvPr>
            <p:cNvSpPr/>
            <p:nvPr/>
          </p:nvSpPr>
          <p:spPr>
            <a:xfrm>
              <a:off x="657899" y="1747250"/>
              <a:ext cx="8310555" cy="910989"/>
            </a:xfrm>
            <a:prstGeom prst="rect">
              <a:avLst/>
            </a:prstGeom>
            <a:solidFill>
              <a:srgbClr val="CCFF99"/>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Hiểu nghĩa và biết dùng một số thành ngữ liên quan đến chủ điểm </a:t>
              </a:r>
              <a:r>
                <a:rPr lang="en-US" sz="2800" i="1">
                  <a:solidFill>
                    <a:schemeClr val="tx1"/>
                  </a:solidFill>
                  <a:latin typeface="Times New Roman" panose="02020603050405020304" pitchFamily="18" charset="0"/>
                  <a:cs typeface="Times New Roman" panose="02020603050405020304" pitchFamily="18" charset="0"/>
                </a:rPr>
                <a:t>Cái đẹp</a:t>
              </a:r>
              <a:r>
                <a:rPr lang="en-US" sz="2800">
                  <a:solidFill>
                    <a:schemeClr val="tx1"/>
                  </a:solidFill>
                  <a:latin typeface="Times New Roman" panose="02020603050405020304" pitchFamily="18" charset="0"/>
                  <a:cs typeface="Times New Roman" panose="02020603050405020304" pitchFamily="18" charset="0"/>
                </a:rPr>
                <a:t>.</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5" name="Oval 14">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16" name="Group 15"/>
          <p:cNvGrpSpPr>
            <a:grpSpLocks/>
          </p:cNvGrpSpPr>
          <p:nvPr/>
        </p:nvGrpSpPr>
        <p:grpSpPr bwMode="auto">
          <a:xfrm>
            <a:off x="686630" y="5252470"/>
            <a:ext cx="10737751" cy="1005680"/>
            <a:chOff x="-8052" y="1699617"/>
            <a:chExt cx="9469074" cy="1006257"/>
          </a:xfrm>
          <a:solidFill>
            <a:srgbClr val="FF99FF"/>
          </a:solidFill>
        </p:grpSpPr>
        <p:sp>
          <p:nvSpPr>
            <p:cNvPr id="17" name="Rectangle 16">
              <a:extLst>
                <a:ext uri="{FF2B5EF4-FFF2-40B4-BE49-F238E27FC236}">
                  <a16:creationId xmlns:a16="http://schemas.microsoft.com/office/drawing/2014/main" id="{1C59C6FF-16F6-4D4A-8D30-C9647637D21A}"/>
                </a:ext>
              </a:extLst>
            </p:cNvPr>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Biết sử dụng các từ ngữ thuộc chủ điểm để đăt câu.</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8" name="Oval 17">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a:solidFill>
                    <a:schemeClr val="tx1">
                      <a:lumMod val="95000"/>
                      <a:lumOff val="5000"/>
                    </a:schemeClr>
                  </a:solidFill>
                  <a:latin typeface="Arial" panose="020B0604020202020204" pitchFamily="34" charset="0"/>
                  <a:cs typeface="Arial" panose="020B0604020202020204" pitchFamily="34" charset="0"/>
                </a:rPr>
                <a:t>4</a:t>
              </a:r>
              <a:endParaRPr lang="en-US" sz="32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9" name="Rounded Rectangle 18">
            <a:extLst>
              <a:ext uri="{FF2B5EF4-FFF2-40B4-BE49-F238E27FC236}">
                <a16:creationId xmlns:a16="http://schemas.microsoft.com/office/drawing/2014/main" id="{FC4AA681-3F36-42B8-9DF9-F59457234ED6}"/>
              </a:ext>
            </a:extLst>
          </p:cNvPr>
          <p:cNvSpPr/>
          <p:nvPr/>
        </p:nvSpPr>
        <p:spPr>
          <a:xfrm>
            <a:off x="3198222" y="160216"/>
            <a:ext cx="6003834" cy="1004644"/>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solidFill>
                <a:latin typeface="Times New Roman" panose="02020603050405020304" pitchFamily="18" charset="0"/>
                <a:cs typeface="Times New Roman" panose="02020603050405020304" pitchFamily="18" charset="0"/>
              </a:rPr>
              <a:t>Bài 2 em đã đạt được mục tiêu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10547317" y="1057311"/>
            <a:ext cx="1023540" cy="1862048"/>
          </a:xfrm>
          <a:prstGeom prst="rect">
            <a:avLst/>
          </a:prstGeom>
          <a:noFill/>
        </p:spPr>
        <p:txBody>
          <a:bodyPr wrap="square" rtlCol="0">
            <a:spAutoFit/>
          </a:bodyPr>
          <a:lstStyle/>
          <a:p>
            <a:r>
              <a:rPr lang="en-US" sz="11500">
                <a:solidFill>
                  <a:srgbClr val="00B050"/>
                </a:solidFill>
                <a:sym typeface="Wingdings 2" panose="05020102010507070707" pitchFamily="18" charset="2"/>
              </a:rPr>
              <a:t></a:t>
            </a:r>
            <a:endParaRPr lang="en-US" sz="11500">
              <a:solidFill>
                <a:srgbClr val="00B050"/>
              </a:solidFill>
            </a:endParaRPr>
          </a:p>
        </p:txBody>
      </p:sp>
      <p:sp>
        <p:nvSpPr>
          <p:cNvPr id="21" name="TextBox 20"/>
          <p:cNvSpPr txBox="1"/>
          <p:nvPr/>
        </p:nvSpPr>
        <p:spPr>
          <a:xfrm>
            <a:off x="10556388" y="2265872"/>
            <a:ext cx="1023540" cy="1862048"/>
          </a:xfrm>
          <a:prstGeom prst="rect">
            <a:avLst/>
          </a:prstGeom>
          <a:noFill/>
        </p:spPr>
        <p:txBody>
          <a:bodyPr wrap="square" rtlCol="0">
            <a:spAutoFit/>
          </a:bodyPr>
          <a:lstStyle/>
          <a:p>
            <a:r>
              <a:rPr lang="en-US" sz="11500">
                <a:solidFill>
                  <a:srgbClr val="00B050"/>
                </a:solidFill>
                <a:sym typeface="Wingdings 2" panose="05020102010507070707" pitchFamily="18" charset="2"/>
              </a:rPr>
              <a:t></a:t>
            </a:r>
            <a:endParaRPr lang="en-US" sz="11500">
              <a:solidFill>
                <a:srgbClr val="00B050"/>
              </a:solidFill>
            </a:endParaRPr>
          </a:p>
        </p:txBody>
      </p:sp>
    </p:spTree>
    <p:extLst>
      <p:ext uri="{BB962C8B-B14F-4D97-AF65-F5344CB8AC3E}">
        <p14:creationId xmlns:p14="http://schemas.microsoft.com/office/powerpoint/2010/main" val="15793209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5"/>
          <p:cNvSpPr txBox="1">
            <a:spLocks noChangeArrowheads="1"/>
          </p:cNvSpPr>
          <p:nvPr/>
        </p:nvSpPr>
        <p:spPr bwMode="auto">
          <a:xfrm>
            <a:off x="994228" y="873127"/>
            <a:ext cx="1025434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spcBef>
                <a:spcPct val="50000"/>
              </a:spcBef>
            </a:pPr>
            <a:r>
              <a:rPr lang="en-US" altLang="vi-VN" sz="2800" b="1"/>
              <a:t>Bài 3. </a:t>
            </a:r>
            <a:r>
              <a:rPr lang="vi-VN" altLang="vi-VN" sz="2800" b="1"/>
              <a:t>Đặt câu với một từ vừa tìm được ở bài tập 1 hoặc 2</a:t>
            </a:r>
          </a:p>
        </p:txBody>
      </p:sp>
      <p:sp>
        <p:nvSpPr>
          <p:cNvPr id="4" name="Rectangle 3"/>
          <p:cNvSpPr/>
          <p:nvPr/>
        </p:nvSpPr>
        <p:spPr>
          <a:xfrm>
            <a:off x="1689602" y="1774449"/>
            <a:ext cx="9994399" cy="3410229"/>
          </a:xfrm>
          <a:prstGeom prst="rect">
            <a:avLst/>
          </a:prstGeom>
        </p:spPr>
        <p:txBody>
          <a:bodyPr wrap="square">
            <a:spAutoFit/>
          </a:bodyPr>
          <a:lstStyle/>
          <a:p>
            <a:pPr marL="457200" indent="-457200" algn="just">
              <a:lnSpc>
                <a:spcPct val="114000"/>
              </a:lnSpc>
              <a:spcBef>
                <a:spcPct val="50000"/>
              </a:spcBef>
              <a:buFontTx/>
              <a:buChar char="-"/>
            </a:pPr>
            <a:r>
              <a:rPr lang="en-US" altLang="en-US" sz="2800" b="1">
                <a:solidFill>
                  <a:srgbClr val="004DE6"/>
                </a:solidFill>
                <a:latin typeface="Times New Roman" panose="02020603050405020304" pitchFamily="18" charset="0"/>
                <a:cs typeface="Times New Roman" panose="02020603050405020304" pitchFamily="18" charset="0"/>
              </a:rPr>
              <a:t>Mẹ em rất </a:t>
            </a:r>
            <a:r>
              <a:rPr lang="en-US" altLang="en-US" sz="2800" b="1">
                <a:solidFill>
                  <a:srgbClr val="FF0000"/>
                </a:solidFill>
                <a:latin typeface="Times New Roman" panose="02020603050405020304" pitchFamily="18" charset="0"/>
                <a:cs typeface="Times New Roman" panose="02020603050405020304" pitchFamily="18" charset="0"/>
              </a:rPr>
              <a:t>dịu dàng, đôn hậu</a:t>
            </a:r>
            <a:r>
              <a:rPr lang="en-US" altLang="en-US" sz="2800" b="1">
                <a:solidFill>
                  <a:srgbClr val="004DE6"/>
                </a:solidFill>
                <a:latin typeface="Times New Roman" panose="02020603050405020304" pitchFamily="18" charset="0"/>
                <a:cs typeface="Times New Roman" panose="02020603050405020304" pitchFamily="18" charset="0"/>
              </a:rPr>
              <a:t>.</a:t>
            </a:r>
          </a:p>
          <a:p>
            <a:pPr marL="457200" indent="-457200" algn="just">
              <a:lnSpc>
                <a:spcPct val="114000"/>
              </a:lnSpc>
              <a:spcBef>
                <a:spcPct val="50000"/>
              </a:spcBef>
              <a:buFontTx/>
              <a:buChar char="-"/>
            </a:pPr>
            <a:r>
              <a:rPr lang="en-US" altLang="en-US" sz="2800" b="1">
                <a:solidFill>
                  <a:srgbClr val="004DE6"/>
                </a:solidFill>
                <a:latin typeface="Times New Roman" panose="02020603050405020304" pitchFamily="18" charset="0"/>
                <a:cs typeface="Times New Roman" panose="02020603050405020304" pitchFamily="18" charset="0"/>
              </a:rPr>
              <a:t>Đây là một tòa lâu đài có vẻ đẹp </a:t>
            </a:r>
            <a:r>
              <a:rPr lang="en-US" altLang="en-US" sz="2800" b="1">
                <a:solidFill>
                  <a:srgbClr val="FF0000"/>
                </a:solidFill>
                <a:latin typeface="Times New Roman" panose="02020603050405020304" pitchFamily="18" charset="0"/>
                <a:cs typeface="Times New Roman" panose="02020603050405020304" pitchFamily="18" charset="0"/>
              </a:rPr>
              <a:t>cổ kính</a:t>
            </a:r>
            <a:r>
              <a:rPr lang="en-US" altLang="en-US" sz="2800" b="1">
                <a:solidFill>
                  <a:srgbClr val="004DE6"/>
                </a:solidFill>
                <a:latin typeface="Times New Roman" panose="02020603050405020304" pitchFamily="18" charset="0"/>
                <a:cs typeface="Times New Roman" panose="02020603050405020304" pitchFamily="18" charset="0"/>
              </a:rPr>
              <a:t>.</a:t>
            </a:r>
          </a:p>
          <a:p>
            <a:pPr marL="457200" indent="-457200" algn="just">
              <a:lnSpc>
                <a:spcPct val="114000"/>
              </a:lnSpc>
              <a:spcBef>
                <a:spcPct val="50000"/>
              </a:spcBef>
              <a:buFontTx/>
              <a:buChar char="-"/>
            </a:pPr>
            <a:r>
              <a:rPr lang="en-US" altLang="en-US" sz="2800" b="1">
                <a:solidFill>
                  <a:srgbClr val="004DE6"/>
                </a:solidFill>
                <a:latin typeface="Times New Roman" panose="02020603050405020304" pitchFamily="18" charset="0"/>
                <a:cs typeface="Times New Roman" panose="02020603050405020304" pitchFamily="18" charset="0"/>
              </a:rPr>
              <a:t>Trường em tổ chức các ngày lễ trong năm rất </a:t>
            </a:r>
            <a:r>
              <a:rPr lang="en-US" altLang="en-US" sz="2800" b="1">
                <a:solidFill>
                  <a:srgbClr val="FF0000"/>
                </a:solidFill>
                <a:latin typeface="Times New Roman" panose="02020603050405020304" pitchFamily="18" charset="0"/>
                <a:cs typeface="Times New Roman" panose="02020603050405020304" pitchFamily="18" charset="0"/>
              </a:rPr>
              <a:t>hoành tráng</a:t>
            </a:r>
            <a:r>
              <a:rPr lang="en-US" altLang="en-US" sz="2800" b="1">
                <a:solidFill>
                  <a:srgbClr val="004DE6"/>
                </a:solidFill>
                <a:latin typeface="Times New Roman" panose="02020603050405020304" pitchFamily="18" charset="0"/>
                <a:cs typeface="Times New Roman" panose="02020603050405020304" pitchFamily="18" charset="0"/>
              </a:rPr>
              <a:t>.</a:t>
            </a:r>
          </a:p>
          <a:p>
            <a:pPr marL="457200" indent="-457200" algn="just">
              <a:lnSpc>
                <a:spcPct val="114000"/>
              </a:lnSpc>
              <a:spcBef>
                <a:spcPct val="50000"/>
              </a:spcBef>
              <a:buFontTx/>
              <a:buChar char="-"/>
            </a:pPr>
            <a:r>
              <a:rPr lang="en-US" altLang="en-US" sz="2800" b="1">
                <a:solidFill>
                  <a:srgbClr val="004DE6"/>
                </a:solidFill>
                <a:latin typeface="Times New Roman" panose="02020603050405020304" pitchFamily="18" charset="0"/>
                <a:cs typeface="Times New Roman" panose="02020603050405020304" pitchFamily="18" charset="0"/>
              </a:rPr>
              <a:t>Anh Nguyễn Bá Ngọc rất </a:t>
            </a:r>
            <a:r>
              <a:rPr lang="en-US" altLang="en-US" sz="2800" b="1">
                <a:solidFill>
                  <a:srgbClr val="FF0000"/>
                </a:solidFill>
                <a:latin typeface="Times New Roman" panose="02020603050405020304" pitchFamily="18" charset="0"/>
                <a:cs typeface="Times New Roman" panose="02020603050405020304" pitchFamily="18" charset="0"/>
              </a:rPr>
              <a:t>dũng cảm</a:t>
            </a:r>
            <a:r>
              <a:rPr lang="en-US" altLang="en-US" sz="2800" b="1">
                <a:solidFill>
                  <a:srgbClr val="004DE6"/>
                </a:solidFill>
                <a:latin typeface="Times New Roman" panose="02020603050405020304" pitchFamily="18" charset="0"/>
                <a:cs typeface="Times New Roman" panose="02020603050405020304" pitchFamily="18" charset="0"/>
              </a:rPr>
              <a:t>.</a:t>
            </a:r>
          </a:p>
          <a:p>
            <a:pPr marL="457200" indent="-457200" algn="just">
              <a:lnSpc>
                <a:spcPct val="114000"/>
              </a:lnSpc>
              <a:spcBef>
                <a:spcPct val="50000"/>
              </a:spcBef>
              <a:buFontTx/>
              <a:buChar char="-"/>
            </a:pPr>
            <a:r>
              <a:rPr lang="en-US" altLang="en-US" sz="2800" b="1">
                <a:solidFill>
                  <a:srgbClr val="004DE6"/>
                </a:solidFill>
                <a:latin typeface="Times New Roman" panose="02020603050405020304" pitchFamily="18" charset="0"/>
                <a:cs typeface="Times New Roman" panose="02020603050405020304" pitchFamily="18" charset="0"/>
              </a:rPr>
              <a:t>Cô giáo em </a:t>
            </a:r>
            <a:r>
              <a:rPr lang="en-US" altLang="en-US" sz="2800" b="1">
                <a:solidFill>
                  <a:srgbClr val="FF0000"/>
                </a:solidFill>
                <a:latin typeface="Times New Roman" panose="02020603050405020304" pitchFamily="18" charset="0"/>
                <a:cs typeface="Times New Roman" panose="02020603050405020304" pitchFamily="18" charset="0"/>
              </a:rPr>
              <a:t>thướt tha </a:t>
            </a:r>
            <a:r>
              <a:rPr lang="en-US" altLang="en-US" sz="2800" b="1">
                <a:solidFill>
                  <a:srgbClr val="004DE6"/>
                </a:solidFill>
                <a:latin typeface="Times New Roman" panose="02020603050405020304" pitchFamily="18" charset="0"/>
                <a:cs typeface="Times New Roman" panose="02020603050405020304" pitchFamily="18" charset="0"/>
              </a:rPr>
              <a:t>trong tà áo dài.</a:t>
            </a:r>
            <a:endParaRPr lang="vi-VN" altLang="en-US" sz="2800" b="1">
              <a:solidFill>
                <a:srgbClr val="004DE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32518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708577" y="1522268"/>
            <a:ext cx="10737751" cy="1005680"/>
            <a:chOff x="-8052" y="1699617"/>
            <a:chExt cx="9469074" cy="1006257"/>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Mở rộng và hệ thống hóa vốn từ theo chủ điểm </a:t>
              </a:r>
              <a:r>
                <a:rPr lang="en-US" sz="2800" i="1">
                  <a:solidFill>
                    <a:schemeClr val="tx1"/>
                  </a:solidFill>
                  <a:latin typeface="Times New Roman" panose="02020603050405020304" pitchFamily="18" charset="0"/>
                  <a:ea typeface="Tahoma" panose="020B0604030504040204" pitchFamily="34" charset="0"/>
                  <a:cs typeface="Times New Roman" panose="02020603050405020304" pitchFamily="18" charset="0"/>
                </a:rPr>
                <a:t>Cái đẹp.</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708577" y="2885356"/>
            <a:ext cx="10715804" cy="910467"/>
            <a:chOff x="-8052" y="1747250"/>
            <a:chExt cx="8976506" cy="910989"/>
          </a:xfrm>
        </p:grpSpPr>
        <p:sp>
          <p:nvSpPr>
            <p:cNvPr id="13" name="Rectangle 12">
              <a:extLst>
                <a:ext uri="{FF2B5EF4-FFF2-40B4-BE49-F238E27FC236}">
                  <a16:creationId xmlns:a16="http://schemas.microsoft.com/office/drawing/2014/main" id="{1C59C6FF-16F6-4D4A-8D30-C9647637D21A}"/>
                </a:ext>
              </a:extLst>
            </p:cNvPr>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Hiểu nghĩa các từ ngữ thuộc chủ điểm: </a:t>
              </a:r>
              <a:r>
                <a:rPr lang="en-US" sz="2800" i="1">
                  <a:solidFill>
                    <a:schemeClr val="tx1"/>
                  </a:solidFill>
                  <a:latin typeface="Times New Roman" panose="02020603050405020304" pitchFamily="18" charset="0"/>
                  <a:cs typeface="Times New Roman" panose="02020603050405020304" pitchFamily="18" charset="0"/>
                </a:rPr>
                <a:t>Cái đẹp</a:t>
              </a:r>
              <a:r>
                <a:rPr lang="en-US" sz="2800">
                  <a:solidFill>
                    <a:schemeClr val="tx1"/>
                  </a:solidFill>
                  <a:latin typeface="Times New Roman" panose="02020603050405020304" pitchFamily="18" charset="0"/>
                  <a:cs typeface="Times New Roman" panose="02020603050405020304" pitchFamily="18" charset="0"/>
                </a:rPr>
                <a:t>.</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p>
          </p:txBody>
        </p:sp>
      </p:grpSp>
      <p:grpSp>
        <p:nvGrpSpPr>
          <p:cNvPr id="9" name="Group 8"/>
          <p:cNvGrpSpPr>
            <a:grpSpLocks/>
          </p:cNvGrpSpPr>
          <p:nvPr/>
        </p:nvGrpSpPr>
        <p:grpSpPr bwMode="auto">
          <a:xfrm>
            <a:off x="708577" y="4153231"/>
            <a:ext cx="10715804" cy="910467"/>
            <a:chOff x="-8052" y="1747250"/>
            <a:chExt cx="8976506" cy="910989"/>
          </a:xfrm>
        </p:grpSpPr>
        <p:sp>
          <p:nvSpPr>
            <p:cNvPr id="12" name="Rectangle 11">
              <a:extLst>
                <a:ext uri="{FF2B5EF4-FFF2-40B4-BE49-F238E27FC236}">
                  <a16:creationId xmlns:a16="http://schemas.microsoft.com/office/drawing/2014/main" id="{1C59C6FF-16F6-4D4A-8D30-C9647637D21A}"/>
                </a:ext>
              </a:extLst>
            </p:cNvPr>
            <p:cNvSpPr/>
            <p:nvPr/>
          </p:nvSpPr>
          <p:spPr>
            <a:xfrm>
              <a:off x="657899" y="1747250"/>
              <a:ext cx="8310555" cy="910989"/>
            </a:xfrm>
            <a:prstGeom prst="rect">
              <a:avLst/>
            </a:prstGeom>
            <a:solidFill>
              <a:srgbClr val="CCFF99"/>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Hiểu nghĩa và biết dùng một số thành ngữ liên quan đến chủ điểm </a:t>
              </a:r>
              <a:r>
                <a:rPr lang="en-US" sz="2800" i="1">
                  <a:solidFill>
                    <a:schemeClr val="tx1"/>
                  </a:solidFill>
                  <a:latin typeface="Times New Roman" panose="02020603050405020304" pitchFamily="18" charset="0"/>
                  <a:cs typeface="Times New Roman" panose="02020603050405020304" pitchFamily="18" charset="0"/>
                </a:rPr>
                <a:t>Cái đẹp</a:t>
              </a:r>
              <a:r>
                <a:rPr lang="en-US" sz="2800">
                  <a:solidFill>
                    <a:schemeClr val="tx1"/>
                  </a:solidFill>
                  <a:latin typeface="Times New Roman" panose="02020603050405020304" pitchFamily="18" charset="0"/>
                  <a:cs typeface="Times New Roman" panose="02020603050405020304" pitchFamily="18" charset="0"/>
                </a:rPr>
                <a:t>.</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5" name="Oval 14">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16" name="Group 15"/>
          <p:cNvGrpSpPr>
            <a:grpSpLocks/>
          </p:cNvGrpSpPr>
          <p:nvPr/>
        </p:nvGrpSpPr>
        <p:grpSpPr bwMode="auto">
          <a:xfrm>
            <a:off x="686630" y="5252470"/>
            <a:ext cx="10737751" cy="1005680"/>
            <a:chOff x="-8052" y="1699617"/>
            <a:chExt cx="9469074" cy="1006257"/>
          </a:xfrm>
          <a:solidFill>
            <a:srgbClr val="FF99FF"/>
          </a:solidFill>
        </p:grpSpPr>
        <p:sp>
          <p:nvSpPr>
            <p:cNvPr id="17" name="Rectangle 16">
              <a:extLst>
                <a:ext uri="{FF2B5EF4-FFF2-40B4-BE49-F238E27FC236}">
                  <a16:creationId xmlns:a16="http://schemas.microsoft.com/office/drawing/2014/main" id="{1C59C6FF-16F6-4D4A-8D30-C9647637D21A}"/>
                </a:ext>
              </a:extLst>
            </p:cNvPr>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Biết sử dụng các từ ngữ thuộc chủ điểm để đăt câu.</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8" name="Oval 17">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a:solidFill>
                    <a:schemeClr val="tx1">
                      <a:lumMod val="95000"/>
                      <a:lumOff val="5000"/>
                    </a:schemeClr>
                  </a:solidFill>
                  <a:latin typeface="Arial" panose="020B0604020202020204" pitchFamily="34" charset="0"/>
                  <a:cs typeface="Arial" panose="020B0604020202020204" pitchFamily="34" charset="0"/>
                </a:rPr>
                <a:t>4</a:t>
              </a:r>
              <a:endParaRPr lang="en-US" sz="32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9" name="Rounded Rectangle 18">
            <a:extLst>
              <a:ext uri="{FF2B5EF4-FFF2-40B4-BE49-F238E27FC236}">
                <a16:creationId xmlns:a16="http://schemas.microsoft.com/office/drawing/2014/main" id="{FC4AA681-3F36-42B8-9DF9-F59457234ED6}"/>
              </a:ext>
            </a:extLst>
          </p:cNvPr>
          <p:cNvSpPr/>
          <p:nvPr/>
        </p:nvSpPr>
        <p:spPr>
          <a:xfrm>
            <a:off x="3198222" y="160216"/>
            <a:ext cx="6003834" cy="1004644"/>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solidFill>
                <a:latin typeface="Times New Roman" panose="02020603050405020304" pitchFamily="18" charset="0"/>
                <a:cs typeface="Times New Roman" panose="02020603050405020304" pitchFamily="18" charset="0"/>
              </a:rPr>
              <a:t>Bài 3 em đã đạt được mục tiêu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10507864" y="4824286"/>
            <a:ext cx="1023540" cy="1862048"/>
          </a:xfrm>
          <a:prstGeom prst="rect">
            <a:avLst/>
          </a:prstGeom>
          <a:noFill/>
        </p:spPr>
        <p:txBody>
          <a:bodyPr wrap="square" rtlCol="0">
            <a:spAutoFit/>
          </a:bodyPr>
          <a:lstStyle/>
          <a:p>
            <a:r>
              <a:rPr lang="en-US" sz="11500">
                <a:solidFill>
                  <a:srgbClr val="00B050"/>
                </a:solidFill>
                <a:sym typeface="Wingdings 2" panose="05020102010507070707" pitchFamily="18" charset="2"/>
              </a:rPr>
              <a:t></a:t>
            </a:r>
            <a:endParaRPr lang="en-US" sz="11500">
              <a:solidFill>
                <a:srgbClr val="00B050"/>
              </a:solidFill>
            </a:endParaRPr>
          </a:p>
        </p:txBody>
      </p:sp>
    </p:spTree>
    <p:extLst>
      <p:ext uri="{BB962C8B-B14F-4D97-AF65-F5344CB8AC3E}">
        <p14:creationId xmlns:p14="http://schemas.microsoft.com/office/powerpoint/2010/main" val="25495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0"/>
          <p:cNvSpPr txBox="1">
            <a:spLocks noChangeArrowheads="1"/>
          </p:cNvSpPr>
          <p:nvPr/>
        </p:nvSpPr>
        <p:spPr bwMode="auto">
          <a:xfrm>
            <a:off x="2025877" y="208779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vi-VN" altLang="en-US" sz="1800">
              <a:latin typeface="Times New Roman" panose="02020603050405020304" pitchFamily="18" charset="0"/>
              <a:cs typeface="Times New Roman" panose="02020603050405020304" pitchFamily="18" charset="0"/>
            </a:endParaRPr>
          </a:p>
        </p:txBody>
      </p:sp>
      <p:sp>
        <p:nvSpPr>
          <p:cNvPr id="6" name="Text Box 12"/>
          <p:cNvSpPr txBox="1">
            <a:spLocks noChangeArrowheads="1"/>
          </p:cNvSpPr>
          <p:nvPr/>
        </p:nvSpPr>
        <p:spPr bwMode="auto">
          <a:xfrm>
            <a:off x="1299709" y="840015"/>
            <a:ext cx="9832748"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n-US" altLang="en-US" b="1">
                <a:latin typeface="Times New Roman" panose="02020603050405020304" pitchFamily="18" charset="0"/>
                <a:cs typeface="Times New Roman" panose="02020603050405020304" pitchFamily="18" charset="0"/>
              </a:rPr>
              <a:t>Bài 4. Điền các thành ngữ hoặc cụm từ ở cột A vào những chỗ thích hợp ở cột B:</a:t>
            </a:r>
          </a:p>
          <a:p>
            <a:pPr eaLnBrk="1" hangingPunct="1"/>
            <a:endParaRPr lang="en-US" altLang="en-US" b="1">
              <a:solidFill>
                <a:srgbClr val="FF0000"/>
              </a:solidFill>
              <a:latin typeface="Times New Roman" panose="02020603050405020304" pitchFamily="18" charset="0"/>
              <a:cs typeface="Times New Roman" panose="02020603050405020304" pitchFamily="18" charset="0"/>
            </a:endParaRPr>
          </a:p>
        </p:txBody>
      </p:sp>
      <p:sp>
        <p:nvSpPr>
          <p:cNvPr id="7" name="Text Box 13"/>
          <p:cNvSpPr txBox="1">
            <a:spLocks noChangeArrowheads="1"/>
          </p:cNvSpPr>
          <p:nvPr/>
        </p:nvSpPr>
        <p:spPr bwMode="auto">
          <a:xfrm>
            <a:off x="2662464" y="2351315"/>
            <a:ext cx="4413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n-US" altLang="en-US" b="1">
                <a:solidFill>
                  <a:srgbClr val="0000FF"/>
                </a:solidFill>
                <a:latin typeface="Times New Roman" panose="02020603050405020304" pitchFamily="18" charset="0"/>
                <a:cs typeface="Times New Roman" panose="02020603050405020304" pitchFamily="18" charset="0"/>
              </a:rPr>
              <a:t>A</a:t>
            </a:r>
          </a:p>
        </p:txBody>
      </p:sp>
      <p:sp>
        <p:nvSpPr>
          <p:cNvPr id="8" name="Text Box 14"/>
          <p:cNvSpPr txBox="1">
            <a:spLocks noChangeArrowheads="1"/>
          </p:cNvSpPr>
          <p:nvPr/>
        </p:nvSpPr>
        <p:spPr bwMode="auto">
          <a:xfrm>
            <a:off x="7499577" y="2351315"/>
            <a:ext cx="4206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n-US" altLang="en-US" b="1">
                <a:solidFill>
                  <a:srgbClr val="0000FF"/>
                </a:solidFill>
                <a:latin typeface="Times New Roman" panose="02020603050405020304" pitchFamily="18" charset="0"/>
                <a:cs typeface="Times New Roman" panose="02020603050405020304" pitchFamily="18" charset="0"/>
              </a:rPr>
              <a:t>B</a:t>
            </a:r>
          </a:p>
        </p:txBody>
      </p:sp>
      <p:sp>
        <p:nvSpPr>
          <p:cNvPr id="9" name="Rectangle 15"/>
          <p:cNvSpPr>
            <a:spLocks noChangeArrowheads="1"/>
          </p:cNvSpPr>
          <p:nvPr/>
        </p:nvSpPr>
        <p:spPr bwMode="auto">
          <a:xfrm>
            <a:off x="573293" y="2894242"/>
            <a:ext cx="3046603" cy="2155825"/>
          </a:xfrm>
          <a:prstGeom prst="rect">
            <a:avLst/>
          </a:prstGeom>
          <a:solidFill>
            <a:srgbClr val="FFFFFF"/>
          </a:solidFill>
          <a:ln w="9525">
            <a:solidFill>
              <a:schemeClr val="tx1"/>
            </a:solidFill>
            <a:miter lim="800000"/>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vi-VN" altLang="en-US" sz="2400">
              <a:latin typeface="Times New Roman" panose="02020603050405020304" pitchFamily="18" charset="0"/>
              <a:cs typeface="Times New Roman" panose="02020603050405020304" pitchFamily="18" charset="0"/>
            </a:endParaRPr>
          </a:p>
        </p:txBody>
      </p:sp>
      <p:sp>
        <p:nvSpPr>
          <p:cNvPr id="10" name="Rectangle 16"/>
          <p:cNvSpPr>
            <a:spLocks noChangeArrowheads="1"/>
          </p:cNvSpPr>
          <p:nvPr/>
        </p:nvSpPr>
        <p:spPr bwMode="auto">
          <a:xfrm>
            <a:off x="3889829" y="2883128"/>
            <a:ext cx="7692571" cy="2155825"/>
          </a:xfrm>
          <a:prstGeom prst="rect">
            <a:avLst/>
          </a:prstGeom>
          <a:solidFill>
            <a:schemeClr val="accent1"/>
          </a:solidFill>
          <a:ln w="9525">
            <a:solidFill>
              <a:schemeClr val="tx1"/>
            </a:solidFill>
            <a:miter lim="800000"/>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vi-VN" altLang="en-US" sz="2400">
              <a:latin typeface="Times New Roman" panose="02020603050405020304" pitchFamily="18" charset="0"/>
              <a:cs typeface="Times New Roman" panose="02020603050405020304" pitchFamily="18" charset="0"/>
            </a:endParaRPr>
          </a:p>
        </p:txBody>
      </p:sp>
      <p:sp>
        <p:nvSpPr>
          <p:cNvPr id="11" name="Text Box 18"/>
          <p:cNvSpPr txBox="1">
            <a:spLocks noChangeArrowheads="1"/>
          </p:cNvSpPr>
          <p:nvPr/>
        </p:nvSpPr>
        <p:spPr bwMode="auto">
          <a:xfrm>
            <a:off x="679655" y="3710457"/>
            <a:ext cx="336436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vi-VN" altLang="en-US" b="1">
                <a:solidFill>
                  <a:srgbClr val="FF0000"/>
                </a:solidFill>
                <a:latin typeface="Times New Roman" panose="02020603050405020304" pitchFamily="18" charset="0"/>
                <a:cs typeface="Times New Roman" panose="02020603050405020304" pitchFamily="18" charset="0"/>
              </a:rPr>
              <a:t>đẹp người, đẹp nết</a:t>
            </a:r>
          </a:p>
          <a:p>
            <a:pPr eaLnBrk="1" hangingPunct="1"/>
            <a:endParaRPr lang="en-US" altLang="en-US" b="1">
              <a:solidFill>
                <a:srgbClr val="FF0000"/>
              </a:solidFill>
              <a:latin typeface="Times New Roman" panose="02020603050405020304" pitchFamily="18" charset="0"/>
              <a:cs typeface="Times New Roman" panose="02020603050405020304" pitchFamily="18" charset="0"/>
            </a:endParaRPr>
          </a:p>
        </p:txBody>
      </p:sp>
      <p:sp>
        <p:nvSpPr>
          <p:cNvPr id="12" name="Text Box 19"/>
          <p:cNvSpPr txBox="1">
            <a:spLocks noChangeArrowheads="1"/>
          </p:cNvSpPr>
          <p:nvPr/>
        </p:nvSpPr>
        <p:spPr bwMode="auto">
          <a:xfrm>
            <a:off x="572499" y="3089741"/>
            <a:ext cx="298992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n-US" altLang="en-US" b="1">
                <a:solidFill>
                  <a:srgbClr val="FF0000"/>
                </a:solidFill>
                <a:latin typeface="Times New Roman" panose="02020603050405020304" pitchFamily="18" charset="0"/>
                <a:cs typeface="Times New Roman" panose="02020603050405020304" pitchFamily="18" charset="0"/>
              </a:rPr>
              <a:t> </a:t>
            </a:r>
            <a:r>
              <a:rPr lang="vi-VN" altLang="en-US" b="1">
                <a:solidFill>
                  <a:srgbClr val="FF0000"/>
                </a:solidFill>
                <a:latin typeface="Times New Roman" panose="02020603050405020304" pitchFamily="18" charset="0"/>
                <a:cs typeface="Times New Roman" panose="02020603050405020304" pitchFamily="18" charset="0"/>
              </a:rPr>
              <a:t>Mặt tươi như hoa</a:t>
            </a:r>
            <a:endParaRPr lang="en-US" altLang="en-US" b="1">
              <a:solidFill>
                <a:srgbClr val="FF0000"/>
              </a:solidFill>
              <a:latin typeface="Times New Roman" panose="02020603050405020304" pitchFamily="18" charset="0"/>
              <a:cs typeface="Times New Roman" panose="02020603050405020304" pitchFamily="18" charset="0"/>
            </a:endParaRPr>
          </a:p>
        </p:txBody>
      </p:sp>
      <p:sp>
        <p:nvSpPr>
          <p:cNvPr id="13" name="Text Box 20"/>
          <p:cNvSpPr txBox="1">
            <a:spLocks noChangeArrowheads="1"/>
          </p:cNvSpPr>
          <p:nvPr/>
        </p:nvSpPr>
        <p:spPr bwMode="auto">
          <a:xfrm>
            <a:off x="622179" y="4344981"/>
            <a:ext cx="259077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n-US" altLang="en-US" b="1">
                <a:solidFill>
                  <a:srgbClr val="FF0000"/>
                </a:solidFill>
                <a:latin typeface="Times New Roman" panose="02020603050405020304" pitchFamily="18" charset="0"/>
                <a:cs typeface="Times New Roman" panose="02020603050405020304" pitchFamily="18" charset="0"/>
              </a:rPr>
              <a:t> </a:t>
            </a:r>
            <a:r>
              <a:rPr lang="vi-VN" altLang="en-US" b="1">
                <a:solidFill>
                  <a:srgbClr val="FF0000"/>
                </a:solidFill>
                <a:latin typeface="Times New Roman" panose="02020603050405020304" pitchFamily="18" charset="0"/>
                <a:cs typeface="Times New Roman" panose="02020603050405020304" pitchFamily="18" charset="0"/>
              </a:rPr>
              <a:t>chữ như gà bới</a:t>
            </a:r>
            <a:endParaRPr lang="en-US" altLang="en-US" b="1">
              <a:solidFill>
                <a:srgbClr val="FF0000"/>
              </a:solidFill>
              <a:latin typeface="Times New Roman" panose="02020603050405020304" pitchFamily="18" charset="0"/>
              <a:cs typeface="Times New Roman" panose="02020603050405020304" pitchFamily="18" charset="0"/>
            </a:endParaRPr>
          </a:p>
        </p:txBody>
      </p:sp>
      <p:sp>
        <p:nvSpPr>
          <p:cNvPr id="14" name="Text Box 22"/>
          <p:cNvSpPr txBox="1">
            <a:spLocks noChangeArrowheads="1"/>
          </p:cNvSpPr>
          <p:nvPr/>
        </p:nvSpPr>
        <p:spPr bwMode="auto">
          <a:xfrm>
            <a:off x="4978626" y="3203803"/>
            <a:ext cx="660377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vi-VN" altLang="en-US" b="1">
                <a:latin typeface="Times New Roman" panose="02020603050405020304" pitchFamily="18" charset="0"/>
                <a:cs typeface="Times New Roman" panose="02020603050405020304" pitchFamily="18" charset="0"/>
              </a:rPr>
              <a:t>..................., em mỉm cười chào mọi người.</a:t>
            </a:r>
          </a:p>
          <a:p>
            <a:pPr eaLnBrk="1" hangingPunct="1"/>
            <a:endParaRPr lang="en-US" altLang="en-US" b="1">
              <a:solidFill>
                <a:srgbClr val="0000FF"/>
              </a:solidFill>
              <a:latin typeface="Times New Roman" panose="02020603050405020304" pitchFamily="18" charset="0"/>
              <a:cs typeface="Times New Roman" panose="02020603050405020304" pitchFamily="18" charset="0"/>
            </a:endParaRPr>
          </a:p>
        </p:txBody>
      </p:sp>
      <p:sp>
        <p:nvSpPr>
          <p:cNvPr id="15" name="Text Box 23"/>
          <p:cNvSpPr txBox="1">
            <a:spLocks noChangeArrowheads="1"/>
          </p:cNvSpPr>
          <p:nvPr/>
        </p:nvSpPr>
        <p:spPr bwMode="auto">
          <a:xfrm>
            <a:off x="5018314" y="3819753"/>
            <a:ext cx="552266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it-IT" altLang="en-US" b="1">
                <a:latin typeface="Times New Roman" panose="02020603050405020304" pitchFamily="18" charset="0"/>
                <a:cs typeface="Times New Roman" panose="02020603050405020304" pitchFamily="18" charset="0"/>
              </a:rPr>
              <a:t>Ai cũng khen chị Ba.........................</a:t>
            </a:r>
          </a:p>
          <a:p>
            <a:pPr eaLnBrk="1" hangingPunct="1"/>
            <a:endParaRPr lang="en-US" altLang="en-US" b="1">
              <a:solidFill>
                <a:srgbClr val="0000FF"/>
              </a:solidFill>
              <a:latin typeface="Times New Roman" panose="02020603050405020304" pitchFamily="18" charset="0"/>
              <a:cs typeface="Times New Roman" panose="02020603050405020304" pitchFamily="18" charset="0"/>
            </a:endParaRPr>
          </a:p>
        </p:txBody>
      </p:sp>
      <p:sp>
        <p:nvSpPr>
          <p:cNvPr id="16" name="Text Box 24"/>
          <p:cNvSpPr txBox="1">
            <a:spLocks noChangeArrowheads="1"/>
          </p:cNvSpPr>
          <p:nvPr/>
        </p:nvSpPr>
        <p:spPr bwMode="auto">
          <a:xfrm>
            <a:off x="5018314" y="4396015"/>
            <a:ext cx="555152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n-US" altLang="en-US" b="1">
                <a:latin typeface="Times New Roman" panose="02020603050405020304" pitchFamily="18" charset="0"/>
                <a:cs typeface="Times New Roman" panose="02020603050405020304" pitchFamily="18" charset="0"/>
              </a:rPr>
              <a:t>Ai viết cẩu thả chắc chắn.................</a:t>
            </a:r>
          </a:p>
          <a:p>
            <a:pPr eaLnBrk="1" hangingPunct="1"/>
            <a:endParaRPr lang="en-US" altLang="en-US" b="1">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6128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grpId="0" nodeType="clickEffect">
                                  <p:stCondLst>
                                    <p:cond delay="0"/>
                                  </p:stCondLst>
                                  <p:iterate type="lt">
                                    <p:tmPct val="0"/>
                                  </p:iterate>
                                  <p:childTnLst>
                                    <p:animMotion origin="layout" path="M 0.10781 0.01875 L 0.62448 0.01181 " pathEditMode="relative" rAng="0" ptsTypes="AA">
                                      <p:cBhvr>
                                        <p:cTn id="6" dur="2000" fill="hold"/>
                                        <p:tgtEl>
                                          <p:spTgt spid="11">
                                            <p:txEl>
                                              <p:pRg st="0" end="0"/>
                                            </p:txEl>
                                          </p:spTgt>
                                        </p:tgtEl>
                                        <p:attrNameLst>
                                          <p:attrName>ppt_x</p:attrName>
                                          <p:attrName>ppt_y</p:attrName>
                                        </p:attrNameLst>
                                      </p:cBhvr>
                                      <p:rCtr x="25833" y="-347"/>
                                    </p:animMotion>
                                  </p:childTnLst>
                                </p:cTn>
                              </p:par>
                            </p:childTnLst>
                          </p:cTn>
                        </p:par>
                      </p:childTnLst>
                    </p:cTn>
                  </p:par>
                  <p:par>
                    <p:cTn id="7" fill="hold">
                      <p:stCondLst>
                        <p:cond delay="indefinite"/>
                      </p:stCondLst>
                      <p:childTnLst>
                        <p:par>
                          <p:cTn id="8" fill="hold">
                            <p:stCondLst>
                              <p:cond delay="0"/>
                            </p:stCondLst>
                            <p:childTnLst>
                              <p:par>
                                <p:cTn id="9" presetID="56" presetClass="path" presetSubtype="0" accel="50000" decel="50000" fill="hold" grpId="0" nodeType="clickEffect">
                                  <p:stCondLst>
                                    <p:cond delay="0"/>
                                  </p:stCondLst>
                                  <p:childTnLst>
                                    <p:animMotion origin="layout" path="M 4.58333E-6 -4.44444E-6 L 0.26966 0.01389 " pathEditMode="relative" rAng="0" ptsTypes="AA">
                                      <p:cBhvr>
                                        <p:cTn id="10" dur="2000" fill="hold"/>
                                        <p:tgtEl>
                                          <p:spTgt spid="12">
                                            <p:txEl>
                                              <p:pRg st="0" end="0"/>
                                            </p:txEl>
                                          </p:spTgt>
                                        </p:tgtEl>
                                        <p:attrNameLst>
                                          <p:attrName>ppt_x</p:attrName>
                                          <p:attrName>ppt_y</p:attrName>
                                        </p:attrNameLst>
                                      </p:cBhvr>
                                      <p:rCtr x="13477" y="694"/>
                                    </p:animMotion>
                                  </p:childTnLst>
                                </p:cTn>
                              </p:par>
                            </p:childTnLst>
                          </p:cTn>
                        </p:par>
                      </p:childTnLst>
                    </p:cTn>
                  </p:par>
                  <p:par>
                    <p:cTn id="11" fill="hold">
                      <p:stCondLst>
                        <p:cond delay="indefinite"/>
                      </p:stCondLst>
                      <p:childTnLst>
                        <p:par>
                          <p:cTn id="12" fill="hold">
                            <p:stCondLst>
                              <p:cond delay="0"/>
                            </p:stCondLst>
                            <p:childTnLst>
                              <p:par>
                                <p:cTn id="13" presetID="63" presetClass="path" presetSubtype="0" accel="50000" decel="50000" fill="hold" grpId="0" nodeType="clickEffect">
                                  <p:stCondLst>
                                    <p:cond delay="0"/>
                                  </p:stCondLst>
                                  <p:iterate type="lt">
                                    <p:tmPct val="0"/>
                                  </p:iterate>
                                  <p:childTnLst>
                                    <p:animMotion origin="layout" path="M 0.08229 -0.0051 L 0.67226 0.00879 " pathEditMode="relative" rAng="0" ptsTypes="AA">
                                      <p:cBhvr>
                                        <p:cTn id="14" dur="2000" fill="hold"/>
                                        <p:tgtEl>
                                          <p:spTgt spid="13">
                                            <p:txEl>
                                              <p:pRg st="0" end="0"/>
                                            </p:txEl>
                                          </p:spTgt>
                                        </p:tgtEl>
                                        <p:attrNameLst>
                                          <p:attrName>ppt_x</p:attrName>
                                          <p:attrName>ppt_y</p:attrName>
                                        </p:attrNameLst>
                                      </p:cBhvr>
                                      <p:rCtr x="29492" y="69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p:bldP spid="12" grpId="0" build="allAtOnce"/>
      <p:bldP spid="13"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708577" y="1522268"/>
            <a:ext cx="10737751" cy="1005680"/>
            <a:chOff x="-8052" y="1699617"/>
            <a:chExt cx="9469074" cy="1006257"/>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Mở rộng và hệ thống hóa vốn từ theo chủ điểm </a:t>
              </a:r>
              <a:r>
                <a:rPr lang="en-US" sz="2800" i="1">
                  <a:solidFill>
                    <a:schemeClr val="tx1"/>
                  </a:solidFill>
                  <a:latin typeface="Times New Roman" panose="02020603050405020304" pitchFamily="18" charset="0"/>
                  <a:ea typeface="Tahoma" panose="020B0604030504040204" pitchFamily="34" charset="0"/>
                  <a:cs typeface="Times New Roman" panose="02020603050405020304" pitchFamily="18" charset="0"/>
                </a:rPr>
                <a:t>Cái đẹp.</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708577" y="2885356"/>
            <a:ext cx="10715804" cy="910467"/>
            <a:chOff x="-8052" y="1747250"/>
            <a:chExt cx="8976506" cy="910989"/>
          </a:xfrm>
        </p:grpSpPr>
        <p:sp>
          <p:nvSpPr>
            <p:cNvPr id="13" name="Rectangle 12">
              <a:extLst>
                <a:ext uri="{FF2B5EF4-FFF2-40B4-BE49-F238E27FC236}">
                  <a16:creationId xmlns:a16="http://schemas.microsoft.com/office/drawing/2014/main" id="{1C59C6FF-16F6-4D4A-8D30-C9647637D21A}"/>
                </a:ext>
              </a:extLst>
            </p:cNvPr>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Hiểu nghĩa các từ ngữ thuộc chủ điểm: </a:t>
              </a:r>
              <a:r>
                <a:rPr lang="en-US" sz="2800" i="1">
                  <a:solidFill>
                    <a:schemeClr val="tx1"/>
                  </a:solidFill>
                  <a:latin typeface="Times New Roman" panose="02020603050405020304" pitchFamily="18" charset="0"/>
                  <a:cs typeface="Times New Roman" panose="02020603050405020304" pitchFamily="18" charset="0"/>
                </a:rPr>
                <a:t>Cái đẹp</a:t>
              </a:r>
              <a:r>
                <a:rPr lang="en-US" sz="2800">
                  <a:solidFill>
                    <a:schemeClr val="tx1"/>
                  </a:solidFill>
                  <a:latin typeface="Times New Roman" panose="02020603050405020304" pitchFamily="18" charset="0"/>
                  <a:cs typeface="Times New Roman" panose="02020603050405020304" pitchFamily="18" charset="0"/>
                </a:rPr>
                <a:t>.</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p>
          </p:txBody>
        </p:sp>
      </p:grpSp>
      <p:grpSp>
        <p:nvGrpSpPr>
          <p:cNvPr id="9" name="Group 8"/>
          <p:cNvGrpSpPr>
            <a:grpSpLocks/>
          </p:cNvGrpSpPr>
          <p:nvPr/>
        </p:nvGrpSpPr>
        <p:grpSpPr bwMode="auto">
          <a:xfrm>
            <a:off x="708577" y="4153231"/>
            <a:ext cx="10715804" cy="910467"/>
            <a:chOff x="-8052" y="1747250"/>
            <a:chExt cx="8976506" cy="910989"/>
          </a:xfrm>
        </p:grpSpPr>
        <p:sp>
          <p:nvSpPr>
            <p:cNvPr id="12" name="Rectangle 11">
              <a:extLst>
                <a:ext uri="{FF2B5EF4-FFF2-40B4-BE49-F238E27FC236}">
                  <a16:creationId xmlns:a16="http://schemas.microsoft.com/office/drawing/2014/main" id="{1C59C6FF-16F6-4D4A-8D30-C9647637D21A}"/>
                </a:ext>
              </a:extLst>
            </p:cNvPr>
            <p:cNvSpPr/>
            <p:nvPr/>
          </p:nvSpPr>
          <p:spPr>
            <a:xfrm>
              <a:off x="657899" y="1747250"/>
              <a:ext cx="8310555" cy="910989"/>
            </a:xfrm>
            <a:prstGeom prst="rect">
              <a:avLst/>
            </a:prstGeom>
            <a:solidFill>
              <a:srgbClr val="CCFF99"/>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Hiểu nghĩa và biết dùng một số thành ngữ liên quan đến chủ điểm </a:t>
              </a:r>
              <a:r>
                <a:rPr lang="en-US" sz="2800" i="1">
                  <a:solidFill>
                    <a:schemeClr val="tx1"/>
                  </a:solidFill>
                  <a:latin typeface="Times New Roman" panose="02020603050405020304" pitchFamily="18" charset="0"/>
                  <a:cs typeface="Times New Roman" panose="02020603050405020304" pitchFamily="18" charset="0"/>
                </a:rPr>
                <a:t>Cái đẹp</a:t>
              </a:r>
              <a:r>
                <a:rPr lang="en-US" sz="2800">
                  <a:solidFill>
                    <a:schemeClr val="tx1"/>
                  </a:solidFill>
                  <a:latin typeface="Times New Roman" panose="02020603050405020304" pitchFamily="18" charset="0"/>
                  <a:cs typeface="Times New Roman" panose="02020603050405020304" pitchFamily="18" charset="0"/>
                </a:rPr>
                <a:t>.</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5" name="Oval 14">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16" name="Group 15"/>
          <p:cNvGrpSpPr>
            <a:grpSpLocks/>
          </p:cNvGrpSpPr>
          <p:nvPr/>
        </p:nvGrpSpPr>
        <p:grpSpPr bwMode="auto">
          <a:xfrm>
            <a:off x="686630" y="5252470"/>
            <a:ext cx="10737751" cy="1005680"/>
            <a:chOff x="-8052" y="1699617"/>
            <a:chExt cx="9469074" cy="1006257"/>
          </a:xfrm>
          <a:solidFill>
            <a:srgbClr val="FF99FF"/>
          </a:solidFill>
        </p:grpSpPr>
        <p:sp>
          <p:nvSpPr>
            <p:cNvPr id="17" name="Rectangle 16">
              <a:extLst>
                <a:ext uri="{FF2B5EF4-FFF2-40B4-BE49-F238E27FC236}">
                  <a16:creationId xmlns:a16="http://schemas.microsoft.com/office/drawing/2014/main" id="{1C59C6FF-16F6-4D4A-8D30-C9647637D21A}"/>
                </a:ext>
              </a:extLst>
            </p:cNvPr>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Biết sử dụng các từ ngữ thuộc chủ điểm để đăt câu.</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8" name="Oval 17">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a:solidFill>
                    <a:schemeClr val="tx1">
                      <a:lumMod val="95000"/>
                      <a:lumOff val="5000"/>
                    </a:schemeClr>
                  </a:solidFill>
                  <a:latin typeface="Arial" panose="020B0604020202020204" pitchFamily="34" charset="0"/>
                  <a:cs typeface="Arial" panose="020B0604020202020204" pitchFamily="34" charset="0"/>
                </a:rPr>
                <a:t>4</a:t>
              </a:r>
              <a:endParaRPr lang="en-US" sz="32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9" name="Rounded Rectangle 18">
            <a:extLst>
              <a:ext uri="{FF2B5EF4-FFF2-40B4-BE49-F238E27FC236}">
                <a16:creationId xmlns:a16="http://schemas.microsoft.com/office/drawing/2014/main" id="{FC4AA681-3F36-42B8-9DF9-F59457234ED6}"/>
              </a:ext>
            </a:extLst>
          </p:cNvPr>
          <p:cNvSpPr/>
          <p:nvPr/>
        </p:nvSpPr>
        <p:spPr>
          <a:xfrm>
            <a:off x="3198222" y="160216"/>
            <a:ext cx="6003834" cy="1004644"/>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solidFill>
                <a:latin typeface="Times New Roman" panose="02020603050405020304" pitchFamily="18" charset="0"/>
                <a:cs typeface="Times New Roman" panose="02020603050405020304" pitchFamily="18" charset="0"/>
              </a:rPr>
              <a:t>Bài 4 em đã đạt được mục tiêu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10556037" y="3706576"/>
            <a:ext cx="1023540" cy="1862048"/>
          </a:xfrm>
          <a:prstGeom prst="rect">
            <a:avLst/>
          </a:prstGeom>
          <a:noFill/>
        </p:spPr>
        <p:txBody>
          <a:bodyPr wrap="square" rtlCol="0">
            <a:spAutoFit/>
          </a:bodyPr>
          <a:lstStyle/>
          <a:p>
            <a:r>
              <a:rPr lang="en-US" sz="11500">
                <a:solidFill>
                  <a:srgbClr val="00B050"/>
                </a:solidFill>
                <a:sym typeface="Wingdings 2" panose="05020102010507070707" pitchFamily="18" charset="2"/>
              </a:rPr>
              <a:t></a:t>
            </a:r>
            <a:endParaRPr lang="en-US" sz="11500">
              <a:solidFill>
                <a:srgbClr val="00B050"/>
              </a:solidFill>
            </a:endParaRPr>
          </a:p>
        </p:txBody>
      </p:sp>
    </p:spTree>
    <p:extLst>
      <p:ext uri="{BB962C8B-B14F-4D97-AF65-F5344CB8AC3E}">
        <p14:creationId xmlns:p14="http://schemas.microsoft.com/office/powerpoint/2010/main" val="38555439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3726" y="1933303"/>
            <a:ext cx="5159828" cy="3513908"/>
          </a:xfrm>
          <a:prstGeom prst="rect">
            <a:avLst/>
          </a:prstGeom>
        </p:spPr>
      </p:pic>
      <p:sp>
        <p:nvSpPr>
          <p:cNvPr id="9" name="Rectangle 8"/>
          <p:cNvSpPr/>
          <p:nvPr/>
        </p:nvSpPr>
        <p:spPr>
          <a:xfrm>
            <a:off x="4699130" y="2167542"/>
            <a:ext cx="3089307" cy="923330"/>
          </a:xfrm>
          <a:prstGeom prst="rect">
            <a:avLst/>
          </a:prstGeom>
          <a:noFill/>
        </p:spPr>
        <p:txBody>
          <a:bodyPr wrap="none" lIns="91440" tIns="45720" rIns="91440" bIns="45720">
            <a:spAutoFit/>
          </a:bodyPr>
          <a:lstStyle/>
          <a:p>
            <a:pPr algn="ct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Vận</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dụng</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64111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2608288" y="1308822"/>
            <a:ext cx="7217882" cy="3028402"/>
          </a:xfrm>
          <a:prstGeom prst="cloudCallout">
            <a:avLst>
              <a:gd name="adj1" fmla="val -57577"/>
              <a:gd name="adj2" fmla="val 9344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Qua bài học hôm nay, em nắm được kiến thức gì?</a:t>
            </a:r>
            <a:endParaRPr lang="en-US" sz="3200" dirty="0">
              <a:solidFill>
                <a:schemeClr val="tx1"/>
              </a:solidFill>
            </a:endParaRPr>
          </a:p>
        </p:txBody>
      </p:sp>
      <p:sp>
        <p:nvSpPr>
          <p:cNvPr id="6" name="Double Wave 5"/>
          <p:cNvSpPr/>
          <p:nvPr/>
        </p:nvSpPr>
        <p:spPr>
          <a:xfrm>
            <a:off x="1853451" y="1255772"/>
            <a:ext cx="9040161" cy="3931918"/>
          </a:xfrm>
          <a:prstGeom prst="doubleWave">
            <a:avLst>
              <a:gd name="adj1" fmla="val 6250"/>
              <a:gd name="adj2" fmla="val -314"/>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solidFill>
              <a:latin typeface="Times New Roman" panose="02020603050405020304" pitchFamily="18" charset="0"/>
              <a:cs typeface="Times New Roman" panose="02020603050405020304" pitchFamily="18" charset="0"/>
            </a:endParaRPr>
          </a:p>
          <a:p>
            <a:pPr algn="ctr"/>
            <a:r>
              <a:rPr lang="en-US" sz="3200" b="1">
                <a:solidFill>
                  <a:schemeClr val="tx1"/>
                </a:solidFill>
                <a:latin typeface="Times New Roman" panose="02020603050405020304" pitchFamily="18" charset="0"/>
                <a:cs typeface="Times New Roman" panose="02020603050405020304" pitchFamily="18" charset="0"/>
              </a:rPr>
              <a:t>Về nhà em cần:</a:t>
            </a:r>
          </a:p>
          <a:p>
            <a:pPr marL="285750" indent="-285750" algn="just">
              <a:buFontTx/>
              <a:buChar char="-"/>
            </a:pPr>
            <a:r>
              <a:rPr lang="en-US" sz="3200">
                <a:solidFill>
                  <a:schemeClr val="tx1"/>
                </a:solidFill>
                <a:latin typeface="Times New Roman" panose="02020603050405020304" pitchFamily="18" charset="0"/>
                <a:cs typeface="Times New Roman" panose="02020603050405020304" pitchFamily="18" charset="0"/>
              </a:rPr>
              <a:t>Ôn tập kiến thức bài học.</a:t>
            </a:r>
          </a:p>
          <a:p>
            <a:pPr marL="285750" indent="-285750" algn="just">
              <a:buFontTx/>
              <a:buChar char="-"/>
            </a:pPr>
            <a:r>
              <a:rPr lang="en-US" sz="3200">
                <a:solidFill>
                  <a:schemeClr val="tx1"/>
                </a:solidFill>
                <a:latin typeface="Times New Roman" panose="02020603050405020304" pitchFamily="18" charset="0"/>
                <a:cs typeface="Times New Roman" panose="02020603050405020304" pitchFamily="18" charset="0"/>
              </a:rPr>
              <a:t>Chuẩn bị bài sau: </a:t>
            </a:r>
            <a:r>
              <a:rPr lang="en-US" sz="3200" b="1">
                <a:solidFill>
                  <a:schemeClr val="tx1"/>
                </a:solidFill>
                <a:latin typeface="Times New Roman" panose="02020603050405020304" pitchFamily="18" charset="0"/>
                <a:cs typeface="Times New Roman" panose="02020603050405020304" pitchFamily="18" charset="0"/>
              </a:rPr>
              <a:t>Dấu gạch ngang</a:t>
            </a:r>
            <a:endParaRPr lang="en-US"/>
          </a:p>
          <a:p>
            <a:pPr marL="285750" indent="-285750" algn="ctr">
              <a:buFontTx/>
              <a:buChar char="-"/>
            </a:pPr>
            <a:endParaRPr lang="en-US" dirty="0"/>
          </a:p>
        </p:txBody>
      </p:sp>
    </p:spTree>
    <p:extLst>
      <p:ext uri="{BB962C8B-B14F-4D97-AF65-F5344CB8AC3E}">
        <p14:creationId xmlns:p14="http://schemas.microsoft.com/office/powerpoint/2010/main" val="30360939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658983" y="1108710"/>
            <a:ext cx="9039497" cy="5096147"/>
            <a:chOff x="1658983" y="1108710"/>
            <a:chExt cx="9039497" cy="5096147"/>
          </a:xfrm>
        </p:grpSpPr>
        <p:grpSp>
          <p:nvGrpSpPr>
            <p:cNvPr id="4" name="Group 3"/>
            <p:cNvGrpSpPr/>
            <p:nvPr/>
          </p:nvGrpSpPr>
          <p:grpSpPr>
            <a:xfrm>
              <a:off x="1658983" y="1108710"/>
              <a:ext cx="9039497" cy="5096147"/>
              <a:chOff x="1658983" y="1108710"/>
              <a:chExt cx="9039497" cy="5096147"/>
            </a:xfrm>
          </p:grpSpPr>
          <p:pic>
            <p:nvPicPr>
              <p:cNvPr id="2" name="Picture 2"/>
              <p:cNvPicPr>
                <a:picLocks noChangeAspect="1" noChangeArrowheads="1"/>
              </p:cNvPicPr>
              <p:nvPr/>
            </p:nvPicPr>
            <p:blipFill>
              <a:blip r:embed="rId2">
                <a:clrChange>
                  <a:clrFrom>
                    <a:srgbClr val="FEFEFD"/>
                  </a:clrFrom>
                  <a:clrTo>
                    <a:srgbClr val="FEFEFD">
                      <a:alpha val="0"/>
                    </a:srgbClr>
                  </a:clrTo>
                </a:clrChange>
              </a:blip>
              <a:stretch>
                <a:fillRect/>
              </a:stretch>
            </p:blipFill>
            <p:spPr bwMode="auto">
              <a:xfrm>
                <a:off x="1665514" y="1108710"/>
                <a:ext cx="9032966" cy="5096147"/>
              </a:xfrm>
              <a:prstGeom prst="rect">
                <a:avLst/>
              </a:prstGeom>
              <a:noFill/>
              <a:ln>
                <a:noFill/>
              </a:ln>
            </p:spPr>
          </p:pic>
          <p:sp>
            <p:nvSpPr>
              <p:cNvPr id="3" name="Rectangle 2"/>
              <p:cNvSpPr/>
              <p:nvPr/>
            </p:nvSpPr>
            <p:spPr>
              <a:xfrm>
                <a:off x="1658983" y="1110343"/>
                <a:ext cx="1881051" cy="979714"/>
              </a:xfrm>
              <a:prstGeom prst="rect">
                <a:avLst/>
              </a:prstGeom>
              <a:solidFill>
                <a:srgbClr val="FBF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 name="Straight Connector 5"/>
            <p:cNvCxnSpPr/>
            <p:nvPr/>
          </p:nvCxnSpPr>
          <p:spPr>
            <a:xfrm flipH="1">
              <a:off x="2220686" y="2090057"/>
              <a:ext cx="940525"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7989533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327" y="470263"/>
            <a:ext cx="11181804" cy="5865223"/>
          </a:xfrm>
          <a:prstGeom prst="rect">
            <a:avLst/>
          </a:prstGeom>
        </p:spPr>
      </p:pic>
    </p:spTree>
    <p:extLst>
      <p:ext uri="{BB962C8B-B14F-4D97-AF65-F5344CB8AC3E}">
        <p14:creationId xmlns:p14="http://schemas.microsoft.com/office/powerpoint/2010/main" val="7039225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004457" y="1724298"/>
            <a:ext cx="6335486" cy="3513908"/>
            <a:chOff x="2991394" y="1933303"/>
            <a:chExt cx="6335486" cy="3513908"/>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1394" y="1933303"/>
              <a:ext cx="6335486" cy="3513908"/>
            </a:xfrm>
            <a:prstGeom prst="rect">
              <a:avLst/>
            </a:prstGeom>
          </p:spPr>
        </p:pic>
        <p:sp>
          <p:nvSpPr>
            <p:cNvPr id="6" name="Rectangle 5"/>
            <p:cNvSpPr/>
            <p:nvPr/>
          </p:nvSpPr>
          <p:spPr>
            <a:xfrm>
              <a:off x="4453384" y="2232856"/>
              <a:ext cx="3411511" cy="923330"/>
            </a:xfrm>
            <a:prstGeom prst="rect">
              <a:avLst/>
            </a:prstGeom>
            <a:noFill/>
          </p:spPr>
          <p:txBody>
            <a:bodyPr wrap="none" lIns="91440" tIns="45720" rIns="91440" bIns="45720">
              <a:spAutoFit/>
            </a:bodyPr>
            <a:lstStyle/>
            <a:p>
              <a:pPr algn="ct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Khởi</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động</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0251097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767842" y="1478280"/>
            <a:ext cx="8381998" cy="3596640"/>
            <a:chOff x="1220123" y="944650"/>
            <a:chExt cx="5359643" cy="5034652"/>
          </a:xfrm>
        </p:grpSpPr>
        <p:sp>
          <p:nvSpPr>
            <p:cNvPr id="5" name="Cloud 4"/>
            <p:cNvSpPr/>
            <p:nvPr/>
          </p:nvSpPr>
          <p:spPr>
            <a:xfrm>
              <a:off x="1220123" y="944650"/>
              <a:ext cx="5359643" cy="5034652"/>
            </a:xfrm>
            <a:prstGeom prst="cloud">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Box 6"/>
            <p:cNvSpPr txBox="1">
              <a:spLocks noChangeArrowheads="1"/>
            </p:cNvSpPr>
            <p:nvPr/>
          </p:nvSpPr>
          <p:spPr bwMode="auto">
            <a:xfrm>
              <a:off x="1855109" y="2363355"/>
              <a:ext cx="4423473" cy="2197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just" eaLnBrk="1" fontAlgn="base" hangingPunct="1">
                <a:spcBef>
                  <a:spcPct val="0"/>
                </a:spcBef>
                <a:spcAft>
                  <a:spcPct val="0"/>
                </a:spcAft>
                <a:defRPr/>
              </a:pPr>
              <a:r>
                <a:rPr lang="pt-BR" sz="3200" b="1">
                  <a:solidFill>
                    <a:prstClr val="black"/>
                  </a:solidFill>
                  <a:latin typeface="Times New Roman" panose="02020603050405020304" pitchFamily="18" charset="0"/>
                </a:rPr>
                <a:t>Đọc đoạn văn kể về một loại trái cây mà em yêu thích và chỉ rõ các câu kể </a:t>
              </a:r>
              <a:r>
                <a:rPr lang="pt-BR" sz="3200" b="1" i="1">
                  <a:solidFill>
                    <a:srgbClr val="FF0000"/>
                  </a:solidFill>
                  <a:latin typeface="Times New Roman" panose="02020603050405020304" pitchFamily="18" charset="0"/>
                </a:rPr>
                <a:t>Ai thế nào? </a:t>
              </a:r>
              <a:r>
                <a:rPr lang="pt-BR" sz="3200" b="1">
                  <a:solidFill>
                    <a:prstClr val="black"/>
                  </a:solidFill>
                  <a:latin typeface="Times New Roman" panose="02020603050405020304" pitchFamily="18" charset="0"/>
                </a:rPr>
                <a:t>có trong đoạn văn.</a:t>
              </a:r>
            </a:p>
          </p:txBody>
        </p:sp>
      </p:grpSp>
    </p:spTree>
    <p:extLst>
      <p:ext uri="{BB962C8B-B14F-4D97-AF65-F5344CB8AC3E}">
        <p14:creationId xmlns:p14="http://schemas.microsoft.com/office/powerpoint/2010/main" val="41197749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appy Children | Cartoon posters, Happy kids, Cartoon kids"/>
          <p:cNvPicPr>
            <a:picLocks noChangeAspect="1" noChangeArrowheads="1"/>
          </p:cNvPicPr>
          <p:nvPr/>
        </p:nvPicPr>
        <p:blipFill>
          <a:blip r:embed="rId2">
            <a:extLst>
              <a:ext uri="{28A0092B-C50C-407E-A947-70E740481C1C}">
                <a14:useLocalDpi xmlns:a14="http://schemas.microsoft.com/office/drawing/2010/main" val="0"/>
              </a:ext>
            </a:extLst>
          </a:blip>
          <a:srcRect t="23437" b="30843"/>
          <a:stretch>
            <a:fillRect/>
          </a:stretch>
        </p:blipFill>
        <p:spPr bwMode="auto">
          <a:xfrm>
            <a:off x="2767161" y="3207475"/>
            <a:ext cx="6858000" cy="31354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226504" y="1436080"/>
            <a:ext cx="7939314" cy="2123658"/>
          </a:xfrm>
          <a:prstGeom prst="rect">
            <a:avLst/>
          </a:prstGeom>
          <a:solidFill>
            <a:srgbClr val="66FFFF"/>
          </a:solidFill>
          <a:ln>
            <a:noFill/>
          </a:ln>
          <a:effectLst>
            <a:glow rad="63500">
              <a:schemeClr val="accent1">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91440" tIns="45720" rIns="91440" bIns="45720">
            <a:spAutoFit/>
          </a:bodyPr>
          <a:lstStyle/>
          <a:p>
            <a:pPr algn="ctr"/>
            <a:r>
              <a:rPr lang="en-US" sz="6600" b="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Mở rộng vốn từ: </a:t>
            </a:r>
          </a:p>
          <a:p>
            <a:pPr algn="ctr"/>
            <a:r>
              <a:rPr lang="en-US" sz="6600" b="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Cái đẹp</a:t>
            </a:r>
            <a:endParaRPr lang="en-US" sz="6600" b="1" cap="none" spc="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548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FC4AA681-3F36-42B8-9DF9-F59457234ED6}"/>
              </a:ext>
            </a:extLst>
          </p:cNvPr>
          <p:cNvSpPr/>
          <p:nvPr/>
        </p:nvSpPr>
        <p:spPr>
          <a:xfrm>
            <a:off x="3415937" y="519356"/>
            <a:ext cx="5055326"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err="1">
                <a:solidFill>
                  <a:schemeClr val="tx1"/>
                </a:solidFill>
                <a:latin typeface="Times New Roman" panose="02020603050405020304" pitchFamily="18" charset="0"/>
                <a:cs typeface="Times New Roman" panose="02020603050405020304" pitchFamily="18" charset="0"/>
              </a:rPr>
              <a:t>Yêu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cần</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đạt</a:t>
            </a:r>
            <a:endParaRPr lang="en-US" sz="3000" b="1" dirty="0">
              <a:solidFill>
                <a:schemeClr val="tx1"/>
              </a:solidFill>
              <a:latin typeface="Times New Roman" panose="02020603050405020304" pitchFamily="18" charset="0"/>
              <a:cs typeface="Times New Roman" panose="02020603050405020304" pitchFamily="18" charset="0"/>
            </a:endParaRPr>
          </a:p>
        </p:txBody>
      </p:sp>
      <p:grpSp>
        <p:nvGrpSpPr>
          <p:cNvPr id="11" name="Group 10"/>
          <p:cNvGrpSpPr>
            <a:grpSpLocks/>
          </p:cNvGrpSpPr>
          <p:nvPr/>
        </p:nvGrpSpPr>
        <p:grpSpPr bwMode="auto">
          <a:xfrm>
            <a:off x="708577" y="1522268"/>
            <a:ext cx="10737751" cy="1005680"/>
            <a:chOff x="-8052" y="1699617"/>
            <a:chExt cx="9469074" cy="1006257"/>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Mở rộng và hệ thống hóa vốn từ theo chủ điểm </a:t>
              </a:r>
              <a:r>
                <a:rPr lang="en-US" sz="2800" i="1">
                  <a:solidFill>
                    <a:schemeClr val="tx1"/>
                  </a:solidFill>
                  <a:latin typeface="Times New Roman" panose="02020603050405020304" pitchFamily="18" charset="0"/>
                  <a:ea typeface="Tahoma" panose="020B0604030504040204" pitchFamily="34" charset="0"/>
                  <a:cs typeface="Times New Roman" panose="02020603050405020304" pitchFamily="18" charset="0"/>
                </a:rPr>
                <a:t>Cái đẹp.</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708577" y="2885356"/>
            <a:ext cx="10715804" cy="910467"/>
            <a:chOff x="-8052" y="1747250"/>
            <a:chExt cx="8976506" cy="910989"/>
          </a:xfrm>
        </p:grpSpPr>
        <p:sp>
          <p:nvSpPr>
            <p:cNvPr id="13" name="Rectangle 12">
              <a:extLst>
                <a:ext uri="{FF2B5EF4-FFF2-40B4-BE49-F238E27FC236}">
                  <a16:creationId xmlns:a16="http://schemas.microsoft.com/office/drawing/2014/main" id="{1C59C6FF-16F6-4D4A-8D30-C9647637D21A}"/>
                </a:ext>
              </a:extLst>
            </p:cNvPr>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Hiểu nghĩa các từ ngữ thuộc chủ điểm: </a:t>
              </a:r>
              <a:r>
                <a:rPr lang="en-US" sz="2800" i="1">
                  <a:solidFill>
                    <a:schemeClr val="tx1"/>
                  </a:solidFill>
                  <a:latin typeface="Times New Roman" panose="02020603050405020304" pitchFamily="18" charset="0"/>
                  <a:cs typeface="Times New Roman" panose="02020603050405020304" pitchFamily="18" charset="0"/>
                </a:rPr>
                <a:t>Cái đẹp</a:t>
              </a:r>
              <a:r>
                <a:rPr lang="en-US" sz="2800">
                  <a:solidFill>
                    <a:schemeClr val="tx1"/>
                  </a:solidFill>
                  <a:latin typeface="Times New Roman" panose="02020603050405020304" pitchFamily="18" charset="0"/>
                  <a:cs typeface="Times New Roman" panose="02020603050405020304" pitchFamily="18" charset="0"/>
                </a:rPr>
                <a:t>.</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p>
          </p:txBody>
        </p:sp>
      </p:grpSp>
      <p:grpSp>
        <p:nvGrpSpPr>
          <p:cNvPr id="9" name="Group 8"/>
          <p:cNvGrpSpPr>
            <a:grpSpLocks/>
          </p:cNvGrpSpPr>
          <p:nvPr/>
        </p:nvGrpSpPr>
        <p:grpSpPr bwMode="auto">
          <a:xfrm>
            <a:off x="708577" y="4153231"/>
            <a:ext cx="10715804" cy="910467"/>
            <a:chOff x="-8052" y="1747250"/>
            <a:chExt cx="8976506" cy="910989"/>
          </a:xfrm>
        </p:grpSpPr>
        <p:sp>
          <p:nvSpPr>
            <p:cNvPr id="12" name="Rectangle 11">
              <a:extLst>
                <a:ext uri="{FF2B5EF4-FFF2-40B4-BE49-F238E27FC236}">
                  <a16:creationId xmlns:a16="http://schemas.microsoft.com/office/drawing/2014/main" id="{1C59C6FF-16F6-4D4A-8D30-C9647637D21A}"/>
                </a:ext>
              </a:extLst>
            </p:cNvPr>
            <p:cNvSpPr/>
            <p:nvPr/>
          </p:nvSpPr>
          <p:spPr>
            <a:xfrm>
              <a:off x="657899" y="1747250"/>
              <a:ext cx="8310555" cy="910989"/>
            </a:xfrm>
            <a:prstGeom prst="rect">
              <a:avLst/>
            </a:prstGeom>
            <a:solidFill>
              <a:srgbClr val="CCFF99"/>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Hiểu nghĩa và biết dùng một số thành ngữ liên quan đến chủ điểm </a:t>
              </a:r>
              <a:r>
                <a:rPr lang="en-US" sz="2800" i="1">
                  <a:solidFill>
                    <a:schemeClr val="tx1"/>
                  </a:solidFill>
                  <a:latin typeface="Times New Roman" panose="02020603050405020304" pitchFamily="18" charset="0"/>
                  <a:cs typeface="Times New Roman" panose="02020603050405020304" pitchFamily="18" charset="0"/>
                </a:rPr>
                <a:t>Cái đẹp</a:t>
              </a:r>
              <a:r>
                <a:rPr lang="en-US" sz="2800">
                  <a:solidFill>
                    <a:schemeClr val="tx1"/>
                  </a:solidFill>
                  <a:latin typeface="Times New Roman" panose="02020603050405020304" pitchFamily="18" charset="0"/>
                  <a:cs typeface="Times New Roman" panose="02020603050405020304" pitchFamily="18" charset="0"/>
                </a:rPr>
                <a:t>.</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5" name="Oval 14">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16" name="Group 15"/>
          <p:cNvGrpSpPr>
            <a:grpSpLocks/>
          </p:cNvGrpSpPr>
          <p:nvPr/>
        </p:nvGrpSpPr>
        <p:grpSpPr bwMode="auto">
          <a:xfrm>
            <a:off x="686630" y="5252470"/>
            <a:ext cx="10737751" cy="1005680"/>
            <a:chOff x="-8052" y="1699617"/>
            <a:chExt cx="9469074" cy="1006257"/>
          </a:xfrm>
          <a:solidFill>
            <a:srgbClr val="FF99FF"/>
          </a:solidFill>
        </p:grpSpPr>
        <p:sp>
          <p:nvSpPr>
            <p:cNvPr id="17" name="Rectangle 16">
              <a:extLst>
                <a:ext uri="{FF2B5EF4-FFF2-40B4-BE49-F238E27FC236}">
                  <a16:creationId xmlns:a16="http://schemas.microsoft.com/office/drawing/2014/main" id="{1C59C6FF-16F6-4D4A-8D30-C9647637D21A}"/>
                </a:ext>
              </a:extLst>
            </p:cNvPr>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Biết sử dụng các từ ngữ thuộc chủ điểm để đăt câu.</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8" name="Oval 17">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a:solidFill>
                    <a:schemeClr val="tx1">
                      <a:lumMod val="95000"/>
                      <a:lumOff val="5000"/>
                    </a:schemeClr>
                  </a:solidFill>
                  <a:latin typeface="Arial" panose="020B0604020202020204" pitchFamily="34" charset="0"/>
                  <a:cs typeface="Arial" panose="020B0604020202020204" pitchFamily="34" charset="0"/>
                </a:rPr>
                <a:t>4</a:t>
              </a:r>
              <a:endParaRPr lang="en-US" sz="3200" b="1" dirty="0">
                <a:solidFill>
                  <a:schemeClr val="tx1">
                    <a:lumMod val="95000"/>
                    <a:lumOff val="5000"/>
                  </a:scheme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4371597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589" y="1933303"/>
            <a:ext cx="8282381" cy="3513908"/>
          </a:xfrm>
          <a:prstGeom prst="rect">
            <a:avLst/>
          </a:prstGeom>
        </p:spPr>
      </p:pic>
      <p:sp>
        <p:nvSpPr>
          <p:cNvPr id="9" name="Rectangle 8"/>
          <p:cNvSpPr/>
          <p:nvPr/>
        </p:nvSpPr>
        <p:spPr>
          <a:xfrm>
            <a:off x="2846859" y="2167542"/>
            <a:ext cx="6793848" cy="923330"/>
          </a:xfrm>
          <a:prstGeom prst="rect">
            <a:avLst/>
          </a:prstGeom>
          <a:noFill/>
        </p:spPr>
        <p:txBody>
          <a:bodyPr wrap="none" lIns="91440" tIns="45720" rIns="91440" bIns="45720">
            <a:spAutoFit/>
          </a:bodyPr>
          <a:lstStyle/>
          <a:p>
            <a:pPr algn="ct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Luyện</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tập</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thực</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hành</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47650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Text Box 19"/>
          <p:cNvSpPr txBox="1">
            <a:spLocks noChangeArrowheads="1"/>
          </p:cNvSpPr>
          <p:nvPr/>
        </p:nvSpPr>
        <p:spPr bwMode="auto">
          <a:xfrm>
            <a:off x="593558" y="762893"/>
            <a:ext cx="11133221"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a:spcBef>
                <a:spcPct val="50000"/>
              </a:spcBef>
            </a:pPr>
            <a:r>
              <a:rPr lang="en-US" altLang="vi-VN" sz="2800" b="1"/>
              <a:t>Bài</a:t>
            </a:r>
            <a:r>
              <a:rPr lang="vi-VN" altLang="vi-VN" sz="2800" b="1"/>
              <a:t> 1. </a:t>
            </a:r>
            <a:r>
              <a:rPr lang="en-US" altLang="vi-VN" sz="2800" b="1"/>
              <a:t>Tìm các từ:</a:t>
            </a:r>
          </a:p>
          <a:p>
            <a:pPr algn="just">
              <a:spcBef>
                <a:spcPct val="50000"/>
              </a:spcBef>
            </a:pPr>
            <a:r>
              <a:rPr lang="en-US" altLang="vi-VN" sz="2800" b="1"/>
              <a:t>a. </a:t>
            </a:r>
            <a:r>
              <a:rPr lang="vi-VN" altLang="vi-VN" sz="2800" b="1"/>
              <a:t>Thể hiện vẻ đẹp bên ngoài của con người. </a:t>
            </a:r>
            <a:r>
              <a:rPr lang="en-US" altLang="vi-VN" sz="2800" b="1"/>
              <a:t>		</a:t>
            </a:r>
            <a:r>
              <a:rPr lang="en-US" altLang="vi-VN" sz="2800" b="1">
                <a:solidFill>
                  <a:srgbClr val="0070C0"/>
                </a:solidFill>
              </a:rPr>
              <a:t>M: </a:t>
            </a:r>
            <a:r>
              <a:rPr lang="en-US" altLang="vi-VN" sz="2800"/>
              <a:t>xinh đẹp</a:t>
            </a:r>
          </a:p>
          <a:p>
            <a:pPr algn="just">
              <a:spcBef>
                <a:spcPct val="50000"/>
              </a:spcBef>
            </a:pPr>
            <a:r>
              <a:rPr lang="en-US" altLang="vi-VN" sz="2800" b="1"/>
              <a:t>b. </a:t>
            </a:r>
            <a:r>
              <a:rPr lang="vi-VN" altLang="vi-VN" sz="2800" b="1"/>
              <a:t>Thể hiện nét đẹp trong tâm hồn, tính cách </a:t>
            </a:r>
            <a:r>
              <a:rPr lang="en-US" altLang="vi-VN" sz="2800" b="1"/>
              <a:t>                </a:t>
            </a:r>
            <a:r>
              <a:rPr lang="en-US" altLang="vi-VN" sz="2800" b="1">
                <a:solidFill>
                  <a:srgbClr val="0070C0"/>
                </a:solidFill>
              </a:rPr>
              <a:t>M: </a:t>
            </a:r>
            <a:r>
              <a:rPr lang="en-US" altLang="vi-VN" sz="2800"/>
              <a:t>thùy mị</a:t>
            </a:r>
            <a:endParaRPr lang="en-US" altLang="vi-VN" sz="2800" b="1"/>
          </a:p>
          <a:p>
            <a:pPr algn="just">
              <a:spcBef>
                <a:spcPct val="50000"/>
              </a:spcBef>
            </a:pPr>
            <a:r>
              <a:rPr lang="vi-VN" altLang="vi-VN" sz="2800" b="1"/>
              <a:t>của con người </a:t>
            </a:r>
          </a:p>
          <a:p>
            <a:pPr algn="just">
              <a:spcBef>
                <a:spcPct val="50000"/>
              </a:spcBef>
            </a:pPr>
            <a:endParaRPr lang="vi-VN" altLang="vi-VN" sz="2800" b="1"/>
          </a:p>
        </p:txBody>
      </p:sp>
      <p:graphicFrame>
        <p:nvGraphicFramePr>
          <p:cNvPr id="3" name="Table 2"/>
          <p:cNvGraphicFramePr>
            <a:graphicFrameLocks noGrp="1"/>
          </p:cNvGraphicFramePr>
          <p:nvPr>
            <p:extLst>
              <p:ext uri="{D42A27DB-BD31-4B8C-83A1-F6EECF244321}">
                <p14:modId xmlns:p14="http://schemas.microsoft.com/office/powerpoint/2010/main" val="3654411239"/>
              </p:ext>
            </p:extLst>
          </p:nvPr>
        </p:nvGraphicFramePr>
        <p:xfrm>
          <a:off x="1411777" y="1203183"/>
          <a:ext cx="9261642" cy="4023360"/>
        </p:xfrm>
        <a:graphic>
          <a:graphicData uri="http://schemas.openxmlformats.org/drawingml/2006/table">
            <a:tbl>
              <a:tblPr firstRow="1" bandRow="1">
                <a:tableStyleId>{5C22544A-7EE6-4342-B048-85BDC9FD1C3A}</a:tableStyleId>
              </a:tblPr>
              <a:tblGrid>
                <a:gridCol w="4630821">
                  <a:extLst>
                    <a:ext uri="{9D8B030D-6E8A-4147-A177-3AD203B41FA5}">
                      <a16:colId xmlns:a16="http://schemas.microsoft.com/office/drawing/2014/main" val="2151831597"/>
                    </a:ext>
                  </a:extLst>
                </a:gridCol>
                <a:gridCol w="4630821">
                  <a:extLst>
                    <a:ext uri="{9D8B030D-6E8A-4147-A177-3AD203B41FA5}">
                      <a16:colId xmlns:a16="http://schemas.microsoft.com/office/drawing/2014/main" val="145773896"/>
                    </a:ext>
                  </a:extLst>
                </a:gridCol>
              </a:tblGrid>
              <a:tr h="370840">
                <a:tc>
                  <a:txBody>
                    <a:bodyPr/>
                    <a:lstStyle/>
                    <a:p>
                      <a:pPr algn="ctr"/>
                      <a:r>
                        <a:rPr lang="vi-VN" altLang="vi-VN" sz="2800" b="1" i="0">
                          <a:solidFill>
                            <a:schemeClr val="tx1"/>
                          </a:solidFill>
                        </a:rPr>
                        <a:t>Thể hiện vẻ đẹp bên ngoài của con người. </a:t>
                      </a:r>
                      <a:endParaRPr lang="en-US" sz="2800" i="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vi-VN" altLang="vi-VN" sz="2800" b="1" i="0">
                          <a:solidFill>
                            <a:schemeClr val="tx1"/>
                          </a:solidFill>
                        </a:rPr>
                        <a:t>Thể hiện nét đẹp trong tâm hồn, tính cách của con người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97277231"/>
                  </a:ext>
                </a:extLst>
              </a:tr>
              <a:tr h="370840">
                <a:tc>
                  <a:txBody>
                    <a:bodyPr/>
                    <a:lstStyle/>
                    <a:p>
                      <a:pPr algn="just"/>
                      <a:r>
                        <a:rPr lang="vi-VN" sz="2800" b="1" i="0">
                          <a:solidFill>
                            <a:srgbClr val="FF0000"/>
                          </a:solidFill>
                          <a:latin typeface="+mn-lt"/>
                          <a:cs typeface="Times New Roman" panose="02020603050405020304" pitchFamily="18" charset="0"/>
                        </a:rPr>
                        <a:t>xinh, xinh đẹp, xinh tưươi, xinh xắn, xinh xẻo, xinh xinh, tươi tắn, tươi giòn, rực rỡ, lộng lẫy, thướt tha, tha thướt, yểu điệu, duyên dáng, uyển chuyển, mỹ miều, quý phái, lộng lẫy,…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endParaRPr lang="vi-VN" sz="2800" b="1" i="1">
                        <a:solidFill>
                          <a:srgbClr val="FF0000"/>
                        </a:solidFill>
                        <a:latin typeface="+mn-lt"/>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1708240037"/>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842364135"/>
              </p:ext>
            </p:extLst>
          </p:nvPr>
        </p:nvGraphicFramePr>
        <p:xfrm>
          <a:off x="1411777" y="1203183"/>
          <a:ext cx="9261642" cy="4023360"/>
        </p:xfrm>
        <a:graphic>
          <a:graphicData uri="http://schemas.openxmlformats.org/drawingml/2006/table">
            <a:tbl>
              <a:tblPr firstRow="1" bandRow="1">
                <a:tableStyleId>{5C22544A-7EE6-4342-B048-85BDC9FD1C3A}</a:tableStyleId>
              </a:tblPr>
              <a:tblGrid>
                <a:gridCol w="4630821">
                  <a:extLst>
                    <a:ext uri="{9D8B030D-6E8A-4147-A177-3AD203B41FA5}">
                      <a16:colId xmlns:a16="http://schemas.microsoft.com/office/drawing/2014/main" val="2151831597"/>
                    </a:ext>
                  </a:extLst>
                </a:gridCol>
                <a:gridCol w="4630821">
                  <a:extLst>
                    <a:ext uri="{9D8B030D-6E8A-4147-A177-3AD203B41FA5}">
                      <a16:colId xmlns:a16="http://schemas.microsoft.com/office/drawing/2014/main" val="145773896"/>
                    </a:ext>
                  </a:extLst>
                </a:gridCol>
              </a:tblGrid>
              <a:tr h="370840">
                <a:tc>
                  <a:txBody>
                    <a:bodyPr/>
                    <a:lstStyle/>
                    <a:p>
                      <a:pPr algn="ctr"/>
                      <a:r>
                        <a:rPr lang="vi-VN" altLang="vi-VN" sz="2800" b="1" i="0">
                          <a:solidFill>
                            <a:schemeClr val="tx1"/>
                          </a:solidFill>
                        </a:rPr>
                        <a:t>Thể hiện vẻ đẹp bên ngoài của con người. </a:t>
                      </a:r>
                      <a:endParaRPr lang="en-US" sz="2800" i="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vi-VN" altLang="vi-VN" sz="2800" b="1" i="0">
                          <a:solidFill>
                            <a:schemeClr val="tx1"/>
                          </a:solidFill>
                        </a:rPr>
                        <a:t>Thể hiện nét đẹp trong tâm hồn, tính cách của con người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97277231"/>
                  </a:ext>
                </a:extLst>
              </a:tr>
              <a:tr h="370840">
                <a:tc>
                  <a:txBody>
                    <a:bodyPr/>
                    <a:lstStyle/>
                    <a:p>
                      <a:pPr algn="just"/>
                      <a:r>
                        <a:rPr lang="vi-VN" sz="2800" b="1" i="0">
                          <a:solidFill>
                            <a:srgbClr val="FF0000"/>
                          </a:solidFill>
                          <a:latin typeface="+mn-lt"/>
                          <a:cs typeface="Times New Roman" panose="02020603050405020304" pitchFamily="18" charset="0"/>
                        </a:rPr>
                        <a:t>xinh, xinh đẹp, xinh tưươi, xinh xắn, xinh xẻo, xinh xinh, tươi tắn, tươi giòn, rực rỡ, lộng lẫy, thướt tha, tha thướt, yểu điệu, duyên dáng, uyển chuyển, mỹ miều, quý phái, lộng lẫy,…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vi-VN" altLang="en-US" sz="2800" b="1">
                          <a:solidFill>
                            <a:srgbClr val="FF0000"/>
                          </a:solidFill>
                          <a:latin typeface="+mn-lt"/>
                          <a:cs typeface="Times New Roman" panose="02020603050405020304" pitchFamily="18" charset="0"/>
                        </a:rPr>
                        <a:t>dịu dàng, hiền dịu, đằm thắm, đậm đà, đôn hậu, lịch sự, tế nhị, nết na, chân thành, chân thực, chân tình, thẳng thắn, ngay thẳng, bộc trực, cương trực, dũng cảm, quả cảm, khảng khái,</a:t>
                      </a:r>
                      <a:r>
                        <a:rPr lang="en-US" altLang="en-US" sz="2800" b="1">
                          <a:solidFill>
                            <a:srgbClr val="FF0000"/>
                          </a:solidFill>
                          <a:latin typeface="+mn-lt"/>
                          <a:cs typeface="Times New Roman" panose="02020603050405020304" pitchFamily="18" charset="0"/>
                        </a:rPr>
                        <a:t>…</a:t>
                      </a:r>
                      <a:endParaRPr lang="vi-VN" altLang="en-US" sz="2800" b="1">
                        <a:solidFill>
                          <a:srgbClr val="FF0000"/>
                        </a:solidFill>
                        <a:latin typeface="+mn-lt"/>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1708240037"/>
                  </a:ext>
                </a:extLst>
              </a:tr>
            </a:tbl>
          </a:graphicData>
        </a:graphic>
      </p:graphicFrame>
    </p:spTree>
    <p:extLst>
      <p:ext uri="{BB962C8B-B14F-4D97-AF65-F5344CB8AC3E}">
        <p14:creationId xmlns:p14="http://schemas.microsoft.com/office/powerpoint/2010/main" val="2060790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269"/>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8037227" y="63817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DAB836BC-5FA0-4626-90B7-00A580334B6D}" type="slidenum">
              <a:rPr lang="en-US" altLang="en-US" sz="1400"/>
              <a:pPr/>
              <a:t>9</a:t>
            </a:fld>
            <a:endParaRPr lang="en-US" altLang="en-US" sz="1400"/>
          </a:p>
        </p:txBody>
      </p:sp>
      <p:pic>
        <p:nvPicPr>
          <p:cNvPr id="3" name="Picture 11" descr="C:\Users\Welcome\Pictures\l dhu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5027" y="136525"/>
            <a:ext cx="27432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2" descr="C:\Users\Welcome\Pictures\ldhuo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6827" y="136525"/>
            <a:ext cx="2819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5" descr="C:\Users\Welcome\Pictures\thuotth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6827" y="3565525"/>
            <a:ext cx="2209800"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6" descr="C:\Users\Welcome\Pictures\®an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51427" y="3489325"/>
            <a:ext cx="28956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7" descr="C:\Users\Welcome\Pictures\xinh dep.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41227" y="3489325"/>
            <a:ext cx="2667000"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images58476_nucuoidulic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99027" y="365125"/>
            <a:ext cx="31242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865027" y="136525"/>
            <a:ext cx="1322798" cy="461665"/>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eaLnBrk="1" hangingPunct="1">
              <a:defRPr/>
            </a:pPr>
            <a:r>
              <a:rPr lang="en-US" sz="2400" b="1" dirty="0" err="1">
                <a:solidFill>
                  <a:srgbClr val="FF0000"/>
                </a:solidFill>
                <a:latin typeface="Times New Roman" panose="02020603050405020304" pitchFamily="18" charset="0"/>
                <a:cs typeface="Times New Roman" panose="02020603050405020304" pitchFamily="18" charset="0"/>
              </a:rPr>
              <a:t>xinh</a:t>
            </a:r>
            <a:r>
              <a:rPr lang="en-US" sz="2400" b="1" dirty="0">
                <a:solidFill>
                  <a:srgbClr val="FF0000"/>
                </a:solidFill>
                <a:latin typeface="Times New Roman" panose="02020603050405020304" pitchFamily="18" charset="0"/>
                <a:cs typeface="Times New Roman" panose="02020603050405020304" pitchFamily="18" charset="0"/>
              </a:rPr>
              <a:t> </a:t>
            </a:r>
            <a:r>
              <a:rPr lang="vi-VN" sz="2400" b="1" dirty="0">
                <a:solidFill>
                  <a:srgbClr val="FF0000"/>
                </a:solidFill>
                <a:latin typeface="Times New Roman" panose="02020603050405020304" pitchFamily="18" charset="0"/>
                <a:cs typeface="Times New Roman" panose="02020603050405020304" pitchFamily="18" charset="0"/>
              </a:rPr>
              <a:t>đẹp</a:t>
            </a:r>
          </a:p>
        </p:txBody>
      </p:sp>
      <p:sp>
        <p:nvSpPr>
          <p:cNvPr id="10" name="TextBox 9"/>
          <p:cNvSpPr txBox="1"/>
          <p:nvPr/>
        </p:nvSpPr>
        <p:spPr>
          <a:xfrm>
            <a:off x="4836827" y="136525"/>
            <a:ext cx="1322798" cy="461665"/>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eaLnBrk="1" hangingPunct="1">
              <a:defRPr/>
            </a:pPr>
            <a:r>
              <a:rPr lang="en-US" sz="2400" b="1" dirty="0" err="1">
                <a:solidFill>
                  <a:srgbClr val="FF0000"/>
                </a:solidFill>
                <a:latin typeface="Times New Roman" panose="02020603050405020304" pitchFamily="18" charset="0"/>
                <a:cs typeface="Times New Roman" panose="02020603050405020304" pitchFamily="18" charset="0"/>
              </a:rPr>
              <a:t>xinh</a:t>
            </a:r>
            <a:r>
              <a:rPr lang="en-US" sz="2400" b="1" dirty="0">
                <a:solidFill>
                  <a:srgbClr val="FF0000"/>
                </a:solidFill>
                <a:latin typeface="Times New Roman" panose="02020603050405020304" pitchFamily="18" charset="0"/>
                <a:cs typeface="Times New Roman" panose="02020603050405020304" pitchFamily="18" charset="0"/>
              </a:rPr>
              <a:t> x</a:t>
            </a:r>
            <a:r>
              <a:rPr lang="vi-VN" sz="2400" b="1" dirty="0">
                <a:solidFill>
                  <a:srgbClr val="FF0000"/>
                </a:solidFill>
                <a:latin typeface="Times New Roman" panose="02020603050405020304" pitchFamily="18" charset="0"/>
                <a:cs typeface="Times New Roman" panose="02020603050405020304" pitchFamily="18" charset="0"/>
              </a:rPr>
              <a:t>ắn</a:t>
            </a:r>
          </a:p>
        </p:txBody>
      </p:sp>
      <p:sp>
        <p:nvSpPr>
          <p:cNvPr id="11" name="TextBox 10"/>
          <p:cNvSpPr txBox="1"/>
          <p:nvPr/>
        </p:nvSpPr>
        <p:spPr>
          <a:xfrm>
            <a:off x="7580027" y="136525"/>
            <a:ext cx="1231427" cy="461665"/>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eaLnBrk="1" hangingPunct="1">
              <a:defRPr/>
            </a:pPr>
            <a:r>
              <a:rPr lang="en-US" sz="2400" b="1" dirty="0">
                <a:solidFill>
                  <a:srgbClr val="FF0000"/>
                </a:solidFill>
                <a:latin typeface="Times New Roman" panose="02020603050405020304" pitchFamily="18" charset="0"/>
                <a:cs typeface="Times New Roman" panose="02020603050405020304" pitchFamily="18" charset="0"/>
              </a:rPr>
              <a:t>t</a:t>
            </a:r>
            <a:r>
              <a:rPr lang="vi-VN" sz="2400" b="1" dirty="0">
                <a:solidFill>
                  <a:srgbClr val="FF0000"/>
                </a:solidFill>
                <a:latin typeface="Times New Roman" panose="02020603050405020304" pitchFamily="18" charset="0"/>
                <a:cs typeface="Times New Roman" panose="02020603050405020304" pitchFamily="18" charset="0"/>
              </a:rPr>
              <a:t>ươ</a:t>
            </a:r>
            <a:r>
              <a:rPr lang="en-US" sz="2400" b="1" dirty="0" err="1">
                <a:solidFill>
                  <a:srgbClr val="FF0000"/>
                </a:solidFill>
                <a:latin typeface="Times New Roman" panose="02020603050405020304" pitchFamily="18" charset="0"/>
                <a:cs typeface="Times New Roman" panose="02020603050405020304" pitchFamily="18" charset="0"/>
              </a:rPr>
              <a:t>i</a:t>
            </a:r>
            <a:r>
              <a:rPr lang="en-US" sz="2400" b="1" dirty="0">
                <a:solidFill>
                  <a:srgbClr val="FF0000"/>
                </a:solidFill>
                <a:latin typeface="Times New Roman" panose="02020603050405020304" pitchFamily="18" charset="0"/>
                <a:cs typeface="Times New Roman" panose="02020603050405020304" pitchFamily="18" charset="0"/>
              </a:rPr>
              <a:t> t</a:t>
            </a:r>
            <a:r>
              <a:rPr lang="vi-VN" sz="2400" b="1" dirty="0">
                <a:solidFill>
                  <a:srgbClr val="FF0000"/>
                </a:solidFill>
                <a:latin typeface="Times New Roman" panose="02020603050405020304" pitchFamily="18" charset="0"/>
                <a:cs typeface="Times New Roman" panose="02020603050405020304" pitchFamily="18" charset="0"/>
              </a:rPr>
              <a:t>ắn</a:t>
            </a:r>
          </a:p>
        </p:txBody>
      </p:sp>
      <p:sp>
        <p:nvSpPr>
          <p:cNvPr id="12" name="TextBox 11"/>
          <p:cNvSpPr txBox="1"/>
          <p:nvPr/>
        </p:nvSpPr>
        <p:spPr>
          <a:xfrm>
            <a:off x="7580027" y="3489325"/>
            <a:ext cx="1717137" cy="461665"/>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eaLnBrk="1" hangingPunct="1">
              <a:defRPr/>
            </a:pPr>
            <a:r>
              <a:rPr lang="en-US" sz="2400" b="1" dirty="0" err="1">
                <a:solidFill>
                  <a:srgbClr val="FF0000"/>
                </a:solidFill>
                <a:latin typeface="Times New Roman" panose="02020603050405020304" pitchFamily="18" charset="0"/>
                <a:cs typeface="Times New Roman" panose="02020603050405020304" pitchFamily="18" charset="0"/>
              </a:rPr>
              <a:t>duyên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dáng</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4836827" y="3565525"/>
            <a:ext cx="1420582" cy="461665"/>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eaLnBrk="1" hangingPunct="1">
              <a:defRPr/>
            </a:pPr>
            <a:r>
              <a:rPr lang="en-US" sz="2400" b="1" dirty="0" err="1">
                <a:solidFill>
                  <a:srgbClr val="FF0000"/>
                </a:solidFill>
                <a:latin typeface="Times New Roman" panose="02020603050405020304" pitchFamily="18" charset="0"/>
                <a:cs typeface="Times New Roman" panose="02020603050405020304" pitchFamily="18" charset="0"/>
              </a:rPr>
              <a:t>th</a:t>
            </a:r>
            <a:r>
              <a:rPr lang="vi-VN" sz="2400" b="1" dirty="0">
                <a:solidFill>
                  <a:srgbClr val="FF0000"/>
                </a:solidFill>
                <a:latin typeface="Times New Roman" panose="02020603050405020304" pitchFamily="18" charset="0"/>
                <a:cs typeface="Times New Roman" panose="02020603050405020304" pitchFamily="18" charset="0"/>
              </a:rPr>
              <a:t>ướt tha</a:t>
            </a:r>
          </a:p>
        </p:txBody>
      </p:sp>
      <p:sp>
        <p:nvSpPr>
          <p:cNvPr id="14" name="TextBox 13"/>
          <p:cNvSpPr txBox="1"/>
          <p:nvPr/>
        </p:nvSpPr>
        <p:spPr>
          <a:xfrm>
            <a:off x="1941227" y="3565525"/>
            <a:ext cx="1425390" cy="461665"/>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eaLnBrk="1" hangingPunct="1">
              <a:defRPr/>
            </a:pPr>
            <a:r>
              <a:rPr lang="en-US" sz="2400" b="1" dirty="0" err="1">
                <a:solidFill>
                  <a:srgbClr val="FF0000"/>
                </a:solidFill>
                <a:latin typeface="Times New Roman" panose="02020603050405020304" pitchFamily="18" charset="0"/>
                <a:cs typeface="Times New Roman" panose="02020603050405020304" pitchFamily="18" charset="0"/>
              </a:rPr>
              <a:t>xinh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xinh</a:t>
            </a:r>
            <a:endParaRPr lang="vi-VN"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0178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style.rotation</p:attrName>
                                        </p:attrNameLst>
                                      </p:cBhvr>
                                      <p:tavLst>
                                        <p:tav tm="0">
                                          <p:val>
                                            <p:fltVal val="720"/>
                                          </p:val>
                                        </p:tav>
                                        <p:tav tm="100000">
                                          <p:val>
                                            <p:fltVal val="0"/>
                                          </p:val>
                                        </p:tav>
                                      </p:tavLst>
                                    </p:anim>
                                    <p:anim calcmode="lin" valueType="num">
                                      <p:cBhvr>
                                        <p:cTn id="9" dur="2000" fill="hold"/>
                                        <p:tgtEl>
                                          <p:spTgt spid="3"/>
                                        </p:tgtEl>
                                        <p:attrNameLst>
                                          <p:attrName>ppt_h</p:attrName>
                                        </p:attrNameLst>
                                      </p:cBhvr>
                                      <p:tavLst>
                                        <p:tav tm="0">
                                          <p:val>
                                            <p:fltVal val="0"/>
                                          </p:val>
                                        </p:tav>
                                        <p:tav tm="100000">
                                          <p:val>
                                            <p:strVal val="#ppt_h"/>
                                          </p:val>
                                        </p:tav>
                                      </p:tavLst>
                                    </p:anim>
                                    <p:anim calcmode="lin" valueType="num">
                                      <p:cBhvr>
                                        <p:cTn id="10" dur="2000" fill="hold"/>
                                        <p:tgtEl>
                                          <p:spTgt spid="3"/>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anim calcmode="lin" valueType="num">
                                      <p:cBhvr>
                                        <p:cTn id="14" dur="2000" fill="hold"/>
                                        <p:tgtEl>
                                          <p:spTgt spid="4"/>
                                        </p:tgtEl>
                                        <p:attrNameLst>
                                          <p:attrName>style.rotation</p:attrName>
                                        </p:attrNameLst>
                                      </p:cBhvr>
                                      <p:tavLst>
                                        <p:tav tm="0">
                                          <p:val>
                                            <p:fltVal val="720"/>
                                          </p:val>
                                        </p:tav>
                                        <p:tav tm="100000">
                                          <p:val>
                                            <p:fltVal val="0"/>
                                          </p:val>
                                        </p:tav>
                                      </p:tavLst>
                                    </p:anim>
                                    <p:anim calcmode="lin" valueType="num">
                                      <p:cBhvr>
                                        <p:cTn id="15" dur="2000" fill="hold"/>
                                        <p:tgtEl>
                                          <p:spTgt spid="4"/>
                                        </p:tgtEl>
                                        <p:attrNameLst>
                                          <p:attrName>ppt_h</p:attrName>
                                        </p:attrNameLst>
                                      </p:cBhvr>
                                      <p:tavLst>
                                        <p:tav tm="0">
                                          <p:val>
                                            <p:fltVal val="0"/>
                                          </p:val>
                                        </p:tav>
                                        <p:tav tm="100000">
                                          <p:val>
                                            <p:strVal val="#ppt_h"/>
                                          </p:val>
                                        </p:tav>
                                      </p:tavLst>
                                    </p:anim>
                                    <p:anim calcmode="lin" valueType="num">
                                      <p:cBhvr>
                                        <p:cTn id="16" dur="2000" fill="hold"/>
                                        <p:tgtEl>
                                          <p:spTgt spid="4"/>
                                        </p:tgtEl>
                                        <p:attrNameLst>
                                          <p:attrName>ppt_w</p:attrName>
                                        </p:attrNameLst>
                                      </p:cBhvr>
                                      <p:tavLst>
                                        <p:tav tm="0">
                                          <p:val>
                                            <p:fltVal val="0"/>
                                          </p:val>
                                        </p:tav>
                                        <p:tav tm="100000">
                                          <p:val>
                                            <p:strVal val="#ppt_w"/>
                                          </p:val>
                                        </p:tav>
                                      </p:tavLst>
                                    </p:anim>
                                  </p:childTnLst>
                                </p:cTn>
                              </p:par>
                              <p:par>
                                <p:cTn id="17" presetID="35"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000"/>
                                        <p:tgtEl>
                                          <p:spTgt spid="8"/>
                                        </p:tgtEl>
                                      </p:cBhvr>
                                    </p:animEffect>
                                    <p:anim calcmode="lin" valueType="num">
                                      <p:cBhvr>
                                        <p:cTn id="20" dur="2000" fill="hold"/>
                                        <p:tgtEl>
                                          <p:spTgt spid="8"/>
                                        </p:tgtEl>
                                        <p:attrNameLst>
                                          <p:attrName>style.rotation</p:attrName>
                                        </p:attrNameLst>
                                      </p:cBhvr>
                                      <p:tavLst>
                                        <p:tav tm="0">
                                          <p:val>
                                            <p:fltVal val="720"/>
                                          </p:val>
                                        </p:tav>
                                        <p:tav tm="100000">
                                          <p:val>
                                            <p:fltVal val="0"/>
                                          </p:val>
                                        </p:tav>
                                      </p:tavLst>
                                    </p:anim>
                                    <p:anim calcmode="lin" valueType="num">
                                      <p:cBhvr>
                                        <p:cTn id="21" dur="2000" fill="hold"/>
                                        <p:tgtEl>
                                          <p:spTgt spid="8"/>
                                        </p:tgtEl>
                                        <p:attrNameLst>
                                          <p:attrName>ppt_h</p:attrName>
                                        </p:attrNameLst>
                                      </p:cBhvr>
                                      <p:tavLst>
                                        <p:tav tm="0">
                                          <p:val>
                                            <p:fltVal val="0"/>
                                          </p:val>
                                        </p:tav>
                                        <p:tav tm="100000">
                                          <p:val>
                                            <p:strVal val="#ppt_h"/>
                                          </p:val>
                                        </p:tav>
                                      </p:tavLst>
                                    </p:anim>
                                    <p:anim calcmode="lin" valueType="num">
                                      <p:cBhvr>
                                        <p:cTn id="22" dur="2000" fill="hold"/>
                                        <p:tgtEl>
                                          <p:spTgt spid="8"/>
                                        </p:tgtEl>
                                        <p:attrNameLst>
                                          <p:attrName>ppt_w</p:attrName>
                                        </p:attrNameLst>
                                      </p:cBhvr>
                                      <p:tavLst>
                                        <p:tav tm="0">
                                          <p:val>
                                            <p:fltVal val="0"/>
                                          </p:val>
                                        </p:tav>
                                        <p:tav tm="100000">
                                          <p:val>
                                            <p:strVal val="#ppt_w"/>
                                          </p:val>
                                        </p:tav>
                                      </p:tavLst>
                                    </p:anim>
                                  </p:childTnLst>
                                </p:cTn>
                              </p:par>
                              <p:par>
                                <p:cTn id="23" presetID="35"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2000"/>
                                        <p:tgtEl>
                                          <p:spTgt spid="6"/>
                                        </p:tgtEl>
                                      </p:cBhvr>
                                    </p:animEffect>
                                    <p:anim calcmode="lin" valueType="num">
                                      <p:cBhvr>
                                        <p:cTn id="26" dur="2000" fill="hold"/>
                                        <p:tgtEl>
                                          <p:spTgt spid="6"/>
                                        </p:tgtEl>
                                        <p:attrNameLst>
                                          <p:attrName>style.rotation</p:attrName>
                                        </p:attrNameLst>
                                      </p:cBhvr>
                                      <p:tavLst>
                                        <p:tav tm="0">
                                          <p:val>
                                            <p:fltVal val="720"/>
                                          </p:val>
                                        </p:tav>
                                        <p:tav tm="100000">
                                          <p:val>
                                            <p:fltVal val="0"/>
                                          </p:val>
                                        </p:tav>
                                      </p:tavLst>
                                    </p:anim>
                                    <p:anim calcmode="lin" valueType="num">
                                      <p:cBhvr>
                                        <p:cTn id="27" dur="2000" fill="hold"/>
                                        <p:tgtEl>
                                          <p:spTgt spid="6"/>
                                        </p:tgtEl>
                                        <p:attrNameLst>
                                          <p:attrName>ppt_h</p:attrName>
                                        </p:attrNameLst>
                                      </p:cBhvr>
                                      <p:tavLst>
                                        <p:tav tm="0">
                                          <p:val>
                                            <p:fltVal val="0"/>
                                          </p:val>
                                        </p:tav>
                                        <p:tav tm="100000">
                                          <p:val>
                                            <p:strVal val="#ppt_h"/>
                                          </p:val>
                                        </p:tav>
                                      </p:tavLst>
                                    </p:anim>
                                    <p:anim calcmode="lin" valueType="num">
                                      <p:cBhvr>
                                        <p:cTn id="28" dur="2000" fill="hold"/>
                                        <p:tgtEl>
                                          <p:spTgt spid="6"/>
                                        </p:tgtEl>
                                        <p:attrNameLst>
                                          <p:attrName>ppt_w</p:attrName>
                                        </p:attrNameLst>
                                      </p:cBhvr>
                                      <p:tavLst>
                                        <p:tav tm="0">
                                          <p:val>
                                            <p:fltVal val="0"/>
                                          </p:val>
                                        </p:tav>
                                        <p:tav tm="100000">
                                          <p:val>
                                            <p:strVal val="#ppt_w"/>
                                          </p:val>
                                        </p:tav>
                                      </p:tavLst>
                                    </p:anim>
                                  </p:childTnLst>
                                </p:cTn>
                              </p:par>
                              <p:par>
                                <p:cTn id="29" presetID="35"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2000"/>
                                        <p:tgtEl>
                                          <p:spTgt spid="5"/>
                                        </p:tgtEl>
                                      </p:cBhvr>
                                    </p:animEffect>
                                    <p:anim calcmode="lin" valueType="num">
                                      <p:cBhvr>
                                        <p:cTn id="32" dur="2000" fill="hold"/>
                                        <p:tgtEl>
                                          <p:spTgt spid="5"/>
                                        </p:tgtEl>
                                        <p:attrNameLst>
                                          <p:attrName>style.rotation</p:attrName>
                                        </p:attrNameLst>
                                      </p:cBhvr>
                                      <p:tavLst>
                                        <p:tav tm="0">
                                          <p:val>
                                            <p:fltVal val="720"/>
                                          </p:val>
                                        </p:tav>
                                        <p:tav tm="100000">
                                          <p:val>
                                            <p:fltVal val="0"/>
                                          </p:val>
                                        </p:tav>
                                      </p:tavLst>
                                    </p:anim>
                                    <p:anim calcmode="lin" valueType="num">
                                      <p:cBhvr>
                                        <p:cTn id="33" dur="2000" fill="hold"/>
                                        <p:tgtEl>
                                          <p:spTgt spid="5"/>
                                        </p:tgtEl>
                                        <p:attrNameLst>
                                          <p:attrName>ppt_h</p:attrName>
                                        </p:attrNameLst>
                                      </p:cBhvr>
                                      <p:tavLst>
                                        <p:tav tm="0">
                                          <p:val>
                                            <p:fltVal val="0"/>
                                          </p:val>
                                        </p:tav>
                                        <p:tav tm="100000">
                                          <p:val>
                                            <p:strVal val="#ppt_h"/>
                                          </p:val>
                                        </p:tav>
                                      </p:tavLst>
                                    </p:anim>
                                    <p:anim calcmode="lin" valueType="num">
                                      <p:cBhvr>
                                        <p:cTn id="34" dur="2000" fill="hold"/>
                                        <p:tgtEl>
                                          <p:spTgt spid="5"/>
                                        </p:tgtEl>
                                        <p:attrNameLst>
                                          <p:attrName>ppt_w</p:attrName>
                                        </p:attrNameLst>
                                      </p:cBhvr>
                                      <p:tavLst>
                                        <p:tav tm="0">
                                          <p:val>
                                            <p:fltVal val="0"/>
                                          </p:val>
                                        </p:tav>
                                        <p:tav tm="100000">
                                          <p:val>
                                            <p:strVal val="#ppt_w"/>
                                          </p:val>
                                        </p:tav>
                                      </p:tavLst>
                                    </p:anim>
                                  </p:childTnLst>
                                </p:cTn>
                              </p:par>
                              <p:par>
                                <p:cTn id="35" presetID="35"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2000"/>
                                        <p:tgtEl>
                                          <p:spTgt spid="7"/>
                                        </p:tgtEl>
                                      </p:cBhvr>
                                    </p:animEffect>
                                    <p:anim calcmode="lin" valueType="num">
                                      <p:cBhvr>
                                        <p:cTn id="38" dur="2000" fill="hold"/>
                                        <p:tgtEl>
                                          <p:spTgt spid="7"/>
                                        </p:tgtEl>
                                        <p:attrNameLst>
                                          <p:attrName>style.rotation</p:attrName>
                                        </p:attrNameLst>
                                      </p:cBhvr>
                                      <p:tavLst>
                                        <p:tav tm="0">
                                          <p:val>
                                            <p:fltVal val="720"/>
                                          </p:val>
                                        </p:tav>
                                        <p:tav tm="100000">
                                          <p:val>
                                            <p:fltVal val="0"/>
                                          </p:val>
                                        </p:tav>
                                      </p:tavLst>
                                    </p:anim>
                                    <p:anim calcmode="lin" valueType="num">
                                      <p:cBhvr>
                                        <p:cTn id="39" dur="2000" fill="hold"/>
                                        <p:tgtEl>
                                          <p:spTgt spid="7"/>
                                        </p:tgtEl>
                                        <p:attrNameLst>
                                          <p:attrName>ppt_h</p:attrName>
                                        </p:attrNameLst>
                                      </p:cBhvr>
                                      <p:tavLst>
                                        <p:tav tm="0">
                                          <p:val>
                                            <p:fltVal val="0"/>
                                          </p:val>
                                        </p:tav>
                                        <p:tav tm="100000">
                                          <p:val>
                                            <p:strVal val="#ppt_h"/>
                                          </p:val>
                                        </p:tav>
                                      </p:tavLst>
                                    </p:anim>
                                    <p:anim calcmode="lin" valueType="num">
                                      <p:cBhvr>
                                        <p:cTn id="40" dur="2000" fill="hold"/>
                                        <p:tgtEl>
                                          <p:spTgt spid="7"/>
                                        </p:tgtEl>
                                        <p:attrNameLst>
                                          <p:attrName>ppt_w</p:attrName>
                                        </p:attrNameLst>
                                      </p:cBhvr>
                                      <p:tavLst>
                                        <p:tav tm="0">
                                          <p:val>
                                            <p:fltVal val="0"/>
                                          </p:val>
                                        </p:tav>
                                        <p:tav tm="100000">
                                          <p:val>
                                            <p:strVal val="#ppt_w"/>
                                          </p:val>
                                        </p:tav>
                                      </p:tavLst>
                                    </p:anim>
                                  </p:childTnLst>
                                </p:cTn>
                              </p:par>
                            </p:childTnLst>
                          </p:cTn>
                        </p:par>
                      </p:childTnLst>
                    </p:cTn>
                  </p:par>
                  <p:par>
                    <p:cTn id="41" fill="hold">
                      <p:stCondLst>
                        <p:cond delay="indefinite"/>
                      </p:stCondLst>
                      <p:childTnLst>
                        <p:par>
                          <p:cTn id="42" fill="hold">
                            <p:stCondLst>
                              <p:cond delay="0"/>
                            </p:stCondLst>
                            <p:childTnLst>
                              <p:par>
                                <p:cTn id="43" presetID="47" presetClass="entr" presetSubtype="0"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1000"/>
                                        <p:tgtEl>
                                          <p:spTgt spid="9"/>
                                        </p:tgtEl>
                                      </p:cBhvr>
                                    </p:animEffect>
                                    <p:anim calcmode="lin" valueType="num">
                                      <p:cBhvr>
                                        <p:cTn id="46" dur="1000" fill="hold"/>
                                        <p:tgtEl>
                                          <p:spTgt spid="9"/>
                                        </p:tgtEl>
                                        <p:attrNameLst>
                                          <p:attrName>ppt_x</p:attrName>
                                        </p:attrNameLst>
                                      </p:cBhvr>
                                      <p:tavLst>
                                        <p:tav tm="0">
                                          <p:val>
                                            <p:strVal val="#ppt_x"/>
                                          </p:val>
                                        </p:tav>
                                        <p:tav tm="100000">
                                          <p:val>
                                            <p:strVal val="#ppt_x"/>
                                          </p:val>
                                        </p:tav>
                                      </p:tavLst>
                                    </p:anim>
                                    <p:anim calcmode="lin" valueType="num">
                                      <p:cBhvr>
                                        <p:cTn id="4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1000"/>
                                        <p:tgtEl>
                                          <p:spTgt spid="10"/>
                                        </p:tgtEl>
                                      </p:cBhvr>
                                    </p:animEffect>
                                    <p:anim calcmode="lin" valueType="num">
                                      <p:cBhvr>
                                        <p:cTn id="53" dur="1000" fill="hold"/>
                                        <p:tgtEl>
                                          <p:spTgt spid="10"/>
                                        </p:tgtEl>
                                        <p:attrNameLst>
                                          <p:attrName>ppt_x</p:attrName>
                                        </p:attrNameLst>
                                      </p:cBhvr>
                                      <p:tavLst>
                                        <p:tav tm="0">
                                          <p:val>
                                            <p:strVal val="#ppt_x"/>
                                          </p:val>
                                        </p:tav>
                                        <p:tav tm="100000">
                                          <p:val>
                                            <p:strVal val="#ppt_x"/>
                                          </p:val>
                                        </p:tav>
                                      </p:tavLst>
                                    </p:anim>
                                    <p:anim calcmode="lin" valueType="num">
                                      <p:cBhvr>
                                        <p:cTn id="5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7" presetClass="entr" presetSubtype="0" fill="hold" nodeType="click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1000"/>
                                        <p:tgtEl>
                                          <p:spTgt spid="11"/>
                                        </p:tgtEl>
                                      </p:cBhvr>
                                    </p:animEffect>
                                    <p:anim calcmode="lin" valueType="num">
                                      <p:cBhvr>
                                        <p:cTn id="60" dur="1000" fill="hold"/>
                                        <p:tgtEl>
                                          <p:spTgt spid="11"/>
                                        </p:tgtEl>
                                        <p:attrNameLst>
                                          <p:attrName>ppt_x</p:attrName>
                                        </p:attrNameLst>
                                      </p:cBhvr>
                                      <p:tavLst>
                                        <p:tav tm="0">
                                          <p:val>
                                            <p:strVal val="#ppt_x"/>
                                          </p:val>
                                        </p:tav>
                                        <p:tav tm="100000">
                                          <p:val>
                                            <p:strVal val="#ppt_x"/>
                                          </p:val>
                                        </p:tav>
                                      </p:tavLst>
                                    </p:anim>
                                    <p:anim calcmode="lin" valueType="num">
                                      <p:cBhvr>
                                        <p:cTn id="6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7" presetClass="entr" presetSubtype="0" fill="hold" nodeType="click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fade">
                                      <p:cBhvr>
                                        <p:cTn id="66" dur="1000"/>
                                        <p:tgtEl>
                                          <p:spTgt spid="12"/>
                                        </p:tgtEl>
                                      </p:cBhvr>
                                    </p:animEffect>
                                    <p:anim calcmode="lin" valueType="num">
                                      <p:cBhvr>
                                        <p:cTn id="67" dur="1000" fill="hold"/>
                                        <p:tgtEl>
                                          <p:spTgt spid="12"/>
                                        </p:tgtEl>
                                        <p:attrNameLst>
                                          <p:attrName>ppt_x</p:attrName>
                                        </p:attrNameLst>
                                      </p:cBhvr>
                                      <p:tavLst>
                                        <p:tav tm="0">
                                          <p:val>
                                            <p:strVal val="#ppt_x"/>
                                          </p:val>
                                        </p:tav>
                                        <p:tav tm="100000">
                                          <p:val>
                                            <p:strVal val="#ppt_x"/>
                                          </p:val>
                                        </p:tav>
                                      </p:tavLst>
                                    </p:anim>
                                    <p:anim calcmode="lin" valueType="num">
                                      <p:cBhvr>
                                        <p:cTn id="6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7" presetClass="entr" presetSubtype="0" fill="hold" nodeType="click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fade">
                                      <p:cBhvr>
                                        <p:cTn id="73" dur="1000"/>
                                        <p:tgtEl>
                                          <p:spTgt spid="13"/>
                                        </p:tgtEl>
                                      </p:cBhvr>
                                    </p:animEffect>
                                    <p:anim calcmode="lin" valueType="num">
                                      <p:cBhvr>
                                        <p:cTn id="74" dur="1000" fill="hold"/>
                                        <p:tgtEl>
                                          <p:spTgt spid="13"/>
                                        </p:tgtEl>
                                        <p:attrNameLst>
                                          <p:attrName>ppt_x</p:attrName>
                                        </p:attrNameLst>
                                      </p:cBhvr>
                                      <p:tavLst>
                                        <p:tav tm="0">
                                          <p:val>
                                            <p:strVal val="#ppt_x"/>
                                          </p:val>
                                        </p:tav>
                                        <p:tav tm="100000">
                                          <p:val>
                                            <p:strVal val="#ppt_x"/>
                                          </p:val>
                                        </p:tav>
                                      </p:tavLst>
                                    </p:anim>
                                    <p:anim calcmode="lin" valueType="num">
                                      <p:cBhvr>
                                        <p:cTn id="7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7" presetClass="entr" presetSubtype="0" fill="hold" nodeType="clickEffect">
                                  <p:stCondLst>
                                    <p:cond delay="0"/>
                                  </p:stCondLst>
                                  <p:childTnLst>
                                    <p:set>
                                      <p:cBhvr>
                                        <p:cTn id="79" dur="1" fill="hold">
                                          <p:stCondLst>
                                            <p:cond delay="0"/>
                                          </p:stCondLst>
                                        </p:cTn>
                                        <p:tgtEl>
                                          <p:spTgt spid="14"/>
                                        </p:tgtEl>
                                        <p:attrNameLst>
                                          <p:attrName>style.visibility</p:attrName>
                                        </p:attrNameLst>
                                      </p:cBhvr>
                                      <p:to>
                                        <p:strVal val="visible"/>
                                      </p:to>
                                    </p:set>
                                    <p:animEffect transition="in" filter="fade">
                                      <p:cBhvr>
                                        <p:cTn id="80" dur="1000"/>
                                        <p:tgtEl>
                                          <p:spTgt spid="14"/>
                                        </p:tgtEl>
                                      </p:cBhvr>
                                    </p:animEffect>
                                    <p:anim calcmode="lin" valueType="num">
                                      <p:cBhvr>
                                        <p:cTn id="81" dur="1000" fill="hold"/>
                                        <p:tgtEl>
                                          <p:spTgt spid="14"/>
                                        </p:tgtEl>
                                        <p:attrNameLst>
                                          <p:attrName>ppt_x</p:attrName>
                                        </p:attrNameLst>
                                      </p:cBhvr>
                                      <p:tavLst>
                                        <p:tav tm="0">
                                          <p:val>
                                            <p:strVal val="#ppt_x"/>
                                          </p:val>
                                        </p:tav>
                                        <p:tav tm="100000">
                                          <p:val>
                                            <p:strVal val="#ppt_x"/>
                                          </p:val>
                                        </p:tav>
                                      </p:tavLst>
                                    </p:anim>
                                    <p:anim calcmode="lin" valueType="num">
                                      <p:cBhvr>
                                        <p:cTn id="8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2022422128"/>
</p:tagLst>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2095</TotalTime>
  <Words>1061</Words>
  <Application>Microsoft Office PowerPoint</Application>
  <PresentationFormat>Widescreen</PresentationFormat>
  <Paragraphs>119</Paragraphs>
  <Slides>20</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20</vt:i4>
      </vt:variant>
    </vt:vector>
  </HeadingPairs>
  <TitlesOfParts>
    <vt:vector size="27" baseType="lpstr">
      <vt:lpstr>Arial</vt:lpstr>
      <vt:lpstr>Calibri</vt:lpstr>
      <vt:lpstr>Calibri Light</vt:lpstr>
      <vt:lpstr>Garamond</vt:lpstr>
      <vt:lpstr>Times New Roman</vt:lpstr>
      <vt:lpstr>1_Office Theme</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KHAI BINH</dc:creator>
  <cp:lastModifiedBy>Lâm Thị Huyền</cp:lastModifiedBy>
  <cp:revision>297</cp:revision>
  <dcterms:created xsi:type="dcterms:W3CDTF">2021-08-04T18:52:07Z</dcterms:created>
  <dcterms:modified xsi:type="dcterms:W3CDTF">2022-02-07T13:42:19Z</dcterms:modified>
</cp:coreProperties>
</file>