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 id="2147483737" r:id="rId3"/>
    <p:sldMasterId id="2147483749" r:id="rId4"/>
    <p:sldMasterId id="2147483761" r:id="rId5"/>
  </p:sldMasterIdLst>
  <p:notesMasterIdLst>
    <p:notesMasterId r:id="rId26"/>
  </p:notesMasterIdLst>
  <p:sldIdLst>
    <p:sldId id="356" r:id="rId6"/>
    <p:sldId id="348" r:id="rId7"/>
    <p:sldId id="349" r:id="rId8"/>
    <p:sldId id="350" r:id="rId9"/>
    <p:sldId id="347" r:id="rId10"/>
    <p:sldId id="340" r:id="rId11"/>
    <p:sldId id="328" r:id="rId12"/>
    <p:sldId id="301" r:id="rId13"/>
    <p:sldId id="310" r:id="rId14"/>
    <p:sldId id="311" r:id="rId15"/>
    <p:sldId id="312" r:id="rId16"/>
    <p:sldId id="313" r:id="rId17"/>
    <p:sldId id="314" r:id="rId18"/>
    <p:sldId id="353" r:id="rId19"/>
    <p:sldId id="352" r:id="rId20"/>
    <p:sldId id="354" r:id="rId21"/>
    <p:sldId id="355" r:id="rId22"/>
    <p:sldId id="346" r:id="rId23"/>
    <p:sldId id="339" r:id="rId24"/>
    <p:sldId id="292"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3631"/>
  </p:normalViewPr>
  <p:slideViewPr>
    <p:cSldViewPr>
      <p:cViewPr varScale="1">
        <p:scale>
          <a:sx n="90" d="100"/>
          <a:sy n="90" d="100"/>
        </p:scale>
        <p:origin x="408"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1/21/2022</a:t>
            </a:fld>
            <a:endParaRPr lang="en-US"/>
          </a:p>
        </p:txBody>
      </p:sp>
      <p:sp>
        <p:nvSpPr>
          <p:cNvPr id="4" name="Slide Image Placeholder 3">
            <a:extLst>
              <a:ext uri="{FF2B5EF4-FFF2-40B4-BE49-F238E27FC236}">
                <a16:creationId xmlns:a16="http://schemas.microsoft.com/office/drawing/2014/main" id="{92916F0C-A8C1-4A4A-A63A-82A36136C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FDFBC-EB6E-4849-96DD-B0C10A153970}"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9615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B39832-919C-4C57-A413-853952A99C5D}"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721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18</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19</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1"/>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A2C981-7C75-458D-AC87-A947EA28E44F}"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6536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42DB3-2585-4BD7-AC60-D5F9AEAAE1C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351162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6"/>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76B894-E52F-45C8-BCB1-0EDC8B9E8645}"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110842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60FD9A-9B6B-438E-964B-999C65A6918F}"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365609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81338C-CE2B-4E18-AE08-0746BAF73D7B}"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722617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22F02D-D3AB-40BB-A44C-C3FCA1165041}"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79349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ABF035-BF3A-4EAB-80CA-BFC43E07208B}"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42752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3"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D911F1-3311-4BC0-9FBA-107184B114C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30681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953A7E-C9BD-4837-9503-9FC3CBCEA6A4}"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742545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796482-232F-4760-A8FC-8D77BA42001E}"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60105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3"/>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3"/>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4CFF24-1459-4E92-A721-E2C57C7B34E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202268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1"/>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A2C981-7C75-458D-AC87-A947EA28E44F}"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023922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42DB3-2585-4BD7-AC60-D5F9AEAAE1C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2686072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6"/>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76B894-E52F-45C8-BCB1-0EDC8B9E8645}"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975607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60FD9A-9B6B-438E-964B-999C65A6918F}"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627983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81338C-CE2B-4E18-AE08-0746BAF73D7B}"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636649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22F02D-D3AB-40BB-A44C-C3FCA1165041}"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291455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ABF035-BF3A-4EAB-80CA-BFC43E07208B}"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914787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3"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D911F1-3311-4BC0-9FBA-107184B114C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777749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953A7E-C9BD-4837-9503-9FC3CBCEA6A4}"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3432584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796482-232F-4760-A8FC-8D77BA42001E}"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2175840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3"/>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3"/>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4CFF24-1459-4E92-A721-E2C57C7B34E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3980215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1"/>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A2C981-7C75-458D-AC87-A947EA28E44F}"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405107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42DB3-2585-4BD7-AC60-D5F9AEAAE1C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037472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6"/>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76B894-E52F-45C8-BCB1-0EDC8B9E8645}"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353294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60FD9A-9B6B-438E-964B-999C65A6918F}"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3836256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81338C-CE2B-4E18-AE08-0746BAF73D7B}"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55445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22F02D-D3AB-40BB-A44C-C3FCA1165041}"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835312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ABF035-BF3A-4EAB-80CA-BFC43E07208B}"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2118082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3"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D911F1-3311-4BC0-9FBA-107184B114C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517852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953A7E-C9BD-4837-9503-9FC3CBCEA6A4}"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404102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796482-232F-4760-A8FC-8D77BA42001E}"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2430948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3"/>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3"/>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4CFF24-1459-4E92-A721-E2C57C7B34E8}"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1985454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2626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2348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51283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2653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46568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65510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42481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423675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75543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83569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563106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038964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96691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4350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8543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145900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1439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058930-9087-C348-A3D1-76722BB3E0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5D1C63D-399D-E040-AE6B-712B9CDB8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59C999C-C835-3A46-93F3-C558C40EF5F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2051"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5D28B0-313C-49C3-AC10-8BDA41F534B4}"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2649937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2051"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5D28B0-313C-49C3-AC10-8BDA41F534B4}"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31002982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2051"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5D28B0-313C-49C3-AC10-8BDA41F534B4}" type="slidenum">
              <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VnTime" pitchFamily="34" charset="0"/>
              <a:ea typeface="+mn-ea"/>
              <a:cs typeface="+mn-cs"/>
            </a:endParaRPr>
          </a:p>
        </p:txBody>
      </p:sp>
    </p:spTree>
    <p:extLst>
      <p:ext uri="{BB962C8B-B14F-4D97-AF65-F5344CB8AC3E}">
        <p14:creationId xmlns:p14="http://schemas.microsoft.com/office/powerpoint/2010/main" val="214214685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BF1CA0AA-BA73-49F0-8C75-61AE2B6B0EA4}" type="datetimeFigureOut">
              <a:rPr lang="en-US" smtClean="0">
                <a:solidFill>
                  <a:prstClr val="black">
                    <a:tint val="75000"/>
                  </a:prstClr>
                </a:solidFill>
                <a:latin typeface="Calibri"/>
                <a:cs typeface="+mn-cs"/>
              </a:rPr>
              <a:pPr defTabSz="685800" eaLnBrk="1" fontAlgn="auto" hangingPunct="1">
                <a:spcBef>
                  <a:spcPts val="0"/>
                </a:spcBef>
                <a:spcAft>
                  <a:spcPts val="0"/>
                </a:spcAft>
              </a:pPr>
              <a:t>1/21/2022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056EBCFC-1F32-4148-88D8-C84F01EAADB6}" type="slidenum">
              <a:rPr lang="en-US" smtClean="0">
                <a:solidFill>
                  <a:prstClr val="black">
                    <a:tint val="75000"/>
                  </a:prstClr>
                </a:solidFill>
                <a:latin typeface="Calibri"/>
                <a:cs typeface="+mn-cs"/>
              </a:rPr>
              <a:pPr defTabSz="685800"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7096852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oleObject" Target="../embeddings/oleObject1.bin"/><Relationship Id="rId7" Type="http://schemas.openxmlformats.org/officeDocument/2006/relationships/hyperlink" Target="http://my.opera.com/tuequang/albums/showpic.dml?album=427726&amp;picture=5993209" TargetMode="External"/><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hyperlink" Target="http://my.opera.com/tuequang/albums/showpic.dml?album=427726&amp;picture=5993201" TargetMode="Externa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extBox 4"/>
          <p:cNvSpPr txBox="1"/>
          <p:nvPr/>
        </p:nvSpPr>
        <p:spPr>
          <a:xfrm>
            <a:off x="406677" y="2768781"/>
            <a:ext cx="8330646" cy="2469969"/>
          </a:xfrm>
          <a:prstGeom prst="rect">
            <a:avLst/>
          </a:prstGeom>
          <a:noFill/>
        </p:spPr>
        <p:txBody>
          <a:bodyPr wrap="none" rtlCol="0">
            <a:prstTxWarp prst="textButton">
              <a:avLst/>
            </a:prstTxWarp>
            <a:spAutoFit/>
          </a:bodyPr>
          <a:lstStyle/>
          <a:p>
            <a:pPr algn="ctr" defTabSz="685800" eaLnBrk="1" fontAlgn="auto" hangingPunct="1">
              <a:spcBef>
                <a:spcPts val="0"/>
              </a:spcBef>
              <a:spcAft>
                <a:spcPts val="0"/>
              </a:spcAft>
            </a:pPr>
            <a:r>
              <a:rPr lang="vi-VN" sz="3000" b="1" dirty="0">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mn-cs"/>
              </a:rPr>
              <a:t>CHÀO MỪNG CÁC CON ĐẾN VỚI TIẾT HỌC </a:t>
            </a:r>
          </a:p>
          <a:p>
            <a:pPr algn="ctr" defTabSz="685800" eaLnBrk="1" fontAlgn="auto" hangingPunct="1">
              <a:spcBef>
                <a:spcPts val="0"/>
              </a:spcBef>
              <a:spcAft>
                <a:spcPts val="0"/>
              </a:spcAft>
            </a:pPr>
            <a:r>
              <a:rPr lang="vi-VN" sz="3000" b="1" dirty="0">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mn-cs"/>
              </a:rPr>
              <a:t>MÔN </a:t>
            </a:r>
            <a:r>
              <a:rPr lang="vi-VN" sz="3000" b="1" dirty="0" smtClean="0">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mn-cs"/>
              </a:rPr>
              <a:t>ĐẠO ĐỨC </a:t>
            </a:r>
            <a:r>
              <a:rPr lang="vi-VN" sz="3000" b="1" dirty="0">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mn-cs"/>
              </a:rPr>
              <a:t>– LỚP 4</a:t>
            </a:r>
            <a:endParaRPr lang="en-US" sz="3000" b="1" dirty="0">
              <a:ln w="6600">
                <a:solidFill>
                  <a:srgbClr val="ED7D31"/>
                </a:solidFill>
                <a:prstDash val="solid"/>
              </a:ln>
              <a:solidFill>
                <a:srgbClr val="FFFFFF"/>
              </a:solidFill>
              <a:effectLst>
                <a:outerShdw dist="38100" dir="2700000" algn="tl" rotWithShape="0">
                  <a:srgbClr val="ED7D31"/>
                </a:outerShdw>
              </a:effectLst>
              <a:latin typeface="Calibri Light"/>
              <a:cs typeface="+mn-cs"/>
            </a:endParaRPr>
          </a:p>
        </p:txBody>
      </p:sp>
    </p:spTree>
    <p:extLst>
      <p:ext uri="{BB962C8B-B14F-4D97-AF65-F5344CB8AC3E}">
        <p14:creationId xmlns:p14="http://schemas.microsoft.com/office/powerpoint/2010/main" val="322474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228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52400" y="3048000"/>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rPr>
              <a:t> Lan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ến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ơ</a:t>
            </a:r>
            <a:r>
              <a:rPr lang="en-US" altLang="en-US" sz="2800" b="1" dirty="0" err="1">
                <a:solidFill>
                  <a:schemeClr val="accent6">
                    <a:lumMod val="50000"/>
                  </a:schemeClr>
                </a:solidFill>
                <a:latin typeface="Times New Roman" panose="02020603050405020304" pitchFamily="18" charset="0"/>
              </a:rPr>
              <a:t>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nô</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ùa</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trong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bố</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ang </a:t>
            </a:r>
            <a:r>
              <a:rPr lang="en-US" altLang="en-US" sz="2800" b="1" dirty="0" err="1">
                <a:solidFill>
                  <a:schemeClr val="accent6">
                    <a:lumMod val="50000"/>
                  </a:schemeClr>
                </a:solidFill>
                <a:latin typeface="Times New Roman" panose="02020603050405020304" pitchFamily="18" charset="0"/>
              </a:rPr>
              <a:t>ngồi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làm</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việc</a:t>
            </a:r>
            <a:r>
              <a:rPr lang="en-US" altLang="en-US" sz="2800" b="1" dirty="0">
                <a:solidFill>
                  <a:schemeClr val="accent6">
                    <a:lumMod val="50000"/>
                  </a:schemeClr>
                </a:solidFill>
                <a:latin typeface="Times New Roman" panose="02020603050405020304" pitchFamily="18" charset="0"/>
              </a:rPr>
              <a:t> ở </a:t>
            </a:r>
            <a:r>
              <a:rPr lang="en-US" altLang="en-US" sz="2800" b="1" dirty="0" err="1">
                <a:solidFill>
                  <a:schemeClr val="accent6">
                    <a:lumMod val="50000"/>
                  </a:schemeClr>
                </a:solidFill>
                <a:latin typeface="Times New Roman" panose="02020603050405020304" pitchFamily="18" charset="0"/>
              </a:rPr>
              <a:t>góc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phòng</a:t>
            </a:r>
            <a:r>
              <a:rPr lang="en-US" altLang="en-US" sz="2800" b="1" dirty="0">
                <a:solidFill>
                  <a:schemeClr val="accent6">
                    <a:lumMod val="50000"/>
                  </a:schemeClr>
                </a:solidFill>
                <a:latin typeface="Times New Roman" panose="02020603050405020304" pitchFamily="18" charset="0"/>
              </a:rPr>
              <a:t>. Lan </a:t>
            </a:r>
            <a:r>
              <a:rPr lang="en-US" altLang="en-US" sz="2800" b="1" dirty="0" err="1">
                <a:solidFill>
                  <a:schemeClr val="accent6">
                    <a:lumMod val="50000"/>
                  </a:schemeClr>
                </a:solidFill>
                <a:latin typeface="Times New Roman" panose="02020603050405020304" pitchFamily="18" charset="0"/>
              </a:rPr>
              <a:t>sẽ</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bảo</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với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nói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nhỏ</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hoặc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cùng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ra </a:t>
            </a:r>
            <a:r>
              <a:rPr lang="en-US" altLang="en-US" sz="2800" b="1" dirty="0" err="1">
                <a:solidFill>
                  <a:schemeClr val="accent6">
                    <a:lumMod val="50000"/>
                  </a:schemeClr>
                </a:solidFill>
                <a:latin typeface="Times New Roman" panose="02020603050405020304" pitchFamily="18" charset="0"/>
              </a:rPr>
              <a:t>ngoài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ơ</a:t>
            </a:r>
            <a:r>
              <a:rPr lang="en-US" altLang="en-US" sz="2800" b="1" dirty="0" err="1">
                <a:solidFill>
                  <a:schemeClr val="accent6">
                    <a:lumMod val="50000"/>
                  </a:schemeClr>
                </a:solidFill>
                <a:latin typeface="Times New Roman" panose="02020603050405020304" pitchFamily="18" charset="0"/>
              </a:rPr>
              <a:t>i</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ể </a:t>
            </a:r>
            <a:r>
              <a:rPr lang="en-US" altLang="en-US" sz="2800" b="1" dirty="0" err="1">
                <a:solidFill>
                  <a:schemeClr val="accent6">
                    <a:lumMod val="50000"/>
                  </a:schemeClr>
                </a:solidFill>
                <a:latin typeface="Times New Roman" panose="02020603050405020304" pitchFamily="18" charset="0"/>
              </a:rPr>
              <a:t>không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ảnh</a:t>
            </a:r>
            <a:r>
              <a:rPr lang="en-US" altLang="en-US" sz="2800" b="1" dirty="0">
                <a:solidFill>
                  <a:schemeClr val="accent6">
                    <a:lumMod val="50000"/>
                  </a:schemeClr>
                </a:solidFill>
                <a:latin typeface="Times New Roman" panose="02020603050405020304" pitchFamily="18" charset="0"/>
              </a:rPr>
              <a:t> h</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ởng</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ến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công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việc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bố</a:t>
            </a:r>
            <a:r>
              <a:rPr lang="en-US" altLang="en-US" sz="2800" b="1" dirty="0">
                <a:solidFill>
                  <a:schemeClr val="accent6">
                    <a:lumMod val="50000"/>
                  </a:schemeClr>
                </a:solidFill>
                <a:latin typeface="Times New Roman" panose="02020603050405020304" pitchFamily="18" charset="0"/>
              </a:rPr>
              <a:t>.</a:t>
            </a:r>
          </a:p>
          <a:p>
            <a:pPr eaLnBrk="1" hangingPunct="1">
              <a:spcBef>
                <a:spcPct val="50000"/>
              </a:spcBef>
              <a:buFontTx/>
              <a:buNone/>
            </a:pPr>
            <a:endParaRPr lang="en-US" altLang="en-US" sz="2800" b="1" dirty="0">
              <a:solidFill>
                <a:schemeClr val="accent6">
                  <a:lumMod val="50000"/>
                </a:schemeClr>
              </a:solidFill>
              <a:latin typeface=".VnAvant" panose="020B7200000000000000" pitchFamily="34" charset="0"/>
            </a:endParaRPr>
          </a:p>
        </p:txBody>
      </p:sp>
      <p:sp>
        <p:nvSpPr>
          <p:cNvPr id="54275" name="Rectangle 19"/>
          <p:cNvSpPr>
            <a:spLocks noChangeArrowheads="1"/>
          </p:cNvSpPr>
          <p:nvPr/>
        </p:nvSpPr>
        <p:spPr bwMode="auto">
          <a:xfrm>
            <a:off x="304800" y="2971800"/>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42672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533400" y="22098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2819400" y="1031875"/>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533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rPr>
              <a:t> </a:t>
            </a:r>
            <a:r>
              <a:rPr lang="en-US" altLang="en-US"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Cách c</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sử  với ng</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ời lao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ộng trong tình huống b và c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ã phù hợp ch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a? Vì sao?</a:t>
            </a:r>
          </a:p>
        </p:txBody>
      </p:sp>
      <p:sp>
        <p:nvSpPr>
          <p:cNvPr id="55300" name="Rectangle 13"/>
          <p:cNvSpPr>
            <a:spLocks noChangeArrowheads="1"/>
          </p:cNvSpPr>
          <p:nvPr/>
        </p:nvSpPr>
        <p:spPr bwMode="auto">
          <a:xfrm>
            <a:off x="457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762000" y="27432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dirty="0">
                <a:solidFill>
                  <a:schemeClr val="accent6">
                    <a:lumMod val="50000"/>
                  </a:schemeClr>
                </a:solidFill>
                <a:latin typeface=".VnAvant" panose="020B7200000000000000" pitchFamily="34" charset="0"/>
              </a:rPr>
              <a:t> </a:t>
            </a:r>
            <a:r>
              <a:rPr lang="en-US" altLang="en-US"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Cách</a:t>
            </a:r>
            <a:r>
              <a:rPr lang="en-US" altLang="en-US" sz="2800" b="1" dirty="0">
                <a:solidFill>
                  <a:schemeClr val="accent6">
                    <a:lumMod val="50000"/>
                  </a:schemeClr>
                </a:solidFill>
                <a:latin typeface="Times New Roman" panose="02020603050405020304" pitchFamily="18" charset="0"/>
              </a:rPr>
              <a:t> c</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xử</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với</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ời</a:t>
            </a:r>
            <a:r>
              <a:rPr lang="en-US" altLang="en-US" sz="2800" b="1" dirty="0">
                <a:solidFill>
                  <a:schemeClr val="accent6">
                    <a:lumMod val="50000"/>
                  </a:schemeClr>
                </a:solidFill>
                <a:latin typeface="Times New Roman" panose="02020603050405020304" pitchFamily="18" charset="0"/>
              </a:rPr>
              <a:t> lao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ộng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trong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tình</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huống</a:t>
            </a:r>
            <a:r>
              <a:rPr lang="en-US" altLang="en-US" sz="2800" b="1" dirty="0">
                <a:solidFill>
                  <a:schemeClr val="accent6">
                    <a:lumMod val="50000"/>
                  </a:schemeClr>
                </a:solidFill>
                <a:latin typeface="Times New Roman" panose="02020603050405020304" pitchFamily="18" charset="0"/>
              </a:rPr>
              <a:t> b </a:t>
            </a:r>
            <a:r>
              <a:rPr lang="en-US" altLang="en-US" sz="2800" b="1" dirty="0" err="1">
                <a:solidFill>
                  <a:schemeClr val="accent6">
                    <a:lumMod val="50000"/>
                  </a:schemeClr>
                </a:solidFill>
                <a:latin typeface="Times New Roman" panose="02020603050405020304" pitchFamily="18" charset="0"/>
              </a:rPr>
              <a:t>và</a:t>
            </a:r>
            <a:r>
              <a:rPr lang="en-US" altLang="en-US" sz="2800" b="1" dirty="0">
                <a:solidFill>
                  <a:schemeClr val="accent6">
                    <a:lumMod val="50000"/>
                  </a:schemeClr>
                </a:solidFill>
                <a:latin typeface="Times New Roman" panose="02020603050405020304" pitchFamily="18" charset="0"/>
              </a:rPr>
              <a:t> c </a:t>
            </a:r>
            <a:r>
              <a:rPr lang="en-US" altLang="en-US" sz="2800" b="1" dirty="0" err="1">
                <a:solidFill>
                  <a:schemeClr val="accent6">
                    <a:lumMod val="50000"/>
                  </a:schemeClr>
                </a:solidFill>
                <a:latin typeface="Times New Roman" panose="02020603050405020304" pitchFamily="18" charset="0"/>
              </a:rPr>
              <a:t>nh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vậy</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phù</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hợp</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vì</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biết</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kính</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trọng</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ời</a:t>
            </a:r>
            <a:r>
              <a:rPr lang="en-US" altLang="en-US" sz="2800" b="1" dirty="0">
                <a:solidFill>
                  <a:schemeClr val="accent6">
                    <a:lumMod val="50000"/>
                  </a:schemeClr>
                </a:solidFill>
                <a:latin typeface="Times New Roman" panose="02020603050405020304" pitchFamily="18" charset="0"/>
              </a:rPr>
              <a:t> lao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ộng</a:t>
            </a:r>
            <a:r>
              <a:rPr lang="en-US" altLang="en-US" sz="2800" b="1" dirty="0">
                <a:solidFill>
                  <a:schemeClr val="accent6">
                    <a:lumMod val="50000"/>
                  </a:schemeClr>
                </a:solidFill>
                <a:latin typeface="Times New Roman" panose="02020603050405020304" pitchFamily="18" charset="0"/>
              </a:rPr>
              <a:t> </a:t>
            </a:r>
          </a:p>
        </p:txBody>
      </p:sp>
      <p:sp>
        <p:nvSpPr>
          <p:cNvPr id="18449" name="Rectangle 17"/>
          <p:cNvSpPr>
            <a:spLocks noChangeArrowheads="1"/>
          </p:cNvSpPr>
          <p:nvPr/>
        </p:nvSpPr>
        <p:spPr bwMode="auto">
          <a:xfrm>
            <a:off x="762000" y="45720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1143000" y="5257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3657600" y="632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2895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381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304800" y="304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id="{956916C4-9D31-2D40-83AA-23205C7AD84F}"/>
              </a:ext>
            </a:extLst>
          </p:cNvPr>
          <p:cNvSpPr>
            <a:spLocks noChangeArrowheads="1"/>
          </p:cNvSpPr>
          <p:nvPr/>
        </p:nvSpPr>
        <p:spPr bwMode="auto">
          <a:xfrm>
            <a:off x="173038" y="1549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401638" y="2895600"/>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35052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533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47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altLang="en-US" sz="3600" b="1" dirty="0" smtClean="0">
                <a:solidFill>
                  <a:schemeClr val="accent6">
                    <a:lumMod val="50000"/>
                  </a:schemeClr>
                </a:solidFill>
                <a:latin typeface="Times New Roman" panose="02020603050405020304" pitchFamily="18" charset="0"/>
              </a:rPr>
              <a:t>Bài</a:t>
            </a:r>
            <a:r>
              <a:rPr lang="en-US" altLang="en-US" sz="3600" b="1" dirty="0" smtClean="0">
                <a:solidFill>
                  <a:schemeClr val="accent6">
                    <a:lumMod val="50000"/>
                  </a:schemeClr>
                </a:solidFill>
                <a:latin typeface="Times New Roman" panose="02020603050405020304" pitchFamily="18" charset="0"/>
              </a:rPr>
              <a:t> 5: </a:t>
            </a:r>
            <a:r>
              <a:rPr lang="en-US" altLang="en-US" sz="3600" b="1" dirty="0" err="1" smtClean="0">
                <a:solidFill>
                  <a:schemeClr val="accent6">
                    <a:lumMod val="50000"/>
                  </a:schemeClr>
                </a:solidFill>
                <a:latin typeface="Times New Roman" panose="02020603050405020304" pitchFamily="18" charset="0"/>
              </a:rPr>
              <a:t>Học</a:t>
            </a:r>
            <a:r>
              <a:rPr lang="en-US" altLang="en-US" sz="3600" b="1" dirty="0" smtClean="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sinh</a:t>
            </a:r>
            <a:r>
              <a:rPr lang="en-US" altLang="en-US" sz="3600" b="1" dirty="0">
                <a:solidFill>
                  <a:schemeClr val="accent6">
                    <a:lumMod val="50000"/>
                  </a:schemeClr>
                </a:solidFill>
                <a:latin typeface="Times New Roman" panose="02020603050405020304" pitchFamily="18" charset="0"/>
              </a:rPr>
              <a:t> </a:t>
            </a:r>
            <a:r>
              <a:rPr lang="vi-VN" altLang="en-US" sz="3600" b="1" dirty="0" smtClean="0">
                <a:solidFill>
                  <a:schemeClr val="accent6">
                    <a:lumMod val="50000"/>
                  </a:schemeClr>
                </a:solidFill>
                <a:latin typeface="Times New Roman" panose="02020603050405020304" pitchFamily="18" charset="0"/>
              </a:rPr>
              <a:t>sưu tầm </a:t>
            </a:r>
            <a:r>
              <a:rPr lang="en-US" altLang="en-US" sz="3600" b="1" dirty="0" err="1" smtClean="0">
                <a:solidFill>
                  <a:schemeClr val="accent6">
                    <a:lumMod val="50000"/>
                  </a:schemeClr>
                </a:solidFill>
                <a:latin typeface="Times New Roman" panose="02020603050405020304" pitchFamily="18" charset="0"/>
              </a:rPr>
              <a:t>giới</a:t>
            </a:r>
            <a:r>
              <a:rPr lang="en-US" altLang="en-US" sz="3600" b="1" dirty="0" smtClean="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thiệu</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câu</a:t>
            </a:r>
            <a:r>
              <a:rPr lang="en-US" altLang="en-US" sz="3600" b="1" dirty="0">
                <a:solidFill>
                  <a:schemeClr val="accent6">
                    <a:lumMod val="50000"/>
                  </a:schemeClr>
                </a:solidFill>
                <a:latin typeface="Times New Roman" panose="02020603050405020304" pitchFamily="18" charset="0"/>
              </a:rPr>
              <a:t> ca </a:t>
            </a:r>
            <a:r>
              <a:rPr lang="en-US" altLang="en-US" sz="3600" b="1" dirty="0" err="1">
                <a:solidFill>
                  <a:schemeClr val="accent6">
                    <a:lumMod val="50000"/>
                  </a:schemeClr>
                </a:solidFill>
                <a:latin typeface="Times New Roman" panose="02020603050405020304" pitchFamily="18" charset="0"/>
              </a:rPr>
              <a:t>dao</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tục</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ngữ</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bài</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th</a:t>
            </a:r>
            <a:r>
              <a:rPr lang="vi-VN" altLang="en-US" sz="3600" b="1" dirty="0">
                <a:solidFill>
                  <a:schemeClr val="accent6">
                    <a:lumMod val="50000"/>
                  </a:schemeClr>
                </a:solidFill>
                <a:latin typeface="Times New Roman" panose="02020603050405020304" pitchFamily="18" charset="0"/>
              </a:rPr>
              <a:t>ơ</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bài</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hát</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tranh</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ảnh</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truyện</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Về</a:t>
            </a:r>
            <a:r>
              <a:rPr lang="en-US" altLang="en-US" sz="3600" b="1" dirty="0">
                <a:solidFill>
                  <a:schemeClr val="accent6">
                    <a:lumMod val="50000"/>
                  </a:schemeClr>
                </a:solidFill>
                <a:latin typeface="Times New Roman" panose="02020603050405020304" pitchFamily="18" charset="0"/>
              </a:rPr>
              <a:t> ng</a:t>
            </a:r>
            <a:r>
              <a:rPr lang="vi-VN" altLang="en-US" sz="3600" b="1" dirty="0">
                <a:solidFill>
                  <a:schemeClr val="accent6">
                    <a:lumMod val="50000"/>
                  </a:schemeClr>
                </a:solidFill>
                <a:latin typeface="Times New Roman" panose="02020603050405020304" pitchFamily="18" charset="0"/>
              </a:rPr>
              <a:t>ư</a:t>
            </a:r>
            <a:r>
              <a:rPr lang="en-US" altLang="en-US" sz="3600" b="1" dirty="0" err="1">
                <a:solidFill>
                  <a:schemeClr val="accent6">
                    <a:lumMod val="50000"/>
                  </a:schemeClr>
                </a:solidFill>
                <a:latin typeface="Times New Roman" panose="02020603050405020304" pitchFamily="18" charset="0"/>
              </a:rPr>
              <a:t>ời</a:t>
            </a:r>
            <a:r>
              <a:rPr lang="en-US" altLang="en-US" sz="3600" b="1" dirty="0">
                <a:solidFill>
                  <a:schemeClr val="accent6">
                    <a:lumMod val="50000"/>
                  </a:schemeClr>
                </a:solidFill>
                <a:latin typeface="Times New Roman" panose="02020603050405020304" pitchFamily="18" charset="0"/>
              </a:rPr>
              <a:t> lao </a:t>
            </a:r>
            <a:r>
              <a:rPr lang="vi-VN" altLang="en-US" sz="3600" b="1" dirty="0">
                <a:solidFill>
                  <a:schemeClr val="accent6">
                    <a:lumMod val="50000"/>
                  </a:schemeClr>
                </a:solidFill>
                <a:latin typeface="Times New Roman" panose="02020603050405020304" pitchFamily="18" charset="0"/>
              </a:rPr>
              <a:t>đ</a:t>
            </a:r>
            <a:r>
              <a:rPr lang="en-US" altLang="en-US" sz="3600" b="1" dirty="0" err="1">
                <a:solidFill>
                  <a:schemeClr val="accent6">
                    <a:lumMod val="50000"/>
                  </a:schemeClr>
                </a:solidFill>
                <a:latin typeface="Times New Roman" panose="02020603050405020304" pitchFamily="18" charset="0"/>
              </a:rPr>
              <a:t>ộng</a:t>
            </a:r>
            <a:r>
              <a:rPr lang="en-US" altLang="en-US" sz="3600" b="1" dirty="0">
                <a:solidFill>
                  <a:schemeClr val="accent6">
                    <a:lumMod val="50000"/>
                  </a:schemeClr>
                </a:solidFill>
                <a:latin typeface="Times New Roman" panose="02020603050405020304" pitchFamily="18" charset="0"/>
              </a:rPr>
              <a:t>.</a:t>
            </a:r>
            <a:endParaRPr lang="en-US" altLang="en-US" sz="3600" dirty="0">
              <a:solidFill>
                <a:schemeClr val="accent6">
                  <a:lumMod val="50000"/>
                </a:schemeClr>
              </a:solidFill>
              <a:latin typeface=".VnAvant" panose="020B7200000000000000" pitchFamily="34" charset="0"/>
            </a:endParaRPr>
          </a:p>
        </p:txBody>
      </p:sp>
      <p:sp>
        <p:nvSpPr>
          <p:cNvPr id="4" name="Text Box 16"/>
          <p:cNvSpPr txBox="1">
            <a:spLocks noChangeArrowheads="1"/>
          </p:cNvSpPr>
          <p:nvPr/>
        </p:nvSpPr>
        <p:spPr bwMode="auto">
          <a:xfrm>
            <a:off x="247650" y="2438400"/>
            <a:ext cx="84582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vi-VN" sz="2800" dirty="0" err="1" smtClean="0">
                <a:solidFill>
                  <a:prstClr val="black"/>
                </a:solidFill>
                <a:latin typeface="Times New Roman" panose="02020603050405020304" pitchFamily="18" charset="0"/>
              </a:rPr>
              <a:t>Câu</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th</a:t>
            </a:r>
            <a:r>
              <a:rPr lang="vi-VN" altLang="vi-VN" sz="2800" dirty="0" smtClean="0">
                <a:solidFill>
                  <a:prstClr val="black"/>
                </a:solidFill>
                <a:latin typeface="Times New Roman" panose="02020603050405020304" pitchFamily="18" charset="0"/>
              </a:rPr>
              <a:t>ơ</a:t>
            </a:r>
            <a:r>
              <a:rPr lang="en-US" altLang="vi-VN" sz="2800" dirty="0" smtClean="0">
                <a:solidFill>
                  <a:prstClr val="black"/>
                </a:solidFill>
                <a:latin typeface="Times New Roman" panose="02020603050405020304" pitchFamily="18" charset="0"/>
              </a:rPr>
              <a:t>: </a:t>
            </a:r>
          </a:p>
          <a:p>
            <a:pPr algn="ctr" eaLnBrk="1" hangingPunct="1">
              <a:spcBef>
                <a:spcPct val="50000"/>
              </a:spcBef>
            </a:pPr>
            <a:r>
              <a:rPr lang="en-US" altLang="vi-VN" sz="2800" dirty="0" smtClean="0">
                <a:solidFill>
                  <a:prstClr val="black"/>
                </a:solidFill>
                <a:latin typeface="Times New Roman" panose="02020603050405020304" pitchFamily="18" charset="0"/>
              </a:rPr>
              <a:t>   Ai </a:t>
            </a:r>
            <a:r>
              <a:rPr lang="en-US" altLang="vi-VN" sz="2800" dirty="0" err="1" smtClean="0">
                <a:solidFill>
                  <a:prstClr val="black"/>
                </a:solidFill>
                <a:latin typeface="Times New Roman" panose="02020603050405020304" pitchFamily="18" charset="0"/>
              </a:rPr>
              <a:t>ơi</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đừng</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bỏ</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ruộng</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hoang</a:t>
            </a:r>
            <a:endParaRPr lang="en-US" altLang="vi-VN" sz="2800" dirty="0" smtClean="0">
              <a:solidFill>
                <a:prstClr val="black"/>
              </a:solidFill>
              <a:latin typeface="Times New Roman" panose="02020603050405020304" pitchFamily="18" charset="0"/>
            </a:endParaRPr>
          </a:p>
          <a:p>
            <a:pPr algn="ctr" eaLnBrk="1" hangingPunct="1">
              <a:spcBef>
                <a:spcPct val="50000"/>
              </a:spcBef>
            </a:pPr>
            <a:r>
              <a:rPr lang="en-US" altLang="vi-VN" sz="2800" dirty="0" err="1" smtClean="0">
                <a:solidFill>
                  <a:prstClr val="black"/>
                </a:solidFill>
                <a:latin typeface="Times New Roman" panose="02020603050405020304" pitchFamily="18" charset="0"/>
              </a:rPr>
              <a:t>Bao</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nhiêu</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tấc</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đất</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tấc</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vàng</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bấy</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nhiêu</a:t>
            </a:r>
            <a:r>
              <a:rPr lang="en-US" altLang="vi-VN" sz="2800" dirty="0" smtClean="0">
                <a:solidFill>
                  <a:prstClr val="black"/>
                </a:solidFill>
                <a:latin typeface="Times New Roman" panose="02020603050405020304" pitchFamily="18" charset="0"/>
              </a:rPr>
              <a:t>.</a:t>
            </a:r>
          </a:p>
          <a:p>
            <a:pPr algn="ctr" eaLnBrk="1" hangingPunct="1">
              <a:spcBef>
                <a:spcPct val="50000"/>
              </a:spcBef>
            </a:pPr>
            <a:r>
              <a:rPr lang="en-US" altLang="vi-VN" sz="2800" dirty="0" err="1" smtClean="0">
                <a:solidFill>
                  <a:prstClr val="black"/>
                </a:solidFill>
                <a:latin typeface="Times New Roman" panose="02020603050405020304" pitchFamily="18" charset="0"/>
              </a:rPr>
              <a:t>Trên</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đồng</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cạn</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dưới</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đồng</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sâu</a:t>
            </a:r>
            <a:r>
              <a:rPr lang="en-US" altLang="vi-VN" sz="2800" dirty="0" smtClean="0">
                <a:solidFill>
                  <a:prstClr val="black"/>
                </a:solidFill>
                <a:latin typeface="Times New Roman" panose="02020603050405020304" pitchFamily="18" charset="0"/>
              </a:rPr>
              <a:t>,</a:t>
            </a:r>
          </a:p>
          <a:p>
            <a:pPr algn="ctr" eaLnBrk="1" hangingPunct="1">
              <a:spcBef>
                <a:spcPct val="50000"/>
              </a:spcBef>
            </a:pPr>
            <a:r>
              <a:rPr lang="en-US" altLang="vi-VN" sz="2800" dirty="0" err="1" smtClean="0">
                <a:solidFill>
                  <a:prstClr val="black"/>
                </a:solidFill>
                <a:latin typeface="Times New Roman" panose="02020603050405020304" pitchFamily="18" charset="0"/>
              </a:rPr>
              <a:t>Chồng</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cày</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vợ</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cấy</a:t>
            </a:r>
            <a:r>
              <a:rPr lang="en-US" altLang="vi-VN" sz="2800" dirty="0" smtClean="0">
                <a:solidFill>
                  <a:prstClr val="black"/>
                </a:solidFill>
                <a:latin typeface="Times New Roman" panose="02020603050405020304" pitchFamily="18" charset="0"/>
              </a:rPr>
              <a:t> con </a:t>
            </a:r>
            <a:r>
              <a:rPr lang="en-US" altLang="vi-VN" sz="2800" dirty="0" err="1" smtClean="0">
                <a:solidFill>
                  <a:prstClr val="black"/>
                </a:solidFill>
                <a:latin typeface="Times New Roman" panose="02020603050405020304" pitchFamily="18" charset="0"/>
              </a:rPr>
              <a:t>trâu</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đi</a:t>
            </a:r>
            <a:r>
              <a:rPr lang="en-US" altLang="vi-VN" sz="2800" dirty="0" smtClean="0">
                <a:solidFill>
                  <a:prstClr val="black"/>
                </a:solidFill>
                <a:latin typeface="Times New Roman" panose="02020603050405020304" pitchFamily="18" charset="0"/>
              </a:rPr>
              <a:t> </a:t>
            </a:r>
            <a:r>
              <a:rPr lang="en-US" altLang="vi-VN" sz="2800" dirty="0" err="1" smtClean="0">
                <a:solidFill>
                  <a:prstClr val="black"/>
                </a:solidFill>
                <a:latin typeface="Times New Roman" panose="02020603050405020304" pitchFamily="18" charset="0"/>
              </a:rPr>
              <a:t>bừa</a:t>
            </a:r>
            <a:r>
              <a:rPr lang="en-US" altLang="vi-VN" sz="2800" dirty="0" smtClean="0">
                <a:solidFill>
                  <a:prstClr val="black"/>
                </a:solidFill>
                <a:latin typeface="Times New Roman" panose="02020603050405020304" pitchFamily="18" charset="0"/>
              </a:rPr>
              <a:t>.</a:t>
            </a:r>
          </a:p>
          <a:p>
            <a:pPr algn="ctr" eaLnBrk="1" hangingPunct="1">
              <a:spcBef>
                <a:spcPct val="50000"/>
              </a:spcBef>
            </a:pPr>
            <a:endParaRPr lang="en-US" altLang="vi-VN" sz="2800" b="1" dirty="0" smtClean="0">
              <a:solidFill>
                <a:prstClr val="black"/>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977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533400" y="21336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smtClean="0">
              <a:ln>
                <a:noFill/>
              </a:ln>
              <a:solidFill>
                <a:srgbClr val="008000"/>
              </a:solidFill>
              <a:effectLst/>
              <a:uLnTx/>
              <a:uFillTx/>
              <a:ea typeface="+mn-ea"/>
              <a:cs typeface="+mn-cs"/>
            </a:endParaRPr>
          </a:p>
        </p:txBody>
      </p:sp>
      <p:sp>
        <p:nvSpPr>
          <p:cNvPr id="122887" name="Rectangle 7"/>
          <p:cNvSpPr>
            <a:spLocks noChangeArrowheads="1"/>
          </p:cNvSpPr>
          <p:nvPr/>
        </p:nvSpPr>
        <p:spPr bwMode="auto">
          <a:xfrm>
            <a:off x="685800" y="6858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Câu</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chuyện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Ng</a:t>
            </a:r>
            <a:r>
              <a:rPr kumimoji="0" lang="vi-VN"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ư</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ời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quét</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rác</a:t>
            </a:r>
            <a:endPar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p:txBody>
      </p:sp>
      <p:sp>
        <p:nvSpPr>
          <p:cNvPr id="122888" name="Rectangle 8"/>
          <p:cNvSpPr>
            <a:spLocks noChangeArrowheads="1"/>
          </p:cNvSpPr>
          <p:nvPr/>
        </p:nvSpPr>
        <p:spPr bwMode="auto">
          <a:xfrm>
            <a:off x="228600" y="14478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1/Lan thấy thế nào khi bố chào bác quét rác?</a:t>
            </a:r>
          </a:p>
        </p:txBody>
      </p:sp>
      <p:sp>
        <p:nvSpPr>
          <p:cNvPr id="122889" name="Rectangle 9"/>
          <p:cNvSpPr>
            <a:spLocks noChangeArrowheads="1"/>
          </p:cNvSpPr>
          <p:nvPr/>
        </p:nvSpPr>
        <p:spPr bwMode="auto">
          <a:xfrm>
            <a:off x="533400" y="21336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smtClean="0">
                <a:ln>
                  <a:noFill/>
                </a:ln>
                <a:solidFill>
                  <a:srgbClr val="FF0066"/>
                </a:solidFill>
                <a:effectLst/>
                <a:uLnTx/>
                <a:uFillTx/>
                <a:latin typeface=".VnTime" pitchFamily="34" charset="0"/>
                <a:ea typeface="+mn-ea"/>
                <a:cs typeface="+mn-cs"/>
              </a:rPr>
              <a:t>  </a:t>
            </a:r>
            <a:r>
              <a:rPr kumimoji="0" lang="en-US" altLang="vi-VN" sz="2800" b="1" i="0" u="none" strike="noStrike" kern="1200" cap="none" spc="0" normalizeH="0" baseline="0" noProof="0" smtClean="0">
                <a:ln>
                  <a:noFill/>
                </a:ln>
                <a:solidFill>
                  <a:prstClr val="black"/>
                </a:solidFill>
                <a:effectLst/>
                <a:uLnTx/>
                <a:uFillTx/>
                <a:latin typeface=".VnTime" pitchFamily="34" charset="0"/>
                <a:ea typeface="+mn-ea"/>
                <a:cs typeface="+mn-cs"/>
              </a:rPr>
              <a:t>-</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Lan rất ngạc nhiên khi thấy bố chào bác quét rác.</a:t>
            </a:r>
          </a:p>
        </p:txBody>
      </p:sp>
      <p:sp>
        <p:nvSpPr>
          <p:cNvPr id="122890" name="Rectangle 10"/>
          <p:cNvSpPr>
            <a:spLocks noChangeArrowheads="1"/>
          </p:cNvSpPr>
          <p:nvPr/>
        </p:nvSpPr>
        <p:spPr bwMode="auto">
          <a:xfrm>
            <a:off x="152400" y="26670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2/Bác quét rác có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áng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đư</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ợc kính trọng không?Vì sao?</a:t>
            </a:r>
          </a:p>
        </p:txBody>
      </p:sp>
      <p:sp>
        <p:nvSpPr>
          <p:cNvPr id="122892" name="Rectangle 12"/>
          <p:cNvSpPr>
            <a:spLocks noChangeArrowheads="1"/>
          </p:cNvSpPr>
          <p:nvPr/>
        </p:nvSpPr>
        <p:spPr bwMode="auto">
          <a:xfrm>
            <a:off x="533400" y="3667125"/>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VnTime" pitchFamily="34" charset="0"/>
                <a:ea typeface="+mn-ea"/>
                <a:cs typeface="+mn-cs"/>
              </a:rPr>
              <a:t>-</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Bác rất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áng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đư</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ợc kính trọng, vì nhờ có bác mà mọi con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đư</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ờng sạch sẽ, môi tr</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ư</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ờng trong sạch.</a:t>
            </a:r>
          </a:p>
        </p:txBody>
      </p:sp>
      <p:sp>
        <p:nvSpPr>
          <p:cNvPr id="12296" name="Text Box 13"/>
          <p:cNvSpPr txBox="1">
            <a:spLocks noChangeArrowheads="1"/>
          </p:cNvSpPr>
          <p:nvPr/>
        </p:nvSpPr>
        <p:spPr bwMode="auto">
          <a:xfrm>
            <a:off x="3429000" y="6477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2811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7"/>
                                        </p:tgtEl>
                                        <p:attrNameLst>
                                          <p:attrName>style.visibility</p:attrName>
                                        </p:attrNameLst>
                                      </p:cBhvr>
                                      <p:to>
                                        <p:strVal val="visible"/>
                                      </p:to>
                                    </p:set>
                                    <p:animEffect transition="in" filter="blinds(horizontal)">
                                      <p:cBhvr>
                                        <p:cTn id="7" dur="500"/>
                                        <p:tgtEl>
                                          <p:spTgt spid="1228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888"/>
                                        </p:tgtEl>
                                        <p:attrNameLst>
                                          <p:attrName>style.visibility</p:attrName>
                                        </p:attrNameLst>
                                      </p:cBhvr>
                                      <p:to>
                                        <p:strVal val="visible"/>
                                      </p:to>
                                    </p:set>
                                    <p:animEffect transition="in" filter="blinds(horizontal)">
                                      <p:cBhvr>
                                        <p:cTn id="12" dur="500"/>
                                        <p:tgtEl>
                                          <p:spTgt spid="1228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889"/>
                                        </p:tgtEl>
                                        <p:attrNameLst>
                                          <p:attrName>style.visibility</p:attrName>
                                        </p:attrNameLst>
                                      </p:cBhvr>
                                      <p:to>
                                        <p:strVal val="visible"/>
                                      </p:to>
                                    </p:set>
                                    <p:animEffect transition="in" filter="blinds(horizontal)">
                                      <p:cBhvr>
                                        <p:cTn id="17" dur="500"/>
                                        <p:tgtEl>
                                          <p:spTgt spid="1228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890"/>
                                        </p:tgtEl>
                                        <p:attrNameLst>
                                          <p:attrName>style.visibility</p:attrName>
                                        </p:attrNameLst>
                                      </p:cBhvr>
                                      <p:to>
                                        <p:strVal val="visible"/>
                                      </p:to>
                                    </p:set>
                                    <p:animEffect transition="in" filter="blinds(horizontal)">
                                      <p:cBhvr>
                                        <p:cTn id="22" dur="500"/>
                                        <p:tgtEl>
                                          <p:spTgt spid="1228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892"/>
                                        </p:tgtEl>
                                        <p:attrNameLst>
                                          <p:attrName>style.visibility</p:attrName>
                                        </p:attrNameLst>
                                      </p:cBhvr>
                                      <p:to>
                                        <p:strVal val="visible"/>
                                      </p:to>
                                    </p:set>
                                    <p:animEffect transition="in" filter="blinds(horizontal)">
                                      <p:cBhvr>
                                        <p:cTn id="27" dur="500"/>
                                        <p:tgtEl>
                                          <p:spTgt spid="122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p:bldP spid="122888" grpId="0"/>
      <p:bldP spid="122889" grpId="0"/>
      <p:bldP spid="122890" grpId="0"/>
      <p:bldP spid="1228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24935" name="Rectangle 7"/>
          <p:cNvSpPr>
            <a:spLocks noChangeArrowheads="1"/>
          </p:cNvSpPr>
          <p:nvPr/>
        </p:nvSpPr>
        <p:spPr bwMode="auto">
          <a:xfrm>
            <a:off x="609600" y="5334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Liên</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hệ</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p>
        </p:txBody>
      </p:sp>
      <p:sp>
        <p:nvSpPr>
          <p:cNvPr id="124936" name="Rectangle 8"/>
          <p:cNvSpPr>
            <a:spLocks noChangeArrowheads="1"/>
          </p:cNvSpPr>
          <p:nvPr/>
        </p:nvSpPr>
        <p:spPr bwMode="auto">
          <a:xfrm>
            <a:off x="838200" y="1447800"/>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Các</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em</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đ</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ã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bao</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giờ</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có</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thái</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đ</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ộ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a:t>
            </a:r>
            <a:r>
              <a:rPr kumimoji="0" lang="vi-VN"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ư</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bạn</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nhỏ</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trong</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câu</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chuyện</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vừa</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kể</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không</a:t>
            </a:r>
            <a:r>
              <a:rPr kumimoji="0" lang="en-US" alt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p>
        </p:txBody>
      </p:sp>
      <p:sp>
        <p:nvSpPr>
          <p:cNvPr id="13316" name="Text Box 11"/>
          <p:cNvSpPr txBox="1">
            <a:spLocks noChangeArrowheads="1"/>
          </p:cNvSpPr>
          <p:nvPr/>
        </p:nvSpPr>
        <p:spPr bwMode="auto">
          <a:xfrm>
            <a:off x="3505200" y="6316663"/>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3317" name="Text Box 12"/>
          <p:cNvSpPr txBox="1">
            <a:spLocks noChangeArrowheads="1"/>
          </p:cNvSpPr>
          <p:nvPr/>
        </p:nvSpPr>
        <p:spPr bwMode="auto">
          <a:xfrm>
            <a:off x="838200" y="3048000"/>
            <a:ext cx="784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sng"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Kết luận</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 Những thành quả nào do ng</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ư</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ời lao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ộng làm ra cũng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ều </a:t>
            </a:r>
            <a:r>
              <a:rPr kumimoji="0" lang="vi-VN"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đ</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áng trân trọng, nâng niu và gìn giữ.</a:t>
            </a:r>
          </a:p>
        </p:txBody>
      </p:sp>
    </p:spTree>
    <p:extLst>
      <p:ext uri="{BB962C8B-B14F-4D97-AF65-F5344CB8AC3E}">
        <p14:creationId xmlns:p14="http://schemas.microsoft.com/office/powerpoint/2010/main" val="339721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blinds(horizontal)">
                                      <p:cBhvr>
                                        <p:cTn id="7" dur="500"/>
                                        <p:tgtEl>
                                          <p:spTgt spid="124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6"/>
                                        </p:tgtEl>
                                        <p:attrNameLst>
                                          <p:attrName>style.visibility</p:attrName>
                                        </p:attrNameLst>
                                      </p:cBhvr>
                                      <p:to>
                                        <p:strVal val="visible"/>
                                      </p:to>
                                    </p:set>
                                    <p:animEffect transition="in" filter="blinds(horizontal)">
                                      <p:cBhvr>
                                        <p:cTn id="12"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p:bldP spid="1249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304800" y="3048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Bài tập 6: Hãy kể, viết hoặc vẽ về một người lao động mà em kính phục, yêu quý nhất.</a:t>
            </a:r>
          </a:p>
        </p:txBody>
      </p:sp>
      <p:sp>
        <p:nvSpPr>
          <p:cNvPr id="1028" name="Text Box 9"/>
          <p:cNvSpPr txBox="1">
            <a:spLocks noChangeArrowheads="1"/>
          </p:cNvSpPr>
          <p:nvPr/>
        </p:nvSpPr>
        <p:spPr bwMode="auto">
          <a:xfrm>
            <a:off x="2895600" y="6469063"/>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aphicFrame>
        <p:nvGraphicFramePr>
          <p:cNvPr id="1026" name="Object 10"/>
          <p:cNvGraphicFramePr>
            <a:graphicFrameLocks noChangeAspect="1"/>
          </p:cNvGraphicFramePr>
          <p:nvPr/>
        </p:nvGraphicFramePr>
        <p:xfrm>
          <a:off x="3505200" y="1600200"/>
          <a:ext cx="2743200" cy="4953000"/>
        </p:xfrm>
        <a:graphic>
          <a:graphicData uri="http://schemas.openxmlformats.org/presentationml/2006/ole">
            <mc:AlternateContent xmlns:mc="http://schemas.openxmlformats.org/markup-compatibility/2006">
              <mc:Choice xmlns:v="urn:schemas-microsoft-com:vml" Requires="v">
                <p:oleObj spid="_x0000_s1026" name="Document" r:id="rId3" imgW="3215640" imgH="2419350" progId="Word.Document.8">
                  <p:embed/>
                </p:oleObj>
              </mc:Choice>
              <mc:Fallback>
                <p:oleObj name="Document" r:id="rId3" imgW="3215640" imgH="2419350" progId="Word.Document.8">
                  <p:embed/>
                  <p:pic>
                    <p:nvPicPr>
                      <p:cNvPr id="102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00200"/>
                        <a:ext cx="2743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12" descr="lao dong (6).jpg">
            <a:hlinkClick r:id="rId5" tooltip="&quot;click to view next image&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600200"/>
            <a:ext cx="327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4" descr="lao dong (13).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1600200"/>
            <a:ext cx="2667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292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762000" y="1493839"/>
            <a:ext cx="17224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01600"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53975" y="3048000"/>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0" name="TextBox 4"/>
          <p:cNvSpPr txBox="1">
            <a:spLocks noChangeArrowheads="1"/>
          </p:cNvSpPr>
          <p:nvPr/>
        </p:nvSpPr>
        <p:spPr bwMode="auto">
          <a:xfrm>
            <a:off x="2578100" y="511175"/>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838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val 2"/>
          <p:cNvSpPr/>
          <p:nvPr/>
        </p:nvSpPr>
        <p:spPr>
          <a:xfrm>
            <a:off x="2667000" y="1712350"/>
            <a:ext cx="3505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800" b="1" i="0" u="none" strike="noStrike" kern="1200" cap="none" spc="0" normalizeH="0" baseline="0" noProof="0" dirty="0" smtClean="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KHỞI ĐỘNG</a:t>
            </a:r>
            <a:endParaRPr kumimoji="0" lang="vi-VN" sz="28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919119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600200"/>
            <a:ext cx="6096000" cy="954107"/>
          </a:xfrm>
          <a:prstGeom prst="rect">
            <a:avLst/>
          </a:prstGeom>
          <a:noFill/>
        </p:spPr>
        <p:txBody>
          <a:bodyPr wrap="square" rtlCol="0">
            <a:spAutoFit/>
          </a:bodyPr>
          <a:lstStyle/>
          <a:p>
            <a:pPr lvl="0" eaLnBrk="1" hangingPunct="1">
              <a:spcBef>
                <a:spcPct val="50000"/>
              </a:spcBef>
              <a:defRPr/>
            </a:pPr>
            <a:r>
              <a:rPr lang="en-US" sz="2800" dirty="0" smtClean="0">
                <a:solidFill>
                  <a:prstClr val="black">
                    <a:lumMod val="95000"/>
                    <a:lumOff val="5000"/>
                  </a:prstClr>
                </a:solidFill>
                <a:latin typeface="Times New Roman" pitchFamily="18" charset="0"/>
                <a:cs typeface="+mn-cs"/>
              </a:rPr>
              <a:t>1.Em </a:t>
            </a:r>
            <a:r>
              <a:rPr lang="en-US" sz="2800" dirty="0" err="1">
                <a:solidFill>
                  <a:prstClr val="black">
                    <a:lumMod val="95000"/>
                    <a:lumOff val="5000"/>
                  </a:prstClr>
                </a:solidFill>
                <a:latin typeface="Times New Roman" pitchFamily="18" charset="0"/>
                <a:cs typeface="+mn-cs"/>
              </a:rPr>
              <a:t>hãy</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kể</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về</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một</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công</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việc</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mà</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em</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yêu</a:t>
            </a:r>
            <a:r>
              <a:rPr lang="en-US" sz="2800" dirty="0">
                <a:solidFill>
                  <a:prstClr val="black">
                    <a:lumMod val="95000"/>
                    <a:lumOff val="5000"/>
                  </a:prstClr>
                </a:solidFill>
                <a:latin typeface="Times New Roman" pitchFamily="18" charset="0"/>
                <a:cs typeface="+mn-cs"/>
              </a:rPr>
              <a:t> </a:t>
            </a:r>
            <a:r>
              <a:rPr lang="en-US" sz="2800" dirty="0" err="1">
                <a:solidFill>
                  <a:prstClr val="black">
                    <a:lumMod val="95000"/>
                    <a:lumOff val="5000"/>
                  </a:prstClr>
                </a:solidFill>
                <a:latin typeface="Times New Roman" pitchFamily="18" charset="0"/>
                <a:cs typeface="+mn-cs"/>
              </a:rPr>
              <a:t>thích</a:t>
            </a:r>
            <a:r>
              <a:rPr lang="en-US" sz="2800" dirty="0">
                <a:solidFill>
                  <a:prstClr val="black">
                    <a:lumMod val="95000"/>
                    <a:lumOff val="5000"/>
                  </a:prstClr>
                </a:solidFill>
                <a:latin typeface="Times New Roman" pitchFamily="18" charset="0"/>
                <a:cs typeface="+mn-cs"/>
              </a:rPr>
              <a:t>?</a:t>
            </a:r>
          </a:p>
        </p:txBody>
      </p:sp>
      <p:sp>
        <p:nvSpPr>
          <p:cNvPr id="4" name="TextBox 3"/>
          <p:cNvSpPr txBox="1"/>
          <p:nvPr/>
        </p:nvSpPr>
        <p:spPr>
          <a:xfrm>
            <a:off x="1507524" y="2895600"/>
            <a:ext cx="5638800" cy="954107"/>
          </a:xfrm>
          <a:prstGeom prst="rect">
            <a:avLst/>
          </a:prstGeom>
          <a:noFill/>
        </p:spPr>
        <p:txBody>
          <a:bodyPr wrap="square" rtlCol="0">
            <a:spAutoFit/>
          </a:bodyPr>
          <a:lstStyle/>
          <a:p>
            <a:pPr lvl="0" eaLnBrk="1" hangingPunct="1">
              <a:spcBef>
                <a:spcPct val="50000"/>
              </a:spcBef>
            </a:pPr>
            <a:r>
              <a:rPr lang="en-US" altLang="vi-VN" sz="2800" dirty="0" smtClean="0">
                <a:solidFill>
                  <a:prstClr val="black"/>
                </a:solidFill>
                <a:latin typeface="Times New Roman" panose="02020603050405020304" pitchFamily="18" charset="0"/>
                <a:cs typeface="+mn-cs"/>
              </a:rPr>
              <a:t>2. </a:t>
            </a:r>
            <a:r>
              <a:rPr lang="en-US" altLang="vi-VN" sz="2800" dirty="0" err="1">
                <a:solidFill>
                  <a:prstClr val="black"/>
                </a:solidFill>
                <a:latin typeface="Times New Roman" panose="02020603050405020304" pitchFamily="18" charset="0"/>
                <a:cs typeface="+mn-cs"/>
              </a:rPr>
              <a:t>Đối</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với</a:t>
            </a:r>
            <a:r>
              <a:rPr lang="en-US" altLang="vi-VN" sz="2800" dirty="0">
                <a:solidFill>
                  <a:prstClr val="black"/>
                </a:solidFill>
                <a:latin typeface="Times New Roman" panose="02020603050405020304" pitchFamily="18" charset="0"/>
                <a:cs typeface="+mn-cs"/>
              </a:rPr>
              <a:t> ng</a:t>
            </a:r>
            <a:r>
              <a:rPr lang="vi-VN" altLang="vi-VN" sz="2800" dirty="0">
                <a:solidFill>
                  <a:prstClr val="black"/>
                </a:solidFill>
                <a:latin typeface="Times New Roman" panose="02020603050405020304" pitchFamily="18" charset="0"/>
                <a:cs typeface="+mn-cs"/>
              </a:rPr>
              <a:t>ư</a:t>
            </a:r>
            <a:r>
              <a:rPr lang="en-US" altLang="vi-VN" sz="2800" dirty="0" err="1">
                <a:solidFill>
                  <a:prstClr val="black"/>
                </a:solidFill>
                <a:latin typeface="Times New Roman" panose="02020603050405020304" pitchFamily="18" charset="0"/>
                <a:cs typeface="+mn-cs"/>
              </a:rPr>
              <a:t>ời</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lao</a:t>
            </a:r>
            <a:r>
              <a:rPr lang="en-US" altLang="vi-VN" sz="2800" dirty="0">
                <a:solidFill>
                  <a:prstClr val="black"/>
                </a:solidFill>
                <a:latin typeface="Times New Roman" panose="02020603050405020304" pitchFamily="18" charset="0"/>
                <a:cs typeface="+mn-cs"/>
              </a:rPr>
              <a:t> </a:t>
            </a:r>
            <a:r>
              <a:rPr lang="vi-VN" altLang="vi-VN" sz="2800" dirty="0">
                <a:solidFill>
                  <a:prstClr val="black"/>
                </a:solidFill>
                <a:latin typeface="Times New Roman" panose="02020603050405020304" pitchFamily="18" charset="0"/>
                <a:cs typeface="+mn-cs"/>
              </a:rPr>
              <a:t>đ</a:t>
            </a:r>
            <a:r>
              <a:rPr lang="en-US" altLang="vi-VN" sz="2800" dirty="0" err="1">
                <a:solidFill>
                  <a:prstClr val="black"/>
                </a:solidFill>
                <a:latin typeface="Times New Roman" panose="02020603050405020304" pitchFamily="18" charset="0"/>
                <a:cs typeface="+mn-cs"/>
              </a:rPr>
              <a:t>ộng</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chúng</a:t>
            </a:r>
            <a:r>
              <a:rPr lang="en-US" altLang="vi-VN" sz="2800" dirty="0">
                <a:solidFill>
                  <a:prstClr val="black"/>
                </a:solidFill>
                <a:latin typeface="Times New Roman" panose="02020603050405020304" pitchFamily="18" charset="0"/>
                <a:cs typeface="+mn-cs"/>
              </a:rPr>
              <a:t> ta </a:t>
            </a:r>
            <a:r>
              <a:rPr lang="en-US" altLang="vi-VN" sz="2800" dirty="0" err="1">
                <a:solidFill>
                  <a:prstClr val="black"/>
                </a:solidFill>
                <a:latin typeface="Times New Roman" panose="02020603050405020304" pitchFamily="18" charset="0"/>
                <a:cs typeface="+mn-cs"/>
              </a:rPr>
              <a:t>phải</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có</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thái</a:t>
            </a:r>
            <a:r>
              <a:rPr lang="en-US" altLang="vi-VN" sz="2800" dirty="0">
                <a:solidFill>
                  <a:prstClr val="black"/>
                </a:solidFill>
                <a:latin typeface="Times New Roman" panose="02020603050405020304" pitchFamily="18" charset="0"/>
                <a:cs typeface="+mn-cs"/>
              </a:rPr>
              <a:t> </a:t>
            </a:r>
            <a:r>
              <a:rPr lang="vi-VN" altLang="vi-VN" sz="2800" dirty="0">
                <a:solidFill>
                  <a:prstClr val="black"/>
                </a:solidFill>
                <a:latin typeface="Times New Roman" panose="02020603050405020304" pitchFamily="18" charset="0"/>
                <a:cs typeface="+mn-cs"/>
              </a:rPr>
              <a:t>đ</a:t>
            </a:r>
            <a:r>
              <a:rPr lang="en-US" altLang="vi-VN" sz="2800" dirty="0">
                <a:solidFill>
                  <a:prstClr val="black"/>
                </a:solidFill>
                <a:latin typeface="Times New Roman" panose="02020603050405020304" pitchFamily="18" charset="0"/>
                <a:cs typeface="+mn-cs"/>
              </a:rPr>
              <a:t>ộ </a:t>
            </a:r>
            <a:r>
              <a:rPr lang="en-US" altLang="vi-VN" sz="2800" dirty="0" err="1">
                <a:solidFill>
                  <a:prstClr val="black"/>
                </a:solidFill>
                <a:latin typeface="Times New Roman" panose="02020603050405020304" pitchFamily="18" charset="0"/>
                <a:cs typeface="+mn-cs"/>
              </a:rPr>
              <a:t>nh</a:t>
            </a:r>
            <a:r>
              <a:rPr lang="vi-VN" altLang="vi-VN" sz="2800" dirty="0">
                <a:solidFill>
                  <a:prstClr val="black"/>
                </a:solidFill>
                <a:latin typeface="Times New Roman" panose="02020603050405020304" pitchFamily="18" charset="0"/>
                <a:cs typeface="+mn-cs"/>
              </a:rPr>
              <a:t>ư</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thế</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nào</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Vì</a:t>
            </a:r>
            <a:r>
              <a:rPr lang="en-US" altLang="vi-VN" sz="2800" dirty="0">
                <a:solidFill>
                  <a:prstClr val="black"/>
                </a:solidFill>
                <a:latin typeface="Times New Roman" panose="02020603050405020304" pitchFamily="18" charset="0"/>
                <a:cs typeface="+mn-cs"/>
              </a:rPr>
              <a:t> </a:t>
            </a:r>
            <a:r>
              <a:rPr lang="en-US" altLang="vi-VN" sz="2800" dirty="0" err="1">
                <a:solidFill>
                  <a:prstClr val="black"/>
                </a:solidFill>
                <a:latin typeface="Times New Roman" panose="02020603050405020304" pitchFamily="18" charset="0"/>
                <a:cs typeface="+mn-cs"/>
              </a:rPr>
              <a:t>sao</a:t>
            </a:r>
            <a:r>
              <a:rPr lang="en-US" altLang="vi-VN" sz="2800" dirty="0">
                <a:solidFill>
                  <a:prstClr val="black"/>
                </a:solidFill>
                <a:latin typeface="Times New Roman" panose="02020603050405020304" pitchFamily="18" charset="0"/>
                <a:cs typeface="+mn-cs"/>
              </a:rPr>
              <a:t>?</a:t>
            </a:r>
            <a:endParaRPr lang="en-US" altLang="vi-VN" sz="2800" dirty="0">
              <a:solidFill>
                <a:prstClr val="black"/>
              </a:solidFill>
              <a:latin typeface="Times New Roman" panose="02020603050405020304" pitchFamily="18" charset="0"/>
              <a:cs typeface="+mn-cs"/>
            </a:endParaRPr>
          </a:p>
        </p:txBody>
      </p:sp>
    </p:spTree>
    <p:extLst>
      <p:ext uri="{BB962C8B-B14F-4D97-AF65-F5344CB8AC3E}">
        <p14:creationId xmlns:p14="http://schemas.microsoft.com/office/powerpoint/2010/main" val="35029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4" y="3221037"/>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4" y="19540"/>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7437" y="1637568"/>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6162" y="4573497"/>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3200399" y="831546"/>
            <a:ext cx="3124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zh-CN" sz="3600" b="1"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ĐẠO ĐỨC</a:t>
            </a:r>
            <a:r>
              <a:rPr kumimoji="0" lang="en-US" altLang="zh-CN" sz="3600" b="1"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 </a:t>
            </a:r>
            <a:r>
              <a:rPr kumimoji="0" lang="vi-VN" altLang="zh-CN" sz="3600" b="1" i="0" u="none" strike="noStrike" kern="1200" cap="none" spc="0" normalizeH="0" baseline="0" noProof="0" dirty="0" smtClean="0">
                <a:ln>
                  <a:noFill/>
                </a:ln>
                <a:solidFill>
                  <a:srgbClr val="333399">
                    <a:lumMod val="75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 </a:t>
            </a:r>
            <a:endParaRPr kumimoji="0" lang="zh-CN" altLang="en-US" sz="3600" b="1"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4" name="TextBox 6"/>
          <p:cNvSpPr txBox="1">
            <a:spLocks noChangeArrowheads="1"/>
          </p:cNvSpPr>
          <p:nvPr/>
        </p:nvSpPr>
        <p:spPr bwMode="auto">
          <a:xfrm>
            <a:off x="1397000" y="1948892"/>
            <a:ext cx="63499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A30"/>
                </a:solidFill>
                <a:effectLst/>
                <a:uLnTx/>
                <a:uFillTx/>
                <a:latin typeface="Times New Roman" panose="02020603050405020304" pitchFamily="18" charset="0"/>
                <a:ea typeface="+mn-ea"/>
                <a:cs typeface="Times New Roman" panose="02020603050405020304" pitchFamily="18" charset="0"/>
              </a:rPr>
              <a:t>KÍNH TRỌNG, BIẾT ƠN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A30"/>
                </a:solidFill>
                <a:effectLst/>
                <a:uLnTx/>
                <a:uFillTx/>
                <a:latin typeface="Times New Roman" panose="02020603050405020304" pitchFamily="18" charset="0"/>
                <a:ea typeface="+mn-ea"/>
                <a:cs typeface="Times New Roman" panose="02020603050405020304" pitchFamily="18" charset="0"/>
              </a:rPr>
              <a:t>NGƯỜI LAO </a:t>
            </a:r>
            <a:r>
              <a:rPr kumimoji="0" lang="en-US" altLang="en-US" sz="3600" b="1" i="0" u="none" strike="noStrike" kern="1200" cap="none" spc="0" normalizeH="0" baseline="0" noProof="0" dirty="0" smtClean="0">
                <a:ln>
                  <a:noFill/>
                </a:ln>
                <a:solidFill>
                  <a:srgbClr val="006A30"/>
                </a:solidFill>
                <a:effectLst/>
                <a:uLnTx/>
                <a:uFillTx/>
                <a:latin typeface="Times New Roman" panose="02020603050405020304" pitchFamily="18" charset="0"/>
                <a:ea typeface="+mn-ea"/>
                <a:cs typeface="Times New Roman" panose="02020603050405020304" pitchFamily="18" charset="0"/>
              </a:rPr>
              <a:t>ĐỘNG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006A30"/>
                </a:solidFill>
                <a:effectLst/>
                <a:uLnTx/>
                <a:uFillTx/>
                <a:latin typeface="Times New Roman" panose="02020603050405020304" pitchFamily="18" charset="0"/>
                <a:ea typeface="+mn-ea"/>
                <a:cs typeface="Times New Roman" panose="02020603050405020304" pitchFamily="18" charset="0"/>
              </a:rPr>
              <a:t>(</a:t>
            </a:r>
            <a:r>
              <a:rPr kumimoji="0" lang="vi-VN" altLang="en-US" sz="3600" b="1" i="0" u="none" strike="noStrike" kern="1200" cap="none" spc="0" normalizeH="0" baseline="0" noProof="0" dirty="0" smtClean="0">
                <a:ln>
                  <a:noFill/>
                </a:ln>
                <a:solidFill>
                  <a:srgbClr val="006A30"/>
                </a:solidFill>
                <a:effectLst/>
                <a:uLnTx/>
                <a:uFillTx/>
                <a:latin typeface="Times New Roman" panose="02020603050405020304" pitchFamily="18" charset="0"/>
                <a:ea typeface="+mn-ea"/>
                <a:cs typeface="Times New Roman" panose="02020603050405020304" pitchFamily="18" charset="0"/>
              </a:rPr>
              <a:t>tiết 2)</a:t>
            </a:r>
            <a:endParaRPr kumimoji="0" lang="en-US" altLang="en-US" sz="3600" b="1" i="0" u="none" strike="noStrike" kern="1200" cap="none" spc="0" normalizeH="0" baseline="0" noProof="0" dirty="0">
              <a:ln>
                <a:noFill/>
              </a:ln>
              <a:solidFill>
                <a:srgbClr val="006A3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128722663"/>
      </p:ext>
    </p:ext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1"/>
          <p:cNvSpPr txBox="1">
            <a:spLocks noChangeArrowheads="1"/>
          </p:cNvSpPr>
          <p:nvPr/>
        </p:nvSpPr>
        <p:spPr bwMode="auto">
          <a:xfrm>
            <a:off x="2362200" y="914400"/>
            <a:ext cx="49171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smtClean="0">
                <a:ln>
                  <a:noFill/>
                </a:ln>
                <a:solidFill>
                  <a:srgbClr val="006A30"/>
                </a:solidFill>
                <a:effectLst/>
                <a:uLnTx/>
                <a:uFillTx/>
                <a:latin typeface="Times New Roman" panose="02020603050405020304" pitchFamily="18" charset="0"/>
                <a:ea typeface="+mn-ea"/>
                <a:cs typeface="Times New Roman" panose="02020603050405020304" pitchFamily="18" charset="0"/>
              </a:rPr>
              <a:t>YÊU CẦU CẦN ĐẠT</a:t>
            </a:r>
            <a:endParaRPr kumimoji="0" lang="en-US" altLang="en-US" sz="4000" b="1" i="0" u="none" strike="noStrike" kern="1200" cap="none" spc="0" normalizeH="0" baseline="0" noProof="0" dirty="0">
              <a:ln>
                <a:noFill/>
              </a:ln>
              <a:solidFill>
                <a:srgbClr val="006A30"/>
              </a:solidFill>
              <a:effectLst/>
              <a:uLnTx/>
              <a:uFillTx/>
              <a:latin typeface="Times New Roman" panose="02020603050405020304" pitchFamily="18" charset="0"/>
              <a:ea typeface="+mn-ea"/>
              <a:cs typeface="Times New Roman" panose="02020603050405020304" pitchFamily="18" charset="0"/>
            </a:endParaRPr>
          </a:p>
        </p:txBody>
      </p:sp>
      <p:sp>
        <p:nvSpPr>
          <p:cNvPr id="70658" name="Rectangle 2"/>
          <p:cNvSpPr>
            <a:spLocks noChangeArrowheads="1"/>
          </p:cNvSpPr>
          <p:nvPr/>
        </p:nvSpPr>
        <p:spPr bwMode="auto">
          <a:xfrm>
            <a:off x="184150" y="2057400"/>
            <a:ext cx="8991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30250" algn="l"/>
              </a:tabLst>
              <a:defRPr>
                <a:solidFill>
                  <a:schemeClr val="tx1"/>
                </a:solidFill>
                <a:latin typeface="Arial" panose="020B0604020202020204" pitchFamily="34" charset="0"/>
                <a:cs typeface="Arial" panose="020B0604020202020204" pitchFamily="34" charset="0"/>
              </a:defRPr>
            </a:lvl1pPr>
            <a:lvl2pPr marL="742950" indent="-285750">
              <a:tabLst>
                <a:tab pos="730250" algn="l"/>
              </a:tabLst>
              <a:defRPr>
                <a:solidFill>
                  <a:schemeClr val="tx1"/>
                </a:solidFill>
                <a:latin typeface="Arial" panose="020B0604020202020204" pitchFamily="34" charset="0"/>
                <a:cs typeface="Arial" panose="020B0604020202020204" pitchFamily="34" charset="0"/>
              </a:defRPr>
            </a:lvl2pPr>
            <a:lvl3pPr marL="1143000" indent="-228600">
              <a:tabLst>
                <a:tab pos="730250" algn="l"/>
              </a:tabLst>
              <a:defRPr>
                <a:solidFill>
                  <a:schemeClr val="tx1"/>
                </a:solidFill>
                <a:latin typeface="Arial" panose="020B0604020202020204" pitchFamily="34" charset="0"/>
                <a:cs typeface="Arial" panose="020B0604020202020204" pitchFamily="34" charset="0"/>
              </a:defRPr>
            </a:lvl3pPr>
            <a:lvl4pPr marL="1600200" indent="-228600">
              <a:tabLst>
                <a:tab pos="730250" algn="l"/>
              </a:tabLst>
              <a:defRPr>
                <a:solidFill>
                  <a:schemeClr val="tx1"/>
                </a:solidFill>
                <a:latin typeface="Arial" panose="020B0604020202020204" pitchFamily="34" charset="0"/>
                <a:cs typeface="Arial" panose="020B0604020202020204" pitchFamily="34" charset="0"/>
              </a:defRPr>
            </a:lvl4pPr>
            <a:lvl5pPr marL="2057400" indent="-228600">
              <a:tabLst>
                <a:tab pos="7302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30250" algn="l"/>
              </a:tabLst>
              <a:defRPr/>
            </a:pPr>
            <a:r>
              <a:rPr kumimoji="0" lang="vi-VN" alt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nl-NL" alt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Biết </a:t>
            </a:r>
            <a:r>
              <a:rPr kumimoji="0" lang="vi-VN" alt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đưa ra cách ứng xử, giải quyết tình huống phù hợp.</a:t>
            </a:r>
          </a:p>
          <a:p>
            <a:pPr marL="0" marR="0" lvl="0" indent="0" algn="just" defTabSz="914400" rtl="0" eaLnBrk="0" fontAlgn="base" latinLnBrk="0" hangingPunct="0">
              <a:lnSpc>
                <a:spcPct val="100000"/>
              </a:lnSpc>
              <a:spcBef>
                <a:spcPct val="0"/>
              </a:spcBef>
              <a:spcAft>
                <a:spcPct val="0"/>
              </a:spcAft>
              <a:buClrTx/>
              <a:buSzTx/>
              <a:buFontTx/>
              <a:buNone/>
              <a:tabLst>
                <a:tab pos="730250" algn="l"/>
              </a:tabLst>
              <a:defRPr/>
            </a:pPr>
            <a:r>
              <a:rPr kumimoji="0" lang="nl-NL" alt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vi-VN" alt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Sưu tầm câu chuyện, ca dao về kính trọng biết ơn người lao động. </a:t>
            </a:r>
            <a:endParaRPr kumimoji="0" lang="en-US"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380151"/>
      </p:ext>
    </p:extLst>
  </p:cSld>
  <p:clrMapOvr>
    <a:masterClrMapping/>
  </p:clrMapOvr>
  <p:transition spd="slow">
    <p:fade/>
    <p:sndAc>
      <p:stSnd>
        <p:snd r:embed="rId2" name="Am-thanh-tra-loi-dung-www_nhacchuongvui_com.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val 2"/>
          <p:cNvSpPr/>
          <p:nvPr/>
        </p:nvSpPr>
        <p:spPr>
          <a:xfrm>
            <a:off x="2667000" y="1712350"/>
            <a:ext cx="3505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lumMod val="85000"/>
                    <a:lumOff val="15000"/>
                  </a:schemeClr>
                </a:solidFill>
                <a:latin typeface="Times New Roman" panose="02020603050405020304" pitchFamily="18" charset="0"/>
                <a:cs typeface="Times New Roman" panose="02020603050405020304" pitchFamily="18" charset="0"/>
              </a:rPr>
              <a:t>THỰC HÀNH</a:t>
            </a:r>
            <a:endParaRPr lang="vi-VN" sz="2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1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304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CC"/>
                </a:solidFill>
                <a:latin typeface="Times New Roman" panose="02020603050405020304" pitchFamily="18" charset="0"/>
                <a:cs typeface="Times New Roman" panose="02020603050405020304" pitchFamily="18" charset="0"/>
              </a:rPr>
              <a:t>Chào hỏi lễ phép.</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b. Nói trống không.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c.  Dùng hai tay khi đưa hoặc nhận vật gì.</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đ. Học tập gương những người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e. Quý trọng sản phẩm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g. Giúp đỡ người lao động những việc phù hợp với khả năng.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h.Chế giễu người lao động nghèo, người lao động chân tay.</a:t>
            </a:r>
          </a:p>
        </p:txBody>
      </p:sp>
      <p:sp>
        <p:nvSpPr>
          <p:cNvPr id="17419" name="Oval 11"/>
          <p:cNvSpPr>
            <a:spLocks noChangeArrowheads="1"/>
          </p:cNvSpPr>
          <p:nvPr/>
        </p:nvSpPr>
        <p:spPr bwMode="auto">
          <a:xfrm>
            <a:off x="228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230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209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209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209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228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3: </a:t>
            </a:r>
            <a:r>
              <a:rPr lang="en-US" altLang="en-US" sz="2800" b="1">
                <a:solidFill>
                  <a:srgbClr val="0000FF"/>
                </a:solidFill>
                <a:latin typeface="Times New Roman" panose="02020603050405020304" pitchFamily="18" charset="0"/>
                <a:cs typeface="Times New Roman" panose="02020603050405020304" pitchFamily="18" charset="0"/>
              </a:rPr>
              <a:t>Những hành động, việc làm nào dưới đây thể hiện sự kính trọng và biết ơn người lao động?</a:t>
            </a:r>
          </a:p>
        </p:txBody>
      </p:sp>
      <p:sp>
        <p:nvSpPr>
          <p:cNvPr id="12" name="Oval 11"/>
          <p:cNvSpPr>
            <a:spLocks noChangeArrowheads="1"/>
          </p:cNvSpPr>
          <p:nvPr/>
        </p:nvSpPr>
        <p:spPr bwMode="auto">
          <a:xfrm>
            <a:off x="230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74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286000" y="760413"/>
            <a:ext cx="4594225" cy="523875"/>
          </a:xfrm>
          <a:prstGeom prst="rect">
            <a:avLst/>
          </a:prstGeom>
          <a:solidFill>
            <a:srgbClr val="FFC000"/>
          </a:solidFill>
          <a:ln w="76200">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tập</a:t>
            </a:r>
            <a:r>
              <a:rPr lang="en-US" altLang="en-US" sz="2800" b="1" u="sng" dirty="0">
                <a:solidFill>
                  <a:srgbClr val="0000FF"/>
                </a:solidFill>
                <a:latin typeface="Times New Roman" panose="02020603050405020304" pitchFamily="18" charset="0"/>
                <a:cs typeface="Times New Roman" panose="02020603050405020304" pitchFamily="18" charset="0"/>
              </a:rPr>
              <a:t> 4: </a:t>
            </a:r>
            <a:r>
              <a:rPr lang="en-US" altLang="en-US" sz="2800" b="1" dirty="0" err="1">
                <a:solidFill>
                  <a:srgbClr val="008000"/>
                </a:solidFill>
                <a:latin typeface="Times New Roman" panose="02020603050405020304" pitchFamily="18" charset="0"/>
                <a:cs typeface="Times New Roman" panose="02020603050405020304" pitchFamily="18" charset="0"/>
              </a:rPr>
              <a:t>Xử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huống</a:t>
            </a:r>
            <a:endParaRPr lang="en-US" altLang="en-US" sz="2800" b="1" dirty="0">
              <a:solidFill>
                <a:srgbClr val="008000"/>
              </a:solidFill>
              <a:latin typeface="Times New Roman" panose="02020603050405020304" pitchFamily="18" charset="0"/>
              <a:cs typeface="Times New Roman" panose="02020603050405020304" pitchFamily="18" charset="0"/>
            </a:endParaRPr>
          </a:p>
        </p:txBody>
      </p:sp>
      <p:sp>
        <p:nvSpPr>
          <p:cNvPr id="52230" name="TextBox 2"/>
          <p:cNvSpPr txBox="1">
            <a:spLocks noChangeArrowheads="1"/>
          </p:cNvSpPr>
          <p:nvPr/>
        </p:nvSpPr>
        <p:spPr bwMode="auto">
          <a:xfrm>
            <a:off x="889000" y="1679575"/>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Giữa</a:t>
            </a:r>
            <a:r>
              <a:rPr lang="en-US" altLang="en-US" sz="2800" b="1" dirty="0">
                <a:solidFill>
                  <a:srgbClr val="6600FF"/>
                </a:solidFill>
                <a:latin typeface="Times New Roman" panose="02020603050405020304" pitchFamily="18" charset="0"/>
              </a:rPr>
              <a:t> tr</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hè</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bác</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đư</a:t>
            </a:r>
            <a:r>
              <a:rPr lang="en-US" altLang="en-US" sz="2800" b="1" dirty="0">
                <a:solidFill>
                  <a:srgbClr val="6600FF"/>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th</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mang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th</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ến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cho</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nhà</a:t>
            </a:r>
            <a:r>
              <a:rPr lang="en-US" altLang="en-US" sz="2800" b="1" dirty="0">
                <a:solidFill>
                  <a:srgbClr val="6600FF"/>
                </a:solidFill>
                <a:latin typeface="Times New Roman" panose="02020603050405020304" pitchFamily="18" charset="0"/>
              </a:rPr>
              <a:t> T</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.T</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0"/>
              </a:spcBef>
              <a:buFontTx/>
              <a:buNone/>
            </a:pPr>
            <a:endParaRPr lang="en-US" altLang="en-US" sz="2800" b="1" dirty="0">
              <a:solidFill>
                <a:srgbClr val="6600FF"/>
              </a:solidFill>
              <a:latin typeface="Times New Roman" panose="02020603050405020304" pitchFamily="18" charset="0"/>
            </a:endParaRPr>
          </a:p>
          <a:p>
            <a:pPr eaLnBrk="1" hangingPunct="1">
              <a:spcBef>
                <a:spcPct val="0"/>
              </a:spcBef>
              <a:buFontTx/>
              <a:buNone/>
            </a:pPr>
            <a:r>
              <a:rPr lang="en-US" altLang="en-US" sz="2800" b="1" dirty="0">
                <a:solidFill>
                  <a:srgbClr val="FF0000"/>
                </a:solidFill>
                <a:latin typeface="Times New Roman" panose="02020603050405020304" pitchFamily="18" charset="0"/>
              </a:rPr>
              <a:t>b,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nghe</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mấy</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cùng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lớp</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nhại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tiếng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một</a:t>
            </a:r>
            <a:r>
              <a:rPr lang="en-US" altLang="en-US" sz="2800" b="1" dirty="0">
                <a:solidFill>
                  <a:srgbClr val="6600FF"/>
                </a:solidFill>
                <a:latin typeface="Times New Roman" panose="02020603050405020304" pitchFamily="18" charset="0"/>
              </a:rPr>
              <a:t> ng</a:t>
            </a:r>
            <a:r>
              <a:rPr lang="vi-VN" altLang="en-US" sz="2800" b="1" dirty="0">
                <a:solidFill>
                  <a:srgbClr val="6600FF"/>
                </a:solidFill>
                <a:latin typeface="Times New Roman" panose="02020603050405020304" pitchFamily="18" charset="0"/>
              </a:rPr>
              <a:t>ư</a:t>
            </a:r>
            <a:r>
              <a:rPr lang="en-US" altLang="en-US" sz="2800" b="1" dirty="0" err="1">
                <a:solidFill>
                  <a:srgbClr val="6600FF"/>
                </a:solidFill>
                <a:latin typeface="Times New Roman" panose="02020603050405020304" pitchFamily="18" charset="0"/>
              </a:rPr>
              <a:t>ời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hàng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0"/>
              </a:spcBef>
              <a:buFontTx/>
              <a:buNone/>
            </a:pPr>
            <a:endParaRPr lang="en-US" altLang="en-US" sz="2800" b="1" dirty="0">
              <a:solidFill>
                <a:srgbClr val="6600FF"/>
              </a:solidFill>
              <a:latin typeface="Times New Roman" panose="02020603050405020304" pitchFamily="18" charset="0"/>
            </a:endParaRPr>
          </a:p>
          <a:p>
            <a:pPr eaLnBrk="1" hangingPunct="1">
              <a:spcBef>
                <a:spcPct val="0"/>
              </a:spcBef>
              <a:buFontTx/>
              <a:buNone/>
            </a:pPr>
            <a:r>
              <a:rPr lang="en-US" altLang="en-US" sz="2800" b="1" dirty="0">
                <a:solidFill>
                  <a:srgbClr val="FF0000"/>
                </a:solidFill>
                <a:latin typeface="Times New Roman" panose="02020603050405020304" pitchFamily="18" charset="0"/>
              </a:rPr>
              <a:t>c, </a:t>
            </a:r>
            <a:r>
              <a:rPr lang="en-US" altLang="en-US" sz="2800" b="1" dirty="0" err="1">
                <a:solidFill>
                  <a:srgbClr val="6600FF"/>
                </a:solidFill>
                <a:latin typeface="Times New Roman" panose="02020603050405020304" pitchFamily="18" charset="0"/>
              </a:rPr>
              <a:t>Các</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Lan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ến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ch</a:t>
            </a:r>
            <a:r>
              <a:rPr lang="vi-VN" altLang="en-US" sz="2800" b="1" dirty="0">
                <a:solidFill>
                  <a:srgbClr val="6600FF"/>
                </a:solidFill>
                <a:latin typeface="Times New Roman" panose="02020603050405020304" pitchFamily="18" charset="0"/>
              </a:rPr>
              <a:t>ơ</a:t>
            </a:r>
            <a:r>
              <a:rPr lang="en-US" altLang="en-US" sz="2800" b="1" dirty="0" err="1">
                <a:solidFill>
                  <a:srgbClr val="6600FF"/>
                </a:solidFill>
                <a:latin typeface="Times New Roman" panose="02020603050405020304" pitchFamily="18" charset="0"/>
              </a:rPr>
              <a:t>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và</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nô</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ùa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khi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bố</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a:solidFill>
                  <a:srgbClr val="6600FF"/>
                </a:solidFill>
                <a:latin typeface="Times New Roman" panose="02020603050405020304" pitchFamily="18" charset="0"/>
              </a:rPr>
              <a:t>ang </a:t>
            </a:r>
            <a:r>
              <a:rPr lang="en-US" altLang="en-US" sz="2800" b="1" dirty="0" err="1">
                <a:solidFill>
                  <a:srgbClr val="6600FF"/>
                </a:solidFill>
                <a:latin typeface="Times New Roman" panose="02020603050405020304" pitchFamily="18" charset="0"/>
              </a:rPr>
              <a:t>ngồilàm</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việc</a:t>
            </a:r>
            <a:r>
              <a:rPr lang="en-US" altLang="en-US" sz="2800" b="1" dirty="0">
                <a:solidFill>
                  <a:srgbClr val="6600FF"/>
                </a:solidFill>
                <a:latin typeface="Times New Roman" panose="02020603050405020304" pitchFamily="18" charset="0"/>
              </a:rPr>
              <a:t> ở </a:t>
            </a:r>
            <a:r>
              <a:rPr lang="en-US" altLang="en-US" sz="2800" b="1" dirty="0" err="1">
                <a:solidFill>
                  <a:srgbClr val="6600FF"/>
                </a:solidFill>
                <a:latin typeface="Times New Roman" panose="02020603050405020304" pitchFamily="18" charset="0"/>
              </a:rPr>
              <a:t>góc</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phòng</a:t>
            </a:r>
            <a:r>
              <a:rPr lang="en-US" altLang="en-US" sz="2800" b="1" dirty="0">
                <a:solidFill>
                  <a:srgbClr val="6600FF"/>
                </a:solidFill>
                <a:latin typeface="Times New Roman" panose="02020603050405020304" pitchFamily="18" charset="0"/>
              </a:rPr>
              <a:t>.</a:t>
            </a:r>
            <a:endParaRPr lang="en-US" altLang="en-US" sz="2800" b="1" dirty="0">
              <a:solidFill>
                <a:srgbClr val="6600FF"/>
              </a:solidFill>
              <a:latin typeface=".VnAvant" panose="020B7200000000000000" pitchFamily="34" charset="0"/>
            </a:endParaRPr>
          </a:p>
          <a:p>
            <a:pPr eaLnBrk="1" hangingPunct="1">
              <a:spcBef>
                <a:spcPct val="0"/>
              </a:spcBef>
              <a:buFontTx/>
              <a:buNone/>
            </a:pPr>
            <a:endParaRPr lang="en-US" altLang="en-US" sz="3600" dirty="0">
              <a:latin typeface=".VnAvant" panose="020B7200000000000000"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381000" y="609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1371600" y="990600"/>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457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533400" y="3124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457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chemeClr val="accent6">
                    <a:lumMod val="50000"/>
                  </a:schemeClr>
                </a:solidFill>
                <a:latin typeface=".VnAvant" panose="020B7200000000000000" pitchFamily="34" charset="0"/>
              </a:rPr>
              <a:t>     </a:t>
            </a:r>
            <a:r>
              <a:rPr lang="en-US" altLang="en-US" sz="2800" b="1" dirty="0" err="1">
                <a:solidFill>
                  <a:schemeClr val="accent6">
                    <a:lumMod val="50000"/>
                  </a:schemeClr>
                </a:solidFill>
                <a:latin typeface="Times New Roman" panose="02020603050405020304" pitchFamily="18" charset="0"/>
              </a:rPr>
              <a:t>Giữa</a:t>
            </a:r>
            <a:r>
              <a:rPr lang="en-US" altLang="en-US" sz="2800" b="1" dirty="0">
                <a:solidFill>
                  <a:schemeClr val="accent6">
                    <a:lumMod val="50000"/>
                  </a:schemeClr>
                </a:solidFill>
                <a:latin typeface="Times New Roman" panose="02020603050405020304" pitchFamily="18" charset="0"/>
              </a:rPr>
              <a:t> tr</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hè</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th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mang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ến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cho</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nhà</a:t>
            </a:r>
            <a:r>
              <a:rPr lang="en-US" altLang="en-US" sz="2800" b="1" dirty="0">
                <a:solidFill>
                  <a:schemeClr val="accent6">
                    <a:lumMod val="50000"/>
                  </a:schemeClr>
                </a:solidFill>
                <a:latin typeface="Times New Roman" panose="02020603050405020304" pitchFamily="18" charset="0"/>
              </a:rPr>
              <a:t> T</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.T</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sẽ</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mời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vào</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rót</a:t>
            </a:r>
            <a:r>
              <a:rPr lang="en-US" altLang="en-US" sz="2800" b="1" dirty="0">
                <a:solidFill>
                  <a:schemeClr val="accent6">
                    <a:lumMod val="50000"/>
                  </a:schemeClr>
                </a:solidFill>
                <a:latin typeface="Times New Roman" panose="02020603050405020304" pitchFamily="18" charset="0"/>
              </a:rPr>
              <a:t> n</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ớc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mời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uống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sau</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ó </a:t>
            </a:r>
            <a:r>
              <a:rPr lang="en-US" altLang="en-US" sz="2800" b="1" dirty="0" err="1">
                <a:solidFill>
                  <a:schemeClr val="accent6">
                    <a:lumMod val="50000"/>
                  </a:schemeClr>
                </a:solidFill>
                <a:latin typeface="Times New Roman" panose="02020603050405020304" pitchFamily="18" charset="0"/>
              </a:rPr>
              <a:t>cảm</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ơ</a:t>
            </a:r>
            <a:r>
              <a:rPr lang="en-US" altLang="en-US" sz="2800" b="1" dirty="0">
                <a:solidFill>
                  <a:schemeClr val="accent6">
                    <a:lumMod val="50000"/>
                  </a:schemeClr>
                </a:solidFill>
                <a:latin typeface="Times New Roman" panose="02020603050405020304" pitchFamily="18" charset="0"/>
              </a:rPr>
              <a:t>n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a:t>
            </a:r>
            <a:endParaRPr lang="en-US" altLang="en-US" sz="2800" dirty="0">
              <a:solidFill>
                <a:schemeClr val="accent6">
                  <a:lumMod val="50000"/>
                </a:schemeClr>
              </a:solidFill>
              <a:latin typeface="Times New Roman" panose="02020603050405020304" pitchFamily="18" charset="0"/>
            </a:endParaRPr>
          </a:p>
        </p:txBody>
      </p:sp>
      <p:sp>
        <p:nvSpPr>
          <p:cNvPr id="92254" name="Rectangle 94"/>
          <p:cNvSpPr>
            <a:spLocks noChangeArrowheads="1"/>
          </p:cNvSpPr>
          <p:nvPr/>
        </p:nvSpPr>
        <p:spPr bwMode="auto">
          <a:xfrm>
            <a:off x="381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6600FF"/>
                </a:solidFill>
                <a:latin typeface=".VnAvant" panose="020B7200000000000000" pitchFamily="34" charset="0"/>
              </a:rPr>
              <a:t>  </a:t>
            </a:r>
            <a:r>
              <a:rPr lang="en-US" altLang="en-US" sz="2800" b="1" dirty="0">
                <a:solidFill>
                  <a:srgbClr val="6600FF"/>
                </a:solidFill>
                <a:latin typeface="Times New Roman" panose="02020603050405020304" pitchFamily="18" charset="0"/>
              </a:rPr>
              <a:t>2/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nghe</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mấy</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cùng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lớp</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nhại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tiếng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một</a:t>
            </a:r>
            <a:r>
              <a:rPr lang="en-US" altLang="en-US" sz="2800" b="1" dirty="0">
                <a:solidFill>
                  <a:srgbClr val="6600FF"/>
                </a:solidFill>
                <a:latin typeface="Times New Roman" panose="02020603050405020304" pitchFamily="18" charset="0"/>
              </a:rPr>
              <a:t> ng</a:t>
            </a:r>
            <a:r>
              <a:rPr lang="vi-VN" altLang="en-US" sz="2800" b="1" dirty="0">
                <a:solidFill>
                  <a:srgbClr val="6600FF"/>
                </a:solidFill>
                <a:latin typeface="Times New Roman" panose="02020603050405020304" pitchFamily="18" charset="0"/>
              </a:rPr>
              <a:t>ư</a:t>
            </a:r>
            <a:r>
              <a:rPr lang="en-US" altLang="en-US" sz="2800" b="1" dirty="0" err="1">
                <a:solidFill>
                  <a:srgbClr val="6600FF"/>
                </a:solidFill>
                <a:latin typeface="Times New Roman" panose="02020603050405020304" pitchFamily="18" charset="0"/>
              </a:rPr>
              <a:t>ời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hàng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50000"/>
              </a:spcBef>
              <a:buFontTx/>
              <a:buNone/>
            </a:pPr>
            <a:r>
              <a:rPr lang="en-US" altLang="en-US" sz="2800" b="1" dirty="0">
                <a:solidFill>
                  <a:srgbClr val="6600FF"/>
                </a:solidFill>
                <a:latin typeface=".VnAvant" panose="020B7200000000000000" pitchFamily="34" charset="0"/>
              </a:rPr>
              <a:t> </a:t>
            </a:r>
          </a:p>
        </p:txBody>
      </p:sp>
      <p:sp>
        <p:nvSpPr>
          <p:cNvPr id="92255" name="Rectangle 95"/>
          <p:cNvSpPr>
            <a:spLocks noChangeArrowheads="1"/>
          </p:cNvSpPr>
          <p:nvPr/>
        </p:nvSpPr>
        <p:spPr bwMode="auto">
          <a:xfrm>
            <a:off x="609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chemeClr val="accent6">
                    <a:lumMod val="50000"/>
                  </a:schemeClr>
                </a:solidFill>
                <a:latin typeface=".VnAvant" panose="020B7200000000000000" pitchFamily="34" charset="0"/>
              </a:rPr>
              <a:t>   </a:t>
            </a:r>
            <a:r>
              <a:rPr lang="en-US" altLang="en-US" sz="2800" b="1" dirty="0" err="1">
                <a:solidFill>
                  <a:schemeClr val="accent6">
                    <a:lumMod val="50000"/>
                  </a:schemeClr>
                </a:solidFill>
                <a:latin typeface="Times New Roman" panose="02020603050405020304" pitchFamily="18" charset="0"/>
              </a:rPr>
              <a:t>Hân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nghe</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mấy</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cùng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lớp</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nhại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tiếng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ươ</a:t>
            </a:r>
            <a:r>
              <a:rPr lang="en-US" altLang="en-US" sz="2800" b="1" dirty="0" err="1">
                <a:solidFill>
                  <a:schemeClr val="accent6">
                    <a:lumMod val="50000"/>
                  </a:schemeClr>
                </a:solidFill>
                <a:latin typeface="Times New Roman" panose="02020603050405020304" pitchFamily="18" charset="0"/>
              </a:rPr>
              <a:t>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hàng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rong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Hân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sẽ</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khuyên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không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nên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làm</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vậy</a:t>
            </a:r>
            <a:r>
              <a:rPr lang="en-US" altLang="en-US" sz="2800" b="1" dirty="0">
                <a:solidFill>
                  <a:schemeClr val="accent6">
                    <a:lumMod val="50000"/>
                  </a:schemeClr>
                </a:solidFill>
                <a:latin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ó </a:t>
            </a:r>
            <a:r>
              <a:rPr lang="en-US" altLang="en-US" sz="2800" b="1" dirty="0" err="1">
                <a:solidFill>
                  <a:schemeClr val="accent6">
                    <a:lumMod val="50000"/>
                  </a:schemeClr>
                </a:solidFill>
                <a:latin typeface="Times New Roman" panose="02020603050405020304" pitchFamily="18" charset="0"/>
              </a:rPr>
              <a:t>là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hành</a:t>
            </a:r>
            <a:r>
              <a:rPr lang="en-US" altLang="en-US" sz="2800" b="1" dirty="0">
                <a:solidFill>
                  <a:schemeClr val="accent6">
                    <a:lumMod val="50000"/>
                  </a:schemeClr>
                </a:solidFill>
                <a:latin typeface="Times New Roman" panose="02020603050405020304" pitchFamily="18" charset="0"/>
              </a:rPr>
              <a:t> vi </a:t>
            </a:r>
            <a:r>
              <a:rPr lang="en-US" altLang="en-US" sz="2800" b="1" dirty="0" err="1">
                <a:solidFill>
                  <a:schemeClr val="accent6">
                    <a:lumMod val="50000"/>
                  </a:schemeClr>
                </a:solidFill>
                <a:latin typeface="Times New Roman" panose="02020603050405020304" pitchFamily="18" charset="0"/>
              </a:rPr>
              <a:t>thiếu</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tôn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trọng</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ời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mà</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ó </a:t>
            </a:r>
            <a:r>
              <a:rPr lang="en-US" altLang="en-US" sz="2800" b="1" dirty="0" err="1">
                <a:solidFill>
                  <a:schemeClr val="accent6">
                    <a:lumMod val="50000"/>
                  </a:schemeClr>
                </a:solidFill>
                <a:latin typeface="Times New Roman" panose="02020603050405020304" pitchFamily="18" charset="0"/>
              </a:rPr>
              <a:t>là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nghề</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áng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kính</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trọng</a:t>
            </a:r>
            <a:r>
              <a:rPr lang="en-US" altLang="en-US" sz="2800" b="1" dirty="0">
                <a:solidFill>
                  <a:schemeClr val="accent6">
                    <a:lumMod val="50000"/>
                  </a:schemeClr>
                </a:solidFill>
                <a:latin typeface="Times New Roman" panose="02020603050405020304" pitchFamily="18" charset="0"/>
              </a:rPr>
              <a:t>.</a:t>
            </a:r>
          </a:p>
        </p:txBody>
      </p:sp>
      <p:sp>
        <p:nvSpPr>
          <p:cNvPr id="53256" name="Text Box 96"/>
          <p:cNvSpPr txBox="1">
            <a:spLocks noChangeArrowheads="1"/>
          </p:cNvSpPr>
          <p:nvPr/>
        </p:nvSpPr>
        <p:spPr bwMode="auto">
          <a:xfrm>
            <a:off x="33528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TotalTime>
  <Words>1037</Words>
  <Application>Microsoft Office PowerPoint</Application>
  <PresentationFormat>On-screen Show (4:3)</PresentationFormat>
  <Paragraphs>72</Paragraphs>
  <Slides>20</Slides>
  <Notes>5</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4" baseType="lpstr">
      <vt:lpstr>SimSun</vt:lpstr>
      <vt:lpstr>微软雅黑 Light</vt:lpstr>
      <vt:lpstr>.VnAvant</vt:lpstr>
      <vt:lpstr>.VnTime</vt:lpstr>
      <vt:lpstr>Arial</vt:lpstr>
      <vt:lpstr>Calibri</vt:lpstr>
      <vt:lpstr>Calibri Light</vt:lpstr>
      <vt:lpstr>Times New Roman</vt:lpstr>
      <vt:lpstr>Default Design</vt:lpstr>
      <vt:lpstr>1_Chủ đề của Office</vt:lpstr>
      <vt:lpstr>Chủ đề của Office</vt:lpstr>
      <vt:lpstr>2_Chủ đề của Office</vt: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ADMIN</cp:lastModifiedBy>
  <cp:revision>85</cp:revision>
  <cp:lastPrinted>1601-01-01T00:00:00Z</cp:lastPrinted>
  <dcterms:created xsi:type="dcterms:W3CDTF">2010-12-18T12:37:35Z</dcterms:created>
  <dcterms:modified xsi:type="dcterms:W3CDTF">2022-01-21T13:16:56Z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