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6"/>
  </p:notesMasterIdLst>
  <p:sldIdLst>
    <p:sldId id="605" r:id="rId3"/>
    <p:sldId id="568" r:id="rId4"/>
    <p:sldId id="584" r:id="rId5"/>
    <p:sldId id="570" r:id="rId6"/>
    <p:sldId id="567" r:id="rId7"/>
    <p:sldId id="571" r:id="rId8"/>
    <p:sldId id="602" r:id="rId9"/>
    <p:sldId id="586" r:id="rId10"/>
    <p:sldId id="603" r:id="rId11"/>
    <p:sldId id="588" r:id="rId12"/>
    <p:sldId id="592" r:id="rId13"/>
    <p:sldId id="590" r:id="rId14"/>
    <p:sldId id="591" r:id="rId15"/>
    <p:sldId id="604" r:id="rId16"/>
    <p:sldId id="572" r:id="rId17"/>
    <p:sldId id="595" r:id="rId18"/>
    <p:sldId id="596" r:id="rId19"/>
    <p:sldId id="597" r:id="rId20"/>
    <p:sldId id="600" r:id="rId21"/>
    <p:sldId id="598" r:id="rId22"/>
    <p:sldId id="599" r:id="rId23"/>
    <p:sldId id="593" r:id="rId24"/>
    <p:sldId id="261" r:id="rId25"/>
  </p:sldIdLst>
  <p:sldSz cx="9144000" cy="5143500" type="screen16x9"/>
  <p:notesSz cx="6858000" cy="9144000"/>
  <p:embeddedFontLst>
    <p:embeddedFont>
      <p:font typeface="Lato" pitchFamily="34" charset="0"/>
      <p:regular r:id="rId27"/>
    </p:embeddedFont>
    <p:embeddedFont>
      <p:font typeface="Andalus" pitchFamily="18" charset="-78"/>
      <p:regular r:id="rId28"/>
    </p:embeddedFont>
    <p:embeddedFont>
      <p:font typeface="Microsoft YaHei" pitchFamily="34" charset="-122"/>
      <p:regular r:id="rId29"/>
      <p:bold r:id="rId30"/>
    </p:embeddedFont>
    <p:embeddedFont>
      <p:font typeface="Calibri Light" pitchFamily="34" charset="0"/>
      <p:regular r:id="rId31"/>
      <p:italic r:id="rId32"/>
    </p:embeddedFont>
    <p:embeddedFont>
      <p:font typeface="Arial-Rounded" charset="0"/>
      <p:regular r:id="rId33"/>
      <p:bold r:id="rId34"/>
    </p:embeddedFont>
    <p:embeddedFont>
      <p:font typeface="Calibri" pitchFamily="34" charset="0"/>
      <p:regular r:id="rId35"/>
      <p:bold r:id="rId36"/>
      <p:italic r:id="rId37"/>
      <p:boldItalic r:id="rId38"/>
    </p:embeddedFont>
    <p:embeddedFont>
      <p:font typeface="Quicksand Medium"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D8E"/>
    <a:srgbClr val="EB67B6"/>
    <a:srgbClr val="0418AC"/>
    <a:srgbClr val="007434"/>
    <a:srgbClr val="FFD1FF"/>
    <a:srgbClr val="E80888"/>
    <a:srgbClr val="F446B6"/>
    <a:srgbClr val="009242"/>
    <a:srgbClr val="FEE7EF"/>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5552" autoAdjust="0"/>
  </p:normalViewPr>
  <p:slideViewPr>
    <p:cSldViewPr snapToGrid="0">
      <p:cViewPr varScale="1">
        <p:scale>
          <a:sx n="94" d="100"/>
          <a:sy n="94" d="100"/>
        </p:scale>
        <p:origin x="-798"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887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9144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3760526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9.wdp"/><Relationship Id="rId3" Type="http://schemas.microsoft.com/office/2007/relationships/hdphoto" Target="../media/hdphoto3.wdp"/><Relationship Id="rId7" Type="http://schemas.microsoft.com/office/2007/relationships/hdphoto" Target="../media/hdphoto6.wdp"/><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7.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7.wdp"/><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16.xml"/><Relationship Id="rId5" Type="http://schemas.microsoft.com/office/2007/relationships/hdphoto" Target="../media/hdphoto12.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1.xml"/><Relationship Id="rId5" Type="http://schemas.microsoft.com/office/2007/relationships/hdphoto" Target="../media/hdphoto14.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6.wdp"/><Relationship Id="rId11" Type="http://schemas.openxmlformats.org/officeDocument/2006/relationships/image" Target="../media/image11.png"/><Relationship Id="rId5" Type="http://schemas.openxmlformats.org/officeDocument/2006/relationships/image" Target="../media/image27.png"/><Relationship Id="rId10" Type="http://schemas.microsoft.com/office/2007/relationships/hdphoto" Target="../media/hdphoto2.wdp"/><Relationship Id="rId4" Type="http://schemas.microsoft.com/office/2007/relationships/hdphoto" Target="../media/hdphoto15.wdp"/><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16.wdp"/><Relationship Id="rId4" Type="http://schemas.openxmlformats.org/officeDocument/2006/relationships/image" Target="../media/image27.png"/><Relationship Id="rId9" Type="http://schemas.microsoft.com/office/2007/relationships/hdphoto" Target="../media/hdphoto18.wdp"/></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png"/><Relationship Id="rId5" Type="http://schemas.microsoft.com/office/2007/relationships/hdphoto" Target="../media/hdphoto17.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png"/><Relationship Id="rId5" Type="http://schemas.microsoft.com/office/2007/relationships/hdphoto" Target="../media/hdphoto17.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19.wdp"/><Relationship Id="rId4" Type="http://schemas.microsoft.com/office/2007/relationships/hdphoto" Target="../media/hdphoto15.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0.wdp"/><Relationship Id="rId7"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1.xml"/><Relationship Id="rId6" Type="http://schemas.microsoft.com/office/2007/relationships/hdphoto" Target="../media/hdphoto15.wdp"/><Relationship Id="rId5" Type="http://schemas.openxmlformats.org/officeDocument/2006/relationships/image" Target="../media/image26.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0" y="3117598"/>
            <a:ext cx="9144000" cy="2025903"/>
          </a:xfrm>
          <a:prstGeom prst="rect">
            <a:avLst/>
          </a:prstGeom>
        </p:spPr>
      </p:pic>
      <p:pic>
        <p:nvPicPr>
          <p:cNvPr id="3" name="图片 2" descr="9ee5199484871c902f5b226d6e69cbee"/>
          <p:cNvPicPr/>
          <p:nvPr/>
        </p:nvPicPr>
        <p:blipFill>
          <a:blip r:embed="rId7" cstate="screen"/>
          <a:stretch>
            <a:fillRect/>
          </a:stretch>
        </p:blipFill>
        <p:spPr>
          <a:xfrm>
            <a:off x="1422559" y="3304732"/>
            <a:ext cx="2084546" cy="1795939"/>
          </a:xfrm>
          <a:prstGeom prst="rect">
            <a:avLst/>
          </a:prstGeom>
        </p:spPr>
      </p:pic>
      <p:pic>
        <p:nvPicPr>
          <p:cNvPr id="4" name="图片 3" descr="e0f01d50e93b5be62aa78ca12bd19666"/>
          <p:cNvPicPr/>
          <p:nvPr/>
        </p:nvPicPr>
        <p:blipFill>
          <a:blip r:embed="rId8" cstate="screen"/>
          <a:stretch>
            <a:fillRect/>
          </a:stretch>
        </p:blipFill>
        <p:spPr>
          <a:xfrm>
            <a:off x="3925252" y="3920224"/>
            <a:ext cx="1627823" cy="1180447"/>
          </a:xfrm>
          <a:prstGeom prst="rect">
            <a:avLst/>
          </a:prstGeom>
        </p:spPr>
      </p:pic>
      <p:pic>
        <p:nvPicPr>
          <p:cNvPr id="10" name="图片 9" descr="e6a655ed09bc757151afabca7ab85c5c"/>
          <p:cNvPicPr/>
          <p:nvPr/>
        </p:nvPicPr>
        <p:blipFill>
          <a:blip r:embed="rId9" cstate="screen"/>
          <a:stretch>
            <a:fillRect/>
          </a:stretch>
        </p:blipFill>
        <p:spPr>
          <a:xfrm rot="1426081">
            <a:off x="7771108" y="390524"/>
            <a:ext cx="859284" cy="1121574"/>
          </a:xfrm>
          <a:prstGeom prst="rect">
            <a:avLst/>
          </a:prstGeom>
        </p:spPr>
      </p:pic>
      <p:pic>
        <p:nvPicPr>
          <p:cNvPr id="11" name="图片 10" descr="d1ca708a87c9b39e9bdf39142e09b55e"/>
          <p:cNvPicPr/>
          <p:nvPr/>
        </p:nvPicPr>
        <p:blipFill>
          <a:blip r:embed="rId10"/>
          <a:stretch>
            <a:fillRect/>
          </a:stretch>
        </p:blipFill>
        <p:spPr>
          <a:xfrm>
            <a:off x="142876" y="-135547"/>
            <a:ext cx="1821656" cy="1821656"/>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6461" y="-440348"/>
            <a:ext cx="609600" cy="609600"/>
          </a:xfrm>
          <a:prstGeom prst="rect">
            <a:avLst/>
          </a:prstGeom>
        </p:spPr>
      </p:pic>
      <p:sp>
        <p:nvSpPr>
          <p:cNvPr id="13315" name="TextBox 3"/>
          <p:cNvSpPr txBox="1">
            <a:spLocks noChangeArrowheads="1"/>
          </p:cNvSpPr>
          <p:nvPr/>
        </p:nvSpPr>
        <p:spPr bwMode="auto">
          <a:xfrm>
            <a:off x="1055667" y="169134"/>
            <a:ext cx="7032426" cy="71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034475" y="1829386"/>
            <a:ext cx="5075462" cy="530915"/>
          </a:xfrm>
          <a:prstGeom prst="rect">
            <a:avLst/>
          </a:prstGeom>
          <a:noFill/>
        </p:spPr>
        <p:txBody>
          <a:bodyPr wrap="none" lIns="68580" tIns="34290" rIns="68580" bIns="34290" rtlCol="0">
            <a:prstTxWarp prst="textArchUp">
              <a:avLst/>
            </a:prstTxWarp>
            <a:spAutoFit/>
          </a:bodyPr>
          <a:lstStyle/>
          <a:p>
            <a:pPr algn="ctr"/>
            <a:r>
              <a:rPr lang="vi-VN" sz="54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TIẾNG VIỆT</a:t>
            </a:r>
          </a:p>
        </p:txBody>
      </p:sp>
      <p:sp>
        <p:nvSpPr>
          <p:cNvPr id="15" name="18"/>
          <p:cNvSpPr>
            <a:spLocks noChangeArrowheads="1"/>
          </p:cNvSpPr>
          <p:nvPr>
            <p:custDataLst>
              <p:tags r:id="rId3"/>
            </p:custDataLst>
          </p:nvPr>
        </p:nvSpPr>
        <p:spPr bwMode="auto">
          <a:xfrm>
            <a:off x="1422388" y="2572261"/>
            <a:ext cx="6267621" cy="46148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3000" b="1" spc="45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Đọc: </a:t>
            </a:r>
            <a:r>
              <a:rPr lang="en-US" sz="3000" b="1" spc="450"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EM CÓ XINH KHÔNG</a:t>
            </a:r>
            <a:endParaRPr lang="vi-VN" sz="3000" b="1" spc="45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40361678"/>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5" name="Oval 4"/>
          <p:cNvSpPr/>
          <p:nvPr/>
        </p:nvSpPr>
        <p:spPr>
          <a:xfrm>
            <a:off x="2534507" y="532564"/>
            <a:ext cx="3751103"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9862" y="761963"/>
            <a:ext cx="2998327" cy="707886"/>
          </a:xfrm>
          <a:prstGeom prst="rect">
            <a:avLst/>
          </a:prstGeom>
          <a:noFill/>
        </p:spPr>
        <p:txBody>
          <a:bodyPr wrap="square" rtlCol="0">
            <a:spAutoFit/>
          </a:bodyPr>
          <a:lstStyle/>
          <a:p>
            <a:r>
              <a:rPr lang="vi-VN" sz="2000" b="1" i="1" dirty="0">
                <a:solidFill>
                  <a:srgbClr val="FF0000"/>
                </a:solidFill>
              </a:rPr>
              <a:t>lúng túng</a:t>
            </a:r>
            <a:r>
              <a:rPr lang="vi-VN" sz="2000" i="1" dirty="0"/>
              <a:t>: không biết nói và làm thế nào</a:t>
            </a:r>
            <a:endParaRPr lang="en-US" sz="2000" dirty="0"/>
          </a:p>
        </p:txBody>
      </p:sp>
      <p:sp>
        <p:nvSpPr>
          <p:cNvPr id="15" name="Oval 14"/>
          <p:cNvSpPr/>
          <p:nvPr/>
        </p:nvSpPr>
        <p:spPr>
          <a:xfrm>
            <a:off x="1221983" y="1921767"/>
            <a:ext cx="3214920" cy="149672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2208407"/>
            <a:ext cx="3019061" cy="1015663"/>
          </a:xfrm>
          <a:prstGeom prst="rect">
            <a:avLst/>
          </a:prstGeom>
          <a:noFill/>
        </p:spPr>
        <p:txBody>
          <a:bodyPr wrap="square" rtlCol="0">
            <a:spAutoFit/>
          </a:bodyPr>
          <a:lstStyle/>
          <a:p>
            <a:r>
              <a:rPr lang="vi-VN" sz="2000" b="1" i="1" dirty="0">
                <a:solidFill>
                  <a:srgbClr val="FF0000"/>
                </a:solidFill>
              </a:rPr>
              <a:t>kiên nhẫn</a:t>
            </a:r>
            <a:r>
              <a:rPr lang="vi-VN" sz="2000" b="1" i="1" dirty="0"/>
              <a:t>: </a:t>
            </a:r>
            <a:r>
              <a:rPr lang="vi-VN" sz="2000" i="1" dirty="0"/>
              <a:t>Tiếp tục làm việc đã đ</a:t>
            </a:r>
            <a:r>
              <a:rPr lang="vi-VN" sz="2000" i="1" dirty="0" smtClean="0"/>
              <a:t>ịnh </a:t>
            </a:r>
            <a:r>
              <a:rPr lang="vi-VN" sz="2000" i="1" dirty="0"/>
              <a:t>mà không nản lòng</a:t>
            </a:r>
            <a:endParaRPr lang="en-US" sz="2000" dirty="0"/>
          </a:p>
        </p:txBody>
      </p:sp>
      <p:pic>
        <p:nvPicPr>
          <p:cNvPr id="1030"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310188" y="198790"/>
            <a:ext cx="975423" cy="1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313572" y="2564598"/>
            <a:ext cx="1195418"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4997538" y="1869356"/>
            <a:ext cx="3221902" cy="1413801"/>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9228" y="1978143"/>
            <a:ext cx="2709550" cy="1015663"/>
          </a:xfrm>
          <a:prstGeom prst="rect">
            <a:avLst/>
          </a:prstGeom>
          <a:noFill/>
        </p:spPr>
        <p:txBody>
          <a:bodyPr wrap="square" rtlCol="0">
            <a:spAutoFit/>
          </a:bodyPr>
          <a:lstStyle/>
          <a:p>
            <a:r>
              <a:rPr lang="vi-VN" sz="2000" i="1" dirty="0" smtClean="0"/>
              <a:t> </a:t>
            </a:r>
            <a:r>
              <a:rPr lang="vi-VN" sz="2000" b="1" i="1" dirty="0">
                <a:solidFill>
                  <a:srgbClr val="FF0000"/>
                </a:solidFill>
              </a:rPr>
              <a:t>giao tiếp</a:t>
            </a:r>
            <a:r>
              <a:rPr lang="vi-VN" sz="2000" i="1" dirty="0"/>
              <a:t>: là sự trao đổi với nhau tư duy hoặc ý tưởng bằng lời</a:t>
            </a:r>
            <a:endParaRPr lang="vi-VN" sz="2000" dirty="0"/>
          </a:p>
        </p:txBody>
      </p:sp>
      <p:pic>
        <p:nvPicPr>
          <p:cNvPr id="1032"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4360987" y="1873458"/>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2296631" y="3438253"/>
            <a:ext cx="4188063"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09139" y="3768132"/>
            <a:ext cx="3455528" cy="1015663"/>
          </a:xfrm>
          <a:prstGeom prst="rect">
            <a:avLst/>
          </a:prstGeom>
          <a:noFill/>
        </p:spPr>
        <p:txBody>
          <a:bodyPr wrap="square" rtlCol="0">
            <a:spAutoFit/>
          </a:bodyPr>
          <a:lstStyle/>
          <a:p>
            <a:r>
              <a:rPr lang="vi-VN" sz="2000" i="1" dirty="0" smtClean="0"/>
              <a:t> </a:t>
            </a:r>
            <a:r>
              <a:rPr lang="vi-VN" sz="2000" b="1" i="1" dirty="0">
                <a:solidFill>
                  <a:srgbClr val="FF0000"/>
                </a:solidFill>
              </a:rPr>
              <a:t>tự tin</a:t>
            </a:r>
            <a:r>
              <a:rPr lang="vi-VN" sz="2000" b="1" i="1" dirty="0"/>
              <a:t>: </a:t>
            </a:r>
            <a:r>
              <a:rPr lang="vi-VN" sz="2000" i="1" dirty="0"/>
              <a:t>là</a:t>
            </a:r>
            <a:r>
              <a:rPr lang="vi-VN" sz="2000" b="1" i="1" dirty="0"/>
              <a:t> </a:t>
            </a:r>
            <a:r>
              <a:rPr lang="vi-VN" sz="2000" i="1" dirty="0"/>
              <a:t>tin tưởng vào khả năng của bản thân, chủ động trong mọi việc</a:t>
            </a:r>
            <a:endParaRPr lang="vi-VN" sz="2000" dirty="0"/>
          </a:p>
        </p:txBody>
      </p:sp>
      <p:pic>
        <p:nvPicPr>
          <p:cNvPr id="1033" name="Picture 9"/>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1508989" y="3418495"/>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5102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a:t>Đọc theo nhóm</a:t>
            </a:r>
          </a:p>
        </p:txBody>
      </p:sp>
      <p:sp>
        <p:nvSpPr>
          <p:cNvPr id="28" name="TextBox 27"/>
          <p:cNvSpPr txBox="1"/>
          <p:nvPr/>
        </p:nvSpPr>
        <p:spPr>
          <a:xfrm>
            <a:off x="7056112" y="168458"/>
            <a:ext cx="1898244" cy="369332"/>
          </a:xfrm>
          <a:prstGeom prst="rect">
            <a:avLst/>
          </a:prstGeom>
          <a:solidFill>
            <a:srgbClr val="00B0F0"/>
          </a:solidFill>
        </p:spPr>
        <p:txBody>
          <a:bodyPr wrap="square" rtlCol="0">
            <a:spAutoFit/>
          </a:bodyPr>
          <a:lstStyle/>
          <a:p>
            <a:pPr algn="ctr"/>
            <a:r>
              <a:rPr lang="en-US" sz="1800"/>
              <a:t>Đọc toàn bài</a:t>
            </a:r>
          </a:p>
        </p:txBody>
      </p:sp>
    </p:spTree>
    <p:extLst>
      <p:ext uri="{BB962C8B-B14F-4D97-AF65-F5344CB8AC3E}">
        <p14:creationId xmlns:p14="http://schemas.microsoft.com/office/powerpoint/2010/main" val="14961666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itchFamily="34" charset="0"/>
                <a:cs typeface="Arial" pitchFamily="34" charset="0"/>
              </a:rPr>
              <a:t>Tiết 2</a:t>
            </a:r>
          </a:p>
        </p:txBody>
      </p:sp>
      <p:sp>
        <p:nvSpPr>
          <p:cNvPr id="3" name="Oval 2"/>
          <p:cNvSpPr/>
          <p:nvPr/>
        </p:nvSpPr>
        <p:spPr>
          <a:xfrm>
            <a:off x="2064103" y="1953039"/>
            <a:ext cx="1212574" cy="1143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745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0337"/>
            <a:ext cx="9144000" cy="5132868"/>
            <a:chOff x="0" y="-138500"/>
            <a:chExt cx="9144000" cy="5271367"/>
          </a:xfrm>
        </p:grpSpPr>
        <p:cxnSp>
          <p:nvCxnSpPr>
            <p:cNvPr id="12" name="Straight Connector 11"/>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668"/>
          <a:stretch/>
        </p:blipFill>
        <p:spPr bwMode="auto">
          <a:xfrm>
            <a:off x="5918850" y="937549"/>
            <a:ext cx="3225150" cy="39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759" y="436817"/>
            <a:ext cx="2492990" cy="584775"/>
          </a:xfrm>
          <a:prstGeom prst="rect">
            <a:avLst/>
          </a:prstGeom>
          <a:noFill/>
        </p:spPr>
        <p:txBody>
          <a:bodyPr wrap="none" rtlCol="0">
            <a:spAutoFit/>
          </a:bodyPr>
          <a:lstStyle/>
          <a:p>
            <a:r>
              <a:rPr lang="en-US" sz="3200" b="1" dirty="0" smtClean="0">
                <a:solidFill>
                  <a:srgbClr val="FF0000"/>
                </a:solidFill>
                <a:latin typeface="Andalus" pitchFamily="18" charset="-78"/>
                <a:cs typeface="Andalus" pitchFamily="18" charset="-78"/>
              </a:rPr>
              <a:t>TC </a:t>
            </a:r>
            <a:r>
              <a:rPr lang="en-US" sz="3200" b="1" dirty="0" err="1" smtClean="0">
                <a:solidFill>
                  <a:srgbClr val="FF0000"/>
                </a:solidFill>
                <a:latin typeface="Andalus" pitchFamily="18" charset="-78"/>
                <a:cs typeface="Andalus" pitchFamily="18" charset="-78"/>
              </a:rPr>
              <a:t>khởi</a:t>
            </a:r>
            <a:r>
              <a:rPr lang="en-US" sz="3200" b="1" dirty="0" smtClean="0">
                <a:solidFill>
                  <a:srgbClr val="FF0000"/>
                </a:solidFill>
                <a:latin typeface="Andalus" pitchFamily="18" charset="-78"/>
                <a:cs typeface="Andalus" pitchFamily="18" charset="-78"/>
              </a:rPr>
              <a:t> </a:t>
            </a:r>
            <a:r>
              <a:rPr lang="en-US" sz="3200" b="1" dirty="0" err="1" smtClean="0">
                <a:solidFill>
                  <a:srgbClr val="FF0000"/>
                </a:solidFill>
                <a:latin typeface="Andalus" pitchFamily="18" charset="-78"/>
                <a:cs typeface="Andalus" pitchFamily="18" charset="-78"/>
              </a:rPr>
              <a:t>động</a:t>
            </a:r>
            <a:endParaRPr lang="en-US" sz="3200" b="1" dirty="0">
              <a:solidFill>
                <a:srgbClr val="E80888"/>
              </a:solidFill>
              <a:latin typeface="Andalus" pitchFamily="18" charset="-78"/>
              <a:cs typeface="Andalus" pitchFamily="18" charset="-78"/>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2425" y="1659392"/>
            <a:ext cx="5686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445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theo</a:t>
            </a:r>
            <a:r>
              <a:rPr lang="en-US" sz="1800" dirty="0"/>
              <a:t> </a:t>
            </a:r>
            <a:r>
              <a:rPr lang="en-US" sz="1800" dirty="0" err="1"/>
              <a:t>nhóm</a:t>
            </a:r>
            <a:endParaRPr lang="en-US" sz="1800" dirty="0"/>
          </a:p>
        </p:txBody>
      </p:sp>
    </p:spTree>
    <p:extLst>
      <p:ext uri="{BB962C8B-B14F-4D97-AF65-F5344CB8AC3E}">
        <p14:creationId xmlns:p14="http://schemas.microsoft.com/office/powerpoint/2010/main" val="4264737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a:solidFill>
                    <a:srgbClr val="0418AC"/>
                  </a:solidFill>
                </a:rPr>
                <a:t>Trả lời câu hỏi</a:t>
              </a: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63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373821"/>
            <a:ext cx="8802569" cy="159006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2003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2400" dirty="0"/>
              <a:t>Thầy giáo nói: “Chúng ta cần học cách giao tiếp tự tin. Vì thế hôm nay chúng ta sẽ tập nói trước lớp về bất cứ điều gì mình thích.”.</a:t>
            </a:r>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869502" y="3696954"/>
            <a:ext cx="7654387"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69502" y="3925572"/>
            <a:ext cx="7491513" cy="430887"/>
          </a:xfrm>
          <a:prstGeom prst="rect">
            <a:avLst/>
          </a:prstGeom>
          <a:noFill/>
        </p:spPr>
        <p:txBody>
          <a:bodyPr wrap="square" rtlCol="0">
            <a:spAutoFit/>
          </a:bodyPr>
          <a:lstStyle/>
          <a:p>
            <a:r>
              <a:rPr lang="vi-VN" sz="2200" b="1" dirty="0">
                <a:solidFill>
                  <a:schemeClr val="bg1"/>
                </a:solidFill>
              </a:rPr>
              <a:t>Câu </a:t>
            </a:r>
            <a:r>
              <a:rPr lang="en-US" sz="2200" b="1" dirty="0">
                <a:solidFill>
                  <a:schemeClr val="bg1"/>
                </a:solidFill>
              </a:rPr>
              <a:t>1</a:t>
            </a:r>
            <a:r>
              <a:rPr lang="en-US" sz="2200" dirty="0">
                <a:solidFill>
                  <a:schemeClr val="bg1"/>
                </a:solidFill>
              </a:rPr>
              <a:t>: </a:t>
            </a:r>
            <a:r>
              <a:rPr lang="nl-NL" sz="2200" dirty="0">
                <a:solidFill>
                  <a:schemeClr val="bg1"/>
                </a:solidFill>
              </a:rPr>
              <a:t>Trong giờ học thầy giáo yêu cầu cả lớp làm gì? </a:t>
            </a:r>
            <a:r>
              <a:rPr lang="en-US" sz="2200" dirty="0" smtClean="0">
                <a:solidFill>
                  <a:schemeClr val="bg1"/>
                </a:solidFill>
              </a:rPr>
              <a:t> </a:t>
            </a:r>
            <a:endParaRPr lang="en-US" sz="2200" dirty="0">
              <a:solidFill>
                <a:schemeClr val="bg1"/>
              </a:solidFill>
            </a:endParaRPr>
          </a:p>
        </p:txBody>
      </p:sp>
      <p:sp>
        <p:nvSpPr>
          <p:cNvPr id="29" name="Rectangle 28"/>
          <p:cNvSpPr/>
          <p:nvPr/>
        </p:nvSpPr>
        <p:spPr>
          <a:xfrm>
            <a:off x="799454" y="3571628"/>
            <a:ext cx="7724435" cy="1138773"/>
          </a:xfrm>
          <a:prstGeom prst="rect">
            <a:avLst/>
          </a:prstGeom>
          <a:solidFill>
            <a:srgbClr val="0418AC"/>
          </a:solidFill>
        </p:spPr>
        <p:txBody>
          <a:bodyPr wrap="square">
            <a:spAutoFit/>
          </a:bodyPr>
          <a:lstStyle/>
          <a:p>
            <a:r>
              <a:rPr lang="vi-VN" sz="2000" i="1" dirty="0" smtClean="0"/>
              <a:t> </a:t>
            </a:r>
            <a:r>
              <a:rPr lang="vi-VN" sz="2200" i="1" dirty="0" smtClean="0">
                <a:solidFill>
                  <a:schemeClr val="bg1"/>
                </a:solidFill>
              </a:rPr>
              <a:t>Thầy </a:t>
            </a:r>
            <a:r>
              <a:rPr lang="vi-VN" sz="2200" i="1" dirty="0">
                <a:solidFill>
                  <a:schemeClr val="bg1"/>
                </a:solidFill>
              </a:rPr>
              <a:t>giáo yêu cầu cả lớp tập nói trước lớp về bất cứ điều gì mình thích. </a:t>
            </a:r>
            <a:endParaRPr lang="vi-VN" sz="2200" dirty="0">
              <a:solidFill>
                <a:schemeClr val="bg1"/>
              </a:solidFill>
            </a:endParaRPr>
          </a:p>
          <a:p>
            <a:r>
              <a:rPr lang="vi-VN" sz="24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4192245161"/>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0"/>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5" grpId="0"/>
      <p:bldP spid="5" grpId="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655116"/>
            <a:ext cx="8547965" cy="39549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r>
              <a:rPr lang="vi-VN" sz="1900" dirty="0" smtClean="0"/>
              <a:t>!”</a:t>
            </a:r>
          </a:p>
          <a:p>
            <a:pPr algn="just"/>
            <a:r>
              <a:rPr lang="vi-VN" sz="2000" dirty="0" smtClean="0"/>
              <a:t>   </a:t>
            </a:r>
            <a:r>
              <a:rPr lang="vi-VN" sz="1900" dirty="0" smtClean="0"/>
              <a:t>Nhưng </a:t>
            </a:r>
            <a:r>
              <a:rPr lang="vi-VN" sz="19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482065" y="168457"/>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6947738" y="375253"/>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đoạn</a:t>
            </a:r>
            <a:r>
              <a:rPr lang="en-US" sz="1800" dirty="0"/>
              <a:t> </a:t>
            </a:r>
            <a:r>
              <a:rPr lang="en-US" sz="1800" dirty="0" smtClean="0"/>
              <a:t>2, 3</a:t>
            </a:r>
            <a:endParaRPr lang="en-US" sz="1800" dirty="0"/>
          </a:p>
        </p:txBody>
      </p:sp>
      <p:grpSp>
        <p:nvGrpSpPr>
          <p:cNvPr id="3" name="Group 2"/>
          <p:cNvGrpSpPr/>
          <p:nvPr/>
        </p:nvGrpSpPr>
        <p:grpSpPr>
          <a:xfrm>
            <a:off x="43413" y="54323"/>
            <a:ext cx="826089" cy="637356"/>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7896860" y="4207602"/>
            <a:ext cx="1247140" cy="80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296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3996" y="135602"/>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139837" y="3482123"/>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674477" y="3009706"/>
            <a:ext cx="7708635" cy="563443"/>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200" b="1" dirty="0">
                <a:solidFill>
                  <a:schemeClr val="bg1"/>
                </a:solidFill>
              </a:rPr>
              <a:t>Câu 3.</a:t>
            </a:r>
            <a:r>
              <a:rPr lang="nl-NL" sz="2200" dirty="0">
                <a:solidFill>
                  <a:schemeClr val="bg1"/>
                </a:solidFill>
              </a:rPr>
              <a:t> Theo em, điều gì khiến Quang trở nên tự tin?. </a:t>
            </a:r>
            <a:endParaRPr lang="vi-VN" sz="2200" dirty="0">
              <a:solidFill>
                <a:schemeClr val="bg1"/>
              </a:solidFill>
            </a:endParaRPr>
          </a:p>
        </p:txBody>
      </p:sp>
      <p:sp>
        <p:nvSpPr>
          <p:cNvPr id="20" name="Rectangle 19"/>
          <p:cNvSpPr/>
          <p:nvPr/>
        </p:nvSpPr>
        <p:spPr>
          <a:xfrm>
            <a:off x="674478" y="2240265"/>
            <a:ext cx="7822595" cy="769441"/>
          </a:xfrm>
          <a:prstGeom prst="rect">
            <a:avLst/>
          </a:prstGeom>
        </p:spPr>
        <p:txBody>
          <a:bodyPr wrap="square">
            <a:spAutoFit/>
          </a:bodyPr>
          <a:lstStyle/>
          <a:p>
            <a:r>
              <a:rPr lang="vi-VN" sz="2000" i="1" dirty="0">
                <a:solidFill>
                  <a:srgbClr val="FF0000"/>
                </a:solidFill>
              </a:rPr>
              <a:t>B</a:t>
            </a:r>
            <a:r>
              <a:rPr lang="vi-VN" sz="2000" i="1" dirty="0" smtClean="0">
                <a:solidFill>
                  <a:srgbClr val="FF0000"/>
                </a:solidFill>
              </a:rPr>
              <a:t>ạn </a:t>
            </a:r>
            <a:r>
              <a:rPr lang="vi-VN" sz="2000" i="1" dirty="0">
                <a:solidFill>
                  <a:srgbClr val="FF0000"/>
                </a:solidFill>
              </a:rPr>
              <a:t>cảm thấy nói với bạn bên cạnh thì dễ nhưng đứng trước cả lớp mà nói thì sao mà khó thế</a:t>
            </a:r>
            <a:r>
              <a:rPr lang="vi-VN" sz="2000" i="1" dirty="0"/>
              <a:t>.</a:t>
            </a:r>
            <a:r>
              <a:rPr lang="vi-VN" sz="2400" i="1" dirty="0"/>
              <a:t> </a:t>
            </a:r>
            <a:endParaRPr lang="vi-VN" sz="2400" dirty="0"/>
          </a:p>
        </p:txBody>
      </p:sp>
      <p:sp>
        <p:nvSpPr>
          <p:cNvPr id="21" name="Rounded Rectangle 20"/>
          <p:cNvSpPr/>
          <p:nvPr/>
        </p:nvSpPr>
        <p:spPr>
          <a:xfrm>
            <a:off x="722057" y="4109272"/>
            <a:ext cx="7708634" cy="542292"/>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bg1"/>
                </a:solidFill>
              </a:rPr>
              <a:t>Câu</a:t>
            </a:r>
            <a:r>
              <a:rPr lang="en-US" sz="2200" b="1" dirty="0">
                <a:solidFill>
                  <a:schemeClr val="bg1"/>
                </a:solidFill>
              </a:rPr>
              <a:t> 4</a:t>
            </a:r>
            <a:r>
              <a:rPr lang="en-US" sz="2200" dirty="0">
                <a:solidFill>
                  <a:schemeClr val="bg1"/>
                </a:solidFill>
              </a:rPr>
              <a:t>. </a:t>
            </a:r>
            <a:r>
              <a:rPr lang="nl-NL" sz="2200" dirty="0">
                <a:solidFill>
                  <a:schemeClr val="bg1"/>
                </a:solidFill>
              </a:rPr>
              <a:t>Khi nói trước lớp, em cảm thấy thế nào? </a:t>
            </a:r>
            <a:endParaRPr lang="vi-VN" sz="2200" dirty="0">
              <a:solidFill>
                <a:schemeClr val="bg1"/>
              </a:solidFill>
            </a:endParaRPr>
          </a:p>
        </p:txBody>
      </p:sp>
      <p:sp>
        <p:nvSpPr>
          <p:cNvPr id="25" name="Rectangle 24"/>
          <p:cNvSpPr/>
          <p:nvPr/>
        </p:nvSpPr>
        <p:spPr>
          <a:xfrm>
            <a:off x="797780" y="944665"/>
            <a:ext cx="7585333" cy="707886"/>
          </a:xfrm>
          <a:prstGeom prst="rect">
            <a:avLst/>
          </a:prstGeom>
          <a:solidFill>
            <a:srgbClr val="0418AC"/>
          </a:solidFill>
        </p:spPr>
        <p:txBody>
          <a:bodyPr wrap="square">
            <a:spAutoFit/>
          </a:bodyPr>
          <a:lstStyle/>
          <a:p>
            <a:r>
              <a:rPr lang="vi-VN" sz="2000" i="1" dirty="0" smtClean="0">
                <a:solidFill>
                  <a:srgbClr val="FFFF00"/>
                </a:solidFill>
              </a:rPr>
              <a:t> Tìm từ ngữ </a:t>
            </a:r>
            <a:r>
              <a:rPr lang="vi-VN" sz="2000" i="1" dirty="0">
                <a:solidFill>
                  <a:srgbClr val="FFFF00"/>
                </a:solidFill>
              </a:rPr>
              <a:t>cho biết cảm xúc của Quang khi được mời lên </a:t>
            </a:r>
            <a:endParaRPr lang="vi-VN" sz="2000" i="1" dirty="0" smtClean="0">
              <a:solidFill>
                <a:srgbClr val="FFFF00"/>
              </a:solidFill>
            </a:endParaRPr>
          </a:p>
          <a:p>
            <a:r>
              <a:rPr lang="vi-VN" sz="2000" i="1" dirty="0" smtClean="0">
                <a:solidFill>
                  <a:srgbClr val="FFFF00"/>
                </a:solidFill>
              </a:rPr>
              <a:t>nói trước lớp?</a:t>
            </a:r>
            <a:endParaRPr lang="vi-VN" sz="2000" i="1" dirty="0">
              <a:solidFill>
                <a:srgbClr val="FFFF00"/>
              </a:solidFill>
            </a:endParaRPr>
          </a:p>
        </p:txBody>
      </p:sp>
      <p:sp>
        <p:nvSpPr>
          <p:cNvPr id="27" name="Rectangle 26"/>
          <p:cNvSpPr/>
          <p:nvPr/>
        </p:nvSpPr>
        <p:spPr>
          <a:xfrm>
            <a:off x="1456544" y="327900"/>
            <a:ext cx="5846472" cy="400110"/>
          </a:xfrm>
          <a:prstGeom prst="rect">
            <a:avLst/>
          </a:prstGeom>
          <a:solidFill>
            <a:srgbClr val="0418AC"/>
          </a:solidFill>
        </p:spPr>
        <p:txBody>
          <a:bodyPr wrap="none">
            <a:spAutoFit/>
          </a:bodyPr>
          <a:lstStyle/>
          <a:p>
            <a:r>
              <a:rPr lang="vi-VN" sz="2000" dirty="0" smtClean="0"/>
              <a:t> </a:t>
            </a:r>
            <a:r>
              <a:rPr lang="vi-VN" sz="2000" i="1" dirty="0">
                <a:solidFill>
                  <a:srgbClr val="FFFF00"/>
                </a:solidFill>
              </a:rPr>
              <a:t>Ai là người được thầy giáo mời lên nói đầu tiên?</a:t>
            </a:r>
            <a:r>
              <a:rPr lang="vi-VN" sz="2000" i="1" dirty="0" smtClean="0">
                <a:solidFill>
                  <a:srgbClr val="FFFF00"/>
                </a:solidFill>
              </a:rPr>
              <a:t>. </a:t>
            </a:r>
            <a:endParaRPr lang="vi-VN" sz="2000" i="1" dirty="0">
              <a:solidFill>
                <a:srgbClr val="FFFF00"/>
              </a:solidFill>
            </a:endParaRPr>
          </a:p>
        </p:txBody>
      </p:sp>
      <p:sp>
        <p:nvSpPr>
          <p:cNvPr id="29" name="Rectangle 28"/>
          <p:cNvSpPr/>
          <p:nvPr/>
        </p:nvSpPr>
        <p:spPr>
          <a:xfrm>
            <a:off x="897964" y="1840155"/>
            <a:ext cx="7585333" cy="400110"/>
          </a:xfrm>
          <a:prstGeom prst="rect">
            <a:avLst/>
          </a:prstGeom>
          <a:solidFill>
            <a:srgbClr val="0418AC"/>
          </a:solidFill>
        </p:spPr>
        <p:txBody>
          <a:bodyPr wrap="square">
            <a:spAutoFit/>
          </a:bodyPr>
          <a:lstStyle/>
          <a:p>
            <a:r>
              <a:rPr lang="vi-VN" sz="2000" i="1" dirty="0" smtClean="0">
                <a:solidFill>
                  <a:srgbClr val="FFFF00"/>
                </a:solidFill>
              </a:rPr>
              <a:t> </a:t>
            </a:r>
            <a:r>
              <a:rPr lang="vi-VN" sz="2000" b="1" dirty="0">
                <a:solidFill>
                  <a:schemeClr val="bg1"/>
                </a:solidFill>
              </a:rPr>
              <a:t>Câu 2</a:t>
            </a:r>
            <a:r>
              <a:rPr lang="vi-VN" sz="2000" dirty="0">
                <a:solidFill>
                  <a:schemeClr val="bg1"/>
                </a:solidFill>
              </a:rPr>
              <a:t>. Vì sao lúc đầu Quang lúng túng?</a:t>
            </a:r>
            <a:endParaRPr lang="vi-VN" sz="2000" i="1" dirty="0">
              <a:solidFill>
                <a:srgbClr val="FFFF00"/>
              </a:solidFill>
            </a:endParaRPr>
          </a:p>
        </p:txBody>
      </p:sp>
      <p:sp>
        <p:nvSpPr>
          <p:cNvPr id="30" name="Rectangle 29"/>
          <p:cNvSpPr/>
          <p:nvPr/>
        </p:nvSpPr>
        <p:spPr>
          <a:xfrm>
            <a:off x="665077" y="3664125"/>
            <a:ext cx="7822595" cy="400110"/>
          </a:xfrm>
          <a:prstGeom prst="rect">
            <a:avLst/>
          </a:prstGeom>
        </p:spPr>
        <p:txBody>
          <a:bodyPr wrap="square">
            <a:spAutoFit/>
          </a:bodyPr>
          <a:lstStyle/>
          <a:p>
            <a:r>
              <a:rPr lang="vi-VN" sz="2000" i="1" dirty="0" smtClean="0">
                <a:solidFill>
                  <a:srgbClr val="FF0000"/>
                </a:solidFill>
              </a:rPr>
              <a:t>Thầy </a:t>
            </a:r>
            <a:r>
              <a:rPr lang="vi-VN" sz="2000" i="1" dirty="0">
                <a:solidFill>
                  <a:srgbClr val="FF0000"/>
                </a:solidFill>
              </a:rPr>
              <a:t>giáo và các bạn động viên, cổ vũ Quang; Quang rất cố gắng</a:t>
            </a:r>
            <a:r>
              <a:rPr lang="vi-VN" sz="2000" dirty="0">
                <a:solidFill>
                  <a:srgbClr val="FF0000"/>
                </a:solidFill>
              </a:rPr>
              <a:t>. </a:t>
            </a:r>
          </a:p>
        </p:txBody>
      </p:sp>
    </p:spTree>
    <p:extLst>
      <p:ext uri="{BB962C8B-B14F-4D97-AF65-F5344CB8AC3E}">
        <p14:creationId xmlns:p14="http://schemas.microsoft.com/office/powerpoint/2010/main" val="3714304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P spid="25" grpId="0" animBg="1"/>
      <p:bldP spid="27" grpId="0" animBg="1"/>
      <p:bldP spid="29"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3924151"/>
          </a:xfrm>
          <a:prstGeom prst="rect">
            <a:avLst/>
          </a:prstGeom>
          <a:noFill/>
        </p:spPr>
        <p:txBody>
          <a:bodyPr wrap="square" rtlCol="0">
            <a:spAutoFit/>
          </a:bodyPr>
          <a:lstStyle/>
          <a:p>
            <a:pPr algn="just"/>
            <a:r>
              <a:rPr lang="en-US" sz="21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19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050568" y="148936"/>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7148709" y="252010"/>
            <a:ext cx="1898244" cy="369332"/>
          </a:xfrm>
          <a:prstGeom prst="rect">
            <a:avLst/>
          </a:prstGeom>
          <a:solidFill>
            <a:srgbClr val="00B0F0"/>
          </a:solidFill>
        </p:spPr>
        <p:txBody>
          <a:bodyPr wrap="square" rtlCol="0">
            <a:spAutoFit/>
          </a:bodyPr>
          <a:lstStyle/>
          <a:p>
            <a:pPr algn="ctr"/>
            <a:r>
              <a:rPr lang="en-US" sz="1800"/>
              <a:t>Đọc diễn cảm</a:t>
            </a:r>
          </a:p>
        </p:txBody>
      </p:sp>
    </p:spTree>
    <p:extLst>
      <p:ext uri="{BB962C8B-B14F-4D97-AF65-F5344CB8AC3E}">
        <p14:creationId xmlns:p14="http://schemas.microsoft.com/office/powerpoint/2010/main" val="2077057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200588" y="140044"/>
            <a:ext cx="4139275" cy="461665"/>
          </a:xfrm>
          <a:prstGeom prst="rect">
            <a:avLst/>
          </a:prstGeom>
          <a:noFill/>
        </p:spPr>
        <p:txBody>
          <a:bodyPr wrap="none" rtlCol="0">
            <a:spAutoFit/>
          </a:bodyPr>
          <a:lstStyle/>
          <a:p>
            <a:r>
              <a:rPr lang="en-US" sz="2400" dirty="0">
                <a:solidFill>
                  <a:srgbClr val="0070C0"/>
                </a:solidFill>
              </a:rPr>
              <a:t>VIDEO:</a:t>
            </a:r>
            <a:r>
              <a:rPr lang="en-US" sz="2400" dirty="0"/>
              <a:t> </a:t>
            </a:r>
            <a:r>
              <a:rPr lang="en-US" sz="2400" dirty="0" err="1" smtClean="0">
                <a:solidFill>
                  <a:srgbClr val="FF0000"/>
                </a:solidFill>
              </a:rPr>
              <a:t>Những</a:t>
            </a:r>
            <a:r>
              <a:rPr lang="en-US" sz="2400" dirty="0" smtClean="0">
                <a:solidFill>
                  <a:srgbClr val="FF0000"/>
                </a:solidFill>
              </a:rPr>
              <a:t> </a:t>
            </a:r>
            <a:r>
              <a:rPr lang="en-US" sz="2400" dirty="0" err="1" smtClean="0">
                <a:solidFill>
                  <a:srgbClr val="FF0000"/>
                </a:solidFill>
              </a:rPr>
              <a:t>em</a:t>
            </a:r>
            <a:r>
              <a:rPr lang="en-US" sz="2400" dirty="0" smtClean="0">
                <a:solidFill>
                  <a:srgbClr val="FF0000"/>
                </a:solidFill>
              </a:rPr>
              <a:t> </a:t>
            </a:r>
            <a:r>
              <a:rPr lang="en-US" sz="2400" dirty="0" err="1" smtClean="0">
                <a:solidFill>
                  <a:srgbClr val="FF0000"/>
                </a:solidFill>
              </a:rPr>
              <a:t>bé</a:t>
            </a:r>
            <a:r>
              <a:rPr lang="en-US" sz="2400" dirty="0" smtClean="0">
                <a:solidFill>
                  <a:srgbClr val="FF0000"/>
                </a:solidFill>
              </a:rPr>
              <a:t> </a:t>
            </a:r>
            <a:r>
              <a:rPr lang="en-US" sz="2400" dirty="0" err="1" smtClean="0">
                <a:solidFill>
                  <a:srgbClr val="FF0000"/>
                </a:solidFill>
              </a:rPr>
              <a:t>ngoan</a:t>
            </a:r>
            <a:endParaRPr lang="en-US" sz="2400" dirty="0">
              <a:solidFill>
                <a:srgbClr val="FF0000"/>
              </a:solidFill>
            </a:endParaRPr>
          </a:p>
        </p:txBody>
      </p:sp>
      <p:sp>
        <p:nvSpPr>
          <p:cNvPr id="8" name="TextBox 7"/>
          <p:cNvSpPr txBox="1"/>
          <p:nvPr/>
        </p:nvSpPr>
        <p:spPr>
          <a:xfrm>
            <a:off x="974762" y="4154613"/>
            <a:ext cx="6963766" cy="830997"/>
          </a:xfrm>
          <a:prstGeom prst="rect">
            <a:avLst/>
          </a:prstGeom>
          <a:noFill/>
        </p:spPr>
        <p:txBody>
          <a:bodyPr wrap="none" rtlCol="0">
            <a:spAutoFit/>
          </a:bodyPr>
          <a:lstStyle/>
          <a:p>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trong</a:t>
            </a:r>
            <a:r>
              <a:rPr lang="en-US" sz="2400" dirty="0" smtClean="0">
                <a:solidFill>
                  <a:schemeClr val="bg1"/>
                </a:solidFill>
              </a:rPr>
              <a:t> </a:t>
            </a:r>
            <a:r>
              <a:rPr lang="en-US" sz="2400" dirty="0" err="1" smtClean="0">
                <a:solidFill>
                  <a:schemeClr val="bg1"/>
                </a:solidFill>
              </a:rPr>
              <a:t>bài</a:t>
            </a:r>
            <a:r>
              <a:rPr lang="en-US" sz="2400" dirty="0" smtClean="0">
                <a:solidFill>
                  <a:schemeClr val="bg1"/>
                </a:solidFill>
              </a:rPr>
              <a:t> </a:t>
            </a:r>
            <a:r>
              <a:rPr lang="en-US" sz="2400" dirty="0" err="1" smtClean="0">
                <a:solidFill>
                  <a:schemeClr val="bg1"/>
                </a:solidFill>
              </a:rPr>
              <a:t>hát</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ai</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a:t>
            </a:r>
          </a:p>
          <a:p>
            <a:r>
              <a:rPr lang="en-US" sz="2400" dirty="0" err="1" smtClean="0">
                <a:solidFill>
                  <a:schemeClr val="bg1"/>
                </a:solidFill>
              </a:rPr>
              <a:t>Những</a:t>
            </a:r>
            <a:r>
              <a:rPr lang="en-US" sz="2400" dirty="0" smtClean="0">
                <a:solidFill>
                  <a:schemeClr val="bg1"/>
                </a:solidFill>
              </a:rPr>
              <a:t> </a:t>
            </a:r>
            <a:r>
              <a:rPr lang="en-US" sz="2400" dirty="0" err="1" smtClean="0">
                <a:solidFill>
                  <a:schemeClr val="bg1"/>
                </a:solidFill>
              </a:rPr>
              <a:t>việc</a:t>
            </a:r>
            <a:r>
              <a:rPr lang="en-US" sz="2400" dirty="0" smtClean="0">
                <a:solidFill>
                  <a:schemeClr val="bg1"/>
                </a:solidFill>
              </a:rPr>
              <a:t> </a:t>
            </a:r>
            <a:r>
              <a:rPr lang="en-US" sz="2400" dirty="0" err="1" smtClean="0">
                <a:solidFill>
                  <a:schemeClr val="bg1"/>
                </a:solidFill>
              </a:rPr>
              <a:t>làm</a:t>
            </a:r>
            <a:r>
              <a:rPr lang="en-US" sz="2400" dirty="0" smtClean="0">
                <a:solidFill>
                  <a:schemeClr val="bg1"/>
                </a:solidFill>
              </a:rPr>
              <a:t> </a:t>
            </a:r>
            <a:r>
              <a:rPr lang="en-US" sz="2400" dirty="0" err="1" smtClean="0">
                <a:solidFill>
                  <a:schemeClr val="bg1"/>
                </a:solidFill>
              </a:rPr>
              <a:t>nào</a:t>
            </a:r>
            <a:r>
              <a:rPr lang="en-US" sz="2400" dirty="0" smtClean="0">
                <a:solidFill>
                  <a:schemeClr val="bg1"/>
                </a:solidFill>
              </a:rPr>
              <a:t> </a:t>
            </a:r>
            <a:r>
              <a:rPr lang="en-US" sz="2400" dirty="0" err="1" smtClean="0">
                <a:solidFill>
                  <a:schemeClr val="bg1"/>
                </a:solidFill>
              </a:rPr>
              <a:t>của</a:t>
            </a:r>
            <a:r>
              <a:rPr lang="en-US" sz="2400" dirty="0" smtClean="0">
                <a:solidFill>
                  <a:schemeClr val="bg1"/>
                </a:solidFill>
              </a:rPr>
              <a:t> </a:t>
            </a:r>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cô</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 </a:t>
            </a:r>
            <a:endParaRPr lang="en-US" sz="2400" dirty="0">
              <a:solidFill>
                <a:schemeClr val="bg1"/>
              </a:solidFill>
            </a:endParaRPr>
          </a:p>
        </p:txBody>
      </p:sp>
      <p:pic>
        <p:nvPicPr>
          <p:cNvPr id="6" name="Xuân Mai - Những Em Bé Ngoan - Nhạc Xuân Ma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 y="601709"/>
            <a:ext cx="8554719" cy="4234451"/>
          </a:xfrm>
          <a:prstGeom prst="rect">
            <a:avLst/>
          </a:prstGeom>
        </p:spPr>
      </p:pic>
    </p:spTree>
    <p:extLst>
      <p:ext uri="{BB962C8B-B14F-4D97-AF65-F5344CB8AC3E}">
        <p14:creationId xmlns:p14="http://schemas.microsoft.com/office/powerpoint/2010/main" val="3692161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32436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1401442" y="1137408"/>
            <a:ext cx="634111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79519" y="1165971"/>
            <a:ext cx="6184960" cy="830997"/>
          </a:xfrm>
          <a:prstGeom prst="rect">
            <a:avLst/>
          </a:prstGeom>
          <a:noFill/>
        </p:spPr>
        <p:txBody>
          <a:bodyPr wrap="square" rtlCol="0">
            <a:spAutoFit/>
          </a:bodyPr>
          <a:lstStyle/>
          <a:p>
            <a:r>
              <a:rPr lang="nl-NL" sz="2400" b="1" dirty="0">
                <a:solidFill>
                  <a:schemeClr val="bg1"/>
                </a:solidFill>
              </a:rPr>
              <a:t>Câu 1</a:t>
            </a:r>
            <a:r>
              <a:rPr lang="nl-NL" sz="2400" dirty="0" smtClean="0">
                <a:solidFill>
                  <a:schemeClr val="bg1"/>
                </a:solidFill>
              </a:rPr>
              <a:t>. Tìm những câu hỏi trong bài đọc</a:t>
            </a:r>
            <a:r>
              <a:rPr lang="vi-VN" sz="2400" dirty="0">
                <a:solidFill>
                  <a:schemeClr val="bg1"/>
                </a:solidFill>
              </a:rPr>
              <a:t>?</a:t>
            </a:r>
            <a:endParaRPr lang="vi-VN" sz="2400" dirty="0" smtClean="0">
              <a:solidFill>
                <a:schemeClr val="bg1"/>
              </a:solidFill>
            </a:endParaRPr>
          </a:p>
          <a:p>
            <a:r>
              <a:rPr lang="nl-NL" sz="2400" dirty="0" smtClean="0">
                <a:solidFill>
                  <a:schemeClr val="bg1"/>
                </a:solidFill>
              </a:rPr>
              <a:t> </a:t>
            </a:r>
            <a:r>
              <a:rPr lang="vi-VN" sz="2400" dirty="0" smtClean="0">
                <a:solidFill>
                  <a:schemeClr val="bg1"/>
                </a:solidFill>
              </a:rPr>
              <a:t>Đ</a:t>
            </a:r>
            <a:r>
              <a:rPr lang="nl-NL" sz="2400" dirty="0" smtClean="0">
                <a:solidFill>
                  <a:schemeClr val="bg1"/>
                </a:solidFill>
              </a:rPr>
              <a:t>ó là câu hỏi của ai dành cho ai? </a:t>
            </a:r>
            <a:endParaRPr lang="vi-VN" sz="2400" dirty="0">
              <a:solidFill>
                <a:schemeClr val="bg1"/>
              </a:solidFill>
            </a:endParaRPr>
          </a:p>
        </p:txBody>
      </p:sp>
      <p:sp>
        <p:nvSpPr>
          <p:cNvPr id="15" name="Rounded Rectangle 14"/>
          <p:cNvSpPr/>
          <p:nvPr/>
        </p:nvSpPr>
        <p:spPr>
          <a:xfrm>
            <a:off x="1324303" y="2387399"/>
            <a:ext cx="6418253"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8171" y="2436247"/>
            <a:ext cx="6210486" cy="769441"/>
          </a:xfrm>
          <a:prstGeom prst="rect">
            <a:avLst/>
          </a:prstGeom>
          <a:noFill/>
        </p:spPr>
        <p:txBody>
          <a:bodyPr wrap="square" rtlCol="0">
            <a:spAutoFit/>
          </a:bodyPr>
          <a:lstStyle/>
          <a:p>
            <a:r>
              <a:rPr lang="vi-VN" sz="2200" i="1" dirty="0">
                <a:solidFill>
                  <a:schemeClr val="bg1"/>
                </a:solidFill>
              </a:rPr>
              <a:t>Sáng nay ngủ dậy em làm gì?; </a:t>
            </a:r>
            <a:r>
              <a:rPr lang="vi-VN" sz="2200" i="1" dirty="0" smtClean="0">
                <a:solidFill>
                  <a:schemeClr val="bg1"/>
                </a:solidFill>
              </a:rPr>
              <a:t>Rồi </a:t>
            </a:r>
            <a:r>
              <a:rPr lang="vi-VN" sz="2200" i="1" dirty="0">
                <a:solidFill>
                  <a:schemeClr val="bg1"/>
                </a:solidFill>
              </a:rPr>
              <a:t>gì nữa</a:t>
            </a:r>
            <a:r>
              <a:rPr lang="vi-VN" sz="2200" i="1" dirty="0" smtClean="0">
                <a:solidFill>
                  <a:schemeClr val="bg1"/>
                </a:solidFill>
              </a:rPr>
              <a:t>?</a:t>
            </a:r>
            <a:endParaRPr lang="en-US" sz="2200" i="1" dirty="0" smtClean="0">
              <a:solidFill>
                <a:schemeClr val="bg1"/>
              </a:solidFill>
            </a:endParaRPr>
          </a:p>
          <a:p>
            <a:r>
              <a:rPr lang="vi-VN" sz="2200" i="1" dirty="0" smtClean="0">
                <a:solidFill>
                  <a:srgbClr val="FFFF00"/>
                </a:solidFill>
              </a:rPr>
              <a:t>( Đó </a:t>
            </a:r>
            <a:r>
              <a:rPr lang="vi-VN" sz="2200" i="1" dirty="0">
                <a:solidFill>
                  <a:srgbClr val="FFFF00"/>
                </a:solidFill>
              </a:rPr>
              <a:t>là câu hỏi của thầy giáo dành cho </a:t>
            </a:r>
            <a:r>
              <a:rPr lang="vi-VN" sz="2200" i="1" dirty="0" smtClean="0">
                <a:solidFill>
                  <a:srgbClr val="FFFF00"/>
                </a:solidFill>
              </a:rPr>
              <a:t>Quang )</a:t>
            </a:r>
            <a:endParaRPr lang="vi-VN" sz="2200" dirty="0">
              <a:solidFill>
                <a:srgbClr val="FFFF00"/>
              </a:solidFill>
            </a:endParaRPr>
          </a:p>
        </p:txBody>
      </p:sp>
    </p:spTree>
    <p:extLst>
      <p:ext uri="{BB962C8B-B14F-4D97-AF65-F5344CB8AC3E}">
        <p14:creationId xmlns:p14="http://schemas.microsoft.com/office/powerpoint/2010/main" val="19604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279" r="100000"/>
                    </a14:imgEffect>
                  </a14:imgLayer>
                </a14:imgProps>
              </a:ext>
              <a:ext uri="{28A0092B-C50C-407E-A947-70E740481C1C}">
                <a14:useLocalDpi xmlns:a14="http://schemas.microsoft.com/office/drawing/2010/main" val="0"/>
              </a:ext>
            </a:extLst>
          </a:blip>
          <a:srcRect/>
          <a:stretch>
            <a:fillRect/>
          </a:stretch>
        </p:blipFill>
        <p:spPr bwMode="auto">
          <a:xfrm flipH="1">
            <a:off x="-28676" y="183613"/>
            <a:ext cx="1155210" cy="129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72248" y="326579"/>
            <a:ext cx="7866268" cy="954107"/>
          </a:xfrm>
          <a:prstGeom prst="rect">
            <a:avLst/>
          </a:prstGeom>
          <a:noFill/>
        </p:spPr>
        <p:txBody>
          <a:bodyPr wrap="square" rtlCol="0">
            <a:spAutoFit/>
          </a:bodyPr>
          <a:lstStyle/>
          <a:p>
            <a:r>
              <a:rPr lang="vi-VN" sz="2800" i="1" dirty="0">
                <a:solidFill>
                  <a:schemeClr val="bg1"/>
                </a:solidFill>
              </a:rPr>
              <a:t>2-</a:t>
            </a:r>
            <a:r>
              <a:rPr lang="nl-NL" sz="2800" i="1" dirty="0">
                <a:solidFill>
                  <a:schemeClr val="bg1"/>
                </a:solidFill>
              </a:rPr>
              <a:t> Đóng vai các bạn và Quang nói và đáp lời khi Quang tự tin</a:t>
            </a:r>
            <a:endParaRPr lang="en-US" sz="2800" dirty="0">
              <a:solidFill>
                <a:schemeClr val="bg1"/>
              </a:solidFill>
            </a:endParaRPr>
          </a:p>
        </p:txBody>
      </p:sp>
      <p:pic>
        <p:nvPicPr>
          <p:cNvPr id="22" name="Picture 21">
            <a:extLst>
              <a:ext uri="{FF2B5EF4-FFF2-40B4-BE49-F238E27FC236}">
                <a16:creationId xmlns=""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7476" y="1387366"/>
            <a:ext cx="3962399" cy="3100551"/>
          </a:xfrm>
          <a:prstGeom prst="rect">
            <a:avLst/>
          </a:prstGeom>
        </p:spPr>
      </p:pic>
      <p:pic>
        <p:nvPicPr>
          <p:cNvPr id="2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6772428" y="2735658"/>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800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left)">
                                      <p:cBhvr>
                                        <p:cTn id="16" dur="3000"/>
                                        <p:tgtEl>
                                          <p:spTgt spid="5123"/>
                                        </p:tgtEl>
                                      </p:cBhvr>
                                    </p:animEffect>
                                  </p:childTnLst>
                                </p:cTn>
                              </p:par>
                              <p:par>
                                <p:cTn id="17" presetID="6" presetClass="entr" presetSubtype="3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2000"/>
                                        <p:tgtEl>
                                          <p:spTgt spid="27"/>
                                        </p:tgtEl>
                                      </p:cBhvr>
                                    </p:animEffect>
                                  </p:childTnLst>
                                </p:cTn>
                              </p:par>
                              <p:par>
                                <p:cTn id="20" presetID="6" presetClass="entr" presetSubtype="3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out)">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47777" y="28389"/>
            <a:ext cx="4848446" cy="50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025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0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560" y="4334795"/>
            <a:ext cx="8661680" cy="738664"/>
          </a:xfrm>
          <a:prstGeom prst="rect">
            <a:avLst/>
          </a:prstGeom>
          <a:solidFill>
            <a:schemeClr val="bg1"/>
          </a:solidFill>
        </p:spPr>
        <p:txBody>
          <a:bodyPr wrap="square">
            <a:spAutoFit/>
          </a:bodyPr>
          <a:lstStyle/>
          <a:p>
            <a:r>
              <a:rPr lang="vi-VN" i="1" dirty="0"/>
              <a:t>Bài </a:t>
            </a:r>
            <a:r>
              <a:rPr lang="vi-VN" i="1" dirty="0" smtClean="0"/>
              <a:t>đọc hôm nay </a:t>
            </a:r>
            <a:r>
              <a:rPr lang="vi-VN" i="1" dirty="0"/>
              <a:t>kể về nhân vật Quang trong một giờ học. Quang được thầy giáo mời lên nói trước lớp. Lúc đầu bạn ấy lúng túng, rụt rè. Sau đó, nhờ sự động viên, khích lệ của thầy giáo, bạn bè và sự cố gắng của bản thân, Quang đã nói năng lưu loát, trở nên tự tin.</a:t>
            </a:r>
            <a:endParaRPr lang="vi-VN" dirty="0"/>
          </a:p>
        </p:txBody>
      </p:sp>
      <p:sp>
        <p:nvSpPr>
          <p:cNvPr id="11" name="Rectangle 10"/>
          <p:cNvSpPr/>
          <p:nvPr/>
        </p:nvSpPr>
        <p:spPr>
          <a:xfrm>
            <a:off x="1022606" y="479078"/>
            <a:ext cx="7555273" cy="369332"/>
          </a:xfrm>
          <a:prstGeom prst="rect">
            <a:avLst/>
          </a:prstGeom>
          <a:solidFill>
            <a:schemeClr val="bg1"/>
          </a:solidFill>
        </p:spPr>
        <p:txBody>
          <a:bodyPr wrap="none">
            <a:spAutoFit/>
          </a:bodyPr>
          <a:lstStyle/>
          <a:p>
            <a:r>
              <a:rPr lang="nl-NL" sz="1800" dirty="0" smtClean="0"/>
              <a:t>Em đã khi nào nói trước đám đông chưa? Lúc ấy em cảm thấy thế nào?</a:t>
            </a:r>
            <a:endParaRPr lang="en-US" sz="1800" dirty="0"/>
          </a:p>
        </p:txBody>
      </p:sp>
      <p:sp>
        <p:nvSpPr>
          <p:cNvPr id="10" name="Rectangle 9"/>
          <p:cNvSpPr/>
          <p:nvPr/>
        </p:nvSpPr>
        <p:spPr>
          <a:xfrm>
            <a:off x="3532292" y="-4067"/>
            <a:ext cx="2079415" cy="523220"/>
          </a:xfrm>
          <a:prstGeom prst="rect">
            <a:avLst/>
          </a:prstGeom>
          <a:solidFill>
            <a:schemeClr val="bg1"/>
          </a:solidFill>
        </p:spPr>
        <p:txBody>
          <a:bodyPr wrap="none">
            <a:spAutoFit/>
          </a:bodyPr>
          <a:lstStyle/>
          <a:p>
            <a:r>
              <a:rPr lang="nl-NL" sz="2800" dirty="0" smtClean="0">
                <a:solidFill>
                  <a:srgbClr val="FF0000"/>
                </a:solidFill>
              </a:rPr>
              <a:t>Một giờ học</a:t>
            </a:r>
            <a:endParaRPr lang="en-US" sz="2800" dirty="0">
              <a:solidFill>
                <a:srgbClr val="FF0000"/>
              </a:solidFill>
            </a:endParaRPr>
          </a:p>
        </p:txBody>
      </p:sp>
      <p:pic>
        <p:nvPicPr>
          <p:cNvPr id="1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03563" y="0"/>
            <a:ext cx="1237930" cy="16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004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itchFamily="34" charset="0"/>
              <a:ea typeface="Arial-Rounded" pitchFamily="34" charset="0"/>
              <a:cs typeface="Arial"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itchFamily="34" charset="0"/>
                <a:ea typeface="Arial-Rounded" pitchFamily="34" charset="0"/>
                <a:cs typeface="Arial" pitchFamily="34" charset="0"/>
              </a:rPr>
              <a:t>Bài</a:t>
            </a:r>
            <a:endParaRPr lang="en-US" sz="2400" b="1" dirty="0">
              <a:solidFill>
                <a:schemeClr val="bg1"/>
              </a:solidFill>
              <a:latin typeface="Arial" pitchFamily="34" charset="0"/>
              <a:ea typeface="Arial-Rounded" pitchFamily="34" charset="0"/>
              <a:cs typeface="Arial" pitchFamily="34" charset="0"/>
            </a:endParaRPr>
          </a:p>
          <a:p>
            <a:pPr algn="ctr"/>
            <a:r>
              <a:rPr lang="vi-VN" sz="3600" b="1" dirty="0">
                <a:solidFill>
                  <a:schemeClr val="bg1"/>
                </a:solidFill>
                <a:latin typeface="Arial" pitchFamily="34" charset="0"/>
                <a:ea typeface="Arial-Rounded" pitchFamily="34" charset="0"/>
                <a:cs typeface="Arial" pitchFamily="34" charset="0"/>
              </a:rPr>
              <a:t>6</a:t>
            </a:r>
            <a:endParaRPr lang="en-US" sz="3600" b="1" dirty="0">
              <a:solidFill>
                <a:schemeClr val="bg1"/>
              </a:solidFill>
              <a:latin typeface="Arial" pitchFamily="34" charset="0"/>
              <a:ea typeface="Arial-Rounded" pitchFamily="34" charset="0"/>
              <a:cs typeface="Arial"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EM LỚN LÊN TỪNG NGÀY</a:t>
            </a:r>
          </a:p>
        </p:txBody>
      </p:sp>
      <p:pic>
        <p:nvPicPr>
          <p:cNvPr id="23" name="Picture 22">
            <a:extLst>
              <a:ext uri="{FF2B5EF4-FFF2-40B4-BE49-F238E27FC236}">
                <a16:creationId xmlns="" xmlns:a16="http://schemas.microsoft.com/office/drawing/2014/main" id="{50AF093B-0823-42E9-99FC-2AB0093227DF}"/>
              </a:ext>
            </a:extLst>
          </p:cNvPr>
          <p:cNvPicPr>
            <a:picLocks noChangeAspect="1"/>
          </p:cNvPicPr>
          <p:nvPr/>
        </p:nvPicPr>
        <p:blipFill>
          <a:blip r:embed="rId2"/>
          <a:stretch>
            <a:fillRect/>
          </a:stretch>
        </p:blipFill>
        <p:spPr>
          <a:xfrm>
            <a:off x="174527" y="2097058"/>
            <a:ext cx="1256264" cy="3033689"/>
          </a:xfrm>
          <a:prstGeom prst="rect">
            <a:avLst/>
          </a:prstGeom>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6" y="621342"/>
            <a:ext cx="8547965" cy="4247317"/>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gãy 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endParaRPr lang="vi-VN" sz="1800" dirty="0"/>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3" name="TextBox 12"/>
          <p:cNvSpPr txBox="1"/>
          <p:nvPr/>
        </p:nvSpPr>
        <p:spPr>
          <a:xfrm>
            <a:off x="6396629" y="109596"/>
            <a:ext cx="2492990" cy="369332"/>
          </a:xfrm>
          <a:prstGeom prst="rect">
            <a:avLst/>
          </a:prstGeom>
          <a:solidFill>
            <a:srgbClr val="00B0F0"/>
          </a:solidFill>
        </p:spPr>
        <p:txBody>
          <a:bodyPr wrap="none" rtlCol="0">
            <a:spAutoFit/>
          </a:bodyPr>
          <a:lstStyle/>
          <a:p>
            <a:r>
              <a:rPr lang="en-US" sz="1800"/>
              <a:t>Đọc nối tiếp theo đoạn</a:t>
            </a: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
        <p:nvSpPr>
          <p:cNvPr id="17" name="TextBox 16"/>
          <p:cNvSpPr txBox="1"/>
          <p:nvPr/>
        </p:nvSpPr>
        <p:spPr>
          <a:xfrm>
            <a:off x="865444" y="4636016"/>
            <a:ext cx="6008376" cy="400110"/>
          </a:xfrm>
          <a:prstGeom prst="rect">
            <a:avLst/>
          </a:prstGeom>
          <a:noFill/>
        </p:spPr>
        <p:txBody>
          <a:bodyPr wrap="none" rtlCol="0">
            <a:spAutoFit/>
          </a:bodyPr>
          <a:lstStyle/>
          <a:p>
            <a:r>
              <a:rPr lang="en-US" sz="2000" dirty="0" err="1"/>
              <a:t>Từ</a:t>
            </a:r>
            <a:r>
              <a:rPr lang="en-US" sz="2000" dirty="0"/>
              <a:t> </a:t>
            </a:r>
            <a:r>
              <a:rPr lang="en-US" sz="2000" dirty="0" err="1"/>
              <a:t>khó</a:t>
            </a:r>
            <a:r>
              <a:rPr lang="en-US" sz="2000" dirty="0"/>
              <a:t>: </a:t>
            </a:r>
            <a:r>
              <a:rPr lang="en-US" sz="2000" i="1" dirty="0" err="1">
                <a:solidFill>
                  <a:srgbClr val="D50D8E"/>
                </a:solidFill>
              </a:rPr>
              <a:t>trước</a:t>
            </a:r>
            <a:r>
              <a:rPr lang="en-US" sz="2000" i="1" dirty="0">
                <a:solidFill>
                  <a:srgbClr val="D50D8E"/>
                </a:solidFill>
              </a:rPr>
              <a:t> </a:t>
            </a:r>
            <a:r>
              <a:rPr lang="en-US" sz="2000" i="1" dirty="0" err="1">
                <a:solidFill>
                  <a:srgbClr val="D50D8E"/>
                </a:solidFill>
              </a:rPr>
              <a:t>lớp</a:t>
            </a:r>
            <a:r>
              <a:rPr lang="en-US" sz="2000" i="1" dirty="0">
                <a:solidFill>
                  <a:srgbClr val="D50D8E"/>
                </a:solidFill>
              </a:rPr>
              <a:t>, </a:t>
            </a:r>
            <a:r>
              <a:rPr lang="en-US" sz="2000" i="1" dirty="0" err="1">
                <a:solidFill>
                  <a:srgbClr val="D50D8E"/>
                </a:solidFill>
              </a:rPr>
              <a:t>lúng</a:t>
            </a:r>
            <a:r>
              <a:rPr lang="en-US" sz="2000" i="1" dirty="0">
                <a:solidFill>
                  <a:srgbClr val="D50D8E"/>
                </a:solidFill>
              </a:rPr>
              <a:t> </a:t>
            </a:r>
            <a:r>
              <a:rPr lang="en-US" sz="2000" i="1" dirty="0" err="1">
                <a:solidFill>
                  <a:srgbClr val="D50D8E"/>
                </a:solidFill>
              </a:rPr>
              <a:t>túng</a:t>
            </a:r>
            <a:r>
              <a:rPr lang="en-US" sz="2000" i="1" dirty="0">
                <a:solidFill>
                  <a:srgbClr val="D50D8E"/>
                </a:solidFill>
              </a:rPr>
              <a:t>, </a:t>
            </a:r>
            <a:r>
              <a:rPr lang="en-US" sz="2000" i="1" dirty="0" err="1">
                <a:solidFill>
                  <a:srgbClr val="D50D8E"/>
                </a:solidFill>
              </a:rPr>
              <a:t>sáng</a:t>
            </a:r>
            <a:r>
              <a:rPr lang="en-US" sz="2000" i="1" dirty="0">
                <a:solidFill>
                  <a:srgbClr val="D50D8E"/>
                </a:solidFill>
              </a:rPr>
              <a:t> </a:t>
            </a:r>
            <a:r>
              <a:rPr lang="en-US" sz="2000" i="1" dirty="0" smtClean="0">
                <a:solidFill>
                  <a:srgbClr val="D50D8E"/>
                </a:solidFill>
              </a:rPr>
              <a:t>nay, </a:t>
            </a:r>
            <a:r>
              <a:rPr lang="en-US" sz="2000" i="1" dirty="0" err="1" smtClean="0">
                <a:solidFill>
                  <a:srgbClr val="D50D8E"/>
                </a:solidFill>
              </a:rPr>
              <a:t>kiên</a:t>
            </a:r>
            <a:r>
              <a:rPr lang="en-US" sz="2000" i="1" dirty="0" smtClean="0">
                <a:solidFill>
                  <a:srgbClr val="D50D8E"/>
                </a:solidFill>
              </a:rPr>
              <a:t> </a:t>
            </a:r>
            <a:r>
              <a:rPr lang="en-US" sz="2000" i="1" dirty="0" err="1" smtClean="0">
                <a:solidFill>
                  <a:srgbClr val="D50D8E"/>
                </a:solidFill>
              </a:rPr>
              <a:t>nhẫn</a:t>
            </a:r>
            <a:r>
              <a:rPr lang="en-US" sz="2000" i="1" dirty="0" smtClean="0">
                <a:solidFill>
                  <a:srgbClr val="D50D8E"/>
                </a:solidFill>
              </a:rPr>
              <a:t>...</a:t>
            </a:r>
            <a:endParaRPr lang="en-US" sz="2000" dirty="0">
              <a:solidFill>
                <a:srgbClr val="D50D8E"/>
              </a:solidFill>
            </a:endParaRPr>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1280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p>
        </p:txBody>
      </p:sp>
      <p:sp>
        <p:nvSpPr>
          <p:cNvPr id="9" name="Rectangle 8"/>
          <p:cNvSpPr/>
          <p:nvPr/>
        </p:nvSpPr>
        <p:spPr>
          <a:xfrm>
            <a:off x="417007" y="2832654"/>
            <a:ext cx="8110228" cy="954107"/>
          </a:xfrm>
          <a:prstGeom prst="rect">
            <a:avLst/>
          </a:prstGeom>
          <a:solidFill>
            <a:schemeClr val="accent6">
              <a:lumMod val="20000"/>
              <a:lumOff val="80000"/>
            </a:schemeClr>
          </a:solidFill>
        </p:spPr>
        <p:txBody>
          <a:bodyPr wrap="square">
            <a:spAutoFit/>
          </a:bodyPr>
          <a:lstStyle/>
          <a:p>
            <a:r>
              <a:rPr lang="en-US" sz="2800" i="1" dirty="0" err="1">
                <a:solidFill>
                  <a:schemeClr val="accent5"/>
                </a:solidFill>
              </a:rPr>
              <a:t>Quang</a:t>
            </a:r>
            <a:r>
              <a:rPr lang="en-US" sz="2800" i="1" dirty="0">
                <a:solidFill>
                  <a:schemeClr val="accent5"/>
                </a:solidFill>
              </a:rPr>
              <a:t> </a:t>
            </a:r>
            <a:r>
              <a:rPr lang="en-US" sz="2800" i="1" dirty="0" err="1">
                <a:solidFill>
                  <a:schemeClr val="accent5"/>
                </a:solidFill>
              </a:rPr>
              <a:t>thở</a:t>
            </a:r>
            <a:r>
              <a:rPr lang="en-US" sz="2800" i="1" dirty="0">
                <a:solidFill>
                  <a:schemeClr val="accent5"/>
                </a:solidFill>
              </a:rPr>
              <a:t> </a:t>
            </a:r>
            <a:r>
              <a:rPr lang="en-US" sz="2800" i="1" dirty="0" err="1">
                <a:solidFill>
                  <a:schemeClr val="accent5"/>
                </a:solidFill>
              </a:rPr>
              <a:t>mạnh</a:t>
            </a:r>
            <a:r>
              <a:rPr lang="en-US" sz="2800" i="1" dirty="0">
                <a:solidFill>
                  <a:schemeClr val="accent5"/>
                </a:solidFill>
              </a:rPr>
              <a:t> </a:t>
            </a:r>
            <a:r>
              <a:rPr lang="en-US" sz="2800" i="1" dirty="0" err="1">
                <a:solidFill>
                  <a:schemeClr val="accent5"/>
                </a:solidFill>
              </a:rPr>
              <a:t>một</a:t>
            </a:r>
            <a:r>
              <a:rPr lang="en-US" sz="2800" i="1" dirty="0">
                <a:solidFill>
                  <a:schemeClr val="accent5"/>
                </a:solidFill>
              </a:rPr>
              <a:t> </a:t>
            </a:r>
            <a:r>
              <a:rPr lang="en-US" sz="2800" i="1" dirty="0" err="1">
                <a:solidFill>
                  <a:schemeClr val="accent5"/>
                </a:solidFill>
              </a:rPr>
              <a:t>hơi</a:t>
            </a:r>
            <a:r>
              <a:rPr lang="en-US" sz="2800" i="1" dirty="0">
                <a:solidFill>
                  <a:schemeClr val="accent5"/>
                </a:solidFill>
              </a:rPr>
              <a:t> </a:t>
            </a:r>
            <a:r>
              <a:rPr lang="en-US" sz="2800" i="1" dirty="0" err="1">
                <a:solidFill>
                  <a:schemeClr val="accent5"/>
                </a:solidFill>
              </a:rPr>
              <a:t>rồi</a:t>
            </a:r>
            <a:r>
              <a:rPr lang="en-US" sz="2800" i="1" dirty="0">
                <a:solidFill>
                  <a:schemeClr val="accent5"/>
                </a:solidFill>
              </a:rPr>
              <a:t> </a:t>
            </a:r>
            <a:r>
              <a:rPr lang="en-US" sz="2800" i="1" dirty="0" err="1">
                <a:solidFill>
                  <a:schemeClr val="accent5"/>
                </a:solidFill>
              </a:rPr>
              <a:t>nói</a:t>
            </a:r>
            <a:r>
              <a:rPr lang="en-US" sz="2800" i="1" dirty="0">
                <a:solidFill>
                  <a:schemeClr val="accent5"/>
                </a:solidFill>
              </a:rPr>
              <a:t> </a:t>
            </a:r>
            <a:r>
              <a:rPr lang="en-US" sz="2800" i="1" dirty="0" err="1">
                <a:solidFill>
                  <a:schemeClr val="accent5"/>
                </a:solidFill>
              </a:rPr>
              <a:t>tiếp</a:t>
            </a:r>
            <a:r>
              <a:rPr lang="en-US" sz="2800" i="1" dirty="0">
                <a:solidFill>
                  <a:schemeClr val="accent5"/>
                </a:solidFill>
              </a:rPr>
              <a:t>: “</a:t>
            </a:r>
            <a:r>
              <a:rPr lang="en-US" sz="2800" i="1" dirty="0" err="1">
                <a:solidFill>
                  <a:schemeClr val="accent5"/>
                </a:solidFill>
              </a:rPr>
              <a:t>Mẹ</a:t>
            </a:r>
            <a:r>
              <a:rPr lang="en-US" sz="2800" i="1" dirty="0">
                <a:solidFill>
                  <a:schemeClr val="accent5"/>
                </a:solidFill>
              </a:rPr>
              <a:t>... Ờ... </a:t>
            </a:r>
            <a:r>
              <a:rPr lang="en-US" sz="2800" i="1" dirty="0" err="1">
                <a:solidFill>
                  <a:schemeClr val="accent5"/>
                </a:solidFill>
              </a:rPr>
              <a:t>bảo</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 </a:t>
            </a:r>
            <a:r>
              <a:rPr lang="en-US" sz="2800" i="1" dirty="0" err="1">
                <a:solidFill>
                  <a:schemeClr val="accent5"/>
                </a:solidFill>
              </a:rPr>
              <a:t>đi</a:t>
            </a:r>
            <a:r>
              <a:rPr lang="en-US" sz="2800" i="1" dirty="0">
                <a:solidFill>
                  <a:schemeClr val="accent5"/>
                </a:solidFill>
              </a:rPr>
              <a:t>”. </a:t>
            </a:r>
            <a:r>
              <a:rPr lang="en-US" sz="2800" i="1" dirty="0" err="1">
                <a:solidFill>
                  <a:schemeClr val="accent5"/>
                </a:solidFill>
              </a:rPr>
              <a:t>Thế</a:t>
            </a:r>
            <a:r>
              <a:rPr lang="en-US" sz="2800" i="1" dirty="0">
                <a:solidFill>
                  <a:schemeClr val="accent5"/>
                </a:solidFill>
              </a:rPr>
              <a:t> </a:t>
            </a:r>
            <a:r>
              <a:rPr lang="en-US" sz="2800" i="1" dirty="0" err="1">
                <a:solidFill>
                  <a:schemeClr val="accent5"/>
                </a:solidFill>
              </a:rPr>
              <a:t>là</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a:t>
            </a:r>
            <a:endParaRPr lang="en-US" sz="2800" dirty="0">
              <a:solidFill>
                <a:schemeClr val="accent5"/>
              </a:solidFill>
            </a:endParaRPr>
          </a:p>
        </p:txBody>
      </p:sp>
      <p:sp>
        <p:nvSpPr>
          <p:cNvPr id="10" name="Rectangle 9"/>
          <p:cNvSpPr/>
          <p:nvPr/>
        </p:nvSpPr>
        <p:spPr>
          <a:xfrm>
            <a:off x="417007" y="1305304"/>
            <a:ext cx="8110228" cy="1384995"/>
          </a:xfrm>
          <a:prstGeom prst="rect">
            <a:avLst/>
          </a:prstGeom>
          <a:solidFill>
            <a:schemeClr val="accent4">
              <a:lumMod val="20000"/>
              <a:lumOff val="80000"/>
            </a:schemeClr>
          </a:solidFill>
        </p:spPr>
        <p:txBody>
          <a:bodyPr wrap="square">
            <a:spAutoFit/>
          </a:bodyPr>
          <a:lstStyle/>
          <a:p>
            <a:r>
              <a:rPr lang="vi-VN" sz="2800" i="1" dirty="0">
                <a:solidFill>
                  <a:schemeClr val="accent5"/>
                </a:solidFill>
              </a:rPr>
              <a:t>Chúng ta cần học cách giao tiếp tự tin. Vì thế hôm nay chúng ta sẽ tập nói trước lớp về bất cứ điều gì mình thích</a:t>
            </a:r>
            <a:r>
              <a:rPr lang="vi-VN" sz="2800" i="1" dirty="0" smtClean="0">
                <a:solidFill>
                  <a:schemeClr val="accent5"/>
                </a:solidFill>
              </a:rPr>
              <a:t>.”</a:t>
            </a:r>
            <a:endParaRPr lang="en-US" sz="2800" i="1" dirty="0">
              <a:solidFill>
                <a:schemeClr val="accent5"/>
              </a:solidFill>
            </a:endParaRPr>
          </a:p>
        </p:txBody>
      </p:sp>
      <p:cxnSp>
        <p:nvCxnSpPr>
          <p:cNvPr id="12" name="Straight Connector 11"/>
          <p:cNvCxnSpPr/>
          <p:nvPr/>
        </p:nvCxnSpPr>
        <p:spPr>
          <a:xfrm flipH="1">
            <a:off x="7621117" y="137305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758160" y="176876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603088" y="1305304"/>
            <a:ext cx="150724" cy="458079"/>
            <a:chOff x="7491613" y="1711779"/>
            <a:chExt cx="150724" cy="458079"/>
          </a:xfrm>
        </p:grpSpPr>
        <p:cxnSp>
          <p:nvCxnSpPr>
            <p:cNvPr id="17" name="Straight Connector 1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4471516" y="2832654"/>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276878" y="2851628"/>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0976" y="3328682"/>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897351" y="3252493"/>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900744" y="2140991"/>
            <a:ext cx="150724" cy="458079"/>
            <a:chOff x="7491613" y="1711779"/>
            <a:chExt cx="150724" cy="458079"/>
          </a:xfrm>
        </p:grpSpPr>
        <p:cxnSp>
          <p:nvCxnSpPr>
            <p:cNvPr id="32" name="Straight Connector 31"/>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381753" y="3280934"/>
            <a:ext cx="150724" cy="458079"/>
            <a:chOff x="7491613" y="1711779"/>
            <a:chExt cx="150724" cy="458079"/>
          </a:xfrm>
        </p:grpSpPr>
        <p:cxnSp>
          <p:nvCxnSpPr>
            <p:cNvPr id="35" name="Straight Connector 3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05066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spTree>
    <p:extLst>
      <p:ext uri="{BB962C8B-B14F-4D97-AF65-F5344CB8AC3E}">
        <p14:creationId xmlns:p14="http://schemas.microsoft.com/office/powerpoint/2010/main" val="13081029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6347</TotalTime>
  <Words>2417</Words>
  <Application>Microsoft Office PowerPoint</Application>
  <PresentationFormat>On-screen Show (16:9)</PresentationFormat>
  <Paragraphs>121</Paragraphs>
  <Slides>23</Slides>
  <Notes>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Lato</vt:lpstr>
      <vt:lpstr>Andalus</vt:lpstr>
      <vt:lpstr>Times New Roman</vt:lpstr>
      <vt:lpstr>等线</vt:lpstr>
      <vt:lpstr>Microsoft YaHei</vt:lpstr>
      <vt:lpstr>Calibri Light</vt:lpstr>
      <vt:lpstr>Arial-Rounded</vt:lpstr>
      <vt:lpstr>Calibri</vt:lpstr>
      <vt:lpstr>Quicksand Medium</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Admin</cp:lastModifiedBy>
  <cp:revision>842</cp:revision>
  <dcterms:modified xsi:type="dcterms:W3CDTF">2022-09-17T11:53:27Z</dcterms:modified>
</cp:coreProperties>
</file>