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8" r:id="rId5"/>
    <p:sldMasterId id="2147483700" r:id="rId6"/>
  </p:sldMasterIdLst>
  <p:notesMasterIdLst>
    <p:notesMasterId r:id="rId8"/>
  </p:notesMasterIdLst>
  <p:sldIdLst>
    <p:sldId id="551" r:id="rId7"/>
    <p:sldId id="474" r:id="rId9"/>
    <p:sldId id="534" r:id="rId10"/>
    <p:sldId id="509" r:id="rId11"/>
    <p:sldId id="320" r:id="rId12"/>
    <p:sldId id="467" r:id="rId13"/>
    <p:sldId id="511" r:id="rId14"/>
    <p:sldId id="499" r:id="rId15"/>
    <p:sldId id="512" r:id="rId16"/>
    <p:sldId id="510" r:id="rId17"/>
    <p:sldId id="513" r:id="rId18"/>
    <p:sldId id="530" r:id="rId19"/>
    <p:sldId id="340" r:id="rId20"/>
    <p:sldId id="532" r:id="rId21"/>
    <p:sldId id="533" r:id="rId22"/>
    <p:sldId id="480" r:id="rId23"/>
    <p:sldId id="505" r:id="rId24"/>
    <p:sldId id="476" r:id="rId25"/>
    <p:sldId id="535" r:id="rId26"/>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FF99FF"/>
    <a:srgbClr val="FF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60"/>
  </p:normalViewPr>
  <p:slideViewPr>
    <p:cSldViewPr snapToGrid="0">
      <p:cViewPr varScale="1">
        <p:scale>
          <a:sx n="65" d="100"/>
          <a:sy n="65" d="100"/>
        </p:scale>
        <p:origin x="858" y="78"/>
      </p:cViewPr>
      <p:guideLst>
        <p:guide orient="horz" pos="2160"/>
        <p:guide pos="3840"/>
      </p:guideLst>
    </p:cSldViewPr>
  </p:slideViewPr>
  <p:notesTextViewPr>
    <p:cViewPr>
      <p:scale>
        <a:sx n="1" d="1"/>
        <a:sy n="1" d="1"/>
      </p:scale>
      <p:origin x="0" y="0"/>
    </p:cViewPr>
  </p:notesTextViewPr>
  <p:sorterViewPr>
    <p:cViewPr>
      <p:scale>
        <a:sx n="100" d="100"/>
        <a:sy n="100" d="100"/>
      </p:scale>
      <p:origin x="0" y="-496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0" Type="http://schemas.openxmlformats.org/officeDocument/2006/relationships/tags" Target="tags/tag2.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256B7D7-24F9-4490-B2DA-DD66701C2C2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1000">
        <p:blinds dir="vert"/>
      </p:transition>
    </mc:Choice>
    <mc:Fallback>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B35C661-2F9E-4D47-AA12-CA27E6F2246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C39D9B-1707-4BC2-A8DF-A9A95A2D1DD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C39D9B-1707-4BC2-A8DF-A9A95A2D1DD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17B3AC9-6F66-442D-8A61-F06030142A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B35C661-2F9E-4D47-AA12-CA27E6F2246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7B3AC9-6F66-442D-8A61-F06030142A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17B3AC9-6F66-442D-8A61-F06030142A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17B3AC9-6F66-442D-8A61-F06030142A8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17B3AC9-6F66-442D-8A61-F06030142A8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17B3AC9-6F66-442D-8A61-F06030142A8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7B3AC9-6F66-442D-8A61-F06030142A8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17B3AC9-6F66-442D-8A61-F06030142A8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17B3AC9-6F66-442D-8A61-F06030142A8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7B3AC9-6F66-442D-8A61-F06030142A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7B3AC9-6F66-442D-8A61-F06030142A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B35C661-2F9E-4D47-AA12-CA27E6F2246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B35C661-2F9E-4D47-AA12-CA27E6F2246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B35C661-2F9E-4D47-AA12-CA27E6F2246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4" Type="http://schemas.openxmlformats.org/officeDocument/2006/relationships/theme" Target="../theme/theme3.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4" Type="http://schemas.openxmlformats.org/officeDocument/2006/relationships/theme" Target="../theme/theme4.xml"/><Relationship Id="rId13" Type="http://schemas.openxmlformats.org/officeDocument/2006/relationships/image" Target="../media/image7.png"/><Relationship Id="rId12" Type="http://schemas.openxmlformats.org/officeDocument/2006/relationships/image" Target="../media/image6.png"/><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2" Type="http://schemas.openxmlformats.org/officeDocument/2006/relationships/theme" Target="../theme/theme5.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endParaRPr lang="en-US"/>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fld>
            <a:endParaRPr lang="en-US"/>
          </a:p>
        </p:txBody>
      </p:sp>
      <p:pic>
        <p:nvPicPr>
          <p:cNvPr id="7" name="Picture 6" descr="A picture containing flower, plant, bouque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13.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1" Type="http://schemas.openxmlformats.org/officeDocument/2006/relationships/notesSlide" Target="../notesSlides/notesSlide1.xml"/><Relationship Id="rId10" Type="http://schemas.openxmlformats.org/officeDocument/2006/relationships/slideLayout" Target="../slideLayouts/slideLayout6.xml"/><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38.xml"/><Relationship Id="rId5" Type="http://schemas.openxmlformats.org/officeDocument/2006/relationships/image" Target="../media/image26.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8.xml"/><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38.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38.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38.xml"/><Relationship Id="rId5" Type="http://schemas.openxmlformats.org/officeDocument/2006/relationships/image" Target="../media/image35.png"/><Relationship Id="rId4" Type="http://schemas.openxmlformats.org/officeDocument/2006/relationships/image" Target="../media/image33.png"/><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8.xml"/><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6.xml"/><Relationship Id="rId3" Type="http://schemas.openxmlformats.org/officeDocument/2006/relationships/image" Target="../media/image22.jpeg"/><Relationship Id="rId2" Type="http://schemas.openxmlformats.org/officeDocument/2006/relationships/image" Target="../media/image38.png"/><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39.xml"/><Relationship Id="rId4" Type="http://schemas.openxmlformats.org/officeDocument/2006/relationships/image" Target="../media/image22.jpeg"/><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image" Target="../media/image41.GIF"/><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4.xml"/><Relationship Id="rId5" Type="http://schemas.openxmlformats.org/officeDocument/2006/relationships/image" Target="../media/image18.GIF"/><Relationship Id="rId4" Type="http://schemas.openxmlformats.org/officeDocument/2006/relationships/image" Target="../media/image17.png"/><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19.png"/><Relationship Id="rId2" Type="http://schemas.microsoft.com/office/2007/relationships/media" Target="../media/media2.mp4"/><Relationship Id="rId1" Type="http://schemas.openxmlformats.org/officeDocument/2006/relationships/video" Target="../media/media2.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image" Target="../media/image24.png"/><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9.xml"/><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8.xml"/><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8.xml"/><Relationship Id="rId2" Type="http://schemas.openxmlformats.org/officeDocument/2006/relationships/image" Target="../media/image27.pn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8.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1" cstate="screen"/>
          <a:stretch>
            <a:fillRect/>
          </a:stretch>
        </p:blipFill>
        <p:spPr>
          <a:xfrm>
            <a:off x="0" y="4156797"/>
            <a:ext cx="12192000" cy="2701204"/>
          </a:xfrm>
          <a:prstGeom prst="rect">
            <a:avLst/>
          </a:prstGeom>
        </p:spPr>
      </p:pic>
      <p:pic>
        <p:nvPicPr>
          <p:cNvPr id="3" name="图片 2" descr="9ee5199484871c902f5b226d6e69cbee"/>
          <p:cNvPicPr/>
          <p:nvPr/>
        </p:nvPicPr>
        <p:blipFill>
          <a:blip r:embed="rId2" cstate="screen"/>
          <a:stretch>
            <a:fillRect/>
          </a:stretch>
        </p:blipFill>
        <p:spPr>
          <a:xfrm>
            <a:off x="1896745" y="4406309"/>
            <a:ext cx="2779395" cy="2394585"/>
          </a:xfrm>
          <a:prstGeom prst="rect">
            <a:avLst/>
          </a:prstGeom>
        </p:spPr>
      </p:pic>
      <p:pic>
        <p:nvPicPr>
          <p:cNvPr id="4" name="图片 3" descr="e0f01d50e93b5be62aa78ca12bd19666"/>
          <p:cNvPicPr/>
          <p:nvPr/>
        </p:nvPicPr>
        <p:blipFill>
          <a:blip r:embed="rId3" cstate="screen"/>
          <a:stretch>
            <a:fillRect/>
          </a:stretch>
        </p:blipFill>
        <p:spPr>
          <a:xfrm>
            <a:off x="5233670" y="5226965"/>
            <a:ext cx="2170430" cy="1573929"/>
          </a:xfrm>
          <a:prstGeom prst="rect">
            <a:avLst/>
          </a:prstGeom>
        </p:spPr>
      </p:pic>
      <p:pic>
        <p:nvPicPr>
          <p:cNvPr id="10" name="图片 9" descr="e6a655ed09bc757151afabca7ab85c5c"/>
          <p:cNvPicPr/>
          <p:nvPr/>
        </p:nvPicPr>
        <p:blipFill>
          <a:blip r:embed="rId4" cstate="screen"/>
          <a:stretch>
            <a:fillRect/>
          </a:stretch>
        </p:blipFill>
        <p:spPr>
          <a:xfrm rot="1426081">
            <a:off x="10361477" y="520698"/>
            <a:ext cx="1145712" cy="1495432"/>
          </a:xfrm>
          <a:prstGeom prst="rect">
            <a:avLst/>
          </a:prstGeom>
        </p:spPr>
      </p:pic>
      <p:pic>
        <p:nvPicPr>
          <p:cNvPr id="11" name="图片 10" descr="d1ca708a87c9b39e9bdf39142e09b55e"/>
          <p:cNvPicPr/>
          <p:nvPr/>
        </p:nvPicPr>
        <p:blipFill>
          <a:blip r:embed="rId5"/>
          <a:stretch>
            <a:fillRect/>
          </a:stretch>
        </p:blipFill>
        <p:spPr>
          <a:xfrm>
            <a:off x="190500" y="-180730"/>
            <a:ext cx="2428875" cy="2428875"/>
          </a:xfrm>
          <a:prstGeom prst="rect">
            <a:avLst/>
          </a:prstGeom>
        </p:spPr>
      </p:pic>
      <p:pic>
        <p:nvPicPr>
          <p:cNvPr id="13" name="轻松欢乐节奏感动进取电子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41948" y="-587130"/>
            <a:ext cx="812800" cy="812800"/>
          </a:xfrm>
          <a:prstGeom prst="rect">
            <a:avLst/>
          </a:prstGeom>
        </p:spPr>
      </p:pic>
      <p:sp>
        <p:nvSpPr>
          <p:cNvPr id="13315" name="TextBox 3"/>
          <p:cNvSpPr txBox="1">
            <a:spLocks noChangeArrowheads="1"/>
          </p:cNvSpPr>
          <p:nvPr/>
        </p:nvSpPr>
        <p:spPr bwMode="auto">
          <a:xfrm>
            <a:off x="1386601" y="299171"/>
            <a:ext cx="9376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endParaRPr lang="en-US" altLang="vi-VN" sz="28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
        <p:nvSpPr>
          <p:cNvPr id="14" name="文本框 9"/>
          <p:cNvSpPr txBox="1"/>
          <p:nvPr/>
        </p:nvSpPr>
        <p:spPr>
          <a:xfrm>
            <a:off x="2712633" y="2439181"/>
            <a:ext cx="6767282" cy="707886"/>
          </a:xfrm>
          <a:prstGeom prst="rect">
            <a:avLst/>
          </a:prstGeom>
          <a:noFill/>
        </p:spPr>
        <p:txBody>
          <a:bodyPr wrap="none" rtlCol="0">
            <a:prstTxWarp prst="textArchUp">
              <a:avLst/>
            </a:prstTxWarp>
            <a:spAutoFit/>
          </a:bodyPr>
          <a:p>
            <a:pPr algn="ctr"/>
            <a:r>
              <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TIẾNG VIỆT</a:t>
            </a:r>
            <a:endPar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18"/>
          <p:cNvSpPr>
            <a:spLocks noChangeArrowheads="1"/>
          </p:cNvSpPr>
          <p:nvPr>
            <p:custDataLst>
              <p:tags r:id="rId9"/>
            </p:custDataLst>
          </p:nvPr>
        </p:nvSpPr>
        <p:spPr bwMode="auto">
          <a:xfrm>
            <a:off x="1170940" y="3322955"/>
            <a:ext cx="10295255" cy="123063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p>
            <a:pPr lvl="0" algn="ctr" fontAlgn="base">
              <a:spcBef>
                <a:spcPct val="0"/>
              </a:spcBef>
              <a:spcAft>
                <a:spcPct val="0"/>
              </a:spcAft>
            </a:pPr>
            <a:r>
              <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Đọc: </a:t>
            </a:r>
            <a:endPar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a:p>
            <a:pPr lvl="0" algn="ctr" fontAlgn="base">
              <a:spcBef>
                <a:spcPct val="0"/>
              </a:spcBef>
              <a:spcAft>
                <a:spcPct val="0"/>
              </a:spcAft>
            </a:pPr>
            <a:r>
              <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Làm việc thật là vui</a:t>
            </a:r>
            <a:endPar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5" name="Rectangles 4"/>
          <p:cNvSpPr/>
          <p:nvPr/>
        </p:nvSpPr>
        <p:spPr>
          <a:xfrm>
            <a:off x="8871585" y="0"/>
            <a:ext cx="3320415" cy="360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1"/>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2"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4"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p:cNvGrpSpPr/>
          <p:nvPr/>
        </p:nvGrpSpPr>
        <p:grpSpPr>
          <a:xfrm>
            <a:off x="3559514" y="943551"/>
            <a:ext cx="3822655" cy="2315191"/>
            <a:chOff x="3770522" y="943551"/>
            <a:chExt cx="3822655" cy="2315191"/>
          </a:xfrm>
        </p:grpSpPr>
        <p:grpSp>
          <p:nvGrpSpPr>
            <p:cNvPr id="42" name="Group 41"/>
            <p:cNvGrpSpPr/>
            <p:nvPr/>
          </p:nvGrpSpPr>
          <p:grpSpPr>
            <a:xfrm>
              <a:off x="3770522" y="943551"/>
              <a:ext cx="3822655" cy="2315191"/>
              <a:chOff x="156834" y="1993081"/>
              <a:chExt cx="2109019" cy="2109019"/>
            </a:xfrm>
          </p:grpSpPr>
          <p:sp>
            <p:nvSpPr>
              <p:cNvPr id="43" name="Hexagon 42"/>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 name="TextBox 43"/>
              <p:cNvSpPr txBox="1"/>
              <p:nvPr/>
            </p:nvSpPr>
            <p:spPr>
              <a:xfrm>
                <a:off x="286263" y="2284988"/>
                <a:ext cx="1808630" cy="137380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Sắc</a:t>
                </a:r>
                <a:r>
                  <a:rPr kumimoji="0" lang="en-US" sz="36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xuân</a:t>
                </a:r>
                <a:endParaRPr kumimoji="0" lang="en-US" sz="36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ctr" defTabSz="91313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Cảnh</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vật</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màu</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sắc</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xuân</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cxnSp>
          <p:nvCxnSpPr>
            <p:cNvPr id="54" name="10"/>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p:cNvGrpSpPr/>
          <p:nvPr/>
        </p:nvGrpSpPr>
        <p:grpSpPr>
          <a:xfrm>
            <a:off x="3617129" y="3435612"/>
            <a:ext cx="3822655" cy="2315191"/>
            <a:chOff x="3757801" y="3435612"/>
            <a:chExt cx="3822655" cy="2315191"/>
          </a:xfrm>
        </p:grpSpPr>
        <p:grpSp>
          <p:nvGrpSpPr>
            <p:cNvPr id="51" name="Group 50"/>
            <p:cNvGrpSpPr/>
            <p:nvPr/>
          </p:nvGrpSpPr>
          <p:grpSpPr>
            <a:xfrm>
              <a:off x="3757801" y="3435612"/>
              <a:ext cx="3822655" cy="2315191"/>
              <a:chOff x="156834" y="1993081"/>
              <a:chExt cx="2109019" cy="2109019"/>
            </a:xfrm>
          </p:grpSpPr>
          <p:sp>
            <p:nvSpPr>
              <p:cNvPr id="52" name="Hexagon 51"/>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3" name="TextBox 52"/>
              <p:cNvSpPr txBox="1"/>
              <p:nvPr/>
            </p:nvSpPr>
            <p:spPr>
              <a:xfrm>
                <a:off x="358067" y="2318525"/>
                <a:ext cx="1711988" cy="176632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Tưng</a:t>
                </a:r>
                <a:r>
                  <a:rPr kumimoji="0" lang="en-US" sz="36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bừng</a:t>
                </a:r>
                <a:endParaRPr kumimoji="0" lang="en-US" sz="36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ctr" defTabSz="913130" rtl="0" eaLnBrk="1" fontAlgn="base" latinLnBrk="0" hangingPunct="1">
                  <a:lnSpc>
                    <a:spcPct val="100000"/>
                  </a:lnSpc>
                  <a:spcBef>
                    <a:spcPct val="0"/>
                  </a:spcBef>
                  <a:spcAft>
                    <a:spcPct val="0"/>
                  </a:spcAft>
                  <a:buClrTx/>
                  <a:buSzTx/>
                  <a:buFontTx/>
                  <a:buNone/>
                  <a:defRPr/>
                </a:pP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quang</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cảnh</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không</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khí</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nhộn</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nhịp</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tươi</a:t>
                </a:r>
                <a:r>
                  <a:rPr lang="en-US" altLang="zh-CN" sz="2800" dirty="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vui</a:t>
                </a:r>
                <a:endParaRPr kumimoji="0" lang="zh-CN" altLang="en-US" sz="28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cxnSp>
          <p:nvCxnSpPr>
            <p:cNvPr id="55" name="10"/>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p:cNvGrpSpPr/>
          <p:nvPr/>
        </p:nvGrpSpPr>
        <p:grpSpPr>
          <a:xfrm>
            <a:off x="7480337" y="935520"/>
            <a:ext cx="3822654" cy="2315192"/>
            <a:chOff x="7480337" y="2246088"/>
            <a:chExt cx="3822654" cy="2315192"/>
          </a:xfrm>
        </p:grpSpPr>
        <p:grpSp>
          <p:nvGrpSpPr>
            <p:cNvPr id="48" name="Group 47"/>
            <p:cNvGrpSpPr/>
            <p:nvPr/>
          </p:nvGrpSpPr>
          <p:grpSpPr>
            <a:xfrm>
              <a:off x="7480337" y="2246088"/>
              <a:ext cx="3822654" cy="2315192"/>
              <a:chOff x="156834" y="1993081"/>
              <a:chExt cx="2109019" cy="2109019"/>
            </a:xfrm>
          </p:grpSpPr>
          <p:sp>
            <p:nvSpPr>
              <p:cNvPr id="49" name="Hexagon 48"/>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0" name="TextBox 49"/>
              <p:cNvSpPr txBox="1"/>
              <p:nvPr/>
            </p:nvSpPr>
            <p:spPr>
              <a:xfrm>
                <a:off x="273975" y="2164430"/>
                <a:ext cx="1846967" cy="981289"/>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lang="en-US" sz="36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R</a:t>
                </a:r>
                <a:r>
                  <a:rPr kumimoji="0" lang="en-US" sz="36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úc</a:t>
                </a:r>
                <a:endParaRPr kumimoji="0" lang="en-US" sz="36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ctr" defTabSz="91313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Kêu</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lên</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hồi</a:t>
                </a:r>
                <a:r>
                  <a:rPr kumimoji="0" lang="en-US" sz="2800" b="0" i="0" u="none" strike="noStrike" kern="1200" cap="none" spc="0" normalizeH="0" baseline="0" noProof="0" dirty="0">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604020202020204" pitchFamily="34" charset="0"/>
                    <a:ea typeface="Arial-Rounded" panose="020B0604020202020204" pitchFamily="34" charset="0"/>
                    <a:cs typeface="Arial-Rounded" panose="020B0604020202020204" pitchFamily="34" charset="0"/>
                  </a:rPr>
                  <a:t>dài</a:t>
                </a:r>
                <a:endParaRPr kumimoji="0" lang="zh-CN" altLang="en-US" sz="28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cxnSp>
          <p:nvCxnSpPr>
            <p:cNvPr id="56" name="10"/>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p:cNvPicPr>
            <a:picLocks noChangeAspect="1"/>
          </p:cNvPicPr>
          <p:nvPr/>
        </p:nvPicPr>
        <p:blipFill>
          <a:blip r:embed="rId5"/>
          <a:stretch>
            <a:fillRect/>
          </a:stretch>
        </p:blipFill>
        <p:spPr>
          <a:xfrm>
            <a:off x="10951029" y="0"/>
            <a:ext cx="1240971" cy="849086"/>
          </a:xfrm>
          <a:prstGeom prst="rect">
            <a:avLst/>
          </a:prstGeom>
        </p:spPr>
      </p:pic>
      <p:grpSp>
        <p:nvGrpSpPr>
          <p:cNvPr id="36" name="Group 35"/>
          <p:cNvGrpSpPr/>
          <p:nvPr/>
        </p:nvGrpSpPr>
        <p:grpSpPr>
          <a:xfrm>
            <a:off x="7499349" y="3419608"/>
            <a:ext cx="3822655" cy="2315191"/>
            <a:chOff x="3757801" y="3435612"/>
            <a:chExt cx="3822655" cy="2315191"/>
          </a:xfrm>
        </p:grpSpPr>
        <p:grpSp>
          <p:nvGrpSpPr>
            <p:cNvPr id="37" name="Group 36"/>
            <p:cNvGrpSpPr/>
            <p:nvPr/>
          </p:nvGrpSpPr>
          <p:grpSpPr>
            <a:xfrm>
              <a:off x="3757801" y="3435612"/>
              <a:ext cx="3822655" cy="2315191"/>
              <a:chOff x="156834" y="1993081"/>
              <a:chExt cx="2109019" cy="2109019"/>
            </a:xfrm>
          </p:grpSpPr>
          <p:sp>
            <p:nvSpPr>
              <p:cNvPr id="39" name="Hexagon 38"/>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0" name="TextBox 39"/>
              <p:cNvSpPr txBox="1"/>
              <p:nvPr/>
            </p:nvSpPr>
            <p:spPr>
              <a:xfrm>
                <a:off x="358067" y="2318525"/>
                <a:ext cx="1797589" cy="176632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sz="3600" b="0" i="0" u="none" strike="noStrike" kern="1200" cap="none" spc="0" normalizeH="0" baseline="0" noProof="0" dirty="0" err="1"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r>
                  <a:rPr kumimoji="0" lang="en-US" sz="3600" b="0" i="0" u="none" strike="noStrike" kern="1200" cap="none" spc="0" normalizeH="0" noProof="0" dirty="0"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600" b="0" i="0" u="none" strike="noStrike" kern="1200" cap="none" spc="0" normalizeH="0" noProof="0" dirty="0" err="1"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màng</a:t>
                </a:r>
                <a:endParaRPr kumimoji="0" lang="en-US" sz="36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ctr" defTabSz="913130" rtl="0" eaLnBrk="1" fontAlgn="base" latinLnBrk="0" hangingPunct="1">
                  <a:lnSpc>
                    <a:spcPct val="100000"/>
                  </a:lnSpc>
                  <a:spcBef>
                    <a:spcPct val="0"/>
                  </a:spcBef>
                  <a:spcAft>
                    <a:spcPct val="0"/>
                  </a:spcAft>
                  <a:buClrTx/>
                  <a:buSzTx/>
                  <a:buFontTx/>
                  <a:buNone/>
                  <a:defRPr/>
                </a:pPr>
                <a:r>
                  <a:rPr lang="en-US" altLang="zh-CN" sz="2800" dirty="0" err="1"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Mùa</a:t>
                </a:r>
                <a:r>
                  <a:rPr lang="en-US" altLang="zh-CN" sz="2800" dirty="0"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thu</a:t>
                </a:r>
                <a:r>
                  <a:rPr lang="en-US" altLang="zh-CN" sz="2800" dirty="0"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hoạch</a:t>
                </a:r>
                <a:r>
                  <a:rPr lang="en-US" altLang="zh-CN" sz="2800" dirty="0"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vụ</a:t>
                </a:r>
                <a:r>
                  <a:rPr lang="en-US" altLang="zh-CN" sz="2800" dirty="0"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thu</a:t>
                </a:r>
                <a:r>
                  <a:rPr lang="en-US" altLang="zh-CN" sz="2800" dirty="0"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hoạch</a:t>
                </a:r>
                <a:r>
                  <a:rPr lang="en-US" altLang="zh-CN" sz="2800" dirty="0"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sản</a:t>
                </a:r>
                <a:r>
                  <a:rPr lang="en-US" altLang="zh-CN" sz="2800" dirty="0"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phẩm</a:t>
                </a:r>
                <a:r>
                  <a:rPr lang="en-US" altLang="zh-CN" sz="2800" dirty="0"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nông</a:t>
                </a:r>
                <a:r>
                  <a:rPr lang="en-US" altLang="zh-CN" sz="2800" dirty="0"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2800" dirty="0" err="1" smtClean="0">
                    <a:solidFill>
                      <a:srgbClr val="231F20"/>
                    </a:solidFill>
                    <a:latin typeface="Arial-Rounded" panose="020B0604020202020204" pitchFamily="34" charset="0"/>
                    <a:ea typeface="Arial-Rounded" panose="020B0604020202020204" pitchFamily="34" charset="0"/>
                    <a:cs typeface="Arial-Rounded" panose="020B0604020202020204" pitchFamily="34" charset="0"/>
                    <a:sym typeface="+mn-lt"/>
                  </a:rPr>
                  <a:t>nghiệp</a:t>
                </a:r>
                <a:endParaRPr kumimoji="0" lang="zh-CN" altLang="en-US" sz="28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cxnSp>
          <p:nvCxnSpPr>
            <p:cNvPr id="38" name="10"/>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p:cNvGrpSpPr/>
          <p:nvPr/>
        </p:nvGrpSpPr>
        <p:grpSpPr>
          <a:xfrm>
            <a:off x="868680" y="39356"/>
            <a:ext cx="1695411" cy="707886"/>
            <a:chOff x="2470108" y="1864944"/>
            <a:chExt cx="2704644" cy="1129272"/>
          </a:xfrm>
        </p:grpSpPr>
        <p:sp>
          <p:nvSpPr>
            <p:cNvPr id="7" name="23"/>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p:cNvGrpSpPr/>
          <p:nvPr/>
        </p:nvGrpSpPr>
        <p:grpSpPr>
          <a:xfrm>
            <a:off x="86756" y="51066"/>
            <a:ext cx="893632" cy="781688"/>
            <a:chOff x="1353570" y="1860082"/>
            <a:chExt cx="1425587" cy="1247005"/>
          </a:xfrm>
        </p:grpSpPr>
        <p:sp>
          <p:nvSpPr>
            <p:cNvPr id="10" name="16"/>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p:cNvPicPr>
            <a:picLocks noChangeAspect="1"/>
          </p:cNvPicPr>
          <p:nvPr/>
        </p:nvPicPr>
        <p:blipFill>
          <a:blip r:embed="rId1"/>
          <a:stretch>
            <a:fillRect/>
          </a:stretch>
        </p:blipFill>
        <p:spPr>
          <a:xfrm>
            <a:off x="10953750" y="0"/>
            <a:ext cx="1238250" cy="828675"/>
          </a:xfrm>
          <a:prstGeom prst="rect">
            <a:avLst/>
          </a:prstGeom>
        </p:spPr>
      </p:pic>
      <p:sp>
        <p:nvSpPr>
          <p:cNvPr id="2" name="Rectangle 1"/>
          <p:cNvSpPr/>
          <p:nvPr/>
        </p:nvSpPr>
        <p:spPr>
          <a:xfrm>
            <a:off x="197503" y="1158950"/>
            <a:ext cx="11837181"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Quanh ta, mọi người đều làm việc.</a:t>
            </a:r>
            <a:endPar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just" defTabSz="914400" rtl="0" eaLnBrk="1" fontAlgn="auto" latinLnBrk="0" hangingPunct="1">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Cái đồng hồ tích tắc báo phút, báo giờ.</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Con gà trống gáy vang ò … ó … o, báo cho mọi người biết trời sắp sáng, mau mau thức dậy.</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Con tu hú kêu tu hú, tu hú. Thế là sắp đến mùa vải chín.</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Chim bắt sâu, bảo vệ mùa màng.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Cành đào nở hoa cho sắc xuân thêm rực rỡ, ngày xuân thêm tưng bừng.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Chim</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mèo</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chập</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chững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đứng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hốc</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rúc</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cũng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cho</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ruộng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just" defTabSz="914400" rtl="0" eaLnBrk="1" fontAlgn="auto" latinLnBrk="0" hangingPunct="1">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Như mọi vật, mọi người, bé cũng làm việc. Bé làm bài, bé đi học, bé quét nhà, nhặt rau, chơi với em đỡ mẹ. Bé luôn luôn bận rộn, mà lúc nào cũng vui.</a:t>
            </a:r>
            <a:endPar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r" defTabSz="914400" rtl="0" eaLnBrk="1" fontAlgn="auto" latinLnBrk="0" hangingPunct="1">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Theo TÔ HOÀI</a:t>
            </a:r>
            <a:endPar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19" name="Group 18"/>
          <p:cNvGrpSpPr/>
          <p:nvPr/>
        </p:nvGrpSpPr>
        <p:grpSpPr>
          <a:xfrm>
            <a:off x="2564091" y="5938873"/>
            <a:ext cx="5392346" cy="769441"/>
            <a:chOff x="708943" y="6018639"/>
            <a:chExt cx="5825836" cy="769441"/>
          </a:xfrm>
        </p:grpSpPr>
        <p:sp>
          <p:nvSpPr>
            <p:cNvPr id="20" name="TextBox 19"/>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1" name="TextBox 20"/>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r>
                <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toàn</a:t>
              </a:r>
              <a:r>
                <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bài</a:t>
              </a:r>
              <a:endPar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1+#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1"/>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2"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4" cstate="screen"/>
          <a:srcRect/>
          <a:stretch>
            <a:fillRect/>
          </a:stretch>
        </p:blipFill>
        <p:spPr>
          <a:xfrm rot="21000000">
            <a:off x="10031048" y="4756299"/>
            <a:ext cx="2396490" cy="2344420"/>
          </a:xfrm>
          <a:prstGeom prst="rect">
            <a:avLst/>
          </a:prstGeom>
        </p:spPr>
      </p:pic>
      <p:grpSp>
        <p:nvGrpSpPr>
          <p:cNvPr id="7" name="Group 6"/>
          <p:cNvGrpSpPr/>
          <p:nvPr/>
        </p:nvGrpSpPr>
        <p:grpSpPr>
          <a:xfrm>
            <a:off x="0" y="1508582"/>
            <a:ext cx="2822331" cy="2905156"/>
            <a:chOff x="156833" y="1993080"/>
            <a:chExt cx="2109019" cy="2109019"/>
          </a:xfrm>
        </p:grpSpPr>
        <p:sp>
          <p:nvSpPr>
            <p:cNvPr id="3" name="Oval 2"/>
            <p:cNvSpPr/>
            <p:nvPr/>
          </p:nvSpPr>
          <p:spPr>
            <a:xfrm>
              <a:off x="156833" y="1993080"/>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err="1" smtClean="0">
                  <a:solidFill>
                    <a:prstClr val="white"/>
                  </a:solidFill>
                  <a:latin typeface="Calibri" panose="020F0502020204030204"/>
                </a:rPr>
                <a:t>Tìm</a:t>
              </a:r>
              <a:r>
                <a:rPr lang="en-US" sz="4000" b="1" dirty="0" smtClean="0">
                  <a:solidFill>
                    <a:prstClr val="white"/>
                  </a:solidFill>
                  <a:latin typeface="Calibri" panose="020F0502020204030204"/>
                </a:rPr>
                <a:t> </a:t>
              </a:r>
              <a:r>
                <a:rPr lang="en-US" sz="4000" b="1" dirty="0" err="1" smtClean="0">
                  <a:solidFill>
                    <a:prstClr val="white"/>
                  </a:solidFill>
                  <a:latin typeface="Calibri" panose="020F0502020204030204"/>
                </a:rPr>
                <a:t>hiểu</a:t>
              </a:r>
              <a:r>
                <a:rPr lang="en-US" sz="4000" b="1" dirty="0" smtClean="0">
                  <a:solidFill>
                    <a:prstClr val="white"/>
                  </a:solidFill>
                  <a:latin typeface="Calibri" panose="020F0502020204030204"/>
                </a:rPr>
                <a:t> </a:t>
              </a:r>
              <a:r>
                <a:rPr lang="en-US" sz="4000" b="1" dirty="0" err="1" smtClean="0">
                  <a:solidFill>
                    <a:prstClr val="white"/>
                  </a:solidFill>
                  <a:latin typeface="Calibri" panose="020F0502020204030204"/>
                </a:rPr>
                <a:t>bài</a:t>
              </a:r>
              <a:endParaRPr kumimoji="0" lang="en-US" sz="4000" b="1" i="0" u="none" strike="noStrike" kern="1200" cap="none" spc="0" normalizeH="0" baseline="0" noProof="0" dirty="0">
                <a:ln>
                  <a:noFill/>
                </a:ln>
                <a:solidFill>
                  <a:prstClr val="white"/>
                </a:solidFill>
                <a:effectLst/>
                <a:uLnTx/>
                <a:uFillTx/>
                <a:latin typeface="Calibri" panose="020F0502020204030204"/>
              </a:endParaRPr>
            </a:p>
          </p:txBody>
        </p:sp>
        <p:sp>
          <p:nvSpPr>
            <p:cNvPr id="4" name="TextBox 3"/>
            <p:cNvSpPr txBox="1"/>
            <p:nvPr/>
          </p:nvSpPr>
          <p:spPr>
            <a:xfrm>
              <a:off x="315731" y="2243748"/>
              <a:ext cx="1711988" cy="64633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endParaRPr kumimoji="0" lang="zh-CN" altLang="en-US"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34" name="Picture 33"/>
          <p:cNvPicPr>
            <a:picLocks noChangeAspect="1"/>
          </p:cNvPicPr>
          <p:nvPr/>
        </p:nvPicPr>
        <p:blipFill>
          <a:blip r:embed="rId5"/>
          <a:stretch>
            <a:fillRect/>
          </a:stretch>
        </p:blipFill>
        <p:spPr>
          <a:xfrm>
            <a:off x="10951029" y="0"/>
            <a:ext cx="1240971" cy="849086"/>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8277" y="1230923"/>
            <a:ext cx="7152752"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Hexagon 32"/>
          <p:cNvSpPr/>
          <p:nvPr/>
        </p:nvSpPr>
        <p:spPr>
          <a:xfrm>
            <a:off x="348023" y="4801077"/>
            <a:ext cx="11843978" cy="138449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42" name="Group 41"/>
          <p:cNvGrpSpPr/>
          <p:nvPr/>
        </p:nvGrpSpPr>
        <p:grpSpPr>
          <a:xfrm>
            <a:off x="590550" y="191685"/>
            <a:ext cx="11501048" cy="1372927"/>
            <a:chOff x="156834" y="1116018"/>
            <a:chExt cx="2193685" cy="2986082"/>
          </a:xfrm>
        </p:grpSpPr>
        <p:sp>
          <p:nvSpPr>
            <p:cNvPr id="43" name="Hexagon 42"/>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 name="TextBox 43"/>
            <p:cNvSpPr txBox="1"/>
            <p:nvPr/>
          </p:nvSpPr>
          <p:spPr>
            <a:xfrm>
              <a:off x="437116" y="1937537"/>
              <a:ext cx="1913403" cy="1263423"/>
            </a:xfrm>
            <a:prstGeom prst="rect">
              <a:avLst/>
            </a:prstGeom>
            <a:noFill/>
          </p:spPr>
          <p:txBody>
            <a:bodyPr wrap="square" rtlCol="0">
              <a:spAutoFit/>
            </a:bodyPr>
            <a:lstStyle/>
            <a:p>
              <a:pPr marL="742950" marR="0" lvl="0" indent="-742950" algn="just" defTabSz="913130" rtl="0" eaLnBrk="1" fontAlgn="base" latinLnBrk="0" hangingPunct="1">
                <a:lnSpc>
                  <a:spcPct val="100000"/>
                </a:lnSpc>
                <a:spcBef>
                  <a:spcPct val="0"/>
                </a:spcBef>
                <a:spcAft>
                  <a:spcPct val="0"/>
                </a:spcAft>
                <a:buClrTx/>
                <a:buSzTx/>
                <a:buFontTx/>
                <a:buAutoNum type="arabicPeriod"/>
                <a:defRPr/>
              </a:pP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Những</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vật</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nào</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được</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nói</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đến</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bài</a:t>
              </a:r>
              <a:r>
                <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51" name="Group 50"/>
          <p:cNvGrpSpPr/>
          <p:nvPr/>
        </p:nvGrpSpPr>
        <p:grpSpPr>
          <a:xfrm>
            <a:off x="156834" y="1735870"/>
            <a:ext cx="11785368" cy="1468420"/>
            <a:chOff x="156834" y="1993082"/>
            <a:chExt cx="2183734" cy="2109019"/>
          </a:xfrm>
        </p:grpSpPr>
        <p:sp>
          <p:nvSpPr>
            <p:cNvPr id="52" name="Hexagon 51"/>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3" name="TextBox 52"/>
            <p:cNvSpPr txBox="1"/>
            <p:nvPr/>
          </p:nvSpPr>
          <p:spPr>
            <a:xfrm>
              <a:off x="629906" y="2237986"/>
              <a:ext cx="1485739" cy="154715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Đóng</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vai</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một</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con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vật</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trong</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bài</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để</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nói</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về</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công</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việc</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của</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mình</a:t>
              </a:r>
              <a:endParaRPr kumimoji="0" lang="en-US" altLang="zh-CN"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pic>
        <p:nvPicPr>
          <p:cNvPr id="6" name="Picture 5"/>
          <p:cNvPicPr>
            <a:picLocks noChangeAspect="1"/>
          </p:cNvPicPr>
          <p:nvPr/>
        </p:nvPicPr>
        <p:blipFill>
          <a:blip r:embed="rId1"/>
          <a:stretch>
            <a:fillRect/>
          </a:stretch>
        </p:blipFill>
        <p:spPr>
          <a:xfrm>
            <a:off x="11302409" y="128255"/>
            <a:ext cx="780947" cy="815296"/>
          </a:xfrm>
          <a:prstGeom prst="rect">
            <a:avLst/>
          </a:prstGeom>
        </p:spPr>
      </p:pic>
      <p:grpSp>
        <p:nvGrpSpPr>
          <p:cNvPr id="8" name="Group 7"/>
          <p:cNvGrpSpPr/>
          <p:nvPr/>
        </p:nvGrpSpPr>
        <p:grpSpPr>
          <a:xfrm>
            <a:off x="378377" y="3296325"/>
            <a:ext cx="12013738" cy="1384496"/>
            <a:chOff x="348023" y="3409852"/>
            <a:chExt cx="12013738" cy="1384496"/>
          </a:xfrm>
        </p:grpSpPr>
        <p:sp>
          <p:nvSpPr>
            <p:cNvPr id="37" name="Hexagon 36"/>
            <p:cNvSpPr/>
            <p:nvPr/>
          </p:nvSpPr>
          <p:spPr>
            <a:xfrm>
              <a:off x="348023" y="3409852"/>
              <a:ext cx="11602972" cy="138449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9" name="TextBox 38"/>
            <p:cNvSpPr txBox="1"/>
            <p:nvPr/>
          </p:nvSpPr>
          <p:spPr>
            <a:xfrm>
              <a:off x="3007991" y="3863737"/>
              <a:ext cx="9353770" cy="584775"/>
            </a:xfrm>
            <a:prstGeom prst="rect">
              <a:avLst/>
            </a:prstGeom>
            <a:noFill/>
          </p:spPr>
          <p:txBody>
            <a:bodyPr wrap="square" rtlCol="0">
              <a:spAutoFit/>
            </a:bodyPr>
            <a:lstStyle/>
            <a:p>
              <a:pPr marL="0" marR="0" lvl="0" indent="0" algn="just" defTabSz="913130" rtl="0" eaLnBrk="1" fontAlgn="base" latinLnBrk="0" hangingPunct="1">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3. </a:t>
              </a:r>
              <a:r>
                <a:rPr kumimoji="0" lang="en-US" altLang="zh-CN" sz="3200" b="0"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Kể</a:t>
              </a:r>
              <a:r>
                <a:rPr kumimoji="0" lang="en-US" altLang="zh-CN" sz="3200" b="0"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tên</a:t>
              </a:r>
              <a:r>
                <a:rPr kumimoji="0" lang="en-US" altLang="zh-CN" sz="3200" b="0"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những</a:t>
              </a:r>
              <a:r>
                <a:rPr kumimoji="0" lang="en-US" altLang="zh-CN" sz="3200" b="0"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việc</a:t>
              </a:r>
              <a:r>
                <a:rPr kumimoji="0" lang="en-US" altLang="zh-CN" sz="3200" b="0"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bạn</a:t>
              </a:r>
              <a:r>
                <a:rPr kumimoji="0" lang="en-US" altLang="zh-CN" sz="3200" b="0"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nhỏ</a:t>
              </a:r>
              <a:r>
                <a:rPr kumimoji="0" lang="en-US" altLang="zh-CN" sz="3200" b="0"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đã</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làm</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trong</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 </a:t>
              </a:r>
              <a:r>
                <a:rPr lang="en-US" altLang="zh-CN" sz="3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bài</a:t>
              </a:r>
              <a:r>
                <a:rPr lang="en-US" altLang="zh-CN"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sym typeface="+mn-lt"/>
                </a:rPr>
                <a:t>?</a:t>
              </a:r>
              <a:endParaRPr kumimoji="0" lang="zh-CN" altLang="en-US" sz="24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8" name="TextBox 17"/>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p:cNvGrpSpPr/>
          <p:nvPr/>
        </p:nvGrpSpPr>
        <p:grpSpPr>
          <a:xfrm>
            <a:off x="-603250" y="-125095"/>
            <a:ext cx="13030788" cy="7225814"/>
            <a:chOff x="-603250" y="-125095"/>
            <a:chExt cx="13030788" cy="7225814"/>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2"/>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3"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4"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5"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48022" y="2318206"/>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grpSp>
      <p:sp>
        <p:nvSpPr>
          <p:cNvPr id="5" name="Rectangle 4"/>
          <p:cNvSpPr/>
          <p:nvPr/>
        </p:nvSpPr>
        <p:spPr>
          <a:xfrm>
            <a:off x="3803938" y="5041590"/>
            <a:ext cx="7425355" cy="1077218"/>
          </a:xfrm>
          <a:prstGeom prst="rect">
            <a:avLst/>
          </a:prstGeom>
        </p:spPr>
        <p:txBody>
          <a:bodyPr wrap="square">
            <a:spAutoFit/>
          </a:bodyPr>
          <a:lstStyle/>
          <a:p>
            <a:pPr algn="ctr">
              <a:defRPr/>
            </a:pPr>
            <a:r>
              <a:rPr lang="en-US" sz="3200">
                <a:solidFill>
                  <a:srgbClr val="FF0000"/>
                </a:solidFill>
                <a:latin typeface="Arial-Rounded" panose="020B0604020202020204" pitchFamily="34" charset="0"/>
                <a:ea typeface="Arial-Rounded" panose="020B0604020202020204" pitchFamily="34" charset="0"/>
                <a:cs typeface="Arial-Rounded" panose="020B0604020202020204" pitchFamily="34" charset="0"/>
              </a:rPr>
              <a:t>4. Theo em mọi người, mọi vật làm việc như thế nào?</a:t>
            </a:r>
            <a:endParaRPr lang="en-US" sz="3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randombar(horizont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03250" y="-125095"/>
            <a:ext cx="13030788" cy="7225814"/>
            <a:chOff x="-603250" y="-125095"/>
            <a:chExt cx="13030788" cy="7225814"/>
          </a:xfrm>
        </p:grpSpPr>
        <p:sp>
          <p:nvSpPr>
            <p:cNvPr id="33" name="Hexagon 32"/>
            <p:cNvSpPr/>
            <p:nvPr/>
          </p:nvSpPr>
          <p:spPr>
            <a:xfrm>
              <a:off x="559128" y="1747525"/>
              <a:ext cx="11735334" cy="337995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54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1"/>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TextBox 3"/>
              <p:cNvSpPr txBox="1"/>
              <p:nvPr/>
            </p:nvSpPr>
            <p:spPr>
              <a:xfrm>
                <a:off x="348022" y="2318206"/>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err="1" smtClean="0">
                    <a:solidFill>
                      <a:prstClr val="white"/>
                    </a:solidFill>
                    <a:latin typeface="Arial-Rounded" panose="020B0604020202020204" pitchFamily="34" charset="0"/>
                    <a:ea typeface="Arial-Rounded" panose="020B0604020202020204" pitchFamily="34" charset="0"/>
                    <a:cs typeface="Arial-Rounded" panose="020B0604020202020204" pitchFamily="34" charset="0"/>
                    <a:sym typeface="+mn-lt"/>
                  </a:rPr>
                  <a:t>Nội</a:t>
                </a:r>
                <a:r>
                  <a:rPr lang="en-US" altLang="zh-CN" sz="3600" b="1" dirty="0" smtClean="0">
                    <a:solidFill>
                      <a:prstClr val="white"/>
                    </a:solidFill>
                    <a:latin typeface="Arial-Rounded" panose="020B0604020202020204" pitchFamily="34" charset="0"/>
                    <a:ea typeface="Arial-Rounded" panose="020B0604020202020204" pitchFamily="34" charset="0"/>
                    <a:cs typeface="Arial-Rounded" panose="020B0604020202020204" pitchFamily="34" charset="0"/>
                    <a:sym typeface="+mn-lt"/>
                  </a:rPr>
                  <a:t> dung </a:t>
                </a:r>
                <a:r>
                  <a:rPr lang="en-US" altLang="zh-CN" sz="3600" b="1" dirty="0" err="1" smtClean="0">
                    <a:solidFill>
                      <a:prstClr val="white"/>
                    </a:solidFill>
                    <a:latin typeface="Arial-Rounded" panose="020B0604020202020204" pitchFamily="34" charset="0"/>
                    <a:ea typeface="Arial-Rounded" panose="020B0604020202020204" pitchFamily="34" charset="0"/>
                    <a:cs typeface="Arial-Rounded" panose="020B0604020202020204" pitchFamily="34" charset="0"/>
                    <a:sym typeface="+mn-lt"/>
                  </a:rPr>
                  <a:t>bài</a:t>
                </a:r>
                <a:endParaRPr lang="zh-CN" altLang="en-US" sz="3600" b="1" dirty="0">
                  <a:solidFill>
                    <a:prstClr val="white"/>
                  </a:solidFill>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pic>
          <p:nvPicPr>
            <p:cNvPr id="63" name="62" descr="E:\素材\春\7ff96c0408d5f1ad90e6490e1fb39ea4.png7ff96c0408d5f1ad90e6490e1fb39ea4"/>
            <p:cNvPicPr>
              <a:picLocks noChangeAspect="1"/>
            </p:cNvPicPr>
            <p:nvPr/>
          </p:nvPicPr>
          <p:blipFill>
            <a:blip r:embed="rId2" cstate="screen"/>
            <a:srcRect/>
            <a:stretch>
              <a:fillRect/>
            </a:stretch>
          </p:blipFill>
          <p:spPr>
            <a:xfrm rot="11111076" flipH="1">
              <a:off x="-189865" y="-125095"/>
              <a:ext cx="1796415" cy="1758315"/>
            </a:xfrm>
            <a:prstGeom prst="rect">
              <a:avLst/>
            </a:prstGeom>
          </p:spPr>
        </p:pic>
        <p:pic>
          <p:nvPicPr>
            <p:cNvPr id="62" name="61" descr="E:\素材\春\7ff96c0408d5f1ad90e6490e1fb39ea4.png7ff96c0408d5f1ad90e6490e1fb39ea4"/>
            <p:cNvPicPr>
              <a:picLocks noChangeAspect="1"/>
            </p:cNvPicPr>
            <p:nvPr/>
          </p:nvPicPr>
          <p:blipFill>
            <a:blip r:embed="rId3" cstate="screen"/>
            <a:srcRect/>
            <a:stretch>
              <a:fillRect/>
            </a:stretch>
          </p:blipFill>
          <p:spPr>
            <a:xfrm rot="814195" flipV="1">
              <a:off x="-603250" y="396875"/>
              <a:ext cx="1523365" cy="1489075"/>
            </a:xfrm>
            <a:prstGeom prst="rect">
              <a:avLst/>
            </a:prstGeom>
          </p:spPr>
        </p:pic>
        <p:pic>
          <p:nvPicPr>
            <p:cNvPr id="2" name="1" descr="E:\素材\春\7ff96c0408d5f1ad90e6490e1fb39ea4.png7ff96c0408d5f1ad90e6490e1fb39ea4"/>
            <p:cNvPicPr>
              <a:picLocks noChangeAspect="1"/>
            </p:cNvPicPr>
            <p:nvPr/>
          </p:nvPicPr>
          <p:blipFill>
            <a:blip r:embed="rId4" cstate="screen"/>
            <a:srcRect/>
            <a:stretch>
              <a:fillRect/>
            </a:stretch>
          </p:blipFill>
          <p:spPr>
            <a:xfrm rot="21000000">
              <a:off x="10031048" y="4756299"/>
              <a:ext cx="2396490" cy="2344420"/>
            </a:xfrm>
            <a:prstGeom prst="rect">
              <a:avLst/>
            </a:prstGeom>
          </p:spPr>
        </p:pic>
      </p:grpSp>
      <p:pic>
        <p:nvPicPr>
          <p:cNvPr id="6" name="Picture 5"/>
          <p:cNvPicPr>
            <a:picLocks noChangeAspect="1"/>
          </p:cNvPicPr>
          <p:nvPr/>
        </p:nvPicPr>
        <p:blipFill>
          <a:blip r:embed="rId5"/>
          <a:stretch>
            <a:fillRect/>
          </a:stretch>
        </p:blipFill>
        <p:spPr>
          <a:xfrm>
            <a:off x="11302409" y="128255"/>
            <a:ext cx="780947" cy="815296"/>
          </a:xfrm>
          <a:prstGeom prst="rect">
            <a:avLst/>
          </a:prstGeom>
        </p:spPr>
      </p:pic>
      <p:sp>
        <p:nvSpPr>
          <p:cNvPr id="18" name="TextBox 17"/>
          <p:cNvSpPr txBox="1"/>
          <p:nvPr/>
        </p:nvSpPr>
        <p:spPr>
          <a:xfrm>
            <a:off x="5470846" y="2841999"/>
            <a:ext cx="914400" cy="914400"/>
          </a:xfrm>
          <a:prstGeom prst="rect">
            <a:avLst/>
          </a:prstGeom>
          <a:noFill/>
        </p:spPr>
        <p:txBody>
          <a:bodyPr wrap="square" rtlCol="0">
            <a:spAutoFit/>
          </a:bodyPr>
          <a:lstStyle/>
          <a:p>
            <a:pPr>
              <a:defRPr/>
            </a:pPr>
            <a:endParaRPr lang="en-US" dirty="0">
              <a:solidFill>
                <a:prstClr val="black"/>
              </a:solidFill>
            </a:endParaRPr>
          </a:p>
        </p:txBody>
      </p:sp>
      <p:sp>
        <p:nvSpPr>
          <p:cNvPr id="5" name="Rectangle 4"/>
          <p:cNvSpPr/>
          <p:nvPr/>
        </p:nvSpPr>
        <p:spPr>
          <a:xfrm>
            <a:off x="3622011" y="2854172"/>
            <a:ext cx="6716903" cy="1323439"/>
          </a:xfrm>
          <a:prstGeom prst="rect">
            <a:avLst/>
          </a:prstGeom>
        </p:spPr>
        <p:txBody>
          <a:bodyPr wrap="none">
            <a:spAutoFit/>
          </a:bodyPr>
          <a:lstStyle/>
          <a:p>
            <a:pPr>
              <a:defRPr/>
            </a:pPr>
            <a:r>
              <a:rPr lang="en-US" sz="4000">
                <a:solidFill>
                  <a:srgbClr val="FF0000"/>
                </a:solidFill>
                <a:latin typeface="Arial-Rounded" panose="020B0604020202020204" pitchFamily="34" charset="0"/>
                <a:ea typeface="Arial-Rounded" panose="020B0604020202020204" pitchFamily="34" charset="0"/>
                <a:cs typeface="Arial-Rounded" panose="020B0604020202020204" pitchFamily="34" charset="0"/>
              </a:rPr>
              <a:t>Cần biết quý trọng thời gian, </a:t>
            </a:r>
            <a:endParaRPr lang="en-US" sz="4000" smtClean="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a:p>
            <a:pPr algn="ctr">
              <a:defRPr/>
            </a:pPr>
            <a:r>
              <a:rPr lang="en-US" sz="4000" smtClean="0">
                <a:solidFill>
                  <a:srgbClr val="FF0000"/>
                </a:solidFill>
                <a:latin typeface="Arial-Rounded" panose="020B0604020202020204" pitchFamily="34" charset="0"/>
                <a:ea typeface="Arial-Rounded" panose="020B0604020202020204" pitchFamily="34" charset="0"/>
                <a:cs typeface="Arial-Rounded" panose="020B0604020202020204" pitchFamily="34" charset="0"/>
              </a:rPr>
              <a:t>yêu </a:t>
            </a:r>
            <a:r>
              <a:rPr lang="en-US" sz="4000">
                <a:solidFill>
                  <a:srgbClr val="FF0000"/>
                </a:solidFill>
                <a:latin typeface="Arial-Rounded" panose="020B0604020202020204" pitchFamily="34" charset="0"/>
                <a:ea typeface="Arial-Rounded" panose="020B0604020202020204" pitchFamily="34" charset="0"/>
                <a:cs typeface="Arial-Rounded" panose="020B0604020202020204" pitchFamily="34" charset="0"/>
              </a:rPr>
              <a:t>lao động.</a:t>
            </a:r>
            <a:endParaRPr lang="en-US" sz="40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3"/>
          <p:cNvSpPr/>
          <p:nvPr/>
        </p:nvSpPr>
        <p:spPr>
          <a:xfrm>
            <a:off x="868680" y="125312"/>
            <a:ext cx="1440411" cy="606101"/>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a:solidFill>
                <a:prstClr val="black">
                  <a:lumMod val="75000"/>
                  <a:lumOff val="25000"/>
                </a:prstClr>
              </a:solidFill>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p:cNvSpPr txBox="1"/>
          <p:nvPr/>
        </p:nvSpPr>
        <p:spPr>
          <a:xfrm>
            <a:off x="3214108" y="103793"/>
            <a:ext cx="6168283" cy="769441"/>
          </a:xfrm>
          <a:prstGeom prst="rect">
            <a:avLst/>
          </a:prstGeom>
          <a:noFill/>
        </p:spPr>
        <p:txBody>
          <a:bodyPr wrap="square" rtlCol="0">
            <a:spAutoFit/>
          </a:bodyPr>
          <a:lstStyle/>
          <a:p>
            <a:pPr algn="ctr">
              <a:defRPr/>
            </a:pP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Làm</a:t>
            </a:r>
            <a:r>
              <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việc</a:t>
            </a:r>
            <a:r>
              <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thật</a:t>
            </a:r>
            <a:r>
              <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là</a:t>
            </a:r>
            <a:r>
              <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vui</a:t>
            </a:r>
            <a:endPar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p:cNvPicPr>
            <a:picLocks noChangeAspect="1"/>
          </p:cNvPicPr>
          <p:nvPr/>
        </p:nvPicPr>
        <p:blipFill>
          <a:blip r:embed="rId1"/>
          <a:stretch>
            <a:fillRect/>
          </a:stretch>
        </p:blipFill>
        <p:spPr>
          <a:xfrm>
            <a:off x="10953750" y="0"/>
            <a:ext cx="1238250" cy="828675"/>
          </a:xfrm>
          <a:prstGeom prst="rect">
            <a:avLst/>
          </a:prstGeom>
        </p:spPr>
      </p:pic>
      <p:sp>
        <p:nvSpPr>
          <p:cNvPr id="2" name="Rectangle 1"/>
          <p:cNvSpPr/>
          <p:nvPr/>
        </p:nvSpPr>
        <p:spPr>
          <a:xfrm>
            <a:off x="197503" y="873235"/>
            <a:ext cx="11733659" cy="59056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spcAft>
                <a:spcPts val="600"/>
              </a:spcAft>
              <a:defRPr/>
            </a:pP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Quanh ta, mọi người đều làm việc.</a:t>
            </a:r>
            <a:endPar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endParaRPr>
          </a:p>
          <a:p>
            <a:pPr algn="just">
              <a:spcAft>
                <a:spcPts val="600"/>
              </a:spcAft>
              <a:defRPr/>
            </a:pP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Cái đồng hồ tích tắc báo phút, báo giờ.</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Con gà trống gáy vang ò … ó … o, báo cho mọi người biết trời sắp sáng, mau mau thức dậy.</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Con tu hú kêu tu hú, tu hú. Thế là sắp đến mùa vải chín.</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Chim bắt sâu, bảo vệ mùa màng.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Cành đào nở hoa cho sắc xuân thêm rực rỡ, ngày xuân thêm tưng bừng.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Chim</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cú</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mèo</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chập</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chững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đứng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trong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hốc</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cây</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rúc</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cú</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cú</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cũng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làm</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việc</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có</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ích</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cho</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đồng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2800" b="1" dirty="0" err="1">
                <a:solidFill>
                  <a:srgbClr val="000000"/>
                </a:solidFill>
                <a:latin typeface="Arial-Rounded" panose="020B0604020202020204" pitchFamily="34" charset="0"/>
                <a:ea typeface="Arial-Rounded" panose="020B0604020202020204" pitchFamily="34" charset="0"/>
                <a:cs typeface="Arial-Rounded" panose="020B0604020202020204" pitchFamily="34" charset="0"/>
              </a:rPr>
              <a:t>ruộng</a:t>
            </a: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endPar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endParaRPr>
          </a:p>
          <a:p>
            <a:pPr algn="just">
              <a:spcAft>
                <a:spcPts val="600"/>
              </a:spcAft>
              <a:defRPr/>
            </a:pPr>
            <a:r>
              <a:rPr lang="en-US"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Như mọi vật, mọi người, bé cũng làm việc. Bé làm bài, bé đi học, bé quét nhà, nhặt rau, chơi với em đỡ mẹ. Bé luôn luôn bận rộn, mà lúc nào cũng vui</a:t>
            </a:r>
            <a:r>
              <a:rPr lang="vi-VN" sz="2800" b="1"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a:t>
            </a:r>
            <a:endParaRPr lang="vi-VN" sz="2800" b="1" dirty="0">
              <a:solidFill>
                <a:srgbClr val="000000"/>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19" name="Group 18"/>
          <p:cNvGrpSpPr/>
          <p:nvPr/>
        </p:nvGrpSpPr>
        <p:grpSpPr>
          <a:xfrm>
            <a:off x="408619" y="103793"/>
            <a:ext cx="2994532" cy="649137"/>
            <a:chOff x="708943" y="6110866"/>
            <a:chExt cx="5825836" cy="649137"/>
          </a:xfrm>
        </p:grpSpPr>
        <p:sp>
          <p:nvSpPr>
            <p:cNvPr id="20" name="TextBox 19"/>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algn="ctr">
                <a:defRPr/>
              </a:pPr>
              <a:endParaRPr lang="en-US" sz="2400" dirty="0">
                <a:solidFill>
                  <a:prstClr val="white"/>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1" name="TextBox 20"/>
            <p:cNvSpPr txBox="1"/>
            <p:nvPr/>
          </p:nvSpPr>
          <p:spPr>
            <a:xfrm>
              <a:off x="799817" y="6168103"/>
              <a:ext cx="5660975" cy="584775"/>
            </a:xfrm>
            <a:prstGeom prst="rect">
              <a:avLst/>
            </a:prstGeom>
            <a:noFill/>
          </p:spPr>
          <p:txBody>
            <a:bodyPr wrap="square">
              <a:spAutoFit/>
            </a:bodyPr>
            <a:lstStyle/>
            <a:p>
              <a:pPr algn="ctr">
                <a:defRPr/>
              </a:pPr>
              <a:r>
                <a:rPr lang="en-US" sz="3200" dirty="0" err="1" smtClean="0">
                  <a:solidFill>
                    <a:prstClr val="white"/>
                  </a:solidFill>
                  <a:latin typeface="Arial-Rounded" panose="020B0604020202020204" pitchFamily="34" charset="0"/>
                  <a:ea typeface="Arial-Rounded" panose="020B0604020202020204" pitchFamily="34" charset="0"/>
                  <a:cs typeface="Arial-Rounded" panose="020B0604020202020204" pitchFamily="34" charset="0"/>
                </a:rPr>
                <a:t>Luyện</a:t>
              </a:r>
              <a:r>
                <a:rPr lang="en-US" sz="3200" dirty="0" smtClean="0">
                  <a:solidFill>
                    <a:prstClr val="white"/>
                  </a:solidFill>
                  <a:latin typeface="Arial-Rounded" panose="020B0604020202020204" pitchFamily="34" charset="0"/>
                  <a:ea typeface="Arial-Rounded" panose="020B0604020202020204" pitchFamily="34" charset="0"/>
                  <a:cs typeface="Arial-Rounded" panose="020B0604020202020204" pitchFamily="34" charset="0"/>
                </a:rPr>
                <a:t> </a:t>
              </a:r>
              <a:r>
                <a:rPr lang="en-US" sz="3200" dirty="0" err="1" smtClean="0">
                  <a:solidFill>
                    <a:prstClr val="white"/>
                  </a:solidFill>
                  <a:latin typeface="Arial-Rounded" panose="020B0604020202020204" pitchFamily="34" charset="0"/>
                  <a:ea typeface="Arial-Rounded" panose="020B0604020202020204" pitchFamily="34" charset="0"/>
                  <a:cs typeface="Arial-Rounded" panose="020B0604020202020204" pitchFamily="34" charset="0"/>
                </a:rPr>
                <a:t>đọc</a:t>
              </a:r>
              <a:r>
                <a:rPr lang="en-US" sz="3200" dirty="0" smtClean="0">
                  <a:solidFill>
                    <a:prstClr val="white"/>
                  </a:solidFill>
                  <a:latin typeface="Arial-Rounded" panose="020B0604020202020204" pitchFamily="34" charset="0"/>
                  <a:ea typeface="Arial-Rounded" panose="020B0604020202020204" pitchFamily="34" charset="0"/>
                  <a:cs typeface="Arial-Rounded" panose="020B0604020202020204" pitchFamily="34" charset="0"/>
                </a:rPr>
                <a:t> </a:t>
              </a:r>
              <a:r>
                <a:rPr lang="en-US" sz="3200" dirty="0" err="1" smtClean="0">
                  <a:solidFill>
                    <a:prstClr val="white"/>
                  </a:solidFill>
                  <a:latin typeface="Arial-Rounded" panose="020B0604020202020204" pitchFamily="34" charset="0"/>
                  <a:ea typeface="Arial-Rounded" panose="020B0604020202020204" pitchFamily="34" charset="0"/>
                  <a:cs typeface="Arial-Rounded" panose="020B0604020202020204" pitchFamily="34" charset="0"/>
                </a:rPr>
                <a:t>lại</a:t>
              </a:r>
              <a:endParaRPr lang="en-US" sz="3200" dirty="0">
                <a:solidFill>
                  <a:prstClr val="white"/>
                </a:solidFill>
                <a:latin typeface="Arial-Rounded" panose="020B0604020202020204" pitchFamily="34" charset="0"/>
                <a:ea typeface="Arial-Rounded" panose="020B0604020202020204" pitchFamily="34" charset="0"/>
                <a:cs typeface="Arial-Rounded"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099304" y="328139"/>
            <a:ext cx="10770181" cy="1077218"/>
          </a:xfrm>
          <a:prstGeom prst="rect">
            <a:avLst/>
          </a:prstGeom>
          <a:noFill/>
        </p:spPr>
        <p:txBody>
          <a:bodyPr wrap="square" rtlCol="0">
            <a:spAutoFit/>
          </a:bodyPr>
          <a:lstStyle/>
          <a:p>
            <a:r>
              <a:rPr lang="en-US" sz="3200" smtClean="0">
                <a:solidFill>
                  <a:srgbClr val="FF0066"/>
                </a:solidFill>
                <a:latin typeface="Arial" panose="020B0604020202020204" pitchFamily="34" charset="0"/>
                <a:cs typeface="Arial" panose="020B0604020202020204" pitchFamily="34" charset="0"/>
              </a:rPr>
              <a:t>1. </a:t>
            </a:r>
            <a:r>
              <a:rPr lang="en-US" sz="3200" smtClean="0">
                <a:latin typeface="Arial" panose="020B0604020202020204" pitchFamily="34" charset="0"/>
                <a:cs typeface="Arial" panose="020B0604020202020204" pitchFamily="34" charset="0"/>
              </a:rPr>
              <a:t>Kết hợp từ ngữ ở cột A với từ ngữ ở cột B để tạo câu nêu hoạt động.</a:t>
            </a:r>
            <a:endParaRPr lang="en-US" sz="32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
          <a:stretch>
            <a:fillRect/>
          </a:stretch>
        </p:blipFill>
        <p:spPr>
          <a:xfrm>
            <a:off x="0" y="0"/>
            <a:ext cx="831368" cy="921735"/>
          </a:xfrm>
          <a:prstGeom prst="rect">
            <a:avLst/>
          </a:prstGeom>
        </p:spPr>
      </p:pic>
      <p:sp>
        <p:nvSpPr>
          <p:cNvPr id="6" name="Rounded Rectangle 5"/>
          <p:cNvSpPr/>
          <p:nvPr/>
        </p:nvSpPr>
        <p:spPr>
          <a:xfrm>
            <a:off x="642551" y="2454371"/>
            <a:ext cx="3632440" cy="96382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rPr>
              <a:t>Con gà trống</a:t>
            </a:r>
            <a:endParaRPr lang="en-US" sz="2800">
              <a:solidFill>
                <a:schemeClr val="tx1"/>
              </a:solidFill>
            </a:endParaRPr>
          </a:p>
        </p:txBody>
      </p:sp>
      <p:sp>
        <p:nvSpPr>
          <p:cNvPr id="11" name="Rounded Rectangle 10"/>
          <p:cNvSpPr/>
          <p:nvPr/>
        </p:nvSpPr>
        <p:spPr>
          <a:xfrm>
            <a:off x="642551" y="3980328"/>
            <a:ext cx="3632440" cy="96382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rPr>
              <a:t>Cành đào</a:t>
            </a:r>
            <a:endParaRPr lang="en-US" sz="2800">
              <a:solidFill>
                <a:schemeClr val="tx1"/>
              </a:solidFill>
            </a:endParaRPr>
          </a:p>
        </p:txBody>
      </p:sp>
      <p:sp>
        <p:nvSpPr>
          <p:cNvPr id="12" name="Rounded Rectangle 11"/>
          <p:cNvSpPr/>
          <p:nvPr/>
        </p:nvSpPr>
        <p:spPr>
          <a:xfrm>
            <a:off x="642551" y="5628747"/>
            <a:ext cx="3632440" cy="96382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rPr>
              <a:t>Cái đồng hồ</a:t>
            </a:r>
            <a:endParaRPr lang="en-US" sz="2800">
              <a:solidFill>
                <a:schemeClr val="tx1"/>
              </a:solidFill>
            </a:endParaRPr>
          </a:p>
        </p:txBody>
      </p:sp>
      <p:sp>
        <p:nvSpPr>
          <p:cNvPr id="13" name="Rounded Rectangle 12"/>
          <p:cNvSpPr/>
          <p:nvPr/>
        </p:nvSpPr>
        <p:spPr>
          <a:xfrm>
            <a:off x="6233164" y="2454370"/>
            <a:ext cx="5406900" cy="963827"/>
          </a:xfrm>
          <a:prstGeom prst="round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t</a:t>
            </a:r>
            <a:r>
              <a:rPr lang="en-US" sz="2800" smtClean="0">
                <a:solidFill>
                  <a:schemeClr val="tx1"/>
                </a:solidFill>
              </a:rPr>
              <a:t>ích tắc, tích tắc báo phút, báo giờ.</a:t>
            </a:r>
            <a:endParaRPr lang="en-US" sz="2800">
              <a:solidFill>
                <a:schemeClr val="tx1"/>
              </a:solidFill>
            </a:endParaRPr>
          </a:p>
        </p:txBody>
      </p:sp>
      <p:sp>
        <p:nvSpPr>
          <p:cNvPr id="14" name="Rounded Rectangle 13"/>
          <p:cNvSpPr/>
          <p:nvPr/>
        </p:nvSpPr>
        <p:spPr>
          <a:xfrm>
            <a:off x="6233164" y="3980327"/>
            <a:ext cx="5406900" cy="963827"/>
          </a:xfrm>
          <a:prstGeom prst="round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g</a:t>
            </a:r>
            <a:r>
              <a:rPr lang="en-US" sz="2800" smtClean="0">
                <a:solidFill>
                  <a:schemeClr val="tx1"/>
                </a:solidFill>
              </a:rPr>
              <a:t>áy vang báo trời sắp sáng.</a:t>
            </a:r>
            <a:endParaRPr lang="en-US" sz="2800">
              <a:solidFill>
                <a:schemeClr val="tx1"/>
              </a:solidFill>
            </a:endParaRPr>
          </a:p>
        </p:txBody>
      </p:sp>
      <p:sp>
        <p:nvSpPr>
          <p:cNvPr id="15" name="Rounded Rectangle 14"/>
          <p:cNvSpPr/>
          <p:nvPr/>
        </p:nvSpPr>
        <p:spPr>
          <a:xfrm>
            <a:off x="6233164" y="5628747"/>
            <a:ext cx="5406900" cy="963827"/>
          </a:xfrm>
          <a:prstGeom prst="round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n</a:t>
            </a:r>
            <a:r>
              <a:rPr lang="en-US" sz="2800" smtClean="0">
                <a:solidFill>
                  <a:schemeClr val="tx1"/>
                </a:solidFill>
              </a:rPr>
              <a:t>ở hoa cho sắc xuân thêm rực rỡ.</a:t>
            </a:r>
            <a:endParaRPr lang="en-US" sz="2800">
              <a:solidFill>
                <a:schemeClr val="tx1"/>
              </a:solidFill>
            </a:endParaRPr>
          </a:p>
        </p:txBody>
      </p:sp>
      <p:sp>
        <p:nvSpPr>
          <p:cNvPr id="9" name="Oval 8"/>
          <p:cNvSpPr/>
          <p:nvPr/>
        </p:nvSpPr>
        <p:spPr>
          <a:xfrm>
            <a:off x="1952144" y="1281789"/>
            <a:ext cx="1013254" cy="101325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0000"/>
                </a:solidFill>
              </a:rPr>
              <a:t>A</a:t>
            </a:r>
            <a:endParaRPr lang="en-US" sz="3200">
              <a:solidFill>
                <a:srgbClr val="FF0000"/>
              </a:solidFill>
            </a:endParaRPr>
          </a:p>
        </p:txBody>
      </p:sp>
      <p:sp>
        <p:nvSpPr>
          <p:cNvPr id="16" name="Oval 15"/>
          <p:cNvSpPr/>
          <p:nvPr/>
        </p:nvSpPr>
        <p:spPr>
          <a:xfrm>
            <a:off x="8936614" y="1281789"/>
            <a:ext cx="1013254" cy="101325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0000"/>
                </a:solidFill>
              </a:rPr>
              <a:t>B</a:t>
            </a:r>
            <a:endParaRPr lang="en-US" sz="3200">
              <a:solidFill>
                <a:srgbClr val="FF0000"/>
              </a:solidFill>
            </a:endParaRPr>
          </a:p>
        </p:txBody>
      </p:sp>
      <p:cxnSp>
        <p:nvCxnSpPr>
          <p:cNvPr id="18" name="Straight Connector 17"/>
          <p:cNvCxnSpPr>
            <a:stCxn id="6" idx="3"/>
            <a:endCxn id="14" idx="1"/>
          </p:cNvCxnSpPr>
          <p:nvPr/>
        </p:nvCxnSpPr>
        <p:spPr>
          <a:xfrm>
            <a:off x="4274991" y="2936285"/>
            <a:ext cx="1958173" cy="152595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4274990" y="4584704"/>
            <a:ext cx="1958173" cy="152595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1" name="Straight Connector 20"/>
          <p:cNvCxnSpPr>
            <a:stCxn id="12" idx="3"/>
          </p:cNvCxnSpPr>
          <p:nvPr/>
        </p:nvCxnSpPr>
        <p:spPr>
          <a:xfrm flipV="1">
            <a:off x="4274991" y="2936283"/>
            <a:ext cx="1958172" cy="317437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childTnLst>
                    </p:cTn>
                  </p:par>
                </p:childTnLst>
              </p:cTn>
              <p:nextCondLst>
                <p:cond evt="onClick" delay="0">
                  <p:tgtEl>
                    <p:spTgt spid="11"/>
                  </p:tgtEl>
                </p:cond>
              </p:nextCondLst>
            </p:seq>
          </p:childTnLst>
        </p:cTn>
      </p:par>
    </p:tnLst>
    <p:bldLst>
      <p:bldP spid="6" grpId="0" animBg="1"/>
      <p:bldP spid="11" grpId="0" animBg="1"/>
      <p:bldP spid="12" grpId="0" animBg="1"/>
      <p:bldP spid="13" grpId="0" animBg="1"/>
      <p:bldP spid="14" grpId="0" animBg="1"/>
      <p:bldP spid="15" grpId="0" animBg="1"/>
      <p:bldP spid="9"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05401" y="131141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2.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Đặt</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một</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câu</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nêu</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hoạt</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động</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ở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trường</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 </a:t>
            </a:r>
            <a:r>
              <a:rPr lang="en-US" sz="4000" dirty="0" err="1">
                <a:solidFill>
                  <a:srgbClr val="0000FF"/>
                </a:solidFill>
                <a:latin typeface="Arial-Rounded" panose="020B0604020202020204" pitchFamily="34" charset="0"/>
                <a:ea typeface="Arial-Rounded" panose="020B0604020202020204" pitchFamily="34" charset="0"/>
                <a:cs typeface="Arial-Rounded" panose="020B0604020202020204" pitchFamily="34" charset="0"/>
              </a:rPr>
              <a:t>em</a:t>
            </a:r>
            <a:r>
              <a:rPr lang="en-US" sz="4000" dirty="0">
                <a:solidFill>
                  <a:srgbClr val="0000FF"/>
                </a:solidFill>
                <a:latin typeface="Arial-Rounded" panose="020B0604020202020204" pitchFamily="34" charset="0"/>
                <a:ea typeface="Arial-Rounded" panose="020B0604020202020204" pitchFamily="34" charset="0"/>
                <a:cs typeface="Arial-Rounded" panose="020B0604020202020204" pitchFamily="34" charset="0"/>
              </a:rPr>
              <a:t>?</a:t>
            </a:r>
            <a:endParaRPr kumimoji="0" lang="en-US" sz="4000" b="0" i="0" u="none" strike="noStrike" kern="1200" cap="none" spc="0" normalizeH="0" baseline="0" noProof="0" dirty="0">
              <a:ln>
                <a:noFill/>
              </a:ln>
              <a:solidFill>
                <a:srgbClr val="0000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rPr>
              <a:t>CỦNG CỐ BÀI HỌC</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p:cNvPicPr>
            <a:picLocks noChangeAspect="1"/>
          </p:cNvPicPr>
          <p:nvPr/>
        </p:nvPicPr>
        <p:blipFill rotWithShape="1">
          <a:blip r:embed="rId3" cstate="screen"/>
          <a:srcRect/>
          <a:stretch>
            <a:fillRect/>
          </a:stretch>
        </p:blipFill>
        <p:spPr>
          <a:xfrm>
            <a:off x="9714797" y="3429000"/>
            <a:ext cx="2263295" cy="3827929"/>
          </a:xfrm>
          <a:prstGeom prst="rect">
            <a:avLst/>
          </a:prstGeom>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59" y="5900387"/>
            <a:ext cx="1269508" cy="985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2127"/>
            <a:ext cx="4766405" cy="5719686"/>
          </a:xfrm>
          <a:prstGeom prst="rect">
            <a:avLst/>
          </a:prstGeom>
        </p:spPr>
      </p:pic>
      <p:sp>
        <p:nvSpPr>
          <p:cNvPr id="10" name="TextBox 9"/>
          <p:cNvSpPr txBox="1">
            <a:spLocks noChangeArrowheads="1"/>
          </p:cNvSpPr>
          <p:nvPr/>
        </p:nvSpPr>
        <p:spPr bwMode="auto">
          <a:xfrm>
            <a:off x="3778538" y="1594148"/>
            <a:ext cx="46349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5400" dirty="0" err="1">
                <a:solidFill>
                  <a:schemeClr val="bg1"/>
                </a:solidFill>
                <a:latin typeface="UTM Avo" charset="0"/>
              </a:rPr>
              <a:t>HẸN</a:t>
            </a:r>
            <a:r>
              <a:rPr lang="en-US" sz="5400" dirty="0">
                <a:solidFill>
                  <a:schemeClr val="bg1"/>
                </a:solidFill>
                <a:latin typeface="UTM Avo" charset="0"/>
              </a:rPr>
              <a:t> </a:t>
            </a:r>
            <a:r>
              <a:rPr lang="en-US" sz="5400" dirty="0" err="1">
                <a:solidFill>
                  <a:schemeClr val="bg1"/>
                </a:solidFill>
                <a:latin typeface="UTM Avo" charset="0"/>
              </a:rPr>
              <a:t>GẶP</a:t>
            </a:r>
            <a:r>
              <a:rPr lang="en-US" sz="5400" dirty="0">
                <a:solidFill>
                  <a:schemeClr val="bg1"/>
                </a:solidFill>
                <a:latin typeface="UTM Avo" charset="0"/>
              </a:rPr>
              <a:t> </a:t>
            </a:r>
            <a:r>
              <a:rPr lang="en-US" sz="5400" dirty="0" err="1">
                <a:solidFill>
                  <a:schemeClr val="bg1"/>
                </a:solidFill>
                <a:latin typeface="UTM Avo" charset="0"/>
              </a:rPr>
              <a:t>LẠI</a:t>
            </a:r>
            <a:endParaRPr lang="en-US" sz="5400" dirty="0">
              <a:solidFill>
                <a:schemeClr val="bg1"/>
              </a:solidFill>
              <a:latin typeface="UTM Avo"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1"/>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8"/>
          <p:cNvPicPr>
            <a:picLocks noChangeAspect="1"/>
          </p:cNvPicPr>
          <p:nvPr/>
        </p:nvPicPr>
        <p:blipFill rotWithShape="1">
          <a:blip r:embed="rId1" cstate="screen"/>
          <a:srcRect t="5326"/>
          <a:stretch>
            <a:fillRect/>
          </a:stretch>
        </p:blipFill>
        <p:spPr>
          <a:xfrm>
            <a:off x="9714797" y="3632886"/>
            <a:ext cx="2263295" cy="3624043"/>
          </a:xfrm>
          <a:prstGeom prst="rect">
            <a:avLst/>
          </a:prstGeom>
        </p:spPr>
      </p:pic>
      <p:pic>
        <p:nvPicPr>
          <p:cNvPr id="9" name="Picture 8"/>
          <p:cNvPicPr>
            <a:picLocks noChangeAspect="1"/>
          </p:cNvPicPr>
          <p:nvPr/>
        </p:nvPicPr>
        <p:blipFill>
          <a:blip r:embed="rId2"/>
          <a:stretch>
            <a:fillRect/>
          </a:stretch>
        </p:blipFill>
        <p:spPr>
          <a:xfrm>
            <a:off x="1717673" y="721821"/>
            <a:ext cx="8027582" cy="3328015"/>
          </a:xfrm>
          <a:prstGeom prst="rect">
            <a:avLst/>
          </a:prstGeom>
        </p:spPr>
      </p:pic>
      <p:sp>
        <p:nvSpPr>
          <p:cNvPr id="10" name="Speech Bubble: Rectangle with Corners Rounded 9"/>
          <p:cNvSpPr/>
          <p:nvPr/>
        </p:nvSpPr>
        <p:spPr>
          <a:xfrm>
            <a:off x="2481943" y="4529470"/>
            <a:ext cx="7232854" cy="1499190"/>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Arial-Rounded" panose="020B0604020202020204" pitchFamily="34" charset="0"/>
                <a:ea typeface="Arial-Rounded" panose="020B0604020202020204" pitchFamily="34" charset="0"/>
                <a:cs typeface="Arial-Rounded" panose="020B0604020202020204" pitchFamily="34" charset="0"/>
              </a:rPr>
              <a:t>Bạn</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nhỏ</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đang</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học</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bài</a:t>
            </a:r>
            <a:endParaRPr lang="en-US" sz="3600" dirty="0">
              <a:latin typeface="Arial-Rounded" panose="020B0604020202020204" pitchFamily="34" charset="0"/>
              <a:ea typeface="Arial-Rounded" panose="020B0604020202020204" pitchFamily="34" charset="0"/>
              <a:cs typeface="Arial-Rounded" panose="020B0604020202020204" pitchFamily="34" charset="0"/>
            </a:endParaRPr>
          </a:p>
          <a:p>
            <a:pPr algn="ctr"/>
            <a:r>
              <a:rPr lang="en-US" sz="3600" dirty="0">
                <a:latin typeface="Arial-Rounded" panose="020B0604020202020204" pitchFamily="34" charset="0"/>
                <a:ea typeface="Arial-Rounded" panose="020B0604020202020204" pitchFamily="34" charset="0"/>
                <a:cs typeface="Arial-Rounded" panose="020B0604020202020204" pitchFamily="34" charset="0"/>
              </a:rPr>
              <a:t>Con </a:t>
            </a:r>
            <a:r>
              <a:rPr lang="en-US" sz="3600" dirty="0" err="1">
                <a:latin typeface="Arial-Rounded" panose="020B0604020202020204" pitchFamily="34" charset="0"/>
                <a:ea typeface="Arial-Rounded" panose="020B0604020202020204" pitchFamily="34" charset="0"/>
                <a:cs typeface="Arial-Rounded" panose="020B0604020202020204" pitchFamily="34" charset="0"/>
              </a:rPr>
              <a:t>gà</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trống</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đang</a:t>
            </a:r>
            <a:r>
              <a:rPr lang="en-US" sz="3600" dirty="0">
                <a:latin typeface="Arial-Rounded" panose="020B0604020202020204" pitchFamily="34" charset="0"/>
                <a:ea typeface="Arial-Rounded" panose="020B0604020202020204" pitchFamily="34" charset="0"/>
                <a:cs typeface="Arial-Rounded" panose="020B0604020202020204" pitchFamily="34" charset="0"/>
              </a:rPr>
              <a:t> </a:t>
            </a:r>
            <a:r>
              <a:rPr lang="en-US" sz="3600" dirty="0" err="1">
                <a:latin typeface="Arial-Rounded" panose="020B0604020202020204" pitchFamily="34" charset="0"/>
                <a:ea typeface="Arial-Rounded" panose="020B0604020202020204" pitchFamily="34" charset="0"/>
                <a:cs typeface="Arial-Rounded" panose="020B0604020202020204" pitchFamily="34" charset="0"/>
              </a:rPr>
              <a:t>gáy</a:t>
            </a:r>
            <a:endParaRPr lang="en-US" sz="3600" dirty="0">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p:cNvPicPr>
            <a:picLocks noChangeAspect="1"/>
          </p:cNvPicPr>
          <p:nvPr/>
        </p:nvPicPr>
        <p:blipFill rotWithShape="1">
          <a:blip r:embed="rId1" cstate="screen"/>
          <a:srcRect l="12695" t="13963" r="15432" b="9410"/>
          <a:stretch>
            <a:fillRect/>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p:cNvSpPr txBox="1"/>
          <p:nvPr/>
        </p:nvSpPr>
        <p:spPr>
          <a:xfrm>
            <a:off x="2039815" y="2088964"/>
            <a:ext cx="803617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normalizeH="0" noProof="0" dirty="0" smtClean="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6000" b="1" i="0" u="none" strike="noStrike" kern="1200" normalizeH="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6000" b="1" i="0" u="none" strike="noStrike" kern="1200" normalizeH="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6000" b="1" i="0" u="none" strike="noStrike" kern="1200" normalizeH="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6000" b="1" i="0" u="none" strike="noStrike" kern="1200" normalizeH="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6000" b="1" i="0" u="none" strike="noStrike" kern="1200" normalizeH="0" baseline="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2" presetClass="entr" presetSubtype="4"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par>
                                <p:cTn id="75" presetID="22" presetClass="entr" presetSubtype="4"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down)">
                                      <p:cBhvr>
                                        <p:cTn id="7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52062" y="-2681938"/>
            <a:ext cx="6858000" cy="12221875"/>
          </a:xfrm>
          <a:prstGeom prst="rect">
            <a:avLst/>
          </a:prstGeom>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p:cNvPicPr>
            <a:picLocks noChangeAspect="1"/>
          </p:cNvPicPr>
          <p:nvPr/>
        </p:nvPicPr>
        <p:blipFill rotWithShape="1">
          <a:blip r:embed="rId2" cstate="screen"/>
          <a:srcRect t="5326"/>
          <a:stretch>
            <a:fillRect/>
          </a:stretch>
        </p:blipFill>
        <p:spPr>
          <a:xfrm>
            <a:off x="9714797" y="3632886"/>
            <a:ext cx="2263295" cy="3624043"/>
          </a:xfrm>
          <a:prstGeom prst="rect">
            <a:avLst/>
          </a:prstGeom>
        </p:spPr>
      </p:pic>
      <p:sp>
        <p:nvSpPr>
          <p:cNvPr id="16" name="TextBox 15"/>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8000" dirty="0" err="1" smtClean="0">
                <a:solidFill>
                  <a:prstClr val="black"/>
                </a:solidFill>
                <a:latin typeface="Arial-Rounded" panose="020B0604020202020204" pitchFamily="34" charset="0"/>
                <a:ea typeface="Arial-Rounded" panose="020B0604020202020204" pitchFamily="34" charset="0"/>
                <a:cs typeface="Arial-Rounded" panose="020B0604020202020204" pitchFamily="34" charset="0"/>
              </a:rPr>
              <a:t>Luyện</a:t>
            </a:r>
            <a:r>
              <a:rPr lang="en-US" sz="8000" dirty="0" smtClean="0">
                <a:solidFill>
                  <a:prstClr val="black"/>
                </a:solidFill>
                <a:latin typeface="Arial-Rounded" panose="020B0604020202020204" pitchFamily="34" charset="0"/>
                <a:ea typeface="Arial-Rounded" panose="020B0604020202020204" pitchFamily="34" charset="0"/>
                <a:cs typeface="Arial-Rounded" panose="020B0604020202020204" pitchFamily="34" charset="0"/>
              </a:rPr>
              <a:t> đ</a:t>
            </a:r>
            <a:r>
              <a:rPr kumimoji="0" lang="en-US" sz="8000" b="0" i="0" u="none" strike="noStrike" kern="1200" cap="none" spc="0" normalizeH="0" baseline="0" noProof="0" dirty="0" err="1" smtClean="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ọc</a:t>
            </a:r>
            <a:endParaRPr kumimoji="0" lang="en-US" sz="80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30" name="139"/>
          <p:cNvGrpSpPr/>
          <p:nvPr/>
        </p:nvGrpSpPr>
        <p:grpSpPr>
          <a:xfrm>
            <a:off x="86755" y="51066"/>
            <a:ext cx="1213285" cy="1061298"/>
            <a:chOff x="1353570" y="1860082"/>
            <a:chExt cx="1425587" cy="1247005"/>
          </a:xfrm>
        </p:grpSpPr>
        <p:sp>
          <p:nvSpPr>
            <p:cNvPr id="31" name="16"/>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9" y="5911436"/>
            <a:ext cx="1269508" cy="985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p:cNvGrpSpPr/>
          <p:nvPr/>
        </p:nvGrpSpPr>
        <p:grpSpPr>
          <a:xfrm>
            <a:off x="868680" y="39356"/>
            <a:ext cx="1695411" cy="707886"/>
            <a:chOff x="2470108" y="1864944"/>
            <a:chExt cx="2704644" cy="1129272"/>
          </a:xfrm>
        </p:grpSpPr>
        <p:sp>
          <p:nvSpPr>
            <p:cNvPr id="7" name="23"/>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p:cNvGrpSpPr/>
          <p:nvPr/>
        </p:nvGrpSpPr>
        <p:grpSpPr>
          <a:xfrm>
            <a:off x="86756" y="51066"/>
            <a:ext cx="893632" cy="781688"/>
            <a:chOff x="1353570" y="1860082"/>
            <a:chExt cx="1425587" cy="1247005"/>
          </a:xfrm>
        </p:grpSpPr>
        <p:sp>
          <p:nvSpPr>
            <p:cNvPr id="10" name="16"/>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p:cNvPicPr>
            <a:picLocks noChangeAspect="1"/>
          </p:cNvPicPr>
          <p:nvPr/>
        </p:nvPicPr>
        <p:blipFill>
          <a:blip r:embed="rId1"/>
          <a:stretch>
            <a:fillRect/>
          </a:stretch>
        </p:blipFill>
        <p:spPr>
          <a:xfrm>
            <a:off x="10953750" y="0"/>
            <a:ext cx="1238250" cy="828675"/>
          </a:xfrm>
          <a:prstGeom prst="rect">
            <a:avLst/>
          </a:prstGeom>
        </p:spPr>
      </p:pic>
      <p:sp>
        <p:nvSpPr>
          <p:cNvPr id="2" name="Rectangle 1"/>
          <p:cNvSpPr/>
          <p:nvPr/>
        </p:nvSpPr>
        <p:spPr>
          <a:xfrm>
            <a:off x="74415" y="1158950"/>
            <a:ext cx="12117585" cy="55466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spcBef>
                <a:spcPts val="0"/>
              </a:spcBef>
              <a:spcAft>
                <a:spcPts val="120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Quanh ta, mọi người đều làm việc.</a:t>
            </a:r>
            <a:endPar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endParaRPr>
          </a:p>
          <a:p>
            <a:pPr marL="0" marR="0" lvl="0" indent="0" algn="just" defTabSz="914400" rtl="0" eaLnBrk="1" fontAlgn="auto" latinLnBrk="0" hangingPunct="1">
              <a:spcBef>
                <a:spcPts val="0"/>
              </a:spcBef>
              <a:spcAft>
                <a:spcPts val="1200"/>
              </a:spcAft>
              <a:buClrTx/>
              <a:buSzTx/>
              <a:buFontTx/>
              <a:buNone/>
              <a:defRPr/>
            </a:pP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Cái đồng hồ tích tắc báo phút, báo giờ.</a:t>
            </a:r>
            <a:r>
              <a:rPr kumimoji="0" lang="en-US" sz="2800" b="1" i="0" u="none" strike="noStrike" kern="1200" cap="none" spc="0" normalizeH="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Con gà trống gáy vang ò … ó … o, báo cho mọi người biết trời sắp sáng, mau mau thức dậy.</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Con tu hú kêu tu hú, tu hú. Thế là sắp đến mùa vải chín.</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Chim bắt sâu, bảo vệ mùa màng.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Cành đào nở hoa cho sắc xuân thêm rực rỡ, ngày xuân thêm tưng bừng.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Chim</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cú</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mèo</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chập</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chững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đứng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trong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hốc</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cây</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rúc</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cú</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cú</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cũng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làm</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việc</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có</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ích</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cho</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đồng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604020202020204" pitchFamily="34" charset="0"/>
                <a:cs typeface="Arial-Rounded" panose="020B0604020202020204" pitchFamily="34" charset="0"/>
              </a:rPr>
              <a:t>ruộng</a:t>
            </a: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endPar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endParaRPr>
          </a:p>
          <a:p>
            <a:pPr marL="0" marR="0" lvl="0" indent="0" algn="just" defTabSz="914400" rtl="0" eaLnBrk="1" fontAlgn="auto" latinLnBrk="0" hangingPunct="1">
              <a:spcBef>
                <a:spcPts val="0"/>
              </a:spcBef>
              <a:spcAft>
                <a:spcPts val="1200"/>
              </a:spcAft>
              <a:buClrTx/>
              <a:buSzTx/>
              <a:buFontTx/>
              <a:buNone/>
              <a:defRPr/>
            </a:pPr>
            <a:r>
              <a:rPr kumimoji="0" lang="en-US"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   </a:t>
            </a: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Như mọi vật, mọi người, bé cũng làm việc. Bé làm bài, bé đi học, bé quét nhà, nhặt rau, chơi với em đỡ mẹ. Bé luôn luôn bận rộn, mà lúc nào cũng vui.</a:t>
            </a:r>
            <a:endPar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endParaRPr>
          </a:p>
          <a:p>
            <a:pPr marL="0" marR="0" lvl="0" indent="0" algn="r" defTabSz="914400" rtl="0" eaLnBrk="1" fontAlgn="auto" latinLnBrk="0" hangingPunct="1">
              <a:spcBef>
                <a:spcPts val="0"/>
              </a:spcBef>
              <a:spcAft>
                <a:spcPts val="1200"/>
              </a:spcAft>
              <a:buClrTx/>
              <a:buSzTx/>
              <a:buFontTx/>
              <a:buNone/>
              <a:defRPr/>
            </a:pPr>
            <a:r>
              <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rPr>
              <a:t>Theo TÔ HOÀI</a:t>
            </a:r>
            <a:endParaRPr kumimoji="0" lang="vi-VN" sz="2800" b="1" i="0" u="none" strike="noStrike" kern="1200" cap="none" spc="0" normalizeH="0" baseline="0" noProof="0" dirty="0">
              <a:ln>
                <a:noFill/>
              </a:ln>
              <a:solidFill>
                <a:srgbClr val="000000"/>
              </a:solidFill>
              <a:effectLst/>
              <a:uLnTx/>
              <a:uFillTx/>
              <a:ea typeface="Arial-Rounded" panose="020B0604020202020204" pitchFamily="34" charset="0"/>
              <a:cs typeface="Arial-Rounded"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
          <a:stretch>
            <a:fillRect/>
          </a:stretch>
        </p:blipFill>
        <p:spPr>
          <a:xfrm>
            <a:off x="10953750" y="0"/>
            <a:ext cx="1238250" cy="828675"/>
          </a:xfrm>
          <a:prstGeom prst="rect">
            <a:avLst/>
          </a:prstGeom>
        </p:spPr>
      </p:pic>
      <p:sp>
        <p:nvSpPr>
          <p:cNvPr id="2" name="Rectangle 1"/>
          <p:cNvSpPr/>
          <p:nvPr/>
        </p:nvSpPr>
        <p:spPr>
          <a:xfrm>
            <a:off x="112221" y="1236977"/>
            <a:ext cx="8489297" cy="26569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vi-VN" sz="3600" b="0" i="0" dirty="0" smtClean="0">
                <a:solidFill>
                  <a:srgbClr val="000000"/>
                </a:solidFill>
                <a:effectLst/>
                <a:latin typeface="Arial-Rounded" panose="020B0604020202020204" pitchFamily="34" charset="0"/>
                <a:ea typeface="Arial-Rounded" panose="020B0604020202020204" pitchFamily="34" charset="0"/>
                <a:cs typeface="Arial-Rounded" panose="020B0604020202020204" pitchFamily="34" charset="0"/>
              </a:rPr>
              <a:t>Con </a:t>
            </a:r>
            <a:r>
              <a:rPr lang="vi-VN" sz="3600" b="0" i="0" dirty="0">
                <a:solidFill>
                  <a:srgbClr val="000000"/>
                </a:solidFill>
                <a:effectLst/>
                <a:latin typeface="Arial-Rounded" panose="020B0604020202020204" pitchFamily="34" charset="0"/>
                <a:ea typeface="Arial-Rounded" panose="020B0604020202020204" pitchFamily="34" charset="0"/>
                <a:cs typeface="Arial-Rounded" panose="020B0604020202020204" pitchFamily="34" charset="0"/>
              </a:rPr>
              <a:t>gà trống gáy vang ò … ó … o, báo cho mọi người biết trời sắp sáng, mau mau thức </a:t>
            </a:r>
            <a:r>
              <a:rPr lang="vi-VN" sz="3600" b="0" i="0" dirty="0" smtClean="0">
                <a:solidFill>
                  <a:srgbClr val="000000"/>
                </a:solidFill>
                <a:effectLst/>
                <a:latin typeface="Arial-Rounded" panose="020B0604020202020204" pitchFamily="34" charset="0"/>
                <a:ea typeface="Arial-Rounded" panose="020B0604020202020204" pitchFamily="34" charset="0"/>
                <a:cs typeface="Arial-Rounded" panose="020B0604020202020204" pitchFamily="34" charset="0"/>
              </a:rPr>
              <a:t>dậy.</a:t>
            </a:r>
            <a:r>
              <a:rPr lang="en-US" sz="3600" b="0" i="0" dirty="0" smtClean="0">
                <a:solidFill>
                  <a:srgbClr val="000000"/>
                </a:solidFill>
                <a:effectLst/>
                <a:latin typeface="Arial-Rounded" panose="020B0604020202020204" pitchFamily="34" charset="0"/>
                <a:ea typeface="Arial-Rounded" panose="020B0604020202020204" pitchFamily="34" charset="0"/>
                <a:cs typeface="Arial-Rounded" panose="020B0604020202020204" pitchFamily="34" charset="0"/>
              </a:rPr>
              <a:t> </a:t>
            </a:r>
            <a:endParaRPr lang="en-US" sz="3600" b="0" i="0" dirty="0" smtClean="0">
              <a:solidFill>
                <a:srgbClr val="000000"/>
              </a:solidFill>
              <a:effectLst/>
              <a:latin typeface="Arial-Rounded" panose="020B0604020202020204" pitchFamily="34" charset="0"/>
              <a:ea typeface="Arial-Rounded" panose="020B0604020202020204" pitchFamily="34" charset="0"/>
              <a:cs typeface="Arial-Rounded" panose="020B0604020202020204" pitchFamily="34" charset="0"/>
            </a:endParaRPr>
          </a:p>
        </p:txBody>
      </p:sp>
      <p:pic>
        <p:nvPicPr>
          <p:cNvPr id="6" name="Picture 5"/>
          <p:cNvPicPr>
            <a:picLocks noChangeAspect="1"/>
          </p:cNvPicPr>
          <p:nvPr/>
        </p:nvPicPr>
        <p:blipFill>
          <a:blip r:embed="rId2"/>
          <a:stretch>
            <a:fillRect/>
          </a:stretch>
        </p:blipFill>
        <p:spPr>
          <a:xfrm>
            <a:off x="8707844" y="1236977"/>
            <a:ext cx="3484156" cy="4532758"/>
          </a:xfrm>
          <a:prstGeom prst="rect">
            <a:avLst/>
          </a:prstGeom>
        </p:spPr>
      </p:pic>
      <p:cxnSp>
        <p:nvCxnSpPr>
          <p:cNvPr id="22" name="Straight Connector 21"/>
          <p:cNvCxnSpPr/>
          <p:nvPr/>
        </p:nvCxnSpPr>
        <p:spPr>
          <a:xfrm flipH="1">
            <a:off x="4799206" y="1531971"/>
            <a:ext cx="158800" cy="634853"/>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906244" y="2280351"/>
            <a:ext cx="157991" cy="570164"/>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12220" y="3112823"/>
            <a:ext cx="8489297" cy="26569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Cành</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đào</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nở</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hoa</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cho</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sắc</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xuân</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thêm</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rực</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rỡ</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ngày</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xuân</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thêm</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tưng</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dirty="0" err="1"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bừng</a:t>
            </a:r>
            <a:r>
              <a:rPr lang="en-US" sz="3600" dirty="0" smtClean="0">
                <a:solidFill>
                  <a:srgbClr val="000000"/>
                </a:solidFill>
                <a:latin typeface="Arial-Rounded" panose="020B0604020202020204" pitchFamily="34" charset="0"/>
                <a:ea typeface="Arial-Rounded" panose="020B0604020202020204" pitchFamily="34" charset="0"/>
                <a:cs typeface="Arial-Rounded" panose="020B0604020202020204" pitchFamily="34" charset="0"/>
              </a:rPr>
              <a:t>.</a:t>
            </a:r>
            <a:endParaRPr lang="en-US" sz="3600" b="0" i="0" dirty="0" smtClean="0">
              <a:solidFill>
                <a:srgbClr val="000000"/>
              </a:solidFill>
              <a:effectLst/>
              <a:latin typeface="Arial-Rounded" panose="020B0604020202020204" pitchFamily="34" charset="0"/>
              <a:ea typeface="Arial-Rounded" panose="020B0604020202020204" pitchFamily="34" charset="0"/>
              <a:cs typeface="Arial-Rounded" panose="020B0604020202020204" pitchFamily="34" charset="0"/>
            </a:endParaRPr>
          </a:p>
        </p:txBody>
      </p:sp>
      <p:cxnSp>
        <p:nvCxnSpPr>
          <p:cNvPr id="36" name="Straight Connector 35"/>
          <p:cNvCxnSpPr/>
          <p:nvPr/>
        </p:nvCxnSpPr>
        <p:spPr>
          <a:xfrm flipH="1">
            <a:off x="3674513" y="3785994"/>
            <a:ext cx="157991" cy="570164"/>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1000"/>
                                        <p:tgtEl>
                                          <p:spTgt spid="2"/>
                                        </p:tgtEl>
                                      </p:cBhvr>
                                    </p:animEffect>
                                    <p:anim calcmode="lin" valueType="num">
                                      <p:cBhvr>
                                        <p:cTn id="25" dur="1000"/>
                                        <p:tgtEl>
                                          <p:spTgt spid="2"/>
                                        </p:tgtEl>
                                        <p:attrNameLst>
                                          <p:attrName>ppt_x</p:attrName>
                                        </p:attrNameLst>
                                      </p:cBhvr>
                                      <p:tavLst>
                                        <p:tav tm="0">
                                          <p:val>
                                            <p:strVal val="ppt_x"/>
                                          </p:val>
                                        </p:tav>
                                        <p:tav tm="100000">
                                          <p:val>
                                            <p:strVal val="ppt_x"/>
                                          </p:val>
                                        </p:tav>
                                      </p:tavLst>
                                    </p:anim>
                                    <p:anim calcmode="lin" valueType="num">
                                      <p:cBhvr>
                                        <p:cTn id="26" dur="1000"/>
                                        <p:tgtEl>
                                          <p:spTgt spid="2"/>
                                        </p:tgtEl>
                                        <p:attrNameLst>
                                          <p:attrName>ppt_y</p:attrName>
                                        </p:attrNameLst>
                                      </p:cBhvr>
                                      <p:tavLst>
                                        <p:tav tm="0">
                                          <p:val>
                                            <p:strVal val="ppt_y"/>
                                          </p:val>
                                        </p:tav>
                                        <p:tav tm="100000">
                                          <p:val>
                                            <p:strVal val="ppt_y+.1"/>
                                          </p:val>
                                        </p:tav>
                                      </p:tavLst>
                                    </p:anim>
                                    <p:set>
                                      <p:cBhvr>
                                        <p:cTn id="27" dur="1" fill="hold">
                                          <p:stCondLst>
                                            <p:cond delay="999"/>
                                          </p:stCondLst>
                                        </p:cTn>
                                        <p:tgtEl>
                                          <p:spTgt spid="2"/>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1000"/>
                                        <p:tgtEl>
                                          <p:spTgt spid="22"/>
                                        </p:tgtEl>
                                      </p:cBhvr>
                                    </p:animEffect>
                                    <p:anim calcmode="lin" valueType="num">
                                      <p:cBhvr>
                                        <p:cTn id="30" dur="1000"/>
                                        <p:tgtEl>
                                          <p:spTgt spid="22"/>
                                        </p:tgtEl>
                                        <p:attrNameLst>
                                          <p:attrName>ppt_x</p:attrName>
                                        </p:attrNameLst>
                                      </p:cBhvr>
                                      <p:tavLst>
                                        <p:tav tm="0">
                                          <p:val>
                                            <p:strVal val="ppt_x"/>
                                          </p:val>
                                        </p:tav>
                                        <p:tav tm="100000">
                                          <p:val>
                                            <p:strVal val="ppt_x"/>
                                          </p:val>
                                        </p:tav>
                                      </p:tavLst>
                                    </p:anim>
                                    <p:anim calcmode="lin" valueType="num">
                                      <p:cBhvr>
                                        <p:cTn id="31" dur="1000"/>
                                        <p:tgtEl>
                                          <p:spTgt spid="22"/>
                                        </p:tgtEl>
                                        <p:attrNameLst>
                                          <p:attrName>ppt_y</p:attrName>
                                        </p:attrNameLst>
                                      </p:cBhvr>
                                      <p:tavLst>
                                        <p:tav tm="0">
                                          <p:val>
                                            <p:strVal val="ppt_y"/>
                                          </p:val>
                                        </p:tav>
                                        <p:tav tm="100000">
                                          <p:val>
                                            <p:strVal val="ppt_y+.1"/>
                                          </p:val>
                                        </p:tav>
                                      </p:tavLst>
                                    </p:anim>
                                    <p:set>
                                      <p:cBhvr>
                                        <p:cTn id="32" dur="1" fill="hold">
                                          <p:stCondLst>
                                            <p:cond delay="999"/>
                                          </p:stCondLst>
                                        </p:cTn>
                                        <p:tgtEl>
                                          <p:spTgt spid="22"/>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33"/>
                                        </p:tgtEl>
                                      </p:cBhvr>
                                    </p:animEffect>
                                    <p:anim calcmode="lin" valueType="num">
                                      <p:cBhvr>
                                        <p:cTn id="35" dur="1000"/>
                                        <p:tgtEl>
                                          <p:spTgt spid="33"/>
                                        </p:tgtEl>
                                        <p:attrNameLst>
                                          <p:attrName>ppt_x</p:attrName>
                                        </p:attrNameLst>
                                      </p:cBhvr>
                                      <p:tavLst>
                                        <p:tav tm="0">
                                          <p:val>
                                            <p:strVal val="ppt_x"/>
                                          </p:val>
                                        </p:tav>
                                        <p:tav tm="100000">
                                          <p:val>
                                            <p:strVal val="ppt_x"/>
                                          </p:val>
                                        </p:tav>
                                      </p:tavLst>
                                    </p:anim>
                                    <p:anim calcmode="lin" valueType="num">
                                      <p:cBhvr>
                                        <p:cTn id="36" dur="1000"/>
                                        <p:tgtEl>
                                          <p:spTgt spid="33"/>
                                        </p:tgtEl>
                                        <p:attrNameLst>
                                          <p:attrName>ppt_y</p:attrName>
                                        </p:attrNameLst>
                                      </p:cBhvr>
                                      <p:tavLst>
                                        <p:tav tm="0">
                                          <p:val>
                                            <p:strVal val="ppt_y"/>
                                          </p:val>
                                        </p:tav>
                                        <p:tav tm="100000">
                                          <p:val>
                                            <p:strVal val="ppt_y+.1"/>
                                          </p:val>
                                        </p:tav>
                                      </p:tavLst>
                                    </p:anim>
                                    <p:set>
                                      <p:cBhvr>
                                        <p:cTn id="37" dur="1" fill="hold">
                                          <p:stCondLst>
                                            <p:cond delay="999"/>
                                          </p:stCondLst>
                                        </p:cTn>
                                        <p:tgtEl>
                                          <p:spTgt spid="33"/>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p:cNvGrpSpPr/>
          <p:nvPr/>
        </p:nvGrpSpPr>
        <p:grpSpPr>
          <a:xfrm>
            <a:off x="868680" y="39356"/>
            <a:ext cx="1695411" cy="707886"/>
            <a:chOff x="2470108" y="1864944"/>
            <a:chExt cx="2704644" cy="1129272"/>
          </a:xfrm>
        </p:grpSpPr>
        <p:sp>
          <p:nvSpPr>
            <p:cNvPr id="7" name="23"/>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p:cNvGrpSpPr/>
          <p:nvPr/>
        </p:nvGrpSpPr>
        <p:grpSpPr>
          <a:xfrm>
            <a:off x="86756" y="51066"/>
            <a:ext cx="893632" cy="781688"/>
            <a:chOff x="1353570" y="1860082"/>
            <a:chExt cx="1425587" cy="1247005"/>
          </a:xfrm>
        </p:grpSpPr>
        <p:sp>
          <p:nvSpPr>
            <p:cNvPr id="10" name="16"/>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p:cNvPicPr>
            <a:picLocks noChangeAspect="1"/>
          </p:cNvPicPr>
          <p:nvPr/>
        </p:nvPicPr>
        <p:blipFill>
          <a:blip r:embed="rId1"/>
          <a:stretch>
            <a:fillRect/>
          </a:stretch>
        </p:blipFill>
        <p:spPr>
          <a:xfrm>
            <a:off x="10953750" y="0"/>
            <a:ext cx="1238250" cy="828675"/>
          </a:xfrm>
          <a:prstGeom prst="rect">
            <a:avLst/>
          </a:prstGeom>
        </p:spPr>
      </p:pic>
      <p:sp>
        <p:nvSpPr>
          <p:cNvPr id="2" name="Rectangle 1"/>
          <p:cNvSpPr/>
          <p:nvPr/>
        </p:nvSpPr>
        <p:spPr>
          <a:xfrm>
            <a:off x="197503" y="1158950"/>
            <a:ext cx="11812789"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Quanh ta, mọi người đều làm việc.</a:t>
            </a:r>
            <a:endPar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just" defTabSz="914400" rtl="0" eaLnBrk="1" fontAlgn="auto" latinLnBrk="0" hangingPunct="1">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Cái đồng hồ tích tắc báo phút, báo giờ.</a:t>
            </a:r>
            <a:r>
              <a:rPr kumimoji="0" lang="en-US" sz="2800" b="0" i="0" u="none" strike="noStrike" kern="1200" cap="none" spc="0" normalizeH="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Con gà trống gáy vang ò … ó … o, báo cho mọi người biết trời sắp sáng, mau mau thức dậy.</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Con tu hú kêu tu hú, tu hú. Thế là sắp đến mùa vải chín.</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Chim bắt sâu, bảo vệ mùa màng.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Cành đào nở hoa cho sắc xuân thêm rực rỡ, ngày xuân thêm tưng bừng.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Chim</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mèo</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chập</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chững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đứng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hốc</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rúc</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cũng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cho</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ruộng</a:t>
            </a: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just" defTabSz="914400" rtl="0" eaLnBrk="1" fontAlgn="auto" latinLnBrk="0" hangingPunct="1">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Như mọi vật, mọi người, bé cũng làm việc. Bé làm bài, bé đi học, bé quét nhà, nhặt rau, chơi với em đỡ mẹ. Bé luôn luôn bận rộn, mà lúc nào cũng vui.</a:t>
            </a:r>
            <a:endPar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r" defTabSz="914400" rtl="0" eaLnBrk="1" fontAlgn="auto" latinLnBrk="0" hangingPunct="1">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rPr>
              <a:t>Theo TÔ HOÀI</a:t>
            </a:r>
            <a:endParaRPr kumimoji="0" lang="vi-VN" sz="2800" b="0" i="0" u="none" strike="noStrike" kern="1200" cap="none" spc="0" normalizeH="0" baseline="0" noProof="0" dirty="0">
              <a:ln>
                <a:noFill/>
              </a:ln>
              <a:solidFill>
                <a:srgbClr val="00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4"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2" y="412955"/>
            <a:ext cx="527050" cy="3613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103914"/>
            <a:ext cx="527050" cy="132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92819" y="1223980"/>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p:cNvSpPr/>
          <p:nvPr/>
        </p:nvSpPr>
        <p:spPr>
          <a:xfrm>
            <a:off x="67753" y="4121246"/>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9" name="Group 18"/>
          <p:cNvGrpSpPr/>
          <p:nvPr/>
        </p:nvGrpSpPr>
        <p:grpSpPr>
          <a:xfrm>
            <a:off x="2564091" y="5938873"/>
            <a:ext cx="5392346" cy="769441"/>
            <a:chOff x="708943" y="6018639"/>
            <a:chExt cx="5825836" cy="769441"/>
          </a:xfrm>
        </p:grpSpPr>
        <p:sp>
          <p:nvSpPr>
            <p:cNvPr id="20" name="TextBox 19"/>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1" name="TextBox 20"/>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r>
                <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đoạn</a:t>
              </a:r>
              <a:r>
                <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nối</a:t>
              </a:r>
              <a:r>
                <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animBg="1"/>
      <p:bldP spid="18" grpId="0" animBg="1"/>
    </p:bldLst>
  </p:timing>
</p:sld>
</file>

<file path=ppt/tags/tag1.xml><?xml version="1.0" encoding="utf-8"?>
<p:tagLst xmlns:p="http://schemas.openxmlformats.org/presentationml/2006/main">
  <p:tag name="PA" val="v3.0.0"/>
</p:tagLst>
</file>

<file path=ppt/tags/tag2.xml><?xml version="1.0" encoding="utf-8"?>
<p:tagLst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474&quot;/&gt;&lt;/object&gt;&lt;object type=&quot;3&quot; unique_id=&quot;10005&quot;&gt;&lt;property id=&quot;20148&quot; value=&quot;5&quot;/&gt;&lt;property id=&quot;20300&quot; value=&quot;Slide 3&quot;/&gt;&lt;property id=&quot;20307&quot; value=&quot;509&quot;/&gt;&lt;/object&gt;&lt;object type=&quot;3&quot; unique_id=&quot;10006&quot;&gt;&lt;property id=&quot;20148&quot; value=&quot;5&quot;/&gt;&lt;property id=&quot;20300&quot; value=&quot;Slide 4&quot;/&gt;&lt;property id=&quot;20307&quot; value=&quot;320&quot;/&gt;&lt;/object&gt;&lt;object type=&quot;3&quot; unique_id=&quot;10007&quot;&gt;&lt;property id=&quot;20148&quot; value=&quot;5&quot;/&gt;&lt;property id=&quot;20300&quot; value=&quot;Slide 5&quot;/&gt;&lt;property id=&quot;20307&quot; value=&quot;467&quot;/&gt;&lt;/object&gt;&lt;object type=&quot;3&quot; unique_id=&quot;10008&quot;&gt;&lt;property id=&quot;20148&quot; value=&quot;5&quot;/&gt;&lt;property id=&quot;20300&quot; value=&quot;Slide 6&quot;/&gt;&lt;property id=&quot;20307&quot; value=&quot;511&quot;/&gt;&lt;/object&gt;&lt;object type=&quot;3&quot; unique_id=&quot;10009&quot;&gt;&lt;property id=&quot;20148&quot; value=&quot;5&quot;/&gt;&lt;property id=&quot;20300&quot; value=&quot;Slide 7&quot;/&gt;&lt;property id=&quot;20307&quot; value=&quot;512&quot;/&gt;&lt;/object&gt;&lt;object type=&quot;3&quot; unique_id=&quot;10010&quot;&gt;&lt;property id=&quot;20148&quot; value=&quot;5&quot;/&gt;&lt;property id=&quot;20300&quot; value=&quot;Slide 8&quot;/&gt;&lt;property id=&quot;20307&quot; value=&quot;499&quot;/&gt;&lt;/object&gt;&lt;object type=&quot;3&quot; unique_id=&quot;10011&quot;&gt;&lt;property id=&quot;20148&quot; value=&quot;5&quot;/&gt;&lt;property id=&quot;20300&quot; value=&quot;Slide 9&quot;/&gt;&lt;property id=&quot;20307&quot; value=&quot;510&quot;/&gt;&lt;/object&gt;&lt;object type=&quot;3&quot; unique_id=&quot;10012&quot;&gt;&lt;property id=&quot;20148&quot; value=&quot;5&quot;/&gt;&lt;property id=&quot;20300&quot; value=&quot;Slide 10&quot;/&gt;&lt;property id=&quot;20307&quot; value=&quot;513&quot;/&gt;&lt;/object&gt;&lt;object type=&quot;3&quot; unique_id=&quot;10013&quot;&gt;&lt;property id=&quot;20148&quot; value=&quot;5&quot;/&gt;&lt;property id=&quot;20300&quot; value=&quot;Slide 11&quot;/&gt;&lt;property id=&quot;20307&quot; value=&quot;530&quot;/&gt;&lt;/object&gt;&lt;object type=&quot;3&quot; unique_id=&quot;10014&quot;&gt;&lt;property id=&quot;20148&quot; value=&quot;5&quot;/&gt;&lt;property id=&quot;20300&quot; value=&quot;Slide 12&quot;/&gt;&lt;property id=&quot;20307&quot; value=&quot;340&quot;/&gt;&lt;/object&gt;&lt;object type=&quot;3&quot; unique_id=&quot;10015&quot;&gt;&lt;property id=&quot;20148&quot; value=&quot;5&quot;/&gt;&lt;property id=&quot;20300&quot; value=&quot;Slide 13&quot;/&gt;&lt;property id=&quot;20307&quot; value=&quot;532&quot;/&gt;&lt;/object&gt;&lt;object type=&quot;3&quot; unique_id=&quot;10016&quot;&gt;&lt;property id=&quot;20148&quot; value=&quot;5&quot;/&gt;&lt;property id=&quot;20300&quot; value=&quot;Slide 14&quot;/&gt;&lt;property id=&quot;20307&quot; value=&quot;533&quot;/&gt;&lt;/object&gt;&lt;object type=&quot;3&quot; unique_id=&quot;10017&quot;&gt;&lt;property id=&quot;20148&quot; value=&quot;5&quot;/&gt;&lt;property id=&quot;20300&quot; value=&quot;Slide 15&quot;/&gt;&lt;property id=&quot;20307&quot; value=&quot;480&quot;/&gt;&lt;/object&gt;&lt;object type=&quot;3&quot; unique_id=&quot;10018&quot;&gt;&lt;property id=&quot;20148&quot; value=&quot;5&quot;/&gt;&lt;property id=&quot;20300&quot; value=&quot;Slide 16&quot;/&gt;&lt;property id=&quot;20307&quot; value=&quot;505&quot;/&gt;&lt;/object&gt;&lt;object type=&quot;3&quot; unique_id=&quot;10019&quot;&gt;&lt;property id=&quot;20148&quot; value=&quot;5&quot;/&gt;&lt;property id=&quot;20300&quot; value=&quot;Slide 17&quot;/&gt;&lt;property id=&quot;20307&quot; value=&quot;476&quot;/&gt;&lt;/object&gt;&lt;/object&gt;&lt;object type=&quot;8&quot; unique_id=&quot;10038&quot;&gt;&lt;/object&gt;&lt;/object&gt;&lt;/database&gt;"/>
  <p:tag name="MMPROD_NEXTUNIQUEID" val="10009"/>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3501</Words>
  <Application>WPS Presentation</Application>
  <PresentationFormat>Widescreen</PresentationFormat>
  <Paragraphs>127</Paragraphs>
  <Slides>19</Slides>
  <Notes>14</Notes>
  <HiddenSlides>0</HiddenSlides>
  <MMClips>1</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19</vt:i4>
      </vt:variant>
    </vt:vector>
  </HeadingPairs>
  <TitlesOfParts>
    <vt:vector size="40" baseType="lpstr">
      <vt:lpstr>Arial</vt:lpstr>
      <vt:lpstr>SimSun</vt:lpstr>
      <vt:lpstr>Wingdings</vt:lpstr>
      <vt:lpstr>Calibri</vt:lpstr>
      <vt:lpstr>Calibri</vt:lpstr>
      <vt:lpstr>Microsoft YaHei</vt:lpstr>
      <vt:lpstr>等线</vt:lpstr>
      <vt:lpstr>Arial-Rounded</vt:lpstr>
      <vt:lpstr>Segoe Print</vt:lpstr>
      <vt:lpstr>Times New Roman</vt:lpstr>
      <vt:lpstr>.VnAvant</vt:lpstr>
      <vt:lpstr>#9Slide03 NettoOTLight</vt:lpstr>
      <vt:lpstr>UTM Avo</vt:lpstr>
      <vt:lpstr>Arial Unicode MS</vt:lpstr>
      <vt:lpstr>Calibri Light</vt:lpstr>
      <vt:lpstr>Times New Roman</vt:lpstr>
      <vt:lpstr>1_Office Theme</vt:lpstr>
      <vt:lpstr>3_Office Theme</vt:lpstr>
      <vt:lpstr>4_Office Theme</vt:lpstr>
      <vt:lpstr>5_Office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Admin</cp:lastModifiedBy>
  <cp:revision>33</cp:revision>
  <dcterms:created xsi:type="dcterms:W3CDTF">2021-05-22T02:17:00Z</dcterms:created>
  <dcterms:modified xsi:type="dcterms:W3CDTF">2022-09-11T02:55:22Z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44167BB39BAF40DCB4C26F1211EF846A</vt:lpwstr>
  </property>
  <property fmtid="{D5CDD505-2E9C-101B-9397-08002B2CF9AE}" pid="3" name="KSOProductBuildVer">
    <vt:lpwstr>1033-11.2.0.11306</vt:lpwstr>
  </property>
</Properties>
</file>