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4" r:id="rId4"/>
    <p:sldMasterId id="2147483676" r:id="rId5"/>
  </p:sldMasterIdLst>
  <p:notesMasterIdLst>
    <p:notesMasterId r:id="rId7"/>
  </p:notesMasterIdLst>
  <p:sldIdLst>
    <p:sldId id="296" r:id="rId6"/>
    <p:sldId id="277" r:id="rId8"/>
    <p:sldId id="278" r:id="rId9"/>
    <p:sldId id="280" r:id="rId10"/>
    <p:sldId id="281" r:id="rId11"/>
    <p:sldId id="282" r:id="rId12"/>
    <p:sldId id="283" r:id="rId13"/>
    <p:sldId id="29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  <p:cmAuthor id="2" name="Vũ Kim Ngân" initials="VK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1" autoAdjust="0"/>
    <p:restoredTop sz="94660"/>
  </p:normalViewPr>
  <p:slideViewPr>
    <p:cSldViewPr snapToGrid="0">
      <p:cViewPr varScale="1">
        <p:scale>
          <a:sx n="77" d="100"/>
          <a:sy n="77" d="100"/>
        </p:scale>
        <p:origin x="46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commentAuthors" Target="commentAuthors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2AEFD-FEDB-4542-BE9E-D4DED9AFC90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pn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3" Type="http://schemas.openxmlformats.org/officeDocument/2006/relationships/theme" Target="../theme/theme4.xml"/><Relationship Id="rId12" Type="http://schemas.openxmlformats.org/officeDocument/2006/relationships/image" Target="../media/image5.jpeg"/><Relationship Id="rId11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audio" Target="NULL" TargetMode="External"/><Relationship Id="rId8" Type="http://schemas.openxmlformats.org/officeDocument/2006/relationships/image" Target="../media/image13.png"/><Relationship Id="rId7" Type="http://schemas.openxmlformats.org/officeDocument/2006/relationships/image" Target="../media/image12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3" Type="http://schemas.openxmlformats.org/officeDocument/2006/relationships/notesSlide" Target="../notesSlides/notesSlide1.xml"/><Relationship Id="rId12" Type="http://schemas.openxmlformats.org/officeDocument/2006/relationships/slideLayout" Target="../slideLayouts/slideLayout17.xml"/><Relationship Id="rId11" Type="http://schemas.openxmlformats.org/officeDocument/2006/relationships/image" Target="../media/image14.png"/><Relationship Id="rId10" Type="http://schemas.microsoft.com/office/2007/relationships/media" Target="../media/media1.mp3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3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7.xml"/><Relationship Id="rId1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image" Target="../media/image21.png"/><Relationship Id="rId1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image" Target="../media/image22.png"/><Relationship Id="rId1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image" Target="../media/image23.png"/><Relationship Id="rId1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图片 32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421" y="3905393"/>
            <a:ext cx="2192395" cy="1757207"/>
          </a:xfrm>
          <a:prstGeom prst="rect">
            <a:avLst/>
          </a:prstGeom>
        </p:spPr>
      </p:pic>
      <p:pic>
        <p:nvPicPr>
          <p:cNvPr id="326" name="图片 3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436" y="5476564"/>
            <a:ext cx="6212564" cy="524185"/>
          </a:xfrm>
          <a:prstGeom prst="rect">
            <a:avLst/>
          </a:prstGeom>
        </p:spPr>
      </p:pic>
      <p:pic>
        <p:nvPicPr>
          <p:cNvPr id="328" name="图片 3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476564"/>
            <a:ext cx="5935911" cy="524185"/>
          </a:xfrm>
          <a:prstGeom prst="rect">
            <a:avLst/>
          </a:prstGeom>
        </p:spPr>
      </p:pic>
      <p:pic>
        <p:nvPicPr>
          <p:cNvPr id="332" name="图片 3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670312"/>
            <a:ext cx="1951208" cy="2336775"/>
          </a:xfrm>
          <a:prstGeom prst="rect">
            <a:avLst/>
          </a:prstGeom>
        </p:spPr>
      </p:pic>
      <p:pic>
        <p:nvPicPr>
          <p:cNvPr id="334" name="图片 3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4706480"/>
            <a:ext cx="1375161" cy="1294269"/>
          </a:xfrm>
          <a:prstGeom prst="rect">
            <a:avLst/>
          </a:prstGeom>
        </p:spPr>
      </p:pic>
      <p:pic>
        <p:nvPicPr>
          <p:cNvPr id="336" name="图片 3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5263271"/>
            <a:ext cx="3505199" cy="548153"/>
          </a:xfrm>
          <a:prstGeom prst="rect">
            <a:avLst/>
          </a:prstGeom>
        </p:spPr>
      </p:pic>
      <p:pic>
        <p:nvPicPr>
          <p:cNvPr id="338" name="图片 3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589" y="1058605"/>
            <a:ext cx="6533856" cy="1338800"/>
          </a:xfrm>
          <a:prstGeom prst="rect">
            <a:avLst/>
          </a:prstGeom>
        </p:spPr>
      </p:pic>
      <p:pic>
        <p:nvPicPr>
          <p:cNvPr id="342" name="图片 34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287" y="4807601"/>
            <a:ext cx="3607165" cy="1239767"/>
          </a:xfrm>
          <a:prstGeom prst="rect">
            <a:avLst/>
          </a:prstGeom>
        </p:spPr>
      </p:pic>
      <p:sp>
        <p:nvSpPr>
          <p:cNvPr id="343" name="文本框 342"/>
          <p:cNvSpPr txBox="1"/>
          <p:nvPr/>
        </p:nvSpPr>
        <p:spPr>
          <a:xfrm>
            <a:off x="3726680" y="935763"/>
            <a:ext cx="4837430" cy="4140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vi-VN" altLang="zh-CN" sz="21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PHÒNG GD &amp; ĐT QUẬN LONG BIÊN </a:t>
            </a:r>
            <a:endParaRPr lang="zh-CN" altLang="en-US" sz="21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44" name="文本框 343"/>
          <p:cNvSpPr txBox="1"/>
          <p:nvPr/>
        </p:nvSpPr>
        <p:spPr>
          <a:xfrm>
            <a:off x="3760449" y="1237211"/>
            <a:ext cx="4704080" cy="4603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vi-VN" altLang="zh-CN" sz="24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TRƯỜNG TIỂU HỌC PHÚC LỢI</a:t>
            </a:r>
            <a:endParaRPr lang="zh-CN" altLang="en-US" sz="2400" b="1" u="sng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0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>
                  <p14:trim end="42154.648438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67539" y="416903"/>
            <a:ext cx="609600" cy="609600"/>
          </a:xfrm>
          <a:prstGeom prst="rect">
            <a:avLst/>
          </a:prstGeom>
        </p:spPr>
      </p:pic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3626325" y="2304079"/>
            <a:ext cx="4629945" cy="5415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MÔN: TIẾNG VIỆT</a:t>
            </a:r>
            <a:endParaRPr kumimoji="0" lang="en-US" sz="2700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5" name="TextBox 13"/>
          <p:cNvSpPr txBox="1">
            <a:spLocks noChangeArrowheads="1"/>
          </p:cNvSpPr>
          <p:nvPr/>
        </p:nvSpPr>
        <p:spPr bwMode="auto">
          <a:xfrm>
            <a:off x="2741051" y="3015777"/>
            <a:ext cx="6400800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0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2343547" y="3670495"/>
            <a:ext cx="7196173" cy="506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700" b="1" dirty="0" err="1" smtClean="0">
                <a:solidFill>
                  <a:srgbClr val="FF0000"/>
                </a:solidFill>
                <a:cs typeface="Times New Roman" panose="02020603050405020304" pitchFamily="18" charset="0"/>
                <a:sym typeface="+mn-ea"/>
              </a:rPr>
              <a:t>Viết: Tớ nhớ cậu.</a:t>
            </a:r>
            <a:endParaRPr kumimoji="0" lang="vi-VN" sz="2700" b="1" i="0" u="none" strike="noStrike" kern="1200" cap="none" spc="0" normalizeH="0" baseline="0" noProof="0" dirty="0" err="1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01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1000" showWhenStopped="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4692650" y="1510030"/>
            <a:ext cx="3658235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defTabSz="1219200">
                <a:defRPr/>
              </a:pPr>
              <a:r>
                <a:rPr lang="en-US" altLang="zh-CN" sz="8000" spc="300" dirty="0">
                  <a:solidFill>
                    <a:srgbClr val="FFFFFF"/>
                  </a:solidFill>
                  <a:latin typeface="Arial Rounded MT Bold" panose="020F0704030504030204" pitchFamily="34" charset="0"/>
                  <a:ea typeface="Microsoft YaHei" panose="020B0503020204020204" charset="-122"/>
                  <a:cs typeface="Arial Rounded MT Bold" panose="020F0704030504030204" pitchFamily="34" charset="0"/>
                </a:rPr>
                <a:t>Tiết 3</a:t>
              </a:r>
              <a:endParaRPr lang="zh-CN" altLang="en-US" sz="8000" spc="300" dirty="0">
                <a:solidFill>
                  <a:srgbClr val="FFFFFF"/>
                </a:solidFill>
                <a:latin typeface="Arial Rounded MT Bold" panose="020F0704030504030204" pitchFamily="34" charset="0"/>
                <a:ea typeface="Microsoft YaHei" panose="020B0503020204020204" charset="-122"/>
                <a:cs typeface="Arial Rounded MT Bold" panose="020F0704030504030204" pitchFamily="3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0" y="1614964"/>
            <a:ext cx="5563553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0" y="24203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30784" y="3137687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ctr" anchorCtr="0"/>
          <a:lstStyle/>
          <a:p>
            <a:pPr eaLnBrk="1" hangingPunct="1"/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1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>
            <a:fillRect/>
          </a:stretch>
        </p:blipFill>
        <p:spPr bwMode="auto">
          <a:xfrm>
            <a:off x="114300" y="1955165"/>
            <a:ext cx="12077700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19462" name="TextBox 8"/>
          <p:cNvSpPr txBox="1"/>
          <p:nvPr/>
        </p:nvSpPr>
        <p:spPr>
          <a:xfrm>
            <a:off x="655093" y="2274001"/>
            <a:ext cx="1265174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Kiến là bạn thân của sóc. Hằng ngày, hai bạn rủ 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220210" y="786765"/>
            <a:ext cx="3751580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Tớ nhớ cậu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 rot="1140000">
            <a:off x="1310640" y="2710815"/>
            <a:ext cx="311785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/</a:t>
            </a:r>
            <a:endParaRPr lang="en-US" sz="9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Box 8"/>
          <p:cNvSpPr txBox="1"/>
          <p:nvPr/>
        </p:nvSpPr>
        <p:spPr>
          <a:xfrm>
            <a:off x="114300" y="2985135"/>
            <a:ext cx="1265174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nhau đi học. Một ngày nọ, nhà kiến chuyển sang 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6" name="TextBox 8"/>
          <p:cNvSpPr txBox="1"/>
          <p:nvPr/>
        </p:nvSpPr>
        <p:spPr>
          <a:xfrm>
            <a:off x="114300" y="3747135"/>
            <a:ext cx="1265174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cánh rừng khác. Sóc và kiến rất buồn. Hai bạn tìm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7" name="TextBox 8"/>
          <p:cNvSpPr txBox="1"/>
          <p:nvPr/>
        </p:nvSpPr>
        <p:spPr>
          <a:xfrm>
            <a:off x="114300" y="4453890"/>
            <a:ext cx="1265174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cách gửi thư cho nhau để bày tỏ nỗi nhớ.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  <p:bldP spid="19462" grpId="1"/>
      <p:bldP spid="4" grpId="0"/>
      <p:bldP spid="4" grpId="1"/>
      <p:bldP spid="6" grpId="0"/>
      <p:bldP spid="6" grpId="1"/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985" y="1034415"/>
            <a:ext cx="9892030" cy="3653155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149985" y="4517390"/>
            <a:ext cx="1581785" cy="4565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-Rounded" panose="020B0500000000000000" pitchFamily="34" charset="0"/>
                <a:cs typeface="Arial-Rounded" panose="020B0500000000000000" pitchFamily="34" charset="0"/>
              </a:rPr>
              <a:t>con cua</a:t>
            </a:r>
            <a:endParaRPr lang="en-US" sz="280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879215" y="4588510"/>
            <a:ext cx="1965960" cy="4565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-Rounded" panose="020B0500000000000000" pitchFamily="34" charset="0"/>
                <a:cs typeface="Arial-Rounded" panose="020B0500000000000000" pitchFamily="34" charset="0"/>
              </a:rPr>
              <a:t>con công</a:t>
            </a:r>
            <a:endParaRPr lang="en-US" sz="280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044055" y="4578350"/>
            <a:ext cx="1965960" cy="4565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-Rounded" panose="020B0500000000000000" pitchFamily="34" charset="0"/>
                <a:cs typeface="Arial-Rounded" panose="020B0500000000000000" pitchFamily="34" charset="0"/>
              </a:rPr>
              <a:t>kỳ đà</a:t>
            </a:r>
            <a:endParaRPr lang="en-US" sz="280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255125" y="4588510"/>
            <a:ext cx="1965960" cy="4565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-Rounded" panose="020B0500000000000000" pitchFamily="34" charset="0"/>
                <a:cs typeface="Arial-Rounded" panose="020B0500000000000000" pitchFamily="34" charset="0"/>
              </a:rPr>
              <a:t>con kiến</a:t>
            </a:r>
            <a:endParaRPr lang="en-US" sz="280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bldLvl="0" animBg="1"/>
      <p:bldP spid="10" grpId="1" animBg="1"/>
      <p:bldP spid="11" grpId="0" bldLvl="0" animBg="1"/>
      <p:bldP spid="11" grpId="1" animBg="1"/>
      <p:bldP spid="12" grpId="0" bldLvl="0" animBg="1"/>
      <p:bldP spid="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1920240" y="525780"/>
            <a:ext cx="51320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-Rounded" panose="020B0500000000000000" pitchFamily="34" charset="0"/>
                <a:cs typeface="Arial-Rounded" panose="020B0500000000000000" pitchFamily="34" charset="0"/>
              </a:rPr>
              <a:t>3. Chọn a hoặc b</a:t>
            </a:r>
            <a:endParaRPr lang="en-US" sz="360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69315" y="1825625"/>
            <a:ext cx="10586720" cy="283146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168015" y="2666365"/>
            <a:ext cx="1008200" cy="35496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endParaRPr lang="en-US" sz="200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773035" y="2788285"/>
            <a:ext cx="945080" cy="35496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hươu</a:t>
            </a:r>
            <a:endParaRPr lang="en-US" sz="20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034280" y="3375992"/>
            <a:ext cx="1035685" cy="35496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Arial-Rounded" panose="020B0500000000000000" pitchFamily="34" charset="0"/>
                <a:cs typeface="Arial-Rounded" panose="020B0500000000000000" pitchFamily="34" charset="0"/>
              </a:rPr>
              <a:t>khướu</a:t>
            </a:r>
            <a:endParaRPr lang="en-US" sz="200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bldLvl="0" animBg="1"/>
      <p:bldP spid="9" grpId="1" animBg="1"/>
      <p:bldP spid="10" grpId="0" bldLvl="0" animBg="1"/>
      <p:bldP spid="1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1747520" y="698500"/>
            <a:ext cx="87934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-Rounded" panose="020B0500000000000000" pitchFamily="34" charset="0"/>
                <a:cs typeface="Arial-Rounded" panose="020B0500000000000000" pitchFamily="34" charset="0"/>
              </a:rPr>
              <a:t>b. Tìm từ ngữ có tiếng chứa en hoặc eng</a:t>
            </a:r>
            <a:endParaRPr lang="en-US" sz="360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5660" y="1908810"/>
            <a:ext cx="4902835" cy="1621155"/>
          </a:xfrm>
          <a:prstGeom prst="rect">
            <a:avLst/>
          </a:prstGeom>
        </p:spPr>
      </p:pic>
      <p:graphicFrame>
        <p:nvGraphicFramePr>
          <p:cNvPr id="10" name="Table 9"/>
          <p:cNvGraphicFramePr/>
          <p:nvPr/>
        </p:nvGraphicFramePr>
        <p:xfrm>
          <a:off x="3644265" y="3954780"/>
          <a:ext cx="4719320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9660"/>
                <a:gridCol w="2359660"/>
              </a:tblGrid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>
                          <a:latin typeface="Arial-Rounded" panose="020B0500000000000000" pitchFamily="34" charset="0"/>
                          <a:cs typeface="Arial-Rounded" panose="020B0500000000000000" pitchFamily="34" charset="0"/>
                        </a:rPr>
                        <a:t>en</a:t>
                      </a:r>
                      <a:endParaRPr lang="en-US" sz="3200">
                        <a:latin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>
                          <a:latin typeface="Arial-Rounded" panose="020B0500000000000000" pitchFamily="34" charset="0"/>
                          <a:cs typeface="Arial-Rounded" panose="020B0500000000000000" pitchFamily="34" charset="0"/>
                        </a:rPr>
                        <a:t>đan len</a:t>
                      </a:r>
                      <a:endParaRPr lang="en-US" sz="3200">
                        <a:latin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>
                          <a:latin typeface="Arial-Rounded" panose="020B0500000000000000" pitchFamily="34" charset="0"/>
                          <a:cs typeface="Arial-Rounded" panose="020B0500000000000000" pitchFamily="34" charset="0"/>
                        </a:rPr>
                        <a:t>eng</a:t>
                      </a:r>
                      <a:endParaRPr lang="en-US" sz="3200">
                        <a:latin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>
                          <a:latin typeface="Arial-Rounded" panose="020B0500000000000000" pitchFamily="34" charset="0"/>
                          <a:cs typeface="Arial-Rounded" panose="020B0500000000000000" pitchFamily="34" charset="0"/>
                        </a:rPr>
                        <a:t>leng keng</a:t>
                      </a:r>
                      <a:endParaRPr lang="en-US" sz="3200">
                        <a:latin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>
                          <a:latin typeface="Arial-Rounded" panose="020B0500000000000000" pitchFamily="34" charset="0"/>
                          <a:cs typeface="Arial-Rounded" panose="020B0500000000000000" pitchFamily="34" charset="0"/>
                        </a:rPr>
                        <a:t>en</a:t>
                      </a:r>
                      <a:endParaRPr lang="en-US" sz="3200">
                        <a:latin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>
                          <a:latin typeface="Arial-Rounded" panose="020B0500000000000000" pitchFamily="34" charset="0"/>
                          <a:cs typeface="Arial-Rounded" panose="020B0500000000000000" pitchFamily="34" charset="0"/>
                        </a:rPr>
                        <a:t>hoa sen</a:t>
                      </a:r>
                      <a:endParaRPr lang="en-US" sz="3200">
                        <a:latin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>
                          <a:latin typeface="Arial-Rounded" panose="020B0500000000000000" pitchFamily="34" charset="0"/>
                          <a:cs typeface="Arial-Rounded" panose="020B0500000000000000" pitchFamily="34" charset="0"/>
                        </a:rPr>
                        <a:t>eng</a:t>
                      </a:r>
                      <a:endParaRPr lang="en-US" sz="3200">
                        <a:latin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>
                          <a:latin typeface="Arial-Rounded" panose="020B0500000000000000" pitchFamily="34" charset="0"/>
                          <a:cs typeface="Arial-Rounded" panose="020B0500000000000000" pitchFamily="34" charset="0"/>
                        </a:rPr>
                        <a:t>xà beng</a:t>
                      </a:r>
                      <a:endParaRPr lang="en-US" sz="3200">
                        <a:latin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/>
            <a:r>
              <a:rPr lang="en-US" sz="8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CỦNG CỐ BÀI HỌC</a:t>
            </a:r>
            <a:endParaRPr lang="en-US" sz="8000" b="1" kern="1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Times New Roman" panose="02020603050405020304"/>
            </a:endParaRP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447</Words>
  <Application>WPS Presentation</Application>
  <PresentationFormat>Widescreen</PresentationFormat>
  <Paragraphs>60</Paragraphs>
  <Slides>8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8</vt:i4>
      </vt:variant>
    </vt:vector>
  </HeadingPairs>
  <TitlesOfParts>
    <vt:vector size="27" baseType="lpstr">
      <vt:lpstr>Arial</vt:lpstr>
      <vt:lpstr>SimSun</vt:lpstr>
      <vt:lpstr>Wingdings</vt:lpstr>
      <vt:lpstr>Microsoft YaHei</vt:lpstr>
      <vt:lpstr>Calibri Light</vt:lpstr>
      <vt:lpstr>HP001 4 hàng</vt:lpstr>
      <vt:lpstr>Arial-Rounded</vt:lpstr>
      <vt:lpstr>Yellowtail</vt:lpstr>
      <vt:lpstr>Arial Rounded MT Bold</vt:lpstr>
      <vt:lpstr>Times New Roman</vt:lpstr>
      <vt:lpstr>Calibri</vt:lpstr>
      <vt:lpstr>Calibri</vt:lpstr>
      <vt:lpstr>Times New Roman</vt:lpstr>
      <vt:lpstr>Arial Unicode MS</vt:lpstr>
      <vt:lpstr>字魂36号-正文宋楷</vt:lpstr>
      <vt:lpstr>2_Office Theme</vt:lpstr>
      <vt:lpstr>7_Office Theme</vt:lpstr>
      <vt:lpstr>6_Office Theme</vt:lpstr>
      <vt:lpstr>8_Office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Dell M4800</dc:creator>
  <cp:lastModifiedBy>Admin</cp:lastModifiedBy>
  <cp:revision>16</cp:revision>
  <dcterms:created xsi:type="dcterms:W3CDTF">2021-05-26T07:40:00Z</dcterms:created>
  <dcterms:modified xsi:type="dcterms:W3CDTF">2022-11-04T12:56:42Z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1033-11.2.0.11380</vt:lpwstr>
  </property>
  <property fmtid="{D5CDD505-2E9C-101B-9397-08002B2CF9AE}" pid="3" name="ICV">
    <vt:lpwstr>0FFFFB8EDB1547499A4D258F338FC056</vt:lpwstr>
  </property>
</Properties>
</file>