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0" r:id="rId3"/>
    <p:sldId id="263" r:id="rId5"/>
    <p:sldId id="261" r:id="rId6"/>
    <p:sldId id="275" r:id="rId7"/>
    <p:sldId id="267" r:id="rId8"/>
    <p:sldId id="257" r:id="rId9"/>
    <p:sldId id="278" r:id="rId10"/>
    <p:sldId id="279" r:id="rId11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60"/>
  </p:normalViewPr>
  <p:slideViewPr>
    <p:cSldViewPr>
      <p:cViewPr varScale="1">
        <p:scale>
          <a:sx n="75" d="100"/>
          <a:sy n="75" d="100"/>
        </p:scale>
        <p:origin x="1048" y="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nói thêm về khi </a:t>
            </a:r>
            <a:r>
              <a:rPr lang="vi-VN" baseline="0"/>
              <a:t>đổi</a:t>
            </a:r>
            <a:r>
              <a:rPr lang="en-US" baseline="0"/>
              <a:t> chỗ 2 số hạng trong 1 tổng thì tổng k thay </a:t>
            </a:r>
            <a:r>
              <a:rPr lang="vi-VN" baseline="0"/>
              <a:t>đối</a:t>
            </a:r>
            <a:r>
              <a:rPr lang="en-US" baseline="0"/>
              <a:t>….</a:t>
            </a: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191" y="3403206"/>
            <a:ext cx="9141620" cy="2025376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423379" y="3590291"/>
            <a:ext cx="2084003" cy="179547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3925421" y="4205623"/>
            <a:ext cx="1627399" cy="118013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7770275" y="676841"/>
            <a:ext cx="859061" cy="112128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44029" y="150908"/>
            <a:ext cx="1821182" cy="1821182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5047" y="-153813"/>
            <a:ext cx="609441" cy="609441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056583" y="455509"/>
            <a:ext cx="703059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035136" y="2115329"/>
            <a:ext cx="5074140" cy="53077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TOÁN</a:t>
            </a:r>
            <a:endParaRPr lang="vi-VN" sz="54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23208" y="2858010"/>
            <a:ext cx="6265989" cy="46164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000" b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TẬP CHUNG</a:t>
            </a:r>
            <a:endParaRPr lang="en-US" altLang="en-US" sz="3000" b="1" spc="600" dirty="0" smtClean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bảng cộng qua 10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29200" y="3619500"/>
            <a:ext cx="3019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các bài toán có về thêm, bớt một số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vị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1028700"/>
            <a:ext cx="3019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vào trò ch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548699"/>
          <a:ext cx="7393400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/>
                <a:gridCol w="954447"/>
                <a:gridCol w="954447"/>
                <a:gridCol w="954447"/>
                <a:gridCol w="954447"/>
                <a:gridCol w="954447"/>
                <a:gridCol w="954447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</a:tr>
              <a:tr h="370840">
                <a:tc vMerge="1"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735522" cy="609600"/>
            <a:chOff x="228600" y="190500"/>
            <a:chExt cx="1735522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399" y="228600"/>
              <a:ext cx="143072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?</a:t>
              </a:r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07123" y="262075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64576" y="2637831"/>
            <a:ext cx="693023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64123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22990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597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503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84431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5536" y="263326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17509" y="2632581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08109" y="2615500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985127" y="2615499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31815" y="3404865"/>
            <a:ext cx="6982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8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661508" y="1657195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+ 8         8 + 4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9164" y="174573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6615" y="1760488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1028" y="2950613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+ 4         7 + 5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88684" y="303915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6135" y="3053906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3" grpId="0"/>
      <p:bldP spid="14" grpId="0"/>
      <p:bldP spid="14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>
            <a:fillRect/>
          </a:stretch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448" y="194691"/>
            <a:ext cx="8918668" cy="742950"/>
            <a:chOff x="152400" y="424434"/>
            <a:chExt cx="8918668" cy="742950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24434"/>
              <a:ext cx="8613868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6 bạn </a:t>
              </a:r>
              <a:r>
                <a:rPr lang="vi-VN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 ch</a:t>
              </a:r>
              <a:r>
                <a:rPr lang="vi-VN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bóng rổ, sau </a:t>
              </a:r>
              <a:r>
                <a:rPr lang="vi-VN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thêm 3 bạn chạy </a:t>
              </a:r>
              <a:r>
                <a:rPr lang="vi-VN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cùng ch</a:t>
              </a:r>
              <a:r>
                <a:rPr lang="vi-VN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Hỏi lúc </a:t>
              </a:r>
              <a:r>
                <a:rPr lang="vi-VN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có tất cả bao nhiêu bạn ch</a:t>
              </a:r>
              <a:r>
                <a:rPr lang="vi-VN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bóng rổ?</a:t>
              </a:r>
              <a:endPara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5715000" y="56616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87952" y="900684"/>
            <a:ext cx="4575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561975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066799" y="136957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" lvl="1"/>
            <a:r>
              <a:rPr lang="en-US" sz="2200" b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</a:t>
            </a:r>
            <a:endParaRPr lang="en-US" sz="2200" b="1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9356" y="1962382"/>
            <a:ext cx="3657600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" lvl="1"/>
            <a:r>
              <a:rPr lang="en-US" sz="2200" b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		: 6 bạn</a:t>
            </a:r>
            <a:endParaRPr lang="en-US" sz="2200" b="1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" lvl="1"/>
            <a:r>
              <a:rPr lang="en-US" sz="2200" b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		: 3 bạn</a:t>
            </a:r>
            <a:endParaRPr lang="en-US" sz="2200" b="1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" lvl="1"/>
            <a:r>
              <a:rPr lang="en-US" sz="2200" b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tất cả	: … bạn?</a:t>
            </a:r>
            <a:endParaRPr lang="en-US" sz="2200" b="1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78781" y="137511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" lvl="1"/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sz="2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87397" y="1992836"/>
            <a:ext cx="6338316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vi-VN" alt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bạn ch</a:t>
            </a:r>
            <a:r>
              <a:rPr lang="vi-VN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bóng rổ</a:t>
            </a:r>
            <a:r>
              <a:rPr lang="vi-VN" alt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tất cả</a:t>
            </a:r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  <a:endParaRPr lang="en-US" sz="2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+ 3 = 9 (bạn)</a:t>
            </a:r>
            <a:endParaRPr lang="en-US" sz="2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9 bạn</a:t>
            </a:r>
            <a:endParaRPr lang="en-US" sz="2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79" b="88021" l="6735" r="97291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62" t="25000" r="2563" b="12500"/>
          <a:stretch>
            <a:fillRect/>
          </a:stretch>
        </p:blipFill>
        <p:spPr>
          <a:xfrm>
            <a:off x="1310603" y="2916430"/>
            <a:ext cx="7255002" cy="28083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4" b="99511" l="8293" r="90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1" t="4222" r="10541" b="4222"/>
          <a:stretch>
            <a:fillRect/>
          </a:stretch>
        </p:blipFill>
        <p:spPr>
          <a:xfrm>
            <a:off x="-172118" y="3506603"/>
            <a:ext cx="1908143" cy="2171698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35" y="2521651"/>
            <a:ext cx="2257095" cy="2982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>
            <a:fillRect/>
          </a:stretch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22" b="74609" l="60029" r="98755">
                        <a14:foregroundMark x1="63031" y1="51042" x2="64495" y2="53516"/>
                        <a14:foregroundMark x1="63763" y1="65104" x2="66179" y2="67448"/>
                        <a14:foregroundMark x1="63031" y1="64063" x2="64275" y2="63411"/>
                        <a14:foregroundMark x1="68741" y1="47656" x2="72840" y2="48568"/>
                        <a14:foregroundMark x1="73426" y1="48958" x2="75842" y2="49219"/>
                        <a14:foregroundMark x1="93192" y1="47917" x2="96559" y2="52865"/>
                        <a14:foregroundMark x1="62299" y1="51953" x2="63177" y2="54948"/>
                        <a14:foregroundMark x1="63177" y1="58464" x2="63250" y2="61458"/>
                        <a14:foregroundMark x1="62518" y1="61849" x2="63031" y2="65495"/>
                        <a14:foregroundMark x1="62445" y1="53646" x2="62811" y2="58594"/>
                        <a14:foregroundMark x1="62079" y1="52344" x2="62299" y2="49219"/>
                        <a14:foregroundMark x1="62811" y1="49219" x2="69327" y2="46745"/>
                        <a14:foregroundMark x1="70937" y1="46745" x2="76574" y2="48307"/>
                        <a14:foregroundMark x1="72255" y1="71745" x2="88580" y2="71354"/>
                        <a14:foregroundMark x1="77086" y1="47656" x2="89531" y2="46354"/>
                        <a14:foregroundMark x1="89678" y1="46615" x2="92679" y2="48047"/>
                        <a14:foregroundMark x1="95974" y1="52604" x2="97072" y2="61849"/>
                        <a14:foregroundMark x1="97072" y1="60807" x2="97950" y2="64063"/>
                        <a14:foregroundMark x1="97950" y1="66797" x2="97072" y2="70052"/>
                        <a14:foregroundMark x1="90776" y1="70964" x2="86018" y2="72005"/>
                        <a14:foregroundMark x1="63616" y1="67057" x2="67130" y2="70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1" t="44792" r="1328" b="25736"/>
          <a:stretch>
            <a:fillRect/>
          </a:stretch>
        </p:blipFill>
        <p:spPr bwMode="auto">
          <a:xfrm>
            <a:off x="5062839" y="1080300"/>
            <a:ext cx="4108526" cy="215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5448" y="194691"/>
            <a:ext cx="8683752" cy="742950"/>
            <a:chOff x="152400" y="424434"/>
            <a:chExt cx="8683752" cy="74295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24434"/>
              <a:ext cx="8378952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vi-VN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có 15 con cá sấu, sau </a:t>
              </a:r>
              <a:r>
                <a:rPr lang="vi-VN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có 3 con lên bờ. </a:t>
              </a:r>
              <a:endPara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còn lại bao nhiêu con cá sấu ở d</a:t>
              </a:r>
              <a:r>
                <a:rPr lang="vi-VN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772657" y="56080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875157"/>
            <a:ext cx="6086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4400" y="564997"/>
            <a:ext cx="4148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821917" y="12573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" lvl="1"/>
            <a:r>
              <a:rPr lang="en-US" sz="2200" b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</a:t>
            </a:r>
            <a:endParaRPr lang="en-US" sz="2200" b="1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3776" y="1924188"/>
            <a:ext cx="4527747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" lvl="1"/>
            <a:r>
              <a:rPr lang="en-US" sz="22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2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ưới</a:t>
            </a:r>
            <a:r>
              <a:rPr lang="en-US" sz="22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2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2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2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: 15 con </a:t>
            </a:r>
            <a:endParaRPr lang="en-US" sz="2200" b="1" dirty="0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" lvl="1"/>
            <a:r>
              <a:rPr lang="en-US" sz="22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2200" b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:   3 con</a:t>
            </a:r>
            <a:endParaRPr lang="en-US" sz="2200" b="1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" lvl="1"/>
            <a:r>
              <a:rPr lang="en-US" sz="22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2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: … con?</a:t>
            </a:r>
            <a:endParaRPr lang="en-US" sz="2200" b="1" dirty="0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630929" y="32385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" lvl="1"/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sz="2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330454" y="3862686"/>
            <a:ext cx="6204203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vi-VN" alt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 con cá sấu</a:t>
            </a:r>
            <a:r>
              <a:rPr lang="vi-VN" alt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còn lại</a:t>
            </a:r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d</a:t>
            </a:r>
            <a:r>
              <a:rPr lang="vi-VN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ưới</a:t>
            </a:r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hồ n</a:t>
            </a:r>
            <a:r>
              <a:rPr lang="vi-VN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</a:t>
            </a:r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là:</a:t>
            </a:r>
            <a:endParaRPr lang="en-US" sz="2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15 - 3 = 12 (con)</a:t>
            </a:r>
            <a:endParaRPr lang="en-US" sz="2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12 con cá sấu</a:t>
            </a:r>
            <a:endParaRPr lang="en-US" sz="2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2895600" y="2773365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10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10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20”.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08685" y="1453327"/>
            <a:ext cx="26212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ea"/>
              </a:rPr>
              <a:t>HOẠT </a:t>
            </a:r>
            <a:r>
              <a:rPr lang="en-US" sz="3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ea"/>
              </a:rPr>
              <a:t>ĐỘNG </a:t>
            </a:r>
            <a:endParaRPr lang="en-US" sz="3000" b="1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ea"/>
              </a:rPr>
              <a:t>CỦNG CỐ - TIẾP </a:t>
            </a:r>
            <a:r>
              <a:rPr lang="en-US" sz="3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ea"/>
              </a:rPr>
              <a:t>NỐI</a:t>
            </a:r>
            <a:endParaRPr lang="en-US" sz="3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1003</Words>
  <Application>WPS Presentation</Application>
  <PresentationFormat>On-screen Show (16:10)</PresentationFormat>
  <Paragraphs>127</Paragraphs>
  <Slides>8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Arial</vt:lpstr>
      <vt:lpstr>SimSun</vt:lpstr>
      <vt:lpstr>Wingdings</vt:lpstr>
      <vt:lpstr>Calibri</vt:lpstr>
      <vt:lpstr>Times New Roman</vt:lpstr>
      <vt:lpstr>Microsoft YaHei</vt:lpstr>
      <vt:lpstr>Arial-Rounded</vt:lpstr>
      <vt:lpstr>Yellowtail</vt:lpstr>
      <vt:lpstr>iCiel Crocante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Admin</cp:lastModifiedBy>
  <cp:revision>109</cp:revision>
  <dcterms:created xsi:type="dcterms:W3CDTF">2021-05-31T07:51:00Z</dcterms:created>
  <dcterms:modified xsi:type="dcterms:W3CDTF">2022-10-09T04:35:01Z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F54AC129ED5644C0932B39CCBF12B165</vt:lpwstr>
  </property>
  <property fmtid="{D5CDD505-2E9C-101B-9397-08002B2CF9AE}" pid="3" name="KSOProductBuildVer">
    <vt:lpwstr>1033-11.2.0.11341</vt:lpwstr>
  </property>
</Properties>
</file>