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28"/>
  </p:notesMasterIdLst>
  <p:sldIdLst>
    <p:sldId id="613" r:id="rId3"/>
    <p:sldId id="568" r:id="rId4"/>
    <p:sldId id="584" r:id="rId5"/>
    <p:sldId id="567" r:id="rId6"/>
    <p:sldId id="602" r:id="rId7"/>
    <p:sldId id="571" r:id="rId8"/>
    <p:sldId id="604" r:id="rId9"/>
    <p:sldId id="603" r:id="rId10"/>
    <p:sldId id="586" r:id="rId11"/>
    <p:sldId id="605" r:id="rId12"/>
    <p:sldId id="606" r:id="rId13"/>
    <p:sldId id="590" r:id="rId14"/>
    <p:sldId id="591" r:id="rId15"/>
    <p:sldId id="607" r:id="rId16"/>
    <p:sldId id="572" r:id="rId17"/>
    <p:sldId id="595" r:id="rId18"/>
    <p:sldId id="611" r:id="rId19"/>
    <p:sldId id="608" r:id="rId20"/>
    <p:sldId id="609" r:id="rId21"/>
    <p:sldId id="610" r:id="rId22"/>
    <p:sldId id="612" r:id="rId23"/>
    <p:sldId id="598" r:id="rId24"/>
    <p:sldId id="599" r:id="rId25"/>
    <p:sldId id="593" r:id="rId26"/>
    <p:sldId id="261" r:id="rId27"/>
  </p:sldIdLst>
  <p:sldSz cx="9144000" cy="5143500" type="screen16x9"/>
  <p:notesSz cx="6858000" cy="9144000"/>
  <p:embeddedFontLst>
    <p:embeddedFont>
      <p:font typeface="Andalus" panose="020B0604020202020204" charset="-78"/>
      <p:regular r:id="rId29"/>
    </p:embeddedFont>
    <p:embeddedFont>
      <p:font typeface="Calibri" panose="020F0502020204030204" pitchFamily="34" charset="0"/>
      <p:regular r:id="rId30"/>
      <p:bold r:id="rId31"/>
      <p:italic r:id="rId32"/>
      <p:boldItalic r:id="rId33"/>
    </p:embeddedFont>
    <p:embeddedFont>
      <p:font typeface="Lato" panose="020F0502020204030203" pitchFamily="34" charset="0"/>
      <p:regular r:id="rId34"/>
      <p:bold r:id="rId35"/>
      <p:italic r:id="rId36"/>
      <p:boldItalic r:id="rId37"/>
    </p:embeddedFont>
    <p:embeddedFont>
      <p:font typeface="Quicksand Medium"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8AC"/>
    <a:srgbClr val="89FB61"/>
    <a:srgbClr val="FFD1FF"/>
    <a:srgbClr val="EB67B6"/>
    <a:srgbClr val="007434"/>
    <a:srgbClr val="E80888"/>
    <a:srgbClr val="D50D8E"/>
    <a:srgbClr val="F446B6"/>
    <a:srgbClr val="009242"/>
    <a:srgbClr val="FEE7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58" autoAdjust="0"/>
    <p:restoredTop sz="95552" autoAdjust="0"/>
  </p:normalViewPr>
  <p:slideViewPr>
    <p:cSldViewPr snapToGrid="0">
      <p:cViewPr varScale="1">
        <p:scale>
          <a:sx n="52" d="100"/>
          <a:sy n="52" d="100"/>
        </p:scale>
        <p:origin x="390" y="6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4926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1134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3842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1281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05914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9/20/2021</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9/20/2021</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9/20/2021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9/20/2021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88879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9/20/2021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9/20/2021</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9/20/2021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16.xml"/><Relationship Id="rId5" Type="http://schemas.microsoft.com/office/2007/relationships/hdphoto" Target="../media/hdphoto5.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1.png"/><Relationship Id="rId1" Type="http://schemas.openxmlformats.org/officeDocument/2006/relationships/slideLayout" Target="../slideLayouts/slideLayout11.xml"/><Relationship Id="rId5" Type="http://schemas.microsoft.com/office/2007/relationships/hdphoto" Target="../media/hdphoto7.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3.png"/><Relationship Id="rId7" Type="http://schemas.openxmlformats.org/officeDocument/2006/relationships/image" Target="../media/image25.png"/><Relationship Id="rId12" Type="http://schemas.microsoft.com/office/2007/relationships/hdphoto" Target="../media/hdphoto3.wdp"/><Relationship Id="rId2" Type="http://schemas.openxmlformats.org/officeDocument/2006/relationships/audio" Target="../media/audio1.wav"/><Relationship Id="rId1" Type="http://schemas.openxmlformats.org/officeDocument/2006/relationships/slideLayout" Target="../slideLayouts/slideLayout11.xml"/><Relationship Id="rId6" Type="http://schemas.microsoft.com/office/2007/relationships/hdphoto" Target="../media/hdphoto9.wdp"/><Relationship Id="rId11" Type="http://schemas.openxmlformats.org/officeDocument/2006/relationships/image" Target="../media/image18.png"/><Relationship Id="rId5" Type="http://schemas.openxmlformats.org/officeDocument/2006/relationships/image" Target="../media/image24.png"/><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microsoft.com/office/2007/relationships/hdphoto" Target="../media/hdphoto10.wdp"/><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5.png"/><Relationship Id="rId5" Type="http://schemas.microsoft.com/office/2007/relationships/hdphoto" Target="../media/hdphoto9.wdp"/><Relationship Id="rId4" Type="http://schemas.openxmlformats.org/officeDocument/2006/relationships/image" Target="../media/image24.png"/><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4.png"/><Relationship Id="rId1" Type="http://schemas.openxmlformats.org/officeDocument/2006/relationships/slideLayout" Target="../slideLayouts/slideLayout11.xml"/><Relationship Id="rId5" Type="http://schemas.microsoft.com/office/2007/relationships/hdphoto" Target="../media/hdphoto10.wdp"/><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microsoft.com/office/2007/relationships/hdphoto" Target="../media/hdphoto10.wdp"/><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5.png"/><Relationship Id="rId5" Type="http://schemas.microsoft.com/office/2007/relationships/hdphoto" Target="../media/hdphoto9.wdp"/><Relationship Id="rId4" Type="http://schemas.openxmlformats.org/officeDocument/2006/relationships/image" Target="../media/image24.png"/><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microsoft.com/office/2007/relationships/hdphoto" Target="../media/hdphoto10.wdp"/><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5.png"/><Relationship Id="rId5" Type="http://schemas.microsoft.com/office/2007/relationships/hdphoto" Target="../media/hdphoto9.wdp"/><Relationship Id="rId4" Type="http://schemas.openxmlformats.org/officeDocument/2006/relationships/image" Target="../media/image24.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microsoft.com/office/2007/relationships/hdphoto" Target="../media/hdphoto10.wdp"/><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5.png"/><Relationship Id="rId5" Type="http://schemas.microsoft.com/office/2007/relationships/hdphoto" Target="../media/hdphoto9.wdp"/><Relationship Id="rId4" Type="http://schemas.openxmlformats.org/officeDocument/2006/relationships/image" Target="../media/image24.png"/><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1.xml"/><Relationship Id="rId6" Type="http://schemas.microsoft.com/office/2007/relationships/hdphoto" Target="../media/hdphoto11.wdp"/><Relationship Id="rId5" Type="http://schemas.openxmlformats.org/officeDocument/2006/relationships/image" Target="../media/image26.png"/><Relationship Id="rId10" Type="http://schemas.microsoft.com/office/2007/relationships/hdphoto" Target="../media/hdphoto12.wdp"/><Relationship Id="rId4" Type="http://schemas.microsoft.com/office/2007/relationships/hdphoto" Target="../media/hdphoto8.wdp"/><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18.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D7C0BE-6C24-4174-9AB9-12278A556D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35" y="259360"/>
            <a:ext cx="1765968" cy="1765968"/>
          </a:xfrm>
          <a:prstGeom prst="rect">
            <a:avLst/>
          </a:prstGeom>
        </p:spPr>
      </p:pic>
      <p:grpSp>
        <p:nvGrpSpPr>
          <p:cNvPr id="5" name="Group 4">
            <a:extLst>
              <a:ext uri="{FF2B5EF4-FFF2-40B4-BE49-F238E27FC236}">
                <a16:creationId xmlns:a16="http://schemas.microsoft.com/office/drawing/2014/main" id="{3B09EAF3-D9ED-4F11-A5F2-A48875AB0A56}"/>
              </a:ext>
            </a:extLst>
          </p:cNvPr>
          <p:cNvGrpSpPr/>
          <p:nvPr/>
        </p:nvGrpSpPr>
        <p:grpSpPr>
          <a:xfrm>
            <a:off x="-14605" y="-1905"/>
            <a:ext cx="9158605" cy="5145405"/>
            <a:chOff x="-14605" y="-1905"/>
            <a:chExt cx="12195810" cy="6900545"/>
          </a:xfrm>
        </p:grpSpPr>
        <p:pic>
          <p:nvPicPr>
            <p:cNvPr id="6" name="图片 4" descr="1">
              <a:extLst>
                <a:ext uri="{FF2B5EF4-FFF2-40B4-BE49-F238E27FC236}">
                  <a16:creationId xmlns:a16="http://schemas.microsoft.com/office/drawing/2014/main" id="{690F6F08-F4D7-4095-A01F-493004AE59DE}"/>
                </a:ext>
              </a:extLst>
            </p:cNvPr>
            <p:cNvPicPr>
              <a:picLocks noChangeAspect="1"/>
            </p:cNvPicPr>
            <p:nvPr/>
          </p:nvPicPr>
          <p:blipFill>
            <a:blip r:embed="rId3"/>
            <a:stretch>
              <a:fillRect/>
            </a:stretch>
          </p:blipFill>
          <p:spPr>
            <a:xfrm>
              <a:off x="-14605" y="4319270"/>
              <a:ext cx="12195810" cy="2579370"/>
            </a:xfrm>
            <a:prstGeom prst="rect">
              <a:avLst/>
            </a:prstGeom>
          </p:spPr>
        </p:pic>
        <p:pic>
          <p:nvPicPr>
            <p:cNvPr id="7" name="图片 5" descr="2">
              <a:extLst>
                <a:ext uri="{FF2B5EF4-FFF2-40B4-BE49-F238E27FC236}">
                  <a16:creationId xmlns:a16="http://schemas.microsoft.com/office/drawing/2014/main" id="{C66CEC76-E739-4A7F-A853-86E2171E6CFF}"/>
                </a:ext>
              </a:extLst>
            </p:cNvPr>
            <p:cNvPicPr>
              <a:picLocks noChangeAspect="1"/>
            </p:cNvPicPr>
            <p:nvPr/>
          </p:nvPicPr>
          <p:blipFill>
            <a:blip r:embed="rId4"/>
            <a:stretch>
              <a:fillRect/>
            </a:stretch>
          </p:blipFill>
          <p:spPr>
            <a:xfrm>
              <a:off x="-14605" y="-1905"/>
              <a:ext cx="12195810" cy="1260475"/>
            </a:xfrm>
            <a:prstGeom prst="rect">
              <a:avLst/>
            </a:prstGeom>
          </p:spPr>
        </p:pic>
        <p:pic>
          <p:nvPicPr>
            <p:cNvPr id="8" name="Picture 2" descr="C:\Users\Administrator\Desktop\56e262d2db7dc.png">
              <a:extLst>
                <a:ext uri="{FF2B5EF4-FFF2-40B4-BE49-F238E27FC236}">
                  <a16:creationId xmlns:a16="http://schemas.microsoft.com/office/drawing/2014/main" id="{3DA74389-85DF-485B-B9C0-C066BE6BEDB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890" y="1041400"/>
              <a:ext cx="798830" cy="8026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dministrator\Desktop\56e262d2db7dc.png">
              <a:extLst>
                <a:ext uri="{FF2B5EF4-FFF2-40B4-BE49-F238E27FC236}">
                  <a16:creationId xmlns:a16="http://schemas.microsoft.com/office/drawing/2014/main" id="{1A8C7EB6-F758-4090-95D1-C18C713C56D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1890" y="3740785"/>
              <a:ext cx="1217295" cy="11861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56e262d2db7dc.png">
              <a:extLst>
                <a:ext uri="{FF2B5EF4-FFF2-40B4-BE49-F238E27FC236}">
                  <a16:creationId xmlns:a16="http://schemas.microsoft.com/office/drawing/2014/main" id="{DCA5EB39-A7DE-4D86-9A52-11183469A50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01530" y="1073785"/>
              <a:ext cx="779145" cy="7372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56e262d2db7dc.png">
              <a:extLst>
                <a:ext uri="{FF2B5EF4-FFF2-40B4-BE49-F238E27FC236}">
                  <a16:creationId xmlns:a16="http://schemas.microsoft.com/office/drawing/2014/main" id="{75362A74-5429-47A5-BD68-C3ED6FED124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80675" y="2205355"/>
              <a:ext cx="1227455"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5" descr="3">
              <a:extLst>
                <a:ext uri="{FF2B5EF4-FFF2-40B4-BE49-F238E27FC236}">
                  <a16:creationId xmlns:a16="http://schemas.microsoft.com/office/drawing/2014/main" id="{76E2653B-1FA3-4C6E-9273-B0F775D0F338}"/>
                </a:ext>
              </a:extLst>
            </p:cNvPr>
            <p:cNvPicPr>
              <a:picLocks noChangeAspect="1"/>
            </p:cNvPicPr>
            <p:nvPr/>
          </p:nvPicPr>
          <p:blipFill>
            <a:blip r:embed="rId9"/>
            <a:stretch>
              <a:fillRect/>
            </a:stretch>
          </p:blipFill>
          <p:spPr>
            <a:xfrm rot="20760000" flipH="1">
              <a:off x="216787" y="2262684"/>
              <a:ext cx="1575435" cy="1514475"/>
            </a:xfrm>
            <a:prstGeom prst="rect">
              <a:avLst/>
            </a:prstGeom>
          </p:spPr>
        </p:pic>
        <p:pic>
          <p:nvPicPr>
            <p:cNvPr id="13" name="图片 16" descr="3">
              <a:extLst>
                <a:ext uri="{FF2B5EF4-FFF2-40B4-BE49-F238E27FC236}">
                  <a16:creationId xmlns:a16="http://schemas.microsoft.com/office/drawing/2014/main" id="{5FF55E18-362F-45CC-BAA8-7ED80E3237E3}"/>
                </a:ext>
              </a:extLst>
            </p:cNvPr>
            <p:cNvPicPr>
              <a:picLocks noChangeAspect="1"/>
            </p:cNvPicPr>
            <p:nvPr/>
          </p:nvPicPr>
          <p:blipFill>
            <a:blip r:embed="rId9"/>
            <a:stretch>
              <a:fillRect/>
            </a:stretch>
          </p:blipFill>
          <p:spPr>
            <a:xfrm>
              <a:off x="9897110" y="3576955"/>
              <a:ext cx="1555750" cy="1514475"/>
            </a:xfrm>
            <a:prstGeom prst="rect">
              <a:avLst/>
            </a:prstGeom>
          </p:spPr>
        </p:pic>
      </p:grpSp>
      <p:sp>
        <p:nvSpPr>
          <p:cNvPr id="2" name="TextBox 1">
            <a:extLst>
              <a:ext uri="{FF2B5EF4-FFF2-40B4-BE49-F238E27FC236}">
                <a16:creationId xmlns:a16="http://schemas.microsoft.com/office/drawing/2014/main" id="{6B2CC0F3-6ED7-42CD-8207-30328B40BD61}"/>
              </a:ext>
            </a:extLst>
          </p:cNvPr>
          <p:cNvSpPr txBox="1"/>
          <p:nvPr/>
        </p:nvSpPr>
        <p:spPr>
          <a:xfrm>
            <a:off x="1767512" y="654693"/>
            <a:ext cx="6482864" cy="95866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2000" b="1" dirty="0">
                <a:cs typeface="#9Slide03 Arima Madurai Medium" panose="00000600000000000000" pitchFamily="2" charset="0"/>
              </a:rPr>
              <a:t>PHÒNG GIÁO DỤC VÀ ĐÀO TẠO QUẬN LONG BIÊN</a:t>
            </a:r>
          </a:p>
          <a:p>
            <a:pPr algn="ctr">
              <a:lnSpc>
                <a:spcPct val="150000"/>
              </a:lnSpc>
            </a:pPr>
            <a:r>
              <a:rPr lang="en-US" sz="2000" b="1" dirty="0">
                <a:cs typeface="#9Slide03 Arima Madurai Medium" panose="00000600000000000000" pitchFamily="2" charset="0"/>
              </a:rPr>
              <a:t>TRƯỜNG TIỂU </a:t>
            </a:r>
            <a:r>
              <a:rPr lang="en-US" sz="2000" b="1">
                <a:cs typeface="#9Slide03 Arima Madurai Medium" panose="00000600000000000000" pitchFamily="2" charset="0"/>
              </a:rPr>
              <a:t>HỌC PHÚC LỢI</a:t>
            </a:r>
            <a:endParaRPr lang="vi-VN" sz="2000" b="1" dirty="0">
              <a:cs typeface="#9Slide03 Arima Madurai Medium" panose="00000600000000000000" pitchFamily="2" charset="0"/>
            </a:endParaRPr>
          </a:p>
        </p:txBody>
      </p:sp>
      <p:sp>
        <p:nvSpPr>
          <p:cNvPr id="3" name="TextBox 2">
            <a:extLst>
              <a:ext uri="{FF2B5EF4-FFF2-40B4-BE49-F238E27FC236}">
                <a16:creationId xmlns:a16="http://schemas.microsoft.com/office/drawing/2014/main" id="{3DD10498-09F9-40FC-AE6D-68A54D9FCEA9}"/>
              </a:ext>
            </a:extLst>
          </p:cNvPr>
          <p:cNvSpPr txBox="1"/>
          <p:nvPr/>
        </p:nvSpPr>
        <p:spPr>
          <a:xfrm>
            <a:off x="-819022" y="2212268"/>
            <a:ext cx="10782043"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a:solidFill>
                  <a:srgbClr val="FF0000"/>
                </a:solidFill>
                <a:cs typeface="#9Slide03 Arima Madurai Medium" panose="00000600000000000000" pitchFamily="2" charset="0"/>
              </a:rPr>
              <a:t>CHÀO MỪNG CÁC CON </a:t>
            </a:r>
          </a:p>
          <a:p>
            <a:pPr algn="ctr"/>
            <a:r>
              <a:rPr lang="en-US" sz="4800" b="1">
                <a:solidFill>
                  <a:srgbClr val="FF0000"/>
                </a:solidFill>
                <a:cs typeface="#9Slide03 Arima Madurai Medium" panose="00000600000000000000" pitchFamily="2" charset="0"/>
              </a:rPr>
              <a:t>ĐẾN TIẾT TIẾNG VIỆT</a:t>
            </a:r>
            <a:endParaRPr lang="vi-VN" sz="4800" b="1" dirty="0">
              <a:solidFill>
                <a:srgbClr val="FF0000"/>
              </a:solidFill>
              <a:cs typeface="#9Slide03 Arima Madurai Medium" panose="00000600000000000000" pitchFamily="2" charset="0"/>
            </a:endParaRPr>
          </a:p>
        </p:txBody>
      </p:sp>
    </p:spTree>
    <p:extLst>
      <p:ext uri="{BB962C8B-B14F-4D97-AF65-F5344CB8AC3E}">
        <p14:creationId xmlns:p14="http://schemas.microsoft.com/office/powerpoint/2010/main" val="2289746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a:t>   Voi em thích mặc đẹp và thích được khen xinh. Ở nhà, voi em luôn hỏi anh: “Em có xinh không?”. Voi anh bao giờ cũng khen: “Em xinh lắm!”.</a:t>
            </a:r>
          </a:p>
          <a:p>
            <a:pPr algn="just">
              <a:lnSpc>
                <a:spcPct val="90000"/>
              </a:lnSpc>
            </a:pPr>
            <a:r>
              <a:rPr lang="en-US" sz="1800"/>
              <a:t>    Một hôm, gặp hươu, voi em hỏi:</a:t>
            </a:r>
          </a:p>
          <a:p>
            <a:pPr algn="just">
              <a:lnSpc>
                <a:spcPct val="90000"/>
              </a:lnSpc>
            </a:pPr>
            <a:r>
              <a:rPr lang="en-US" sz="1800"/>
              <a:t>    - Em có xinh không?</a:t>
            </a:r>
          </a:p>
          <a:p>
            <a:pPr algn="just">
              <a:lnSpc>
                <a:spcPct val="90000"/>
              </a:lnSpc>
            </a:pPr>
            <a:r>
              <a:rPr lang="en-US" sz="1800"/>
              <a:t>    Hươu ngắm voi rồi lắc đầu:</a:t>
            </a:r>
          </a:p>
          <a:p>
            <a:pPr algn="just">
              <a:lnSpc>
                <a:spcPct val="90000"/>
              </a:lnSpc>
            </a:pPr>
            <a:r>
              <a:rPr lang="en-US" sz="1800"/>
              <a:t>    - Chưa xinh lắm vì em không có đôi sừng giống anh.</a:t>
            </a:r>
          </a:p>
          <a:p>
            <a:pPr algn="just">
              <a:lnSpc>
                <a:spcPct val="90000"/>
              </a:lnSpc>
            </a:pPr>
            <a:r>
              <a:rPr lang="en-US" sz="1800"/>
              <a:t>    Nghe vậy, voi nhặt vài cành cây khô, gài lên đầu rồi đi tiếp.</a:t>
            </a:r>
          </a:p>
          <a:p>
            <a:pPr algn="just">
              <a:lnSpc>
                <a:spcPct val="90000"/>
              </a:lnSpc>
            </a:pPr>
            <a:r>
              <a:rPr lang="en-US" sz="1800"/>
              <a:t>    Gặp dê, voi hỏi:</a:t>
            </a:r>
          </a:p>
          <a:p>
            <a:pPr algn="just">
              <a:lnSpc>
                <a:spcPct val="90000"/>
              </a:lnSpc>
            </a:pPr>
            <a:r>
              <a:rPr lang="en-US" sz="1800"/>
              <a:t>    - Em có xinh không?</a:t>
            </a:r>
          </a:p>
          <a:p>
            <a:pPr algn="just">
              <a:lnSpc>
                <a:spcPct val="90000"/>
              </a:lnSpc>
            </a:pPr>
            <a:r>
              <a:rPr lang="en-US" sz="1800"/>
              <a:t>    - Không, vì cậu không có bộ râu giống tôi.</a:t>
            </a:r>
          </a:p>
          <a:p>
            <a:pPr algn="just">
              <a:lnSpc>
                <a:spcPct val="90000"/>
              </a:lnSpc>
            </a:pPr>
            <a:r>
              <a:rPr lang="en-US" sz="1800"/>
              <a:t>    Voi liền nhổ một khóm cỏ dại bên đường, gắn vào cằm rồi về nhà. </a:t>
            </a:r>
          </a:p>
          <a:p>
            <a:pPr algn="just">
              <a:lnSpc>
                <a:spcPct val="90000"/>
              </a:lnSpc>
            </a:pPr>
            <a:r>
              <a:rPr lang="en-US" sz="1800"/>
              <a:t>    Về nhà với đôi sừng và bộ râu giả, voi em hớn hở hỏi anh:</a:t>
            </a:r>
          </a:p>
          <a:p>
            <a:pPr algn="just">
              <a:lnSpc>
                <a:spcPct val="90000"/>
              </a:lnSpc>
            </a:pPr>
            <a:r>
              <a:rPr lang="en-US" sz="1800"/>
              <a:t>    - Em có xinh hơn không?</a:t>
            </a:r>
          </a:p>
          <a:p>
            <a:pPr algn="just">
              <a:lnSpc>
                <a:spcPct val="90000"/>
              </a:lnSpc>
            </a:pPr>
            <a:r>
              <a:rPr lang="en-US" sz="1800"/>
              <a:t>    Voi anh nói:</a:t>
            </a:r>
          </a:p>
          <a:p>
            <a:pPr algn="just">
              <a:lnSpc>
                <a:spcPct val="90000"/>
              </a:lnSpc>
            </a:pPr>
            <a:r>
              <a:rPr lang="en-US" sz="1800"/>
              <a:t>   - Trời ơi, sao em lại thêm sừng và râu thế này? Xấu lắm!</a:t>
            </a:r>
          </a:p>
          <a:p>
            <a:pPr algn="just">
              <a:lnSpc>
                <a:spcPct val="90000"/>
              </a:lnSpc>
            </a:pPr>
            <a:r>
              <a:rPr lang="en-US" sz="1800"/>
              <a:t>   Voi em ngắm mình trong gương và thấy xấu thật. Sau khi bỏ sừng và râu đi, voi em thấy mình xinh đẹp hẳn lên. Giờ đây, voi em hiểu rằng mình chỉ xinh đẹp khi đúng là voi.</a:t>
            </a:r>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
        <p:nvSpPr>
          <p:cNvPr id="14" name="Oval 13">
            <a:extLst>
              <a:ext uri="{FF2B5EF4-FFF2-40B4-BE49-F238E27FC236}">
                <a16:creationId xmlns:a16="http://schemas.microsoft.com/office/drawing/2014/main" id="{955C0926-FE19-46FD-B115-12557B0FCDFB}"/>
              </a:ext>
            </a:extLst>
          </p:cNvPr>
          <p:cNvSpPr/>
          <p:nvPr/>
        </p:nvSpPr>
        <p:spPr>
          <a:xfrm>
            <a:off x="344384" y="444888"/>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t>1</a:t>
            </a:r>
            <a:endParaRPr lang="en-US" sz="2000" b="1"/>
          </a:p>
        </p:txBody>
      </p:sp>
      <p:sp>
        <p:nvSpPr>
          <p:cNvPr id="15" name="Oval 14">
            <a:extLst>
              <a:ext uri="{FF2B5EF4-FFF2-40B4-BE49-F238E27FC236}">
                <a16:creationId xmlns:a16="http://schemas.microsoft.com/office/drawing/2014/main" id="{1CADABF8-9DF3-4061-8ADA-215B6FC3D07F}"/>
              </a:ext>
            </a:extLst>
          </p:cNvPr>
          <p:cNvSpPr/>
          <p:nvPr/>
        </p:nvSpPr>
        <p:spPr>
          <a:xfrm>
            <a:off x="344384" y="2960440"/>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t>2</a:t>
            </a:r>
            <a:endParaRPr lang="en-US" sz="2000" b="1"/>
          </a:p>
        </p:txBody>
      </p:sp>
      <p:grpSp>
        <p:nvGrpSpPr>
          <p:cNvPr id="16" name="Group 15">
            <a:extLst>
              <a:ext uri="{FF2B5EF4-FFF2-40B4-BE49-F238E27FC236}">
                <a16:creationId xmlns:a16="http://schemas.microsoft.com/office/drawing/2014/main" id="{6F70FE0C-3031-493C-8040-938532C15477}"/>
              </a:ext>
            </a:extLst>
          </p:cNvPr>
          <p:cNvGrpSpPr/>
          <p:nvPr/>
        </p:nvGrpSpPr>
        <p:grpSpPr>
          <a:xfrm>
            <a:off x="4922476" y="2648034"/>
            <a:ext cx="165798" cy="312406"/>
            <a:chOff x="7033846" y="1517301"/>
            <a:chExt cx="165798" cy="312406"/>
          </a:xfrm>
        </p:grpSpPr>
        <p:cxnSp>
          <p:nvCxnSpPr>
            <p:cNvPr id="17" name="Straight Connector 16">
              <a:extLst>
                <a:ext uri="{FF2B5EF4-FFF2-40B4-BE49-F238E27FC236}">
                  <a16:creationId xmlns:a16="http://schemas.microsoft.com/office/drawing/2014/main" id="{6FBC1039-F794-4721-9927-57949BB50FEE}"/>
                </a:ext>
              </a:extLst>
            </p:cNvPr>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842700-6452-42D5-BAEE-0188357C6F83}"/>
                </a:ext>
              </a:extLst>
            </p:cNvPr>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413A301B-0512-45A3-8D33-EDEA4401914C}"/>
              </a:ext>
            </a:extLst>
          </p:cNvPr>
          <p:cNvSpPr txBox="1"/>
          <p:nvPr/>
        </p:nvSpPr>
        <p:spPr>
          <a:xfrm>
            <a:off x="6305266" y="70879"/>
            <a:ext cx="2639733" cy="369332"/>
          </a:xfrm>
          <a:prstGeom prst="rect">
            <a:avLst/>
          </a:prstGeom>
          <a:solidFill>
            <a:srgbClr val="00B0F0"/>
          </a:solidFill>
        </p:spPr>
        <p:txBody>
          <a:bodyPr wrap="square" rtlCol="0">
            <a:spAutoFit/>
          </a:bodyPr>
          <a:lstStyle/>
          <a:p>
            <a:pPr algn="ctr"/>
            <a:r>
              <a:rPr lang="en-US" sz="1800"/>
              <a:t>Đọc nối tiếp đoạn lần 2</a:t>
            </a:r>
          </a:p>
        </p:txBody>
      </p:sp>
    </p:spTree>
    <p:extLst>
      <p:ext uri="{BB962C8B-B14F-4D97-AF65-F5344CB8AC3E}">
        <p14:creationId xmlns:p14="http://schemas.microsoft.com/office/powerpoint/2010/main" val="359238118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a:t>   Voi em thích mặc đẹp và thích được khen xinh. Ở nhà, voi em luôn hỏi anh: “Em có xinh không?”. Voi anh bao giờ cũng khen: “Em xinh lắm!”.</a:t>
            </a:r>
          </a:p>
          <a:p>
            <a:pPr algn="just">
              <a:lnSpc>
                <a:spcPct val="90000"/>
              </a:lnSpc>
            </a:pPr>
            <a:r>
              <a:rPr lang="en-US" sz="1800"/>
              <a:t>    Một hôm, gặp hươu, voi em hỏi:</a:t>
            </a:r>
          </a:p>
          <a:p>
            <a:pPr algn="just">
              <a:lnSpc>
                <a:spcPct val="90000"/>
              </a:lnSpc>
            </a:pPr>
            <a:r>
              <a:rPr lang="en-US" sz="1800"/>
              <a:t>    - Em có xinh không?</a:t>
            </a:r>
          </a:p>
          <a:p>
            <a:pPr algn="just">
              <a:lnSpc>
                <a:spcPct val="90000"/>
              </a:lnSpc>
            </a:pPr>
            <a:r>
              <a:rPr lang="en-US" sz="1800"/>
              <a:t>    Hươu ngắm voi rồi lắc đầu:</a:t>
            </a:r>
          </a:p>
          <a:p>
            <a:pPr algn="just">
              <a:lnSpc>
                <a:spcPct val="90000"/>
              </a:lnSpc>
            </a:pPr>
            <a:r>
              <a:rPr lang="en-US" sz="1800"/>
              <a:t>    - Chưa xinh lắm vì em không có đôi sừng giống anh.</a:t>
            </a:r>
          </a:p>
          <a:p>
            <a:pPr algn="just">
              <a:lnSpc>
                <a:spcPct val="90000"/>
              </a:lnSpc>
            </a:pPr>
            <a:r>
              <a:rPr lang="en-US" sz="1800"/>
              <a:t>    Nghe vậy, voi nhặt vài cành cây khô, gài lên đầu rồi đi tiếp.</a:t>
            </a:r>
          </a:p>
          <a:p>
            <a:pPr algn="just">
              <a:lnSpc>
                <a:spcPct val="90000"/>
              </a:lnSpc>
            </a:pPr>
            <a:r>
              <a:rPr lang="en-US" sz="1800"/>
              <a:t>    Gặp dê, voi hỏi:</a:t>
            </a:r>
          </a:p>
          <a:p>
            <a:pPr algn="just">
              <a:lnSpc>
                <a:spcPct val="90000"/>
              </a:lnSpc>
            </a:pPr>
            <a:r>
              <a:rPr lang="en-US" sz="1800"/>
              <a:t>    - Em có xinh không?</a:t>
            </a:r>
          </a:p>
          <a:p>
            <a:pPr algn="just">
              <a:lnSpc>
                <a:spcPct val="90000"/>
              </a:lnSpc>
            </a:pPr>
            <a:r>
              <a:rPr lang="en-US" sz="1800"/>
              <a:t>    - Không, vì cậu không có bộ râu giống tôi.</a:t>
            </a:r>
          </a:p>
          <a:p>
            <a:pPr algn="just">
              <a:lnSpc>
                <a:spcPct val="90000"/>
              </a:lnSpc>
            </a:pPr>
            <a:r>
              <a:rPr lang="en-US" sz="1800"/>
              <a:t>    Voi liền nhổ một khóm cỏ dại bên đường, gắn vào cằm rồi về nhà. </a:t>
            </a:r>
          </a:p>
          <a:p>
            <a:pPr algn="just">
              <a:lnSpc>
                <a:spcPct val="90000"/>
              </a:lnSpc>
            </a:pPr>
            <a:r>
              <a:rPr lang="en-US" sz="1800"/>
              <a:t>    Về nhà với đôi sừng và bộ râu giả, voi em hớn hở hỏi anh:</a:t>
            </a:r>
          </a:p>
          <a:p>
            <a:pPr algn="just">
              <a:lnSpc>
                <a:spcPct val="90000"/>
              </a:lnSpc>
            </a:pPr>
            <a:r>
              <a:rPr lang="en-US" sz="1800"/>
              <a:t>    - Em có xinh hơn không?</a:t>
            </a:r>
          </a:p>
          <a:p>
            <a:pPr algn="just">
              <a:lnSpc>
                <a:spcPct val="90000"/>
              </a:lnSpc>
            </a:pPr>
            <a:r>
              <a:rPr lang="en-US" sz="1800"/>
              <a:t>    Voi anh nói:</a:t>
            </a:r>
          </a:p>
          <a:p>
            <a:pPr algn="just">
              <a:lnSpc>
                <a:spcPct val="90000"/>
              </a:lnSpc>
            </a:pPr>
            <a:r>
              <a:rPr lang="en-US" sz="1800"/>
              <a:t>   - Trời ơi, sao em lại thêm sừng và râu thế này? Xấu lắm!</a:t>
            </a:r>
          </a:p>
          <a:p>
            <a:pPr algn="just">
              <a:lnSpc>
                <a:spcPct val="90000"/>
              </a:lnSpc>
            </a:pPr>
            <a:r>
              <a:rPr lang="en-US" sz="1800"/>
              <a:t>   Voi em ngắm mình trong gương và thấy xấu thật. Sau khi bỏ sừng và râu đi, voi em thấy mình xinh đẹp hẳn lên. Giờ đây, voi em hiểu rằng mình chỉ xinh đẹp khi đúng là voi.</a:t>
            </a:r>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
        <p:nvSpPr>
          <p:cNvPr id="20" name="TextBox 19">
            <a:extLst>
              <a:ext uri="{FF2B5EF4-FFF2-40B4-BE49-F238E27FC236}">
                <a16:creationId xmlns:a16="http://schemas.microsoft.com/office/drawing/2014/main" id="{6D245D75-EBC4-4E72-BF31-5D3E18442B7B}"/>
              </a:ext>
            </a:extLst>
          </p:cNvPr>
          <p:cNvSpPr txBox="1"/>
          <p:nvPr/>
        </p:nvSpPr>
        <p:spPr>
          <a:xfrm>
            <a:off x="7042464" y="127514"/>
            <a:ext cx="1898244" cy="369332"/>
          </a:xfrm>
          <a:prstGeom prst="rect">
            <a:avLst/>
          </a:prstGeom>
          <a:solidFill>
            <a:srgbClr val="00B0F0"/>
          </a:solidFill>
        </p:spPr>
        <p:txBody>
          <a:bodyPr wrap="square" rtlCol="0">
            <a:spAutoFit/>
          </a:bodyPr>
          <a:lstStyle/>
          <a:p>
            <a:pPr algn="ctr"/>
            <a:r>
              <a:rPr lang="en-US" sz="1800"/>
              <a:t>Đọc toàn bài</a:t>
            </a:r>
          </a:p>
        </p:txBody>
      </p:sp>
    </p:spTree>
    <p:extLst>
      <p:ext uri="{BB962C8B-B14F-4D97-AF65-F5344CB8AC3E}">
        <p14:creationId xmlns:p14="http://schemas.microsoft.com/office/powerpoint/2010/main" val="76500003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00B0F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bg1"/>
                </a:solidFill>
                <a:latin typeface="Arial" pitchFamily="34" charset="0"/>
                <a:cs typeface="Arial" pitchFamily="34" charset="0"/>
              </a:rPr>
              <a:t>Tiết 2</a:t>
            </a:r>
          </a:p>
        </p:txBody>
      </p:sp>
      <p:sp>
        <p:nvSpPr>
          <p:cNvPr id="3" name="Oval 2"/>
          <p:cNvSpPr/>
          <p:nvPr/>
        </p:nvSpPr>
        <p:spPr>
          <a:xfrm>
            <a:off x="2064103" y="1953039"/>
            <a:ext cx="1212574" cy="1143000"/>
          </a:xfrm>
          <a:prstGeom prst="ellipse">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74537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70337"/>
            <a:ext cx="9144000" cy="5132868"/>
            <a:chOff x="0" y="-138500"/>
            <a:chExt cx="9144000" cy="5271367"/>
          </a:xfrm>
        </p:grpSpPr>
        <p:cxnSp>
          <p:nvCxnSpPr>
            <p:cNvPr id="12" name="Straight Connector 11"/>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38500"/>
              <a:ext cx="1221983" cy="27699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200" b="1" cap="all" spc="0">
                  <a:ln>
                    <a:solidFill>
                      <a:srgbClr val="FFFF00"/>
                    </a:solidFill>
                  </a:ln>
                  <a:solidFill>
                    <a:srgbClr val="F446B6"/>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Quynh miss</a:t>
              </a:r>
            </a:p>
          </p:txBody>
        </p:sp>
      </p:grpSp>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668"/>
          <a:stretch/>
        </p:blipFill>
        <p:spPr bwMode="auto">
          <a:xfrm>
            <a:off x="5918850" y="937549"/>
            <a:ext cx="3225150" cy="392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80749" y="729205"/>
            <a:ext cx="1297150" cy="1107996"/>
          </a:xfrm>
          <a:prstGeom prst="rect">
            <a:avLst/>
          </a:prstGeom>
          <a:noFill/>
        </p:spPr>
        <p:txBody>
          <a:bodyPr wrap="none" rtlCol="0">
            <a:spAutoFit/>
          </a:bodyPr>
          <a:lstStyle/>
          <a:p>
            <a:r>
              <a:rPr lang="en-US" sz="6600" b="1">
                <a:solidFill>
                  <a:srgbClr val="FF0000"/>
                </a:solidFill>
                <a:latin typeface="Andalus" pitchFamily="18" charset="-78"/>
                <a:cs typeface="Andalus" pitchFamily="18" charset="-78"/>
              </a:rPr>
              <a:t>h</a:t>
            </a:r>
            <a:r>
              <a:rPr lang="en-US" sz="6600" b="1">
                <a:solidFill>
                  <a:srgbClr val="0070C0"/>
                </a:solidFill>
                <a:latin typeface="Andalus" pitchFamily="18" charset="-78"/>
                <a:cs typeface="Andalus" pitchFamily="18" charset="-78"/>
              </a:rPr>
              <a:t>á</a:t>
            </a:r>
            <a:r>
              <a:rPr lang="en-US" sz="6600" b="1">
                <a:solidFill>
                  <a:srgbClr val="E80888"/>
                </a:solidFill>
                <a:latin typeface="Andalus" pitchFamily="18" charset="-78"/>
                <a:cs typeface="Andalus" pitchFamily="18" charset="-78"/>
              </a:rPr>
              <a:t>t</a:t>
            </a: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32425" y="1659392"/>
            <a:ext cx="56864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44519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a:t>   Voi em thích mặc đẹp và thích được khen xinh. Ở nhà, voi em luôn hỏi anh: “Em có xinh không?”. Voi anh bao giờ cũng khen: “Em xinh lắm!”.</a:t>
            </a:r>
          </a:p>
          <a:p>
            <a:pPr algn="just">
              <a:lnSpc>
                <a:spcPct val="90000"/>
              </a:lnSpc>
            </a:pPr>
            <a:r>
              <a:rPr lang="en-US" sz="1800"/>
              <a:t>    Một hôm, gặp hươu, voi em hỏi:</a:t>
            </a:r>
          </a:p>
          <a:p>
            <a:pPr algn="just">
              <a:lnSpc>
                <a:spcPct val="90000"/>
              </a:lnSpc>
            </a:pPr>
            <a:r>
              <a:rPr lang="en-US" sz="1800"/>
              <a:t>    - Em có xinh không?</a:t>
            </a:r>
          </a:p>
          <a:p>
            <a:pPr algn="just">
              <a:lnSpc>
                <a:spcPct val="90000"/>
              </a:lnSpc>
            </a:pPr>
            <a:r>
              <a:rPr lang="en-US" sz="1800"/>
              <a:t>    Hươu ngắm voi rồi lắc đầu:</a:t>
            </a:r>
          </a:p>
          <a:p>
            <a:pPr algn="just">
              <a:lnSpc>
                <a:spcPct val="90000"/>
              </a:lnSpc>
            </a:pPr>
            <a:r>
              <a:rPr lang="en-US" sz="1800"/>
              <a:t>    - Chưa xinh lắm vì em không có đôi sừng giống anh.</a:t>
            </a:r>
          </a:p>
          <a:p>
            <a:pPr algn="just">
              <a:lnSpc>
                <a:spcPct val="90000"/>
              </a:lnSpc>
            </a:pPr>
            <a:r>
              <a:rPr lang="en-US" sz="1800"/>
              <a:t>    Nghe vậy, voi nhặt vài cành cây khô, gài lên đầu rồi đi tiếp.</a:t>
            </a:r>
          </a:p>
          <a:p>
            <a:pPr algn="just">
              <a:lnSpc>
                <a:spcPct val="90000"/>
              </a:lnSpc>
            </a:pPr>
            <a:r>
              <a:rPr lang="en-US" sz="1800"/>
              <a:t>    Gặp dê, voi hỏi:</a:t>
            </a:r>
          </a:p>
          <a:p>
            <a:pPr algn="just">
              <a:lnSpc>
                <a:spcPct val="90000"/>
              </a:lnSpc>
            </a:pPr>
            <a:r>
              <a:rPr lang="en-US" sz="1800"/>
              <a:t>    - Em có xinh không?</a:t>
            </a:r>
          </a:p>
          <a:p>
            <a:pPr algn="just">
              <a:lnSpc>
                <a:spcPct val="90000"/>
              </a:lnSpc>
            </a:pPr>
            <a:r>
              <a:rPr lang="en-US" sz="1800"/>
              <a:t>    - Không, vì cậu không có bộ râu giống tôi.</a:t>
            </a:r>
          </a:p>
          <a:p>
            <a:pPr algn="just">
              <a:lnSpc>
                <a:spcPct val="90000"/>
              </a:lnSpc>
            </a:pPr>
            <a:r>
              <a:rPr lang="en-US" sz="1800"/>
              <a:t>    Voi liền nhổ một khóm cỏ dại bên đường, gắn vào cằm rồi về nhà. </a:t>
            </a:r>
          </a:p>
          <a:p>
            <a:pPr algn="just">
              <a:lnSpc>
                <a:spcPct val="90000"/>
              </a:lnSpc>
            </a:pPr>
            <a:r>
              <a:rPr lang="en-US" sz="1800"/>
              <a:t>    Về nhà với đôi sừng và bộ râu giả, voi em hớn hở hỏi anh:</a:t>
            </a:r>
          </a:p>
          <a:p>
            <a:pPr algn="just">
              <a:lnSpc>
                <a:spcPct val="90000"/>
              </a:lnSpc>
            </a:pPr>
            <a:r>
              <a:rPr lang="en-US" sz="1800"/>
              <a:t>    - Em có xinh hơn không?</a:t>
            </a:r>
          </a:p>
          <a:p>
            <a:pPr algn="just">
              <a:lnSpc>
                <a:spcPct val="90000"/>
              </a:lnSpc>
            </a:pPr>
            <a:r>
              <a:rPr lang="en-US" sz="1800"/>
              <a:t>    Voi anh nói:</a:t>
            </a:r>
          </a:p>
          <a:p>
            <a:pPr algn="just">
              <a:lnSpc>
                <a:spcPct val="90000"/>
              </a:lnSpc>
            </a:pPr>
            <a:r>
              <a:rPr lang="en-US" sz="1800"/>
              <a:t>   - Trời ơi, sao em lại thêm sừng và râu thế này? Xấu lắm!</a:t>
            </a:r>
          </a:p>
          <a:p>
            <a:pPr algn="just">
              <a:lnSpc>
                <a:spcPct val="90000"/>
              </a:lnSpc>
            </a:pPr>
            <a:r>
              <a:rPr lang="en-US" sz="1800"/>
              <a:t>   Voi em ngắm mình trong gương và thấy xấu thật. Sau khi bỏ sừng và râu đi, voi em thấy mình xinh đẹp hẳn lên. Giờ đây, voi em hiểu rằng mình chỉ xinh đẹp khi đúng là voi.</a:t>
            </a:r>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
        <p:nvSpPr>
          <p:cNvPr id="20" name="TextBox 19">
            <a:extLst>
              <a:ext uri="{FF2B5EF4-FFF2-40B4-BE49-F238E27FC236}">
                <a16:creationId xmlns:a16="http://schemas.microsoft.com/office/drawing/2014/main" id="{6D245D75-EBC4-4E72-BF31-5D3E18442B7B}"/>
              </a:ext>
            </a:extLst>
          </p:cNvPr>
          <p:cNvSpPr txBox="1"/>
          <p:nvPr/>
        </p:nvSpPr>
        <p:spPr>
          <a:xfrm>
            <a:off x="7042464" y="127514"/>
            <a:ext cx="1898244" cy="369332"/>
          </a:xfrm>
          <a:prstGeom prst="rect">
            <a:avLst/>
          </a:prstGeom>
          <a:solidFill>
            <a:srgbClr val="00B0F0"/>
          </a:solidFill>
        </p:spPr>
        <p:txBody>
          <a:bodyPr wrap="square" rtlCol="0">
            <a:spAutoFit/>
          </a:bodyPr>
          <a:lstStyle/>
          <a:p>
            <a:pPr algn="ctr"/>
            <a:r>
              <a:rPr lang="en-US" sz="1800"/>
              <a:t>Đọc toàn bài</a:t>
            </a:r>
          </a:p>
        </p:txBody>
      </p:sp>
    </p:spTree>
    <p:extLst>
      <p:ext uri="{BB962C8B-B14F-4D97-AF65-F5344CB8AC3E}">
        <p14:creationId xmlns:p14="http://schemas.microsoft.com/office/powerpoint/2010/main" val="11623049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197" l="3175" r="96825"/>
                    </a14:imgEffect>
                  </a14:imgLayer>
                </a14:imgProps>
              </a:ext>
              <a:ext uri="{28A0092B-C50C-407E-A947-70E740481C1C}">
                <a14:useLocalDpi xmlns:a14="http://schemas.microsoft.com/office/drawing/2010/main" val="0"/>
              </a:ext>
            </a:extLst>
          </a:blip>
          <a:srcRect r="53869"/>
          <a:stretch/>
        </p:blipFill>
        <p:spPr bwMode="auto">
          <a:xfrm>
            <a:off x="7260771" y="2140655"/>
            <a:ext cx="1107278"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2744315" y="1595348"/>
            <a:ext cx="4326579" cy="1598392"/>
            <a:chOff x="2744315" y="1595348"/>
            <a:chExt cx="4326579" cy="1598392"/>
          </a:xfrm>
          <a:solidFill>
            <a:schemeClr val="accent1">
              <a:lumMod val="40000"/>
              <a:lumOff val="60000"/>
            </a:schemeClr>
          </a:solidFill>
        </p:grpSpPr>
        <p:sp>
          <p:nvSpPr>
            <p:cNvPr id="5" name="Right Arrow 4"/>
            <p:cNvSpPr/>
            <p:nvPr/>
          </p:nvSpPr>
          <p:spPr>
            <a:xfrm>
              <a:off x="2744315" y="1595348"/>
              <a:ext cx="4326579" cy="1598392"/>
            </a:xfrm>
            <a:prstGeom prst="rightArrow">
              <a:avLst>
                <a:gd name="adj1" fmla="val 58172"/>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88751" y="2040601"/>
              <a:ext cx="3712876" cy="707886"/>
            </a:xfrm>
            <a:prstGeom prst="rect">
              <a:avLst/>
            </a:prstGeom>
            <a:grpFill/>
          </p:spPr>
          <p:txBody>
            <a:bodyPr wrap="none" rtlCol="0">
              <a:spAutoFit/>
            </a:bodyPr>
            <a:lstStyle/>
            <a:p>
              <a:r>
                <a:rPr lang="en-US" sz="4000" b="1">
                  <a:solidFill>
                    <a:srgbClr val="0418AC"/>
                  </a:solidFill>
                </a:rPr>
                <a:t>Trả lời câu hỏi</a:t>
              </a:r>
            </a:p>
          </p:txBody>
        </p:sp>
      </p:grpSp>
      <p:grpSp>
        <p:nvGrpSpPr>
          <p:cNvPr id="9" name="Group 8"/>
          <p:cNvGrpSpPr/>
          <p:nvPr/>
        </p:nvGrpSpPr>
        <p:grpSpPr>
          <a:xfrm>
            <a:off x="1812964" y="1781988"/>
            <a:ext cx="1175787" cy="122511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2"/>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430096" y="3005849"/>
            <a:ext cx="1583773" cy="210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6687388" y="2844987"/>
            <a:ext cx="2456612" cy="22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637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413" y="12770"/>
            <a:ext cx="826089" cy="809063"/>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ectangle 5"/>
          <p:cNvSpPr/>
          <p:nvPr/>
        </p:nvSpPr>
        <p:spPr>
          <a:xfrm>
            <a:off x="136753" y="3757419"/>
            <a:ext cx="8802569" cy="1206467"/>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36753" y="741209"/>
            <a:ext cx="8895909" cy="3016210"/>
          </a:xfrm>
          <a:prstGeom prst="rect">
            <a:avLst/>
          </a:prstGeom>
          <a:solidFill>
            <a:schemeClr val="accent4">
              <a:lumMod val="20000"/>
              <a:lumOff val="80000"/>
            </a:schemeClr>
          </a:solidFill>
        </p:spPr>
        <p:txBody>
          <a:bodyPr wrap="square" rtlCol="0">
            <a:spAutoFit/>
          </a:bodyPr>
          <a:lstStyle/>
          <a:p>
            <a:pPr algn="just"/>
            <a:r>
              <a:rPr lang="en-US" sz="1900"/>
              <a:t>   Voi em thích mặc đẹp và thích được khen xinh. Ở nhà, voi em luôn hỏi anh: “Em có xinh không?”. Voi anh bao giờ cũng khen: “Em xinh lắm!”.</a:t>
            </a:r>
          </a:p>
          <a:p>
            <a:pPr algn="just"/>
            <a:r>
              <a:rPr lang="en-US" sz="1900"/>
              <a:t>    Một hôm, gặp hươu, voi em hỏi:</a:t>
            </a:r>
          </a:p>
          <a:p>
            <a:pPr algn="just"/>
            <a:r>
              <a:rPr lang="en-US" sz="1900"/>
              <a:t>    - Em có xinh không?</a:t>
            </a:r>
          </a:p>
          <a:p>
            <a:pPr algn="just"/>
            <a:r>
              <a:rPr lang="en-US" sz="1900"/>
              <a:t>    Hươu ngắm voi rồi lắc đầu:</a:t>
            </a:r>
          </a:p>
          <a:p>
            <a:pPr algn="just"/>
            <a:r>
              <a:rPr lang="en-US" sz="1900"/>
              <a:t>    - Chưa xinh lắm vì em không có đôi sừng giống anh.</a:t>
            </a:r>
          </a:p>
          <a:p>
            <a:pPr algn="just"/>
            <a:r>
              <a:rPr lang="en-US" sz="1900"/>
              <a:t>    Nghe vậy, voi nhặt vài cành cây khô, gài lên đầu rồi đi tiếp.</a:t>
            </a:r>
          </a:p>
          <a:p>
            <a:pPr algn="just"/>
            <a:r>
              <a:rPr lang="en-US" sz="1900"/>
              <a:t>    Gặp dê, voi hỏi:</a:t>
            </a:r>
          </a:p>
          <a:p>
            <a:pPr algn="just"/>
            <a:r>
              <a:rPr lang="en-US" sz="1900"/>
              <a:t>    - Em có xinh không?</a:t>
            </a:r>
          </a:p>
          <a:p>
            <a:pPr algn="just"/>
            <a:r>
              <a:rPr lang="en-US" sz="1900"/>
              <a:t>    - Không, vì cậu không có bộ râu giống tôi.</a:t>
            </a:r>
          </a:p>
        </p:txBody>
      </p:sp>
      <p:sp>
        <p:nvSpPr>
          <p:cNvPr id="8" name="TextBox 7"/>
          <p:cNvSpPr txBox="1"/>
          <p:nvPr/>
        </p:nvSpPr>
        <p:spPr>
          <a:xfrm>
            <a:off x="2880578" y="57864"/>
            <a:ext cx="3018775" cy="461665"/>
          </a:xfrm>
          <a:prstGeom prst="rect">
            <a:avLst/>
          </a:prstGeom>
          <a:noFill/>
        </p:spPr>
        <p:txBody>
          <a:bodyPr wrap="none" rtlCol="0">
            <a:spAutoFit/>
          </a:bodyPr>
          <a:lstStyle/>
          <a:p>
            <a:r>
              <a:rPr lang="en-GB" sz="2400" b="1">
                <a:solidFill>
                  <a:srgbClr val="FF0000"/>
                </a:solidFill>
              </a:rPr>
              <a:t>Em có xinh không?</a:t>
            </a:r>
            <a:endParaRPr lang="en-US" sz="2400" b="1">
              <a:solidFill>
                <a:srgbClr val="FF0000"/>
              </a:solidFill>
            </a:endParaRPr>
          </a:p>
        </p:txBody>
      </p:sp>
      <p:sp>
        <p:nvSpPr>
          <p:cNvPr id="28" name="TextBox 27"/>
          <p:cNvSpPr txBox="1"/>
          <p:nvPr/>
        </p:nvSpPr>
        <p:spPr>
          <a:xfrm>
            <a:off x="925918" y="391900"/>
            <a:ext cx="1898244" cy="369332"/>
          </a:xfrm>
          <a:prstGeom prst="rect">
            <a:avLst/>
          </a:prstGeom>
          <a:solidFill>
            <a:srgbClr val="00B0F0"/>
          </a:solidFill>
        </p:spPr>
        <p:txBody>
          <a:bodyPr wrap="square" rtlCol="0">
            <a:spAutoFit/>
          </a:bodyPr>
          <a:lstStyle/>
          <a:p>
            <a:pPr algn="ctr"/>
            <a:r>
              <a:rPr lang="en-US" sz="1800"/>
              <a:t>Đọc đoạn 1</a:t>
            </a:r>
          </a:p>
        </p:txBody>
      </p:sp>
      <p:sp>
        <p:nvSpPr>
          <p:cNvPr id="4" name="Rounded Rectangle 3"/>
          <p:cNvSpPr/>
          <p:nvPr/>
        </p:nvSpPr>
        <p:spPr>
          <a:xfrm>
            <a:off x="1501254" y="3760273"/>
            <a:ext cx="7134508" cy="544950"/>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t>Câu 1</a:t>
            </a:r>
            <a:r>
              <a:rPr lang="en-GB" sz="2400"/>
              <a:t>: Voi em đã hỏi voi anh, hươu và dê điều gì?</a:t>
            </a:r>
            <a:endParaRPr lang="en-US" sz="2400"/>
          </a:p>
        </p:txBody>
      </p:sp>
      <p:pic>
        <p:nvPicPr>
          <p:cNvPr id="14"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83659" y="3696818"/>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73054" y="2908678"/>
            <a:ext cx="7866268" cy="461665"/>
          </a:xfrm>
          <a:prstGeom prst="rect">
            <a:avLst/>
          </a:prstGeom>
          <a:noFill/>
        </p:spPr>
        <p:txBody>
          <a:bodyPr wrap="square" rtlCol="0">
            <a:spAutoFit/>
          </a:bodyPr>
          <a:lstStyle/>
          <a:p>
            <a:r>
              <a:rPr lang="vi-VN" sz="2400" b="1">
                <a:solidFill>
                  <a:schemeClr val="bg1"/>
                </a:solidFill>
              </a:rPr>
              <a:t>Câu </a:t>
            </a:r>
            <a:r>
              <a:rPr lang="en-US" sz="2400" b="1">
                <a:solidFill>
                  <a:schemeClr val="bg1"/>
                </a:solidFill>
              </a:rPr>
              <a:t>1</a:t>
            </a:r>
            <a:r>
              <a:rPr lang="en-US" sz="2400">
                <a:solidFill>
                  <a:schemeClr val="bg1"/>
                </a:solidFill>
              </a:rPr>
              <a:t>:</a:t>
            </a:r>
          </a:p>
        </p:txBody>
      </p:sp>
      <p:sp>
        <p:nvSpPr>
          <p:cNvPr id="23" name="Rounded Rectangle 22"/>
          <p:cNvSpPr/>
          <p:nvPr/>
        </p:nvSpPr>
        <p:spPr>
          <a:xfrm>
            <a:off x="1497157" y="4427636"/>
            <a:ext cx="7134508" cy="413837"/>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rgbClr val="002060"/>
                </a:solidFill>
              </a:rPr>
              <a:t>Voi em đã hỏi anh, hươu và dê: “Em có xinh không?”</a:t>
            </a:r>
            <a:endParaRPr lang="en-US" sz="2400">
              <a:solidFill>
                <a:srgbClr val="002060"/>
              </a:solidFill>
            </a:endParaRPr>
          </a:p>
        </p:txBody>
      </p:sp>
    </p:spTree>
    <p:extLst>
      <p:ext uri="{BB962C8B-B14F-4D97-AF65-F5344CB8AC3E}">
        <p14:creationId xmlns:p14="http://schemas.microsoft.com/office/powerpoint/2010/main" val="4192245161"/>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30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3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CB12B7B-2196-4E2E-8CA1-55E9C4A28E8F}"/>
              </a:ext>
            </a:extLst>
          </p:cNvPr>
          <p:cNvGrpSpPr/>
          <p:nvPr/>
        </p:nvGrpSpPr>
        <p:grpSpPr>
          <a:xfrm>
            <a:off x="43413" y="12770"/>
            <a:ext cx="826089" cy="809063"/>
            <a:chOff x="2210284" y="3447251"/>
            <a:chExt cx="826089" cy="809063"/>
          </a:xfrm>
        </p:grpSpPr>
        <p:sp>
          <p:nvSpPr>
            <p:cNvPr id="6" name="Oval 5">
              <a:extLst>
                <a:ext uri="{FF2B5EF4-FFF2-40B4-BE49-F238E27FC236}">
                  <a16:creationId xmlns:a16="http://schemas.microsoft.com/office/drawing/2014/main" id="{0BDCF13A-E10C-49F6-AF7D-9E915FDC5172}"/>
                </a:ext>
              </a:extLst>
            </p:cNvPr>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72F78A76-5B53-4279-88E0-DA69D4168D9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9F62EB29-BDD9-42E1-A3B4-2DDE354BE7E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a:extLst>
              <a:ext uri="{FF2B5EF4-FFF2-40B4-BE49-F238E27FC236}">
                <a16:creationId xmlns:a16="http://schemas.microsoft.com/office/drawing/2014/main" id="{09746674-8DBE-45A0-8362-5FFABA105E2F}"/>
              </a:ext>
            </a:extLst>
          </p:cNvPr>
          <p:cNvGrpSpPr/>
          <p:nvPr/>
        </p:nvGrpSpPr>
        <p:grpSpPr>
          <a:xfrm>
            <a:off x="0" y="64524"/>
            <a:ext cx="9144000" cy="4998007"/>
            <a:chOff x="0" y="0"/>
            <a:chExt cx="9144000" cy="5132867"/>
          </a:xfrm>
        </p:grpSpPr>
        <p:cxnSp>
          <p:nvCxnSpPr>
            <p:cNvPr id="3" name="Straight Connector 2">
              <a:extLst>
                <a:ext uri="{FF2B5EF4-FFF2-40B4-BE49-F238E27FC236}">
                  <a16:creationId xmlns:a16="http://schemas.microsoft.com/office/drawing/2014/main" id="{1A2C14F2-AD3F-4AA6-B306-2608512B922B}"/>
                </a:ext>
              </a:extLst>
            </p:cNvPr>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CED1E60-3652-46BA-9904-7761460C80AB}"/>
                </a:ext>
              </a:extLst>
            </p:cNvPr>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9" name="Rounded Rectangle 3">
            <a:extLst>
              <a:ext uri="{FF2B5EF4-FFF2-40B4-BE49-F238E27FC236}">
                <a16:creationId xmlns:a16="http://schemas.microsoft.com/office/drawing/2014/main" id="{B22748DD-46CA-41BF-9D1D-2339F3AEF599}"/>
              </a:ext>
            </a:extLst>
          </p:cNvPr>
          <p:cNvSpPr/>
          <p:nvPr/>
        </p:nvSpPr>
        <p:spPr>
          <a:xfrm>
            <a:off x="1004746" y="1030721"/>
            <a:ext cx="7134508" cy="544950"/>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Voi em đã nhận được các câu trả lời thế nào?</a:t>
            </a:r>
            <a:endParaRPr lang="en-US" sz="2400"/>
          </a:p>
        </p:txBody>
      </p:sp>
      <p:sp>
        <p:nvSpPr>
          <p:cNvPr id="10" name="Rounded Rectangle 22">
            <a:extLst>
              <a:ext uri="{FF2B5EF4-FFF2-40B4-BE49-F238E27FC236}">
                <a16:creationId xmlns:a16="http://schemas.microsoft.com/office/drawing/2014/main" id="{AD4DA050-FA5B-40A4-A8CB-9F1AB1D7556A}"/>
              </a:ext>
            </a:extLst>
          </p:cNvPr>
          <p:cNvSpPr/>
          <p:nvPr/>
        </p:nvSpPr>
        <p:spPr>
          <a:xfrm>
            <a:off x="1100280" y="1942772"/>
            <a:ext cx="7134508" cy="1496464"/>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lphaLcPeriod"/>
            </a:pPr>
            <a:r>
              <a:rPr lang="en-GB" sz="2400">
                <a:solidFill>
                  <a:srgbClr val="C00000"/>
                </a:solidFill>
              </a:rPr>
              <a:t>Voi anh nói: </a:t>
            </a:r>
          </a:p>
          <a:p>
            <a:pPr marL="457200" indent="-457200">
              <a:buAutoNum type="alphaLcPeriod"/>
            </a:pPr>
            <a:r>
              <a:rPr lang="en-GB" sz="2400">
                <a:solidFill>
                  <a:srgbClr val="C00000"/>
                </a:solidFill>
              </a:rPr>
              <a:t>Hươu nói:</a:t>
            </a:r>
          </a:p>
          <a:p>
            <a:pPr marL="457200" indent="-457200">
              <a:buAutoNum type="alphaLcPeriod"/>
            </a:pPr>
            <a:r>
              <a:rPr lang="en-GB" sz="2400">
                <a:solidFill>
                  <a:srgbClr val="C00000"/>
                </a:solidFill>
              </a:rPr>
              <a:t>Dê nói:</a:t>
            </a:r>
            <a:endParaRPr lang="en-US" sz="2400">
              <a:solidFill>
                <a:srgbClr val="C00000"/>
              </a:solidFill>
            </a:endParaRPr>
          </a:p>
        </p:txBody>
      </p:sp>
      <p:sp>
        <p:nvSpPr>
          <p:cNvPr id="11" name="Rounded Rectangle 22">
            <a:extLst>
              <a:ext uri="{FF2B5EF4-FFF2-40B4-BE49-F238E27FC236}">
                <a16:creationId xmlns:a16="http://schemas.microsoft.com/office/drawing/2014/main" id="{F79E653C-68A3-4CC4-BE2C-B7832C710C45}"/>
              </a:ext>
            </a:extLst>
          </p:cNvPr>
          <p:cNvSpPr/>
          <p:nvPr/>
        </p:nvSpPr>
        <p:spPr>
          <a:xfrm>
            <a:off x="1100280" y="1942772"/>
            <a:ext cx="7134508" cy="1496464"/>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lphaLcPeriod"/>
            </a:pPr>
            <a:r>
              <a:rPr lang="en-GB" sz="2400">
                <a:solidFill>
                  <a:srgbClr val="C00000"/>
                </a:solidFill>
              </a:rPr>
              <a:t>Voi anh nói: </a:t>
            </a:r>
            <a:r>
              <a:rPr lang="en-GB" sz="2400">
                <a:solidFill>
                  <a:srgbClr val="0418AC"/>
                </a:solidFill>
              </a:rPr>
              <a:t>“Em xinh lắm!”</a:t>
            </a:r>
          </a:p>
          <a:p>
            <a:pPr marL="457200" indent="-457200">
              <a:buAutoNum type="alphaLcPeriod"/>
            </a:pPr>
            <a:r>
              <a:rPr lang="en-GB" sz="2400">
                <a:solidFill>
                  <a:srgbClr val="C00000"/>
                </a:solidFill>
              </a:rPr>
              <a:t>Hươu nói: </a:t>
            </a:r>
            <a:r>
              <a:rPr lang="en-GB" sz="2400">
                <a:solidFill>
                  <a:srgbClr val="0418AC"/>
                </a:solidFill>
              </a:rPr>
              <a:t>“Chưa xinh lắm vì em không có đôi sừng giống anh.”</a:t>
            </a:r>
          </a:p>
          <a:p>
            <a:pPr marL="457200" indent="-457200">
              <a:buAutoNum type="alphaLcPeriod"/>
            </a:pPr>
            <a:r>
              <a:rPr lang="en-GB" sz="2400">
                <a:solidFill>
                  <a:srgbClr val="C00000"/>
                </a:solidFill>
              </a:rPr>
              <a:t>Dê nói: </a:t>
            </a:r>
            <a:r>
              <a:rPr lang="en-GB" sz="2400">
                <a:solidFill>
                  <a:srgbClr val="0418AC"/>
                </a:solidFill>
              </a:rPr>
              <a:t>“Không, vì cậu không có bộ râu giống tôi.”</a:t>
            </a:r>
            <a:endParaRPr lang="en-US" sz="2400">
              <a:solidFill>
                <a:srgbClr val="0418AC"/>
              </a:solidFill>
            </a:endParaRPr>
          </a:p>
        </p:txBody>
      </p:sp>
    </p:spTree>
    <p:extLst>
      <p:ext uri="{BB962C8B-B14F-4D97-AF65-F5344CB8AC3E}">
        <p14:creationId xmlns:p14="http://schemas.microsoft.com/office/powerpoint/2010/main" val="264434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413" y="12770"/>
            <a:ext cx="826089" cy="809063"/>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ectangle 5"/>
          <p:cNvSpPr/>
          <p:nvPr/>
        </p:nvSpPr>
        <p:spPr>
          <a:xfrm>
            <a:off x="136753" y="2969279"/>
            <a:ext cx="8802569" cy="1994607"/>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36753" y="741209"/>
            <a:ext cx="8895909" cy="2308324"/>
          </a:xfrm>
          <a:prstGeom prst="rect">
            <a:avLst/>
          </a:prstGeom>
          <a:solidFill>
            <a:schemeClr val="accent4">
              <a:lumMod val="20000"/>
              <a:lumOff val="80000"/>
            </a:schemeClr>
          </a:solidFill>
        </p:spPr>
        <p:txBody>
          <a:bodyPr wrap="square" rtlCol="0">
            <a:spAutoFit/>
          </a:bodyPr>
          <a:lstStyle/>
          <a:p>
            <a:pPr algn="just">
              <a:lnSpc>
                <a:spcPct val="90000"/>
              </a:lnSpc>
            </a:pPr>
            <a:r>
              <a:rPr lang="en-US" sz="1900"/>
              <a:t>   </a:t>
            </a:r>
            <a:r>
              <a:rPr lang="en-US" sz="2000"/>
              <a:t> Voi liền nhổ một khóm cỏ dại bên đường, gắn vào cằm rồi về nhà. </a:t>
            </a:r>
          </a:p>
          <a:p>
            <a:pPr algn="just">
              <a:lnSpc>
                <a:spcPct val="90000"/>
              </a:lnSpc>
            </a:pPr>
            <a:r>
              <a:rPr lang="en-US" sz="2000"/>
              <a:t>    Về nhà với đôi sừng và bộ râu giả, voi em hớn hở hỏi anh:</a:t>
            </a:r>
          </a:p>
          <a:p>
            <a:pPr algn="just">
              <a:lnSpc>
                <a:spcPct val="90000"/>
              </a:lnSpc>
            </a:pPr>
            <a:r>
              <a:rPr lang="en-US" sz="2000"/>
              <a:t>    - Em có xinh hơn không?</a:t>
            </a:r>
          </a:p>
          <a:p>
            <a:pPr algn="just">
              <a:lnSpc>
                <a:spcPct val="90000"/>
              </a:lnSpc>
            </a:pPr>
            <a:r>
              <a:rPr lang="en-US" sz="2000"/>
              <a:t>    Voi anh nói:</a:t>
            </a:r>
          </a:p>
          <a:p>
            <a:pPr algn="just">
              <a:lnSpc>
                <a:spcPct val="90000"/>
              </a:lnSpc>
            </a:pPr>
            <a:r>
              <a:rPr lang="en-US" sz="2000"/>
              <a:t>   - Trời ơi, sao em lại thêm sừng và râu thế này? Xấu lắm!</a:t>
            </a:r>
          </a:p>
          <a:p>
            <a:pPr algn="just">
              <a:lnSpc>
                <a:spcPct val="90000"/>
              </a:lnSpc>
            </a:pPr>
            <a:r>
              <a:rPr lang="en-US" sz="2000"/>
              <a:t>   Voi em ngắm mình trong gương và thấy xấu thật. Sau khi bỏ sừng và râu đi, voi em thấy mình xinh đẹp hẳn lên. Giờ đây, voi em hiểu rằng mình chỉ xinh đẹp khi đúng là voi.</a:t>
            </a:r>
            <a:endParaRPr lang="en-US" sz="1900"/>
          </a:p>
        </p:txBody>
      </p:sp>
      <p:sp>
        <p:nvSpPr>
          <p:cNvPr id="8" name="TextBox 7"/>
          <p:cNvSpPr txBox="1"/>
          <p:nvPr/>
        </p:nvSpPr>
        <p:spPr>
          <a:xfrm>
            <a:off x="2880578" y="57864"/>
            <a:ext cx="3018775" cy="461665"/>
          </a:xfrm>
          <a:prstGeom prst="rect">
            <a:avLst/>
          </a:prstGeom>
          <a:noFill/>
        </p:spPr>
        <p:txBody>
          <a:bodyPr wrap="none" rtlCol="0">
            <a:spAutoFit/>
          </a:bodyPr>
          <a:lstStyle/>
          <a:p>
            <a:r>
              <a:rPr lang="en-GB" sz="2400" b="1">
                <a:solidFill>
                  <a:srgbClr val="FF0000"/>
                </a:solidFill>
              </a:rPr>
              <a:t>Em có xinh không?</a:t>
            </a:r>
            <a:endParaRPr lang="en-US" sz="2400" b="1">
              <a:solidFill>
                <a:srgbClr val="FF0000"/>
              </a:solidFill>
            </a:endParaRPr>
          </a:p>
        </p:txBody>
      </p:sp>
      <p:sp>
        <p:nvSpPr>
          <p:cNvPr id="28" name="TextBox 27"/>
          <p:cNvSpPr txBox="1"/>
          <p:nvPr/>
        </p:nvSpPr>
        <p:spPr>
          <a:xfrm>
            <a:off x="925918" y="391900"/>
            <a:ext cx="1898244" cy="369332"/>
          </a:xfrm>
          <a:prstGeom prst="rect">
            <a:avLst/>
          </a:prstGeom>
          <a:solidFill>
            <a:srgbClr val="00B0F0"/>
          </a:solidFill>
        </p:spPr>
        <p:txBody>
          <a:bodyPr wrap="square" rtlCol="0">
            <a:spAutoFit/>
          </a:bodyPr>
          <a:lstStyle/>
          <a:p>
            <a:pPr algn="ctr"/>
            <a:r>
              <a:rPr lang="en-US" sz="1800"/>
              <a:t>Đọc đoạn 2</a:t>
            </a:r>
          </a:p>
        </p:txBody>
      </p:sp>
      <p:sp>
        <p:nvSpPr>
          <p:cNvPr id="4" name="Rounded Rectangle 3"/>
          <p:cNvSpPr/>
          <p:nvPr/>
        </p:nvSpPr>
        <p:spPr>
          <a:xfrm>
            <a:off x="1017453" y="3071924"/>
            <a:ext cx="7799001" cy="846243"/>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t>Câu 2</a:t>
            </a:r>
            <a:r>
              <a:rPr lang="en-GB" sz="2400"/>
              <a:t>: Sau khi nghe hươu và dê nói, voi em đã làm gì để cho mình xinh hơn?</a:t>
            </a:r>
            <a:endParaRPr lang="en-US" sz="2400"/>
          </a:p>
        </p:txBody>
      </p:sp>
      <p:pic>
        <p:nvPicPr>
          <p:cNvPr id="14"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96465" y="2875652"/>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a:xfrm>
            <a:off x="204679" y="3940558"/>
            <a:ext cx="8611775" cy="955427"/>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a:solidFill>
                  <a:srgbClr val="002060"/>
                </a:solidFill>
              </a:rPr>
              <a:t>Sau khi nghe hươu nói, voi em đã nhặt cành cây khô gài lên đầu. Sau khi nghe dê nói, voi em đã nhổ một khóm cỏ dại bên đường và gắn vào cằm.</a:t>
            </a:r>
            <a:endParaRPr lang="en-US" sz="2400">
              <a:solidFill>
                <a:srgbClr val="002060"/>
              </a:solidFill>
            </a:endParaRPr>
          </a:p>
        </p:txBody>
      </p:sp>
    </p:spTree>
    <p:extLst>
      <p:ext uri="{BB962C8B-B14F-4D97-AF65-F5344CB8AC3E}">
        <p14:creationId xmlns:p14="http://schemas.microsoft.com/office/powerpoint/2010/main" val="2828311515"/>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3000"/>
                                        <p:tgtEl>
                                          <p:spTgt spid="23"/>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413" y="12770"/>
            <a:ext cx="826089" cy="809063"/>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ectangle 5"/>
          <p:cNvSpPr/>
          <p:nvPr/>
        </p:nvSpPr>
        <p:spPr>
          <a:xfrm>
            <a:off x="136753" y="2969279"/>
            <a:ext cx="8802569" cy="1994607"/>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36753" y="741209"/>
            <a:ext cx="8895909" cy="2308324"/>
          </a:xfrm>
          <a:prstGeom prst="rect">
            <a:avLst/>
          </a:prstGeom>
          <a:solidFill>
            <a:schemeClr val="accent4">
              <a:lumMod val="20000"/>
              <a:lumOff val="80000"/>
            </a:schemeClr>
          </a:solidFill>
        </p:spPr>
        <p:txBody>
          <a:bodyPr wrap="square" rtlCol="0">
            <a:spAutoFit/>
          </a:bodyPr>
          <a:lstStyle/>
          <a:p>
            <a:pPr algn="just">
              <a:lnSpc>
                <a:spcPct val="90000"/>
              </a:lnSpc>
            </a:pPr>
            <a:r>
              <a:rPr lang="en-US" sz="1900"/>
              <a:t>   </a:t>
            </a:r>
            <a:r>
              <a:rPr lang="en-US" sz="2000"/>
              <a:t> Voi liền nhổ một khóm cỏ dại bên đường, gắn vào cằm rồi về nhà. </a:t>
            </a:r>
          </a:p>
          <a:p>
            <a:pPr algn="just">
              <a:lnSpc>
                <a:spcPct val="90000"/>
              </a:lnSpc>
            </a:pPr>
            <a:r>
              <a:rPr lang="en-US" sz="2000"/>
              <a:t>    Về nhà với đôi sừng và bộ râu giả, voi em hớn hở hỏi anh:</a:t>
            </a:r>
          </a:p>
          <a:p>
            <a:pPr algn="just">
              <a:lnSpc>
                <a:spcPct val="90000"/>
              </a:lnSpc>
            </a:pPr>
            <a:r>
              <a:rPr lang="en-US" sz="2000"/>
              <a:t>    - Em có xinh hơn không?</a:t>
            </a:r>
          </a:p>
          <a:p>
            <a:pPr algn="just">
              <a:lnSpc>
                <a:spcPct val="90000"/>
              </a:lnSpc>
            </a:pPr>
            <a:r>
              <a:rPr lang="en-US" sz="2000"/>
              <a:t>    Voi anh nói:</a:t>
            </a:r>
          </a:p>
          <a:p>
            <a:pPr algn="just">
              <a:lnSpc>
                <a:spcPct val="90000"/>
              </a:lnSpc>
            </a:pPr>
            <a:r>
              <a:rPr lang="en-US" sz="2000"/>
              <a:t>   - Trời ơi, sao em lại thêm sừng và râu thế này? Xấu lắm!</a:t>
            </a:r>
          </a:p>
          <a:p>
            <a:pPr algn="just">
              <a:lnSpc>
                <a:spcPct val="90000"/>
              </a:lnSpc>
            </a:pPr>
            <a:r>
              <a:rPr lang="en-US" sz="2000"/>
              <a:t>   Voi em ngắm mình trong gương và thấy xấu thật. Sau khi bỏ sừng và râu đi, voi em thấy mình xinh đẹp hẳn lên. Giờ đây, voi em hiểu rằng mình chỉ xinh đẹp khi đúng là voi.</a:t>
            </a:r>
            <a:endParaRPr lang="en-US" sz="1900"/>
          </a:p>
        </p:txBody>
      </p:sp>
      <p:sp>
        <p:nvSpPr>
          <p:cNvPr id="8" name="TextBox 7"/>
          <p:cNvSpPr txBox="1"/>
          <p:nvPr/>
        </p:nvSpPr>
        <p:spPr>
          <a:xfrm>
            <a:off x="2880578" y="57864"/>
            <a:ext cx="3018775" cy="461665"/>
          </a:xfrm>
          <a:prstGeom prst="rect">
            <a:avLst/>
          </a:prstGeom>
          <a:noFill/>
        </p:spPr>
        <p:txBody>
          <a:bodyPr wrap="none" rtlCol="0">
            <a:spAutoFit/>
          </a:bodyPr>
          <a:lstStyle/>
          <a:p>
            <a:r>
              <a:rPr lang="en-GB" sz="2400" b="1">
                <a:solidFill>
                  <a:srgbClr val="FF0000"/>
                </a:solidFill>
              </a:rPr>
              <a:t>Em có xinh không?</a:t>
            </a:r>
            <a:endParaRPr lang="en-US" sz="2400" b="1">
              <a:solidFill>
                <a:srgbClr val="FF0000"/>
              </a:solidFill>
            </a:endParaRPr>
          </a:p>
        </p:txBody>
      </p:sp>
      <p:sp>
        <p:nvSpPr>
          <p:cNvPr id="28" name="TextBox 27"/>
          <p:cNvSpPr txBox="1"/>
          <p:nvPr/>
        </p:nvSpPr>
        <p:spPr>
          <a:xfrm>
            <a:off x="925918" y="391900"/>
            <a:ext cx="1898244" cy="369332"/>
          </a:xfrm>
          <a:prstGeom prst="rect">
            <a:avLst/>
          </a:prstGeom>
          <a:solidFill>
            <a:srgbClr val="00B0F0"/>
          </a:solidFill>
        </p:spPr>
        <p:txBody>
          <a:bodyPr wrap="square" rtlCol="0">
            <a:spAutoFit/>
          </a:bodyPr>
          <a:lstStyle/>
          <a:p>
            <a:pPr algn="ctr"/>
            <a:r>
              <a:rPr lang="en-US" sz="1800"/>
              <a:t>Đọc đoạn 2</a:t>
            </a:r>
          </a:p>
        </p:txBody>
      </p:sp>
      <p:sp>
        <p:nvSpPr>
          <p:cNvPr id="4" name="Rounded Rectangle 3"/>
          <p:cNvSpPr/>
          <p:nvPr/>
        </p:nvSpPr>
        <p:spPr>
          <a:xfrm>
            <a:off x="1017453" y="3071924"/>
            <a:ext cx="7799001" cy="557171"/>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t>Câu 3</a:t>
            </a:r>
            <a:r>
              <a:rPr lang="en-GB" sz="2400"/>
              <a:t>: Trước sự thay đổi của voi em, voi anh đã nói gì?</a:t>
            </a:r>
            <a:endParaRPr lang="en-US" sz="2400"/>
          </a:p>
        </p:txBody>
      </p:sp>
      <p:pic>
        <p:nvPicPr>
          <p:cNvPr id="14"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96465" y="2875652"/>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a:xfrm>
            <a:off x="869502" y="3818777"/>
            <a:ext cx="7946952" cy="955427"/>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a:solidFill>
                  <a:srgbClr val="002060"/>
                </a:solidFill>
              </a:rPr>
              <a:t>Trước sự thay đổi của voi em, voi anh đã nói: “Trời ơi, sao em lại thêm sừng và râu thế này? Xấu lắm!”</a:t>
            </a:r>
            <a:endParaRPr lang="en-US" sz="2400">
              <a:solidFill>
                <a:srgbClr val="002060"/>
              </a:solidFill>
            </a:endParaRPr>
          </a:p>
        </p:txBody>
      </p:sp>
    </p:spTree>
    <p:extLst>
      <p:ext uri="{BB962C8B-B14F-4D97-AF65-F5344CB8AC3E}">
        <p14:creationId xmlns:p14="http://schemas.microsoft.com/office/powerpoint/2010/main" val="3218011303"/>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3000"/>
                                        <p:tgtEl>
                                          <p:spTgt spid="23"/>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4524"/>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553714" y="730339"/>
            <a:ext cx="1980029" cy="461665"/>
          </a:xfrm>
          <a:prstGeom prst="rect">
            <a:avLst/>
          </a:prstGeom>
          <a:noFill/>
        </p:spPr>
        <p:txBody>
          <a:bodyPr wrap="none" rtlCol="0">
            <a:spAutoFit/>
          </a:bodyPr>
          <a:lstStyle/>
          <a:p>
            <a:r>
              <a:rPr lang="en-GB" sz="2400" b="1">
                <a:solidFill>
                  <a:srgbClr val="0070C0"/>
                </a:solidFill>
              </a:rPr>
              <a:t>Ô</a:t>
            </a:r>
            <a:r>
              <a:rPr lang="en-US" sz="2400" b="1">
                <a:solidFill>
                  <a:srgbClr val="0070C0"/>
                </a:solidFill>
              </a:rPr>
              <a:t>N BÀI CŨ: </a:t>
            </a:r>
            <a:endParaRPr lang="en-US" sz="2400" b="1">
              <a:solidFill>
                <a:srgbClr val="FF0000"/>
              </a:solidFill>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75516" y="3747439"/>
            <a:ext cx="1373013" cy="139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Soạn bài Làm việc thật là vui (trang 20) - Tin Tức Giáo Dục Học Tập Tiny">
            <a:extLst>
              <a:ext uri="{FF2B5EF4-FFF2-40B4-BE49-F238E27FC236}">
                <a16:creationId xmlns:a16="http://schemas.microsoft.com/office/drawing/2014/main" id="{3B606D95-141C-423F-8046-706971A82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933" y="1731367"/>
            <a:ext cx="5494134" cy="27141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3ABDDF3-D2B3-4C4C-83CC-80F4BF5BC96B}"/>
              </a:ext>
            </a:extLst>
          </p:cNvPr>
          <p:cNvSpPr txBox="1"/>
          <p:nvPr/>
        </p:nvSpPr>
        <p:spPr>
          <a:xfrm>
            <a:off x="3804675" y="699561"/>
            <a:ext cx="3262432" cy="523220"/>
          </a:xfrm>
          <a:prstGeom prst="rect">
            <a:avLst/>
          </a:prstGeom>
          <a:noFill/>
        </p:spPr>
        <p:txBody>
          <a:bodyPr wrap="none" rtlCol="0">
            <a:spAutoFit/>
          </a:bodyPr>
          <a:lstStyle/>
          <a:p>
            <a:r>
              <a:rPr lang="en-GB" sz="2800" i="1">
                <a:solidFill>
                  <a:srgbClr val="C00000"/>
                </a:solidFill>
              </a:rPr>
              <a:t>Làm việc thật là vui</a:t>
            </a:r>
            <a:endParaRPr lang="en-US" sz="2800" i="1">
              <a:solidFill>
                <a:srgbClr val="C00000"/>
              </a:solidFill>
            </a:endParaRPr>
          </a:p>
        </p:txBody>
      </p:sp>
    </p:spTree>
    <p:extLst>
      <p:ext uri="{BB962C8B-B14F-4D97-AF65-F5344CB8AC3E}">
        <p14:creationId xmlns:p14="http://schemas.microsoft.com/office/powerpoint/2010/main" val="36921618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413" y="12770"/>
            <a:ext cx="826089" cy="809063"/>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ectangle 5"/>
          <p:cNvSpPr/>
          <p:nvPr/>
        </p:nvSpPr>
        <p:spPr>
          <a:xfrm>
            <a:off x="170716" y="890423"/>
            <a:ext cx="8550204" cy="1133886"/>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4" name="Rounded Rectangle 3"/>
          <p:cNvSpPr/>
          <p:nvPr/>
        </p:nvSpPr>
        <p:spPr>
          <a:xfrm>
            <a:off x="1174283" y="1183521"/>
            <a:ext cx="7164499" cy="557171"/>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t>Câu 4</a:t>
            </a:r>
            <a:r>
              <a:rPr lang="en-GB" sz="2400"/>
              <a:t>: Em học được điều gì từ câu chuyện của voi em?</a:t>
            </a:r>
            <a:endParaRPr lang="en-US" sz="2400"/>
          </a:p>
        </p:txBody>
      </p:sp>
      <p:pic>
        <p:nvPicPr>
          <p:cNvPr id="14"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170715" y="899905"/>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le 22">
            <a:extLst>
              <a:ext uri="{FF2B5EF4-FFF2-40B4-BE49-F238E27FC236}">
                <a16:creationId xmlns:a16="http://schemas.microsoft.com/office/drawing/2014/main" id="{A2A94506-1E29-41E9-A90E-C7B79CA8D338}"/>
              </a:ext>
            </a:extLst>
          </p:cNvPr>
          <p:cNvSpPr/>
          <p:nvPr/>
        </p:nvSpPr>
        <p:spPr>
          <a:xfrm>
            <a:off x="636580" y="2317407"/>
            <a:ext cx="7946952" cy="955427"/>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a:solidFill>
                  <a:srgbClr val="002060"/>
                </a:solidFill>
              </a:rPr>
              <a:t>Em chỉ đẹp khi là chính mình.</a:t>
            </a:r>
          </a:p>
          <a:p>
            <a:pPr algn="just"/>
            <a:r>
              <a:rPr lang="en-GB" sz="2400">
                <a:solidFill>
                  <a:srgbClr val="002060"/>
                </a:solidFill>
              </a:rPr>
              <a:t>Em nên tự tin vào vẻ đẹp của mình.</a:t>
            </a:r>
            <a:endParaRPr lang="en-US" sz="2400">
              <a:solidFill>
                <a:srgbClr val="002060"/>
              </a:solidFill>
            </a:endParaRPr>
          </a:p>
        </p:txBody>
      </p:sp>
    </p:spTree>
    <p:extLst>
      <p:ext uri="{BB962C8B-B14F-4D97-AF65-F5344CB8AC3E}">
        <p14:creationId xmlns:p14="http://schemas.microsoft.com/office/powerpoint/2010/main" val="1550291037"/>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3000"/>
                                        <p:tgtEl>
                                          <p:spTgt spid="16"/>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a:t>   Voi em thích mặc đẹp và thích được khen xinh. Ở nhà, voi em luôn hỏi anh: “Em có xinh không?”. Voi anh bao giờ cũng khen: “Em xinh lắm!”.</a:t>
            </a:r>
          </a:p>
          <a:p>
            <a:pPr algn="just">
              <a:lnSpc>
                <a:spcPct val="90000"/>
              </a:lnSpc>
            </a:pPr>
            <a:r>
              <a:rPr lang="en-US" sz="1800"/>
              <a:t>    Một hôm, gặp hươu, voi em hỏi:</a:t>
            </a:r>
          </a:p>
          <a:p>
            <a:pPr algn="just">
              <a:lnSpc>
                <a:spcPct val="90000"/>
              </a:lnSpc>
            </a:pPr>
            <a:r>
              <a:rPr lang="en-US" sz="1800"/>
              <a:t>    - Em có xinh không?</a:t>
            </a:r>
          </a:p>
          <a:p>
            <a:pPr algn="just">
              <a:lnSpc>
                <a:spcPct val="90000"/>
              </a:lnSpc>
            </a:pPr>
            <a:r>
              <a:rPr lang="en-US" sz="1800"/>
              <a:t>    Hươu ngắm voi rồi lắc đầu:</a:t>
            </a:r>
          </a:p>
          <a:p>
            <a:pPr algn="just">
              <a:lnSpc>
                <a:spcPct val="90000"/>
              </a:lnSpc>
            </a:pPr>
            <a:r>
              <a:rPr lang="en-US" sz="1800"/>
              <a:t>    - Chưa xinh lắm vì em không có đôi sừng giống anh.</a:t>
            </a:r>
          </a:p>
          <a:p>
            <a:pPr algn="just">
              <a:lnSpc>
                <a:spcPct val="90000"/>
              </a:lnSpc>
            </a:pPr>
            <a:r>
              <a:rPr lang="en-US" sz="1800"/>
              <a:t>    Nghe vậy, voi nhặt vài cành cây khô, gài lên đầu rồi đi tiếp.</a:t>
            </a:r>
          </a:p>
          <a:p>
            <a:pPr algn="just">
              <a:lnSpc>
                <a:spcPct val="90000"/>
              </a:lnSpc>
            </a:pPr>
            <a:r>
              <a:rPr lang="en-US" sz="1800"/>
              <a:t>    Gặp dê, voi hỏi:</a:t>
            </a:r>
          </a:p>
          <a:p>
            <a:pPr algn="just">
              <a:lnSpc>
                <a:spcPct val="90000"/>
              </a:lnSpc>
            </a:pPr>
            <a:r>
              <a:rPr lang="en-US" sz="1800"/>
              <a:t>    - Em có xinh không?</a:t>
            </a:r>
          </a:p>
          <a:p>
            <a:pPr algn="just">
              <a:lnSpc>
                <a:spcPct val="90000"/>
              </a:lnSpc>
            </a:pPr>
            <a:r>
              <a:rPr lang="en-US" sz="1800"/>
              <a:t>    - Không, vì cậu không có bộ râu giống tôi.</a:t>
            </a:r>
          </a:p>
          <a:p>
            <a:pPr algn="just">
              <a:lnSpc>
                <a:spcPct val="90000"/>
              </a:lnSpc>
            </a:pPr>
            <a:r>
              <a:rPr lang="en-US" sz="1800"/>
              <a:t>    Voi liền nhổ một khóm cỏ dại bên đường, gắn vào cằm rồi về nhà. </a:t>
            </a:r>
          </a:p>
          <a:p>
            <a:pPr algn="just">
              <a:lnSpc>
                <a:spcPct val="90000"/>
              </a:lnSpc>
            </a:pPr>
            <a:r>
              <a:rPr lang="en-US" sz="1800"/>
              <a:t>    Về nhà với đôi sừng và bộ râu giả, voi em hớn hở hỏi anh:</a:t>
            </a:r>
          </a:p>
          <a:p>
            <a:pPr algn="just">
              <a:lnSpc>
                <a:spcPct val="90000"/>
              </a:lnSpc>
            </a:pPr>
            <a:r>
              <a:rPr lang="en-US" sz="1800"/>
              <a:t>    - Em có xinh hơn không?</a:t>
            </a:r>
          </a:p>
          <a:p>
            <a:pPr algn="just">
              <a:lnSpc>
                <a:spcPct val="90000"/>
              </a:lnSpc>
            </a:pPr>
            <a:r>
              <a:rPr lang="en-US" sz="1800"/>
              <a:t>    Voi anh nói:</a:t>
            </a:r>
          </a:p>
          <a:p>
            <a:pPr algn="just">
              <a:lnSpc>
                <a:spcPct val="90000"/>
              </a:lnSpc>
            </a:pPr>
            <a:r>
              <a:rPr lang="en-US" sz="1800"/>
              <a:t>   - Trời ơi, sao em lại thêm sừng và râu thế này? Xấu lắm!</a:t>
            </a:r>
          </a:p>
          <a:p>
            <a:pPr algn="just">
              <a:lnSpc>
                <a:spcPct val="90000"/>
              </a:lnSpc>
            </a:pPr>
            <a:r>
              <a:rPr lang="en-US" sz="1800"/>
              <a:t>   Voi em ngắm mình trong gương và thấy xấu thật. Sau khi bỏ sừng và râu đi, voi em thấy mình xinh đẹp hẳn lên. Giờ đây, voi em hiểu rằng mình chỉ xinh đẹp khi đúng là voi.</a:t>
            </a:r>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
        <p:nvSpPr>
          <p:cNvPr id="20" name="TextBox 19">
            <a:extLst>
              <a:ext uri="{FF2B5EF4-FFF2-40B4-BE49-F238E27FC236}">
                <a16:creationId xmlns:a16="http://schemas.microsoft.com/office/drawing/2014/main" id="{6D245D75-EBC4-4E72-BF31-5D3E18442B7B}"/>
              </a:ext>
            </a:extLst>
          </p:cNvPr>
          <p:cNvSpPr txBox="1"/>
          <p:nvPr/>
        </p:nvSpPr>
        <p:spPr>
          <a:xfrm>
            <a:off x="7042464" y="127514"/>
            <a:ext cx="1898244" cy="369332"/>
          </a:xfrm>
          <a:prstGeom prst="rect">
            <a:avLst/>
          </a:prstGeom>
          <a:solidFill>
            <a:srgbClr val="00B0F0"/>
          </a:solidFill>
        </p:spPr>
        <p:txBody>
          <a:bodyPr wrap="square" rtlCol="0">
            <a:spAutoFit/>
          </a:bodyPr>
          <a:lstStyle/>
          <a:p>
            <a:pPr algn="ctr"/>
            <a:r>
              <a:rPr lang="en-US" sz="1800"/>
              <a:t>Luyện đọc lại</a:t>
            </a:r>
          </a:p>
        </p:txBody>
      </p:sp>
    </p:spTree>
    <p:extLst>
      <p:ext uri="{BB962C8B-B14F-4D97-AF65-F5344CB8AC3E}">
        <p14:creationId xmlns:p14="http://schemas.microsoft.com/office/powerpoint/2010/main" val="332648816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197" l="3175" r="96825"/>
                    </a14:imgEffect>
                  </a14:imgLayer>
                </a14:imgProps>
              </a:ext>
              <a:ext uri="{28A0092B-C50C-407E-A947-70E740481C1C}">
                <a14:useLocalDpi xmlns:a14="http://schemas.microsoft.com/office/drawing/2010/main" val="0"/>
              </a:ext>
            </a:extLst>
          </a:blip>
          <a:srcRect r="53869"/>
          <a:stretch/>
        </p:blipFill>
        <p:spPr bwMode="auto">
          <a:xfrm>
            <a:off x="7663813" y="3005849"/>
            <a:ext cx="891385" cy="190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317172" y="1582477"/>
            <a:ext cx="7369628" cy="1598392"/>
            <a:chOff x="2744315" y="1595348"/>
            <a:chExt cx="6530032" cy="1598392"/>
          </a:xfrm>
          <a:solidFill>
            <a:schemeClr val="accent1">
              <a:lumMod val="40000"/>
              <a:lumOff val="60000"/>
            </a:schemeClr>
          </a:solidFill>
        </p:grpSpPr>
        <p:sp>
          <p:nvSpPr>
            <p:cNvPr id="5" name="Right Arrow 4"/>
            <p:cNvSpPr/>
            <p:nvPr/>
          </p:nvSpPr>
          <p:spPr>
            <a:xfrm>
              <a:off x="2744315" y="1595348"/>
              <a:ext cx="6530032" cy="1598392"/>
            </a:xfrm>
            <a:prstGeom prst="rightArrow">
              <a:avLst>
                <a:gd name="adj1" fmla="val 58172"/>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88751" y="2040601"/>
              <a:ext cx="6168987" cy="707886"/>
            </a:xfrm>
            <a:prstGeom prst="rect">
              <a:avLst/>
            </a:prstGeom>
            <a:noFill/>
          </p:spPr>
          <p:txBody>
            <a:bodyPr wrap="none" rtlCol="0">
              <a:spAutoFit/>
            </a:bodyPr>
            <a:lstStyle/>
            <a:p>
              <a:r>
                <a:rPr lang="en-US" sz="4000" b="1">
                  <a:solidFill>
                    <a:srgbClr val="0418AC"/>
                  </a:solidFill>
                </a:rPr>
                <a:t>Luyện tập theo văn bản đọc</a:t>
              </a:r>
            </a:p>
          </p:txBody>
        </p:sp>
      </p:grpSp>
      <p:pic>
        <p:nvPicPr>
          <p:cNvPr id="16"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280821" y="3367509"/>
            <a:ext cx="1312215" cy="174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7276190" y="3367509"/>
            <a:ext cx="1867810" cy="174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430096" y="1769117"/>
            <a:ext cx="1175787" cy="1225112"/>
            <a:chOff x="1812964" y="1781988"/>
            <a:chExt cx="1175787" cy="1225112"/>
          </a:xfrm>
        </p:grpSpPr>
        <p:sp>
          <p:nvSpPr>
            <p:cNvPr id="10" name="Oval 9"/>
            <p:cNvSpPr/>
            <p:nvPr/>
          </p:nvSpPr>
          <p:spPr>
            <a:xfrm>
              <a:off x="1812964" y="1781988"/>
              <a:ext cx="1175787" cy="1225112"/>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9195" b="89655" l="9091" r="94949"/>
                      </a14:imgEffect>
                      <a14:imgEffect>
                        <a14:sharpenSoften amount="50000"/>
                      </a14:imgEffect>
                      <a14:imgEffect>
                        <a14:saturation sat="200000"/>
                      </a14:imgEffect>
                    </a14:imgLayer>
                  </a14:imgProps>
                </a:ext>
                <a:ext uri="{28A0092B-C50C-407E-A947-70E740481C1C}">
                  <a14:useLocalDpi xmlns:a14="http://schemas.microsoft.com/office/drawing/2010/main" val="0"/>
                </a:ext>
              </a:extLst>
            </a:blip>
            <a:srcRect l="24226" t="18573" r="5274" b="18573"/>
            <a:stretch/>
          </p:blipFill>
          <p:spPr bwMode="auto">
            <a:xfrm>
              <a:off x="1926772" y="2040600"/>
              <a:ext cx="903514" cy="70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83243698"/>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8" presetID="6" presetClass="entr" presetSubtype="32"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out)">
                                      <p:cBhvr>
                                        <p:cTn id="10" dur="2000"/>
                                        <p:tgtEl>
                                          <p:spTgt spid="17"/>
                                        </p:tgtEl>
                                      </p:cBhvr>
                                    </p:animEffect>
                                  </p:childTnLst>
                                </p:cTn>
                              </p:par>
                              <p:par>
                                <p:cTn id="11" presetID="6" presetClass="entr" presetSubtype="32"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out)">
                                      <p:cBhvr>
                                        <p:cTn id="13" dur="2000"/>
                                        <p:tgtEl>
                                          <p:spTgt spid="18"/>
                                        </p:tgtEl>
                                      </p:cBhvr>
                                    </p:animEffect>
                                  </p:childTnLst>
                                </p:cTn>
                              </p:par>
                              <p:par>
                                <p:cTn id="14" presetID="6" presetClass="entr" presetSubtype="32"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out)">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E6396307-C1C4-4E0F-BBC8-56E3A63A6643}"/>
              </a:ext>
            </a:extLst>
          </p:cNvPr>
          <p:cNvPicPr>
            <a:picLocks noChangeAspect="1"/>
          </p:cNvPicPr>
          <p:nvPr/>
        </p:nvPicPr>
        <p:blipFill rotWithShape="1">
          <a:blip r:embed="rId2"/>
          <a:srcRect/>
          <a:stretch/>
        </p:blipFill>
        <p:spPr>
          <a:xfrm>
            <a:off x="0" y="632982"/>
            <a:ext cx="9143999" cy="2594690"/>
          </a:xfrm>
          <a:prstGeom prst="rect">
            <a:avLst/>
          </a:prstGeom>
        </p:spPr>
      </p:pic>
      <p:sp>
        <p:nvSpPr>
          <p:cNvPr id="15" name="Oval 14">
            <a:extLst>
              <a:ext uri="{FF2B5EF4-FFF2-40B4-BE49-F238E27FC236}">
                <a16:creationId xmlns:a16="http://schemas.microsoft.com/office/drawing/2014/main" id="{D7DA4526-0E5A-4F60-8A58-A91521F7B80B}"/>
              </a:ext>
            </a:extLst>
          </p:cNvPr>
          <p:cNvSpPr/>
          <p:nvPr/>
        </p:nvSpPr>
        <p:spPr>
          <a:xfrm>
            <a:off x="395785" y="1910687"/>
            <a:ext cx="1951630" cy="9007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AEAED63-B396-4D74-9862-87508081F7C9}"/>
              </a:ext>
            </a:extLst>
          </p:cNvPr>
          <p:cNvSpPr/>
          <p:nvPr/>
        </p:nvSpPr>
        <p:spPr>
          <a:xfrm>
            <a:off x="2429302" y="1774209"/>
            <a:ext cx="2265528" cy="11327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0819052-ED96-4D01-968B-972953FA157B}"/>
              </a:ext>
            </a:extLst>
          </p:cNvPr>
          <p:cNvSpPr/>
          <p:nvPr/>
        </p:nvSpPr>
        <p:spPr>
          <a:xfrm>
            <a:off x="6100549" y="1651380"/>
            <a:ext cx="1801505" cy="14466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48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0" y="183613"/>
            <a:ext cx="9144000" cy="4750128"/>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404085" y="381659"/>
            <a:ext cx="7397088" cy="123192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2.</a:t>
            </a:r>
            <a:r>
              <a:rPr lang="en-GB" sz="2800" b="1"/>
              <a:t> Nếu là voi anh, em sẽ nói gì sau khi voi em bỏ sừng và râu?</a:t>
            </a:r>
            <a:endParaRPr lang="en-US" sz="2800" b="1"/>
          </a:p>
        </p:txBody>
      </p:sp>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279" r="100000"/>
                    </a14:imgEffect>
                  </a14:imgLayer>
                </a14:imgProps>
              </a:ext>
              <a:ext uri="{28A0092B-C50C-407E-A947-70E740481C1C}">
                <a14:useLocalDpi xmlns:a14="http://schemas.microsoft.com/office/drawing/2010/main" val="0"/>
              </a:ext>
            </a:extLst>
          </a:blip>
          <a:srcRect/>
          <a:stretch>
            <a:fillRect/>
          </a:stretch>
        </p:blipFill>
        <p:spPr bwMode="auto">
          <a:xfrm flipH="1">
            <a:off x="0" y="183613"/>
            <a:ext cx="1155210" cy="129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1552576" y="1743260"/>
            <a:ext cx="7100106" cy="2729886"/>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800" b="1">
                <a:solidFill>
                  <a:srgbClr val="002060"/>
                </a:solidFill>
              </a:rPr>
              <a:t>Nếu là voi anh, em sẽ nói: “Em luôn luôn xinh đẹp khi là chính mình. Em gái anh xinh nhất”.</a:t>
            </a:r>
            <a:endParaRPr lang="en-US" sz="2800" b="1">
              <a:solidFill>
                <a:srgbClr val="002060"/>
              </a:solidFill>
            </a:endParaRPr>
          </a:p>
        </p:txBody>
      </p:sp>
    </p:spTree>
    <p:extLst>
      <p:ext uri="{BB962C8B-B14F-4D97-AF65-F5344CB8AC3E}">
        <p14:creationId xmlns:p14="http://schemas.microsoft.com/office/powerpoint/2010/main" val="1330780089"/>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3000"/>
                                        <p:tgtEl>
                                          <p:spTgt spid="11"/>
                                        </p:tgtEl>
                                      </p:cBhvr>
                                    </p:animEffect>
                                  </p:childTnLst>
                                </p:cTn>
                              </p:par>
                              <p:par>
                                <p:cTn id="11" presetID="22" presetClass="entr" presetSubtype="8" fill="hold" nodeType="with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wipe(left)">
                                      <p:cBhvr>
                                        <p:cTn id="13" dur="3000"/>
                                        <p:tgtEl>
                                          <p:spTgt spid="512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a16="http://schemas.microsoft.com/office/drawing/2014/main"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CỦNG</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CỐ</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BÀI</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HỌC</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p:txBody>
      </p:sp>
      <p:grpSp>
        <p:nvGrpSpPr>
          <p:cNvPr id="9" name="Group 8"/>
          <p:cNvGrpSpPr/>
          <p:nvPr/>
        </p:nvGrpSpPr>
        <p:grpSpPr>
          <a:xfrm>
            <a:off x="0" y="65410"/>
            <a:ext cx="9144000" cy="4998007"/>
            <a:chOff x="0" y="0"/>
            <a:chExt cx="9144000" cy="5132867"/>
          </a:xfrm>
        </p:grpSpPr>
        <p:cxnSp>
          <p:nvCxnSpPr>
            <p:cNvPr id="10" name="Straight Connector 9"/>
            <p:cNvCxnSpPr/>
            <p:nvPr/>
          </p:nvCxnSpPr>
          <p:spPr>
            <a:xfrm>
              <a:off x="0" y="0"/>
              <a:ext cx="9144000" cy="0"/>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5132867"/>
              <a:ext cx="9144000" cy="0"/>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1480" y="2976914"/>
            <a:ext cx="2952520" cy="21665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64524"/>
            <a:ext cx="9144000" cy="4998007"/>
            <a:chOff x="0" y="0"/>
            <a:chExt cx="9144000" cy="5132867"/>
          </a:xfrm>
        </p:grpSpPr>
        <p:cxnSp>
          <p:nvCxnSpPr>
            <p:cNvPr id="10" name="Straight Connector 9"/>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2050" name="Picture 2" descr="Tiếng Việt lớp 2 sách Kết nối tri thức trang 24. 25 - Bài 5: Em có xinh  không - Đọc - VnDoc.com">
            <a:extLst>
              <a:ext uri="{FF2B5EF4-FFF2-40B4-BE49-F238E27FC236}">
                <a16:creationId xmlns:a16="http://schemas.microsoft.com/office/drawing/2014/main" id="{B9111DDC-3100-48A6-94C7-F81AE49B0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444" y="930615"/>
            <a:ext cx="6795734" cy="37036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98771DA-8163-4D67-BCD8-D3624FE35327}"/>
              </a:ext>
            </a:extLst>
          </p:cNvPr>
          <p:cNvPicPr>
            <a:picLocks noChangeAspect="1"/>
          </p:cNvPicPr>
          <p:nvPr/>
        </p:nvPicPr>
        <p:blipFill>
          <a:blip r:embed="rId3"/>
          <a:stretch>
            <a:fillRect/>
          </a:stretch>
        </p:blipFill>
        <p:spPr>
          <a:xfrm>
            <a:off x="0" y="282825"/>
            <a:ext cx="4410691" cy="647790"/>
          </a:xfrm>
          <a:prstGeom prst="rect">
            <a:avLst/>
          </a:prstGeom>
        </p:spPr>
      </p:pic>
    </p:spTree>
    <p:extLst>
      <p:ext uri="{BB962C8B-B14F-4D97-AF65-F5344CB8AC3E}">
        <p14:creationId xmlns:p14="http://schemas.microsoft.com/office/powerpoint/2010/main" val="171402503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ài 5 Em có xinh không? - Phần 1 - Tiếng Việt lớp 2 [OLM.VN] - YouTube">
            <a:extLst>
              <a:ext uri="{FF2B5EF4-FFF2-40B4-BE49-F238E27FC236}">
                <a16:creationId xmlns:a16="http://schemas.microsoft.com/office/drawing/2014/main" id="{E62BF24D-D361-48B4-BA4F-3AC6931A9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0" y="64524"/>
            <a:ext cx="9144000" cy="4998007"/>
            <a:chOff x="0" y="0"/>
            <a:chExt cx="9144000" cy="5132867"/>
          </a:xfrm>
        </p:grpSpPr>
        <p:cxnSp>
          <p:nvCxnSpPr>
            <p:cNvPr id="25" name="Straight Connector 24"/>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C0E676EB-2F3B-4AC6-9CE9-729E036084B8}"/>
              </a:ext>
            </a:extLst>
          </p:cNvPr>
          <p:cNvGrpSpPr/>
          <p:nvPr/>
        </p:nvGrpSpPr>
        <p:grpSpPr>
          <a:xfrm>
            <a:off x="3174886" y="734985"/>
            <a:ext cx="1123982" cy="1028015"/>
            <a:chOff x="1300162" y="1937790"/>
            <a:chExt cx="1055077" cy="1028015"/>
          </a:xfrm>
        </p:grpSpPr>
        <p:sp>
          <p:nvSpPr>
            <p:cNvPr id="19" name="Oval 18"/>
            <p:cNvSpPr/>
            <p:nvPr/>
          </p:nvSpPr>
          <p:spPr>
            <a:xfrm>
              <a:off x="1300162" y="1937790"/>
              <a:ext cx="1055077" cy="1028015"/>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430790" y="1941313"/>
              <a:ext cx="793820" cy="1015651"/>
            </a:xfrm>
            <a:prstGeom prst="rect">
              <a:avLst/>
            </a:prstGeom>
            <a:noFill/>
          </p:spPr>
          <p:txBody>
            <a:bodyPr wrap="square" lIns="91428" tIns="45714" rIns="91428" bIns="45714" rtlCol="0">
              <a:spAutoFit/>
            </a:bodyPr>
            <a:lstStyle/>
            <a:p>
              <a:pPr algn="ctr"/>
              <a:r>
                <a:rPr lang="en-US" sz="2400" b="1">
                  <a:solidFill>
                    <a:schemeClr val="bg1"/>
                  </a:solidFill>
                  <a:latin typeface="Arial" pitchFamily="34" charset="0"/>
                  <a:ea typeface="Arial-Rounded" pitchFamily="34" charset="0"/>
                  <a:cs typeface="Arial" pitchFamily="34" charset="0"/>
                </a:rPr>
                <a:t>Bài</a:t>
              </a:r>
            </a:p>
            <a:p>
              <a:pPr algn="ctr"/>
              <a:r>
                <a:rPr lang="en-GB" sz="3600" b="1">
                  <a:solidFill>
                    <a:schemeClr val="bg1"/>
                  </a:solidFill>
                  <a:latin typeface="Arial" pitchFamily="34" charset="0"/>
                  <a:ea typeface="Arial-Rounded" pitchFamily="34" charset="0"/>
                  <a:cs typeface="Arial" pitchFamily="34" charset="0"/>
                </a:rPr>
                <a:t>5</a:t>
              </a:r>
              <a:endParaRPr lang="en-US" sz="3600" b="1">
                <a:solidFill>
                  <a:schemeClr val="bg1"/>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37885828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oạn Tiếng Việt lớp 2 trang 24 Kết nối tri thức tập 1">
            <a:extLst>
              <a:ext uri="{FF2B5EF4-FFF2-40B4-BE49-F238E27FC236}">
                <a16:creationId xmlns:a16="http://schemas.microsoft.com/office/drawing/2014/main" id="{7EE82BC8-5844-48C5-BD0D-03131F2C4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8" y="795647"/>
            <a:ext cx="9103592" cy="378822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3CF72D31-03BB-43C4-9A5A-C3530EF03B9F}"/>
              </a:ext>
            </a:extLst>
          </p:cNvPr>
          <p:cNvGrpSpPr/>
          <p:nvPr/>
        </p:nvGrpSpPr>
        <p:grpSpPr>
          <a:xfrm>
            <a:off x="0" y="64524"/>
            <a:ext cx="9144000" cy="4998007"/>
            <a:chOff x="0" y="0"/>
            <a:chExt cx="9144000" cy="5132867"/>
          </a:xfrm>
        </p:grpSpPr>
        <p:cxnSp>
          <p:nvCxnSpPr>
            <p:cNvPr id="4" name="Straight Connector 3">
              <a:extLst>
                <a:ext uri="{FF2B5EF4-FFF2-40B4-BE49-F238E27FC236}">
                  <a16:creationId xmlns:a16="http://schemas.microsoft.com/office/drawing/2014/main" id="{C9CD4A59-16CF-4561-B370-593FA697296D}"/>
                </a:ext>
              </a:extLst>
            </p:cNvPr>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3E0C8AF-B3C8-4197-A954-C09AC6CE3C01}"/>
                </a:ext>
              </a:extLst>
            </p:cNvPr>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3074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a:t>   Voi em thích mặc đẹp và thích được khen xinh. Ở nhà, voi em luôn hỏi anh: “Em có xinh không?”. Voi anh bao giờ cũng khen: “Em xinh lắm!”.</a:t>
            </a:r>
          </a:p>
          <a:p>
            <a:pPr algn="just">
              <a:lnSpc>
                <a:spcPct val="90000"/>
              </a:lnSpc>
            </a:pPr>
            <a:r>
              <a:rPr lang="en-US" sz="1800"/>
              <a:t>    Một hôm, gặp hươu, voi em hỏi:</a:t>
            </a:r>
          </a:p>
          <a:p>
            <a:pPr algn="just">
              <a:lnSpc>
                <a:spcPct val="90000"/>
              </a:lnSpc>
            </a:pPr>
            <a:r>
              <a:rPr lang="en-US" sz="1800"/>
              <a:t>    - Em có xinh không?</a:t>
            </a:r>
          </a:p>
          <a:p>
            <a:pPr algn="just">
              <a:lnSpc>
                <a:spcPct val="90000"/>
              </a:lnSpc>
            </a:pPr>
            <a:r>
              <a:rPr lang="en-US" sz="1800"/>
              <a:t>    Hươu ngắm voi rồi lắc đầu:</a:t>
            </a:r>
          </a:p>
          <a:p>
            <a:pPr algn="just">
              <a:lnSpc>
                <a:spcPct val="90000"/>
              </a:lnSpc>
            </a:pPr>
            <a:r>
              <a:rPr lang="en-US" sz="1800"/>
              <a:t>    - Chưa xinh lắm vì em không có đôi sừng giống anh.</a:t>
            </a:r>
          </a:p>
          <a:p>
            <a:pPr algn="just">
              <a:lnSpc>
                <a:spcPct val="90000"/>
              </a:lnSpc>
            </a:pPr>
            <a:r>
              <a:rPr lang="en-US" sz="1800"/>
              <a:t>    Nghe vậy, voi nhặt vài cành cây khô, gài lên đầu rồi đi tiếp.</a:t>
            </a:r>
          </a:p>
          <a:p>
            <a:pPr algn="just">
              <a:lnSpc>
                <a:spcPct val="90000"/>
              </a:lnSpc>
            </a:pPr>
            <a:r>
              <a:rPr lang="en-US" sz="1800"/>
              <a:t>    Gặp dê, voi hỏi:</a:t>
            </a:r>
          </a:p>
          <a:p>
            <a:pPr algn="just">
              <a:lnSpc>
                <a:spcPct val="90000"/>
              </a:lnSpc>
            </a:pPr>
            <a:r>
              <a:rPr lang="en-US" sz="1800"/>
              <a:t>    - Em có xinh không?</a:t>
            </a:r>
          </a:p>
          <a:p>
            <a:pPr algn="just">
              <a:lnSpc>
                <a:spcPct val="90000"/>
              </a:lnSpc>
            </a:pPr>
            <a:r>
              <a:rPr lang="en-US" sz="1800"/>
              <a:t>    - Không, vì cậu không có bộ râu giống tớ.</a:t>
            </a:r>
          </a:p>
          <a:p>
            <a:pPr algn="just">
              <a:lnSpc>
                <a:spcPct val="90000"/>
              </a:lnSpc>
            </a:pPr>
            <a:r>
              <a:rPr lang="en-US" sz="1800"/>
              <a:t>    Voi liền nhổ một khóm cỏ dại bên đường, gắn vào cằm rồi về nhà. </a:t>
            </a:r>
          </a:p>
          <a:p>
            <a:pPr algn="just">
              <a:lnSpc>
                <a:spcPct val="90000"/>
              </a:lnSpc>
            </a:pPr>
            <a:r>
              <a:rPr lang="en-US" sz="1800"/>
              <a:t>    Về nhà với đôi sừng và bộ râu giả, voi em hớn hở hỏi anh:</a:t>
            </a:r>
          </a:p>
          <a:p>
            <a:pPr algn="just">
              <a:lnSpc>
                <a:spcPct val="90000"/>
              </a:lnSpc>
            </a:pPr>
            <a:r>
              <a:rPr lang="en-US" sz="1800"/>
              <a:t>    - Em có xinh hơn không?</a:t>
            </a:r>
          </a:p>
          <a:p>
            <a:pPr algn="just">
              <a:lnSpc>
                <a:spcPct val="90000"/>
              </a:lnSpc>
            </a:pPr>
            <a:r>
              <a:rPr lang="en-US" sz="1800"/>
              <a:t>    Voi anh nói:</a:t>
            </a:r>
          </a:p>
          <a:p>
            <a:pPr algn="just">
              <a:lnSpc>
                <a:spcPct val="90000"/>
              </a:lnSpc>
            </a:pPr>
            <a:r>
              <a:rPr lang="en-US" sz="1800"/>
              <a:t>   - Trời ơi, sao em lại thêm sừng và râu thế này? Xấu lắm!</a:t>
            </a:r>
          </a:p>
          <a:p>
            <a:pPr algn="just">
              <a:lnSpc>
                <a:spcPct val="90000"/>
              </a:lnSpc>
            </a:pPr>
            <a:r>
              <a:rPr lang="en-US" sz="1800"/>
              <a:t>   Voi em ngắm mình trong gương và thấy xấu thật. Sau khi bỏ sừng và râu đi, voi em thấy mình xinh đẹp hẳn lên. Giờ đây, voi em hiểu rằng mình chỉ xinh đẹp khi đúng là voi.</a:t>
            </a:r>
          </a:p>
        </p:txBody>
      </p:sp>
      <p:sp>
        <p:nvSpPr>
          <p:cNvPr id="2" name="TextBox 1"/>
          <p:cNvSpPr txBox="1"/>
          <p:nvPr/>
        </p:nvSpPr>
        <p:spPr>
          <a:xfrm>
            <a:off x="7701226" y="109596"/>
            <a:ext cx="1107996" cy="369332"/>
          </a:xfrm>
          <a:prstGeom prst="rect">
            <a:avLst/>
          </a:prstGeom>
          <a:solidFill>
            <a:srgbClr val="00B0F0"/>
          </a:solidFill>
        </p:spPr>
        <p:txBody>
          <a:bodyPr wrap="none" rtlCol="0">
            <a:spAutoFit/>
          </a:bodyPr>
          <a:lstStyle/>
          <a:p>
            <a:r>
              <a:rPr lang="vi-VN" sz="1800"/>
              <a:t>Đọc mẫu</a:t>
            </a:r>
            <a:endParaRPr lang="en-US" sz="1800"/>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Tree>
    <p:extLst>
      <p:ext uri="{BB962C8B-B14F-4D97-AF65-F5344CB8AC3E}">
        <p14:creationId xmlns:p14="http://schemas.microsoft.com/office/powerpoint/2010/main" val="83895917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535D81-EA7F-4A88-AE2D-903FD2EF580E}"/>
              </a:ext>
            </a:extLst>
          </p:cNvPr>
          <p:cNvGrpSpPr/>
          <p:nvPr/>
        </p:nvGrpSpPr>
        <p:grpSpPr>
          <a:xfrm>
            <a:off x="0" y="64524"/>
            <a:ext cx="9144000" cy="4998007"/>
            <a:chOff x="0" y="0"/>
            <a:chExt cx="9144000" cy="5132867"/>
          </a:xfrm>
        </p:grpSpPr>
        <p:cxnSp>
          <p:nvCxnSpPr>
            <p:cNvPr id="3" name="Straight Connector 2">
              <a:extLst>
                <a:ext uri="{FF2B5EF4-FFF2-40B4-BE49-F238E27FC236}">
                  <a16:creationId xmlns:a16="http://schemas.microsoft.com/office/drawing/2014/main" id="{93699552-1594-4678-B83C-FC2FC605750F}"/>
                </a:ext>
              </a:extLst>
            </p:cNvPr>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ADAE2E6-659F-4B42-99A6-5DB3189DF0F7}"/>
                </a:ext>
              </a:extLst>
            </p:cNvPr>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F358C8D0-CBCD-4FCB-A768-F6F9E3C801CA}"/>
              </a:ext>
            </a:extLst>
          </p:cNvPr>
          <p:cNvSpPr txBox="1"/>
          <p:nvPr/>
        </p:nvSpPr>
        <p:spPr>
          <a:xfrm>
            <a:off x="2079775" y="670814"/>
            <a:ext cx="3756157" cy="584775"/>
          </a:xfrm>
          <a:prstGeom prst="rect">
            <a:avLst/>
          </a:prstGeom>
          <a:noFill/>
        </p:spPr>
        <p:txBody>
          <a:bodyPr wrap="none" rtlCol="0">
            <a:spAutoFit/>
          </a:bodyPr>
          <a:lstStyle/>
          <a:p>
            <a:pPr algn="ctr"/>
            <a:r>
              <a:rPr lang="en-US" sz="3200" b="1">
                <a:solidFill>
                  <a:srgbClr val="FF0000"/>
                </a:solidFill>
              </a:rPr>
              <a:t>Luyện đọc từ khó:</a:t>
            </a:r>
          </a:p>
        </p:txBody>
      </p:sp>
      <p:sp>
        <p:nvSpPr>
          <p:cNvPr id="6" name="TextBox 5">
            <a:extLst>
              <a:ext uri="{FF2B5EF4-FFF2-40B4-BE49-F238E27FC236}">
                <a16:creationId xmlns:a16="http://schemas.microsoft.com/office/drawing/2014/main" id="{A3056EA6-A300-4DBD-866D-60D8E30F65BD}"/>
              </a:ext>
            </a:extLst>
          </p:cNvPr>
          <p:cNvSpPr txBox="1"/>
          <p:nvPr/>
        </p:nvSpPr>
        <p:spPr>
          <a:xfrm>
            <a:off x="3068026" y="1614543"/>
            <a:ext cx="1779654" cy="2062103"/>
          </a:xfrm>
          <a:prstGeom prst="rect">
            <a:avLst/>
          </a:prstGeom>
          <a:noFill/>
        </p:spPr>
        <p:txBody>
          <a:bodyPr wrap="none" rtlCol="0">
            <a:spAutoFit/>
          </a:bodyPr>
          <a:lstStyle/>
          <a:p>
            <a:r>
              <a:rPr lang="en-US" sz="3200">
                <a:solidFill>
                  <a:srgbClr val="0070C0"/>
                </a:solidFill>
              </a:rPr>
              <a:t>hươu</a:t>
            </a:r>
          </a:p>
          <a:p>
            <a:r>
              <a:rPr lang="en-US" sz="3200">
                <a:solidFill>
                  <a:srgbClr val="0070C0"/>
                </a:solidFill>
              </a:rPr>
              <a:t>lắc đầu</a:t>
            </a:r>
          </a:p>
          <a:p>
            <a:r>
              <a:rPr lang="en-US" sz="3200">
                <a:solidFill>
                  <a:srgbClr val="0070C0"/>
                </a:solidFill>
              </a:rPr>
              <a:t>đôi sừng</a:t>
            </a:r>
          </a:p>
          <a:p>
            <a:r>
              <a:rPr lang="en-US" sz="3200">
                <a:solidFill>
                  <a:srgbClr val="0070C0"/>
                </a:solidFill>
              </a:rPr>
              <a:t>bộ râu</a:t>
            </a:r>
          </a:p>
        </p:txBody>
      </p:sp>
      <p:pic>
        <p:nvPicPr>
          <p:cNvPr id="7" name="Picture 2">
            <a:extLst>
              <a:ext uri="{FF2B5EF4-FFF2-40B4-BE49-F238E27FC236}">
                <a16:creationId xmlns:a16="http://schemas.microsoft.com/office/drawing/2014/main" id="{7A36F2C6-EF0B-4455-8117-E44CEC4E9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312260"/>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A437DA46-6C57-4C15-8F74-639CABE9814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810" b="97964" l="0" r="100000"/>
                    </a14:imgEffect>
                  </a14:imgLayer>
                </a14:imgProps>
              </a:ext>
              <a:ext uri="{28A0092B-C50C-407E-A947-70E740481C1C}">
                <a14:useLocalDpi xmlns:a14="http://schemas.microsoft.com/office/drawing/2010/main" val="0"/>
              </a:ext>
            </a:extLst>
          </a:blip>
          <a:srcRect/>
          <a:stretch>
            <a:fillRect/>
          </a:stretch>
        </p:blipFill>
        <p:spPr bwMode="auto">
          <a:xfrm>
            <a:off x="0" y="2571750"/>
            <a:ext cx="259502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05E4E57A-308B-4B13-AD98-2B4AEAF1E9D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7710623" y="3467387"/>
            <a:ext cx="1791403" cy="167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15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44384" y="478928"/>
            <a:ext cx="8799616" cy="4579715"/>
          </a:xfrm>
          <a:prstGeom prst="rect">
            <a:avLst/>
          </a:prstGeom>
          <a:noFill/>
        </p:spPr>
        <p:txBody>
          <a:bodyPr wrap="square" rtlCol="0">
            <a:spAutoFit/>
          </a:bodyPr>
          <a:lstStyle/>
          <a:p>
            <a:pPr algn="just">
              <a:lnSpc>
                <a:spcPct val="90000"/>
              </a:lnSpc>
            </a:pPr>
            <a:r>
              <a:rPr lang="en-US" sz="1800"/>
              <a:t>   Voi em thích mặc đẹp và thích được khen xinh. Ở nhà, voi em luôn hỏi anh: “Em có xinh không?”. Voi anh bao giờ cũng khen: “Em xinh lắm!”.</a:t>
            </a:r>
          </a:p>
          <a:p>
            <a:pPr algn="just">
              <a:lnSpc>
                <a:spcPct val="90000"/>
              </a:lnSpc>
            </a:pPr>
            <a:r>
              <a:rPr lang="en-US" sz="1800"/>
              <a:t>    Một hôm, gặp hươu, voi em hỏi:</a:t>
            </a:r>
          </a:p>
          <a:p>
            <a:pPr algn="just">
              <a:lnSpc>
                <a:spcPct val="90000"/>
              </a:lnSpc>
            </a:pPr>
            <a:r>
              <a:rPr lang="en-US" sz="1800"/>
              <a:t>    - Em có xinh không?</a:t>
            </a:r>
          </a:p>
          <a:p>
            <a:pPr algn="just">
              <a:lnSpc>
                <a:spcPct val="90000"/>
              </a:lnSpc>
            </a:pPr>
            <a:r>
              <a:rPr lang="en-US" sz="1800"/>
              <a:t>    Hươu ngắm voi rồi lắc đầu:</a:t>
            </a:r>
          </a:p>
          <a:p>
            <a:pPr algn="just">
              <a:lnSpc>
                <a:spcPct val="90000"/>
              </a:lnSpc>
            </a:pPr>
            <a:r>
              <a:rPr lang="en-US" sz="1800"/>
              <a:t>    - Chưa xinh lắm vì em không có đôi sừng giống anh.</a:t>
            </a:r>
          </a:p>
          <a:p>
            <a:pPr algn="just">
              <a:lnSpc>
                <a:spcPct val="90000"/>
              </a:lnSpc>
            </a:pPr>
            <a:r>
              <a:rPr lang="en-US" sz="1800"/>
              <a:t>    Nghe vậy, voi nhặt vài cành cây khô, gài lên đầu rồi đi tiếp.</a:t>
            </a:r>
          </a:p>
          <a:p>
            <a:pPr algn="just">
              <a:lnSpc>
                <a:spcPct val="90000"/>
              </a:lnSpc>
            </a:pPr>
            <a:r>
              <a:rPr lang="en-US" sz="1800"/>
              <a:t>    Gặp dê, voi hỏi:</a:t>
            </a:r>
          </a:p>
          <a:p>
            <a:pPr algn="just">
              <a:lnSpc>
                <a:spcPct val="90000"/>
              </a:lnSpc>
            </a:pPr>
            <a:r>
              <a:rPr lang="en-US" sz="1800"/>
              <a:t>    - Em có xinh không?</a:t>
            </a:r>
          </a:p>
          <a:p>
            <a:pPr algn="just">
              <a:lnSpc>
                <a:spcPct val="90000"/>
              </a:lnSpc>
            </a:pPr>
            <a:r>
              <a:rPr lang="en-US" sz="1800"/>
              <a:t>    - Không, vì cậu không có bộ râu giống tớ.</a:t>
            </a:r>
          </a:p>
          <a:p>
            <a:pPr algn="just">
              <a:lnSpc>
                <a:spcPct val="90000"/>
              </a:lnSpc>
            </a:pPr>
            <a:r>
              <a:rPr lang="en-US" sz="1800"/>
              <a:t>    Voi liền nhổ một khóm cỏ dại bên đường, gắn vào cằm rồi về nhà. </a:t>
            </a:r>
          </a:p>
          <a:p>
            <a:pPr algn="just">
              <a:lnSpc>
                <a:spcPct val="90000"/>
              </a:lnSpc>
            </a:pPr>
            <a:r>
              <a:rPr lang="en-US" sz="1800"/>
              <a:t>    Về nhà với đôi sừng và bộ râu giả, voi em hớn hở hỏi anh:</a:t>
            </a:r>
          </a:p>
          <a:p>
            <a:pPr algn="just">
              <a:lnSpc>
                <a:spcPct val="90000"/>
              </a:lnSpc>
            </a:pPr>
            <a:r>
              <a:rPr lang="en-US" sz="1800"/>
              <a:t>    - Em có xinh hơn không?</a:t>
            </a:r>
          </a:p>
          <a:p>
            <a:pPr algn="just">
              <a:lnSpc>
                <a:spcPct val="90000"/>
              </a:lnSpc>
            </a:pPr>
            <a:r>
              <a:rPr lang="en-US" sz="1800"/>
              <a:t>    Voi anh nói:</a:t>
            </a:r>
          </a:p>
          <a:p>
            <a:pPr algn="just">
              <a:lnSpc>
                <a:spcPct val="90000"/>
              </a:lnSpc>
            </a:pPr>
            <a:r>
              <a:rPr lang="en-US" sz="1800"/>
              <a:t>   - Trời ơi, sao em lại thêm sừng và râu thế này? Xấu lắm!</a:t>
            </a:r>
          </a:p>
          <a:p>
            <a:pPr algn="just">
              <a:lnSpc>
                <a:spcPct val="90000"/>
              </a:lnSpc>
            </a:pPr>
            <a:r>
              <a:rPr lang="en-US" sz="1800"/>
              <a:t>   Voi em ngắm mình trong gương và thấy xấu thật. Sau khi bỏ sừng và râu đi, voi em thấy mình xinh đẹp hẳn lên. Giờ đây, voi em hiểu rằng mình chỉ xinh đẹp khi đúng là voi.</a:t>
            </a:r>
          </a:p>
        </p:txBody>
      </p:sp>
      <p:sp>
        <p:nvSpPr>
          <p:cNvPr id="8" name="TextBox 7"/>
          <p:cNvSpPr txBox="1"/>
          <p:nvPr/>
        </p:nvSpPr>
        <p:spPr>
          <a:xfrm>
            <a:off x="3062612" y="97608"/>
            <a:ext cx="3018775" cy="461665"/>
          </a:xfrm>
          <a:prstGeom prst="rect">
            <a:avLst/>
          </a:prstGeom>
          <a:noFill/>
        </p:spPr>
        <p:txBody>
          <a:bodyPr wrap="none" rtlCol="0">
            <a:spAutoFit/>
          </a:bodyPr>
          <a:lstStyle/>
          <a:p>
            <a:pPr algn="ctr"/>
            <a:r>
              <a:rPr lang="en-US" sz="2400" b="1">
                <a:solidFill>
                  <a:srgbClr val="FF0000"/>
                </a:solidFill>
              </a:rPr>
              <a:t>Em có xinh không?</a:t>
            </a:r>
          </a:p>
        </p:txBody>
      </p:sp>
      <p:sp>
        <p:nvSpPr>
          <p:cNvPr id="13" name="TextBox 12">
            <a:extLst>
              <a:ext uri="{FF2B5EF4-FFF2-40B4-BE49-F238E27FC236}">
                <a16:creationId xmlns:a16="http://schemas.microsoft.com/office/drawing/2014/main" id="{D3745D47-CBDD-426C-BFF6-F8A3130C97F2}"/>
              </a:ext>
            </a:extLst>
          </p:cNvPr>
          <p:cNvSpPr txBox="1"/>
          <p:nvPr/>
        </p:nvSpPr>
        <p:spPr>
          <a:xfrm>
            <a:off x="6396629" y="109596"/>
            <a:ext cx="2492990" cy="369332"/>
          </a:xfrm>
          <a:prstGeom prst="rect">
            <a:avLst/>
          </a:prstGeom>
          <a:solidFill>
            <a:srgbClr val="00B0F0"/>
          </a:solidFill>
        </p:spPr>
        <p:txBody>
          <a:bodyPr wrap="none" rtlCol="0">
            <a:spAutoFit/>
          </a:bodyPr>
          <a:lstStyle/>
          <a:p>
            <a:r>
              <a:rPr lang="en-US" sz="1800"/>
              <a:t>Đọc nối tiếp theo đoạn</a:t>
            </a:r>
          </a:p>
        </p:txBody>
      </p:sp>
      <p:sp>
        <p:nvSpPr>
          <p:cNvPr id="14" name="Oval 13">
            <a:extLst>
              <a:ext uri="{FF2B5EF4-FFF2-40B4-BE49-F238E27FC236}">
                <a16:creationId xmlns:a16="http://schemas.microsoft.com/office/drawing/2014/main" id="{955C0926-FE19-46FD-B115-12557B0FCDFB}"/>
              </a:ext>
            </a:extLst>
          </p:cNvPr>
          <p:cNvSpPr/>
          <p:nvPr/>
        </p:nvSpPr>
        <p:spPr>
          <a:xfrm>
            <a:off x="344384" y="444888"/>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t>1</a:t>
            </a:r>
            <a:endParaRPr lang="en-US" sz="2000" b="1"/>
          </a:p>
        </p:txBody>
      </p:sp>
      <p:sp>
        <p:nvSpPr>
          <p:cNvPr id="15" name="Oval 14">
            <a:extLst>
              <a:ext uri="{FF2B5EF4-FFF2-40B4-BE49-F238E27FC236}">
                <a16:creationId xmlns:a16="http://schemas.microsoft.com/office/drawing/2014/main" id="{1CADABF8-9DF3-4061-8ADA-215B6FC3D07F}"/>
              </a:ext>
            </a:extLst>
          </p:cNvPr>
          <p:cNvSpPr/>
          <p:nvPr/>
        </p:nvSpPr>
        <p:spPr>
          <a:xfrm>
            <a:off x="344384" y="2960440"/>
            <a:ext cx="285070" cy="3208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t>2</a:t>
            </a:r>
            <a:endParaRPr lang="en-US" sz="2000" b="1"/>
          </a:p>
        </p:txBody>
      </p:sp>
    </p:spTree>
    <p:extLst>
      <p:ext uri="{BB962C8B-B14F-4D97-AF65-F5344CB8AC3E}">
        <p14:creationId xmlns:p14="http://schemas.microsoft.com/office/powerpoint/2010/main" val="288360010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64524"/>
            <a:ext cx="9144000" cy="4998007"/>
            <a:chOff x="0" y="0"/>
            <a:chExt cx="9144000" cy="5132867"/>
          </a:xfrm>
        </p:grpSpPr>
        <p:cxnSp>
          <p:nvCxnSpPr>
            <p:cNvPr id="29" name="Straight Connector 28"/>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208996" y="334756"/>
            <a:ext cx="2345514" cy="584775"/>
          </a:xfrm>
          <a:prstGeom prst="rect">
            <a:avLst/>
          </a:prstGeom>
          <a:noFill/>
        </p:spPr>
        <p:txBody>
          <a:bodyPr wrap="none" rtlCol="0">
            <a:spAutoFit/>
          </a:bodyPr>
          <a:lstStyle/>
          <a:p>
            <a:r>
              <a:rPr lang="en-US" sz="3200" b="1">
                <a:solidFill>
                  <a:srgbClr val="FF0000"/>
                </a:solidFill>
              </a:rPr>
              <a:t>Luyện đọc </a:t>
            </a:r>
          </a:p>
        </p:txBody>
      </p:sp>
      <p:sp>
        <p:nvSpPr>
          <p:cNvPr id="9" name="Rectangle 8"/>
          <p:cNvSpPr/>
          <p:nvPr/>
        </p:nvSpPr>
        <p:spPr>
          <a:xfrm>
            <a:off x="417007" y="1995355"/>
            <a:ext cx="8110228" cy="954107"/>
          </a:xfrm>
          <a:prstGeom prst="rect">
            <a:avLst/>
          </a:prstGeom>
          <a:solidFill>
            <a:schemeClr val="accent6">
              <a:lumMod val="20000"/>
              <a:lumOff val="80000"/>
            </a:schemeClr>
          </a:solidFill>
        </p:spPr>
        <p:txBody>
          <a:bodyPr wrap="square">
            <a:spAutoFit/>
          </a:bodyPr>
          <a:lstStyle/>
          <a:p>
            <a:r>
              <a:rPr lang="en-US" sz="2800">
                <a:solidFill>
                  <a:srgbClr val="0418AC"/>
                </a:solidFill>
              </a:rPr>
              <a:t> -  Chưa xinh lắm vì em không có đôi sừng giống anh. </a:t>
            </a:r>
          </a:p>
        </p:txBody>
      </p:sp>
      <p:sp>
        <p:nvSpPr>
          <p:cNvPr id="10" name="Rectangle 9"/>
          <p:cNvSpPr/>
          <p:nvPr/>
        </p:nvSpPr>
        <p:spPr>
          <a:xfrm>
            <a:off x="417007" y="1305304"/>
            <a:ext cx="8110228" cy="523220"/>
          </a:xfrm>
          <a:prstGeom prst="rect">
            <a:avLst/>
          </a:prstGeom>
          <a:solidFill>
            <a:schemeClr val="accent4">
              <a:lumMod val="20000"/>
              <a:lumOff val="80000"/>
            </a:schemeClr>
          </a:solidFill>
        </p:spPr>
        <p:txBody>
          <a:bodyPr wrap="square">
            <a:spAutoFit/>
          </a:bodyPr>
          <a:lstStyle/>
          <a:p>
            <a:r>
              <a:rPr lang="en-US" sz="2800">
                <a:solidFill>
                  <a:srgbClr val="0418AC"/>
                </a:solidFill>
              </a:rPr>
              <a:t>Voi em thích mặc đẹp và thích được khen xinh. </a:t>
            </a:r>
          </a:p>
        </p:txBody>
      </p:sp>
      <p:cxnSp>
        <p:nvCxnSpPr>
          <p:cNvPr id="12" name="Straight Connector 11"/>
          <p:cNvCxnSpPr/>
          <p:nvPr/>
        </p:nvCxnSpPr>
        <p:spPr>
          <a:xfrm flipH="1">
            <a:off x="3924768" y="1357614"/>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7968311" y="1277954"/>
            <a:ext cx="150724" cy="458079"/>
            <a:chOff x="7491613" y="1711779"/>
            <a:chExt cx="150724" cy="458079"/>
          </a:xfrm>
        </p:grpSpPr>
        <p:cxnSp>
          <p:nvCxnSpPr>
            <p:cNvPr id="17" name="Straight Connector 16"/>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H="1">
            <a:off x="3236292" y="2004797"/>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215068" y="2472408"/>
            <a:ext cx="150724" cy="458079"/>
            <a:chOff x="7491613" y="1711779"/>
            <a:chExt cx="150724" cy="458079"/>
          </a:xfrm>
        </p:grpSpPr>
        <p:cxnSp>
          <p:nvCxnSpPr>
            <p:cNvPr id="25" name="Straight Connector 24"/>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8"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8018552" y="-2022"/>
            <a:ext cx="1349830" cy="126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a:extLst>
              <a:ext uri="{FF2B5EF4-FFF2-40B4-BE49-F238E27FC236}">
                <a16:creationId xmlns:a16="http://schemas.microsoft.com/office/drawing/2014/main" id="{685B4FD0-17F3-468B-9E01-B6CA1B379848}"/>
              </a:ext>
            </a:extLst>
          </p:cNvPr>
          <p:cNvSpPr/>
          <p:nvPr/>
        </p:nvSpPr>
        <p:spPr>
          <a:xfrm>
            <a:off x="417007" y="3032600"/>
            <a:ext cx="8110228" cy="523220"/>
          </a:xfrm>
          <a:prstGeom prst="rect">
            <a:avLst/>
          </a:prstGeom>
          <a:solidFill>
            <a:srgbClr val="FFD1FF"/>
          </a:solidFill>
        </p:spPr>
        <p:txBody>
          <a:bodyPr wrap="square">
            <a:spAutoFit/>
          </a:bodyPr>
          <a:lstStyle/>
          <a:p>
            <a:r>
              <a:rPr lang="en-US" sz="2800">
                <a:solidFill>
                  <a:srgbClr val="0418AC"/>
                </a:solidFill>
              </a:rPr>
              <a:t> Voi em thấy mình trong gương và thấy xấu thật.</a:t>
            </a:r>
          </a:p>
        </p:txBody>
      </p:sp>
      <p:cxnSp>
        <p:nvCxnSpPr>
          <p:cNvPr id="32" name="Straight Connector 31">
            <a:extLst>
              <a:ext uri="{FF2B5EF4-FFF2-40B4-BE49-F238E27FC236}">
                <a16:creationId xmlns:a16="http://schemas.microsoft.com/office/drawing/2014/main" id="{FB9AE843-2524-4F59-B0C9-50691E212F99}"/>
              </a:ext>
            </a:extLst>
          </p:cNvPr>
          <p:cNvCxnSpPr/>
          <p:nvPr/>
        </p:nvCxnSpPr>
        <p:spPr>
          <a:xfrm flipH="1">
            <a:off x="5454027" y="299382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A79E3367-AD4A-4FA4-B215-9C50327C41D0}"/>
              </a:ext>
            </a:extLst>
          </p:cNvPr>
          <p:cNvGrpSpPr/>
          <p:nvPr/>
        </p:nvGrpSpPr>
        <p:grpSpPr>
          <a:xfrm>
            <a:off x="8230017" y="2988233"/>
            <a:ext cx="150724" cy="458079"/>
            <a:chOff x="7491613" y="1711779"/>
            <a:chExt cx="150724" cy="458079"/>
          </a:xfrm>
        </p:grpSpPr>
        <p:cxnSp>
          <p:nvCxnSpPr>
            <p:cNvPr id="34" name="Straight Connector 33">
              <a:extLst>
                <a:ext uri="{FF2B5EF4-FFF2-40B4-BE49-F238E27FC236}">
                  <a16:creationId xmlns:a16="http://schemas.microsoft.com/office/drawing/2014/main" id="{5E663DA0-6C25-4D7F-8D92-A797C4F31AA2}"/>
                </a:ext>
              </a:extLst>
            </p:cNvPr>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CE907FB-54EF-4CD8-9719-3548C4C57217}"/>
                </a:ext>
              </a:extLst>
            </p:cNvPr>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2248C886-619D-470B-9058-B0A972541D32}"/>
              </a:ext>
            </a:extLst>
          </p:cNvPr>
          <p:cNvSpPr/>
          <p:nvPr/>
        </p:nvSpPr>
        <p:spPr>
          <a:xfrm>
            <a:off x="417007" y="3785955"/>
            <a:ext cx="8110228" cy="954107"/>
          </a:xfrm>
          <a:prstGeom prst="rect">
            <a:avLst/>
          </a:prstGeom>
          <a:solidFill>
            <a:srgbClr val="89FB61"/>
          </a:solidFill>
        </p:spPr>
        <p:txBody>
          <a:bodyPr wrap="square">
            <a:spAutoFit/>
          </a:bodyPr>
          <a:lstStyle/>
          <a:p>
            <a:r>
              <a:rPr lang="en-US" sz="2800">
                <a:solidFill>
                  <a:srgbClr val="0418AC"/>
                </a:solidFill>
              </a:rPr>
              <a:t> Giờ đây, voi em hiểu rằng mình chỉ xinh đẹp khi đúng là voi.</a:t>
            </a:r>
          </a:p>
        </p:txBody>
      </p:sp>
      <p:cxnSp>
        <p:nvCxnSpPr>
          <p:cNvPr id="37" name="Straight Connector 36">
            <a:extLst>
              <a:ext uri="{FF2B5EF4-FFF2-40B4-BE49-F238E27FC236}">
                <a16:creationId xmlns:a16="http://schemas.microsoft.com/office/drawing/2014/main" id="{F4708CB7-994C-4971-B1E2-3E6CBB5EA320}"/>
              </a:ext>
            </a:extLst>
          </p:cNvPr>
          <p:cNvCxnSpPr/>
          <p:nvPr/>
        </p:nvCxnSpPr>
        <p:spPr>
          <a:xfrm flipH="1">
            <a:off x="4717048" y="3776957"/>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FDF76A2B-466E-4DB1-9679-D876E0D4ABF2}"/>
              </a:ext>
            </a:extLst>
          </p:cNvPr>
          <p:cNvGrpSpPr/>
          <p:nvPr/>
        </p:nvGrpSpPr>
        <p:grpSpPr>
          <a:xfrm>
            <a:off x="2340942" y="4214178"/>
            <a:ext cx="150724" cy="458079"/>
            <a:chOff x="7491613" y="1711779"/>
            <a:chExt cx="150724" cy="458079"/>
          </a:xfrm>
        </p:grpSpPr>
        <p:cxnSp>
          <p:nvCxnSpPr>
            <p:cNvPr id="43" name="Straight Connector 42">
              <a:extLst>
                <a:ext uri="{FF2B5EF4-FFF2-40B4-BE49-F238E27FC236}">
                  <a16:creationId xmlns:a16="http://schemas.microsoft.com/office/drawing/2014/main" id="{DD6448D7-730B-4DAE-A28A-E8714F86A8F4}"/>
                </a:ext>
              </a:extLst>
            </p:cNvPr>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80478BE-9B09-4CEE-B36E-8B81C465D12F}"/>
                </a:ext>
              </a:extLst>
            </p:cNvPr>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050663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1000"/>
                                        <p:tgtEl>
                                          <p:spTgt spid="37"/>
                                        </p:tgtEl>
                                      </p:cBhvr>
                                    </p:animEffect>
                                    <p:anim calcmode="lin" valueType="num">
                                      <p:cBhvr>
                                        <p:cTn id="74" dur="1000" fill="hold"/>
                                        <p:tgtEl>
                                          <p:spTgt spid="37"/>
                                        </p:tgtEl>
                                        <p:attrNameLst>
                                          <p:attrName>ppt_x</p:attrName>
                                        </p:attrNameLst>
                                      </p:cBhvr>
                                      <p:tavLst>
                                        <p:tav tm="0">
                                          <p:val>
                                            <p:strVal val="#ppt_x"/>
                                          </p:val>
                                        </p:tav>
                                        <p:tav tm="100000">
                                          <p:val>
                                            <p:strVal val="#ppt_x"/>
                                          </p:val>
                                        </p:tav>
                                      </p:tavLst>
                                    </p:anim>
                                    <p:anim calcmode="lin" valueType="num">
                                      <p:cBhvr>
                                        <p:cTn id="7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1" grpId="0" animBg="1"/>
      <p:bldP spid="36"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6356</TotalTime>
  <Words>2248</Words>
  <Application>Microsoft Office PowerPoint</Application>
  <PresentationFormat>On-screen Show (16:9)</PresentationFormat>
  <Paragraphs>177</Paragraphs>
  <Slides>25</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Quicksand Medium</vt:lpstr>
      <vt:lpstr>Arial</vt:lpstr>
      <vt:lpstr>Calibri</vt:lpstr>
      <vt:lpstr>Andalus</vt:lpstr>
      <vt:lpstr>Lato</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Ms Quyen</cp:lastModifiedBy>
  <cp:revision>848</cp:revision>
  <dcterms:modified xsi:type="dcterms:W3CDTF">2021-09-20T02:31:30Z</dcterms:modified>
</cp:coreProperties>
</file>