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6"/>
  </p:notesMasterIdLst>
  <p:sldIdLst>
    <p:sldId id="616" r:id="rId3"/>
    <p:sldId id="568" r:id="rId4"/>
    <p:sldId id="584" r:id="rId5"/>
    <p:sldId id="617" r:id="rId6"/>
    <p:sldId id="621" r:id="rId7"/>
    <p:sldId id="620" r:id="rId8"/>
    <p:sldId id="622" r:id="rId9"/>
    <p:sldId id="623" r:id="rId10"/>
    <p:sldId id="624" r:id="rId11"/>
    <p:sldId id="625" r:id="rId12"/>
    <p:sldId id="613" r:id="rId13"/>
    <p:sldId id="615" r:id="rId14"/>
    <p:sldId id="261" r:id="rId15"/>
  </p:sldIdLst>
  <p:sldSz cx="9144000" cy="5143500" type="screen16x9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Quicksand Medium" pitchFamily="2" charset="0"/>
      <p:regular r:id="rId21"/>
    </p:embeddedFont>
    <p:embeddedFont>
      <p:font typeface="Lato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CCFFFF"/>
    <a:srgbClr val="0099FF"/>
    <a:srgbClr val="00FFFF"/>
    <a:srgbClr val="FFCCFF"/>
    <a:srgbClr val="89FB61"/>
    <a:srgbClr val="FFD1FF"/>
    <a:srgbClr val="EB67B6"/>
    <a:srgbClr val="007434"/>
    <a:srgbClr val="E80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8" autoAdjust="0"/>
    <p:restoredTop sz="95552" autoAdjust="0"/>
  </p:normalViewPr>
  <p:slideViewPr>
    <p:cSldViewPr snapToGrid="0">
      <p:cViewPr>
        <p:scale>
          <a:sx n="103" d="100"/>
          <a:sy n="103" d="100"/>
        </p:scale>
        <p:origin x="-252" y="-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9/23/2021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9E7027-A702-4F4A-84C9-F0EC91F6C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9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424C9D-63D0-491B-A842-F5CCF22F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77" y="1316046"/>
            <a:ext cx="3788674" cy="32220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1E5CAA7-DB74-42B5-88B9-973D57546FA8}"/>
              </a:ext>
            </a:extLst>
          </p:cNvPr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D5CC109F-4C9D-4C2E-A557-6E04A21F16E9}"/>
                </a:ext>
              </a:extLst>
            </p:cNvPr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A6DD4CB1-D57B-4631-98F1-D2781E2AB334}"/>
                </a:ext>
              </a:extLst>
            </p:cNvPr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34BAE6D-71F7-47F4-AF87-C4CF6FC4827F}"/>
              </a:ext>
            </a:extLst>
          </p:cNvPr>
          <p:cNvGrpSpPr/>
          <p:nvPr/>
        </p:nvGrpSpPr>
        <p:grpSpPr>
          <a:xfrm>
            <a:off x="0" y="81890"/>
            <a:ext cx="9144000" cy="994783"/>
            <a:chOff x="0" y="81890"/>
            <a:chExt cx="9144000" cy="9947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F79734A-8271-4124-8B4E-E515E7C8FA01}"/>
                </a:ext>
              </a:extLst>
            </p:cNvPr>
            <p:cNvSpPr/>
            <p:nvPr/>
          </p:nvSpPr>
          <p:spPr>
            <a:xfrm>
              <a:off x="0" y="96811"/>
              <a:ext cx="9144000" cy="97986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FF99FB7-0A32-4C71-A09E-FB3C82D26AD4}"/>
                </a:ext>
              </a:extLst>
            </p:cNvPr>
            <p:cNvSpPr txBox="1"/>
            <p:nvPr/>
          </p:nvSpPr>
          <p:spPr>
            <a:xfrm>
              <a:off x="654755" y="81890"/>
              <a:ext cx="8071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>
                  <a:solidFill>
                    <a:srgbClr val="FF0000"/>
                  </a:solidFill>
                </a:rPr>
                <a:t>1. Quan sát tranh, nói tên các nhân vật và sự việc được thể hiện trong tranh.</a:t>
              </a:r>
              <a:endParaRPr lang="en-US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07BF008-88D1-4609-9133-7CAAC5C6363B}"/>
              </a:ext>
            </a:extLst>
          </p:cNvPr>
          <p:cNvSpPr/>
          <p:nvPr/>
        </p:nvSpPr>
        <p:spPr>
          <a:xfrm>
            <a:off x="4131733" y="1207913"/>
            <a:ext cx="4854223" cy="3601154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418A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>
                <a:solidFill>
                  <a:srgbClr val="FF0000"/>
                </a:solidFill>
              </a:rPr>
              <a:t>Tranh 4:</a:t>
            </a:r>
          </a:p>
          <a:p>
            <a:pPr marL="285750" indent="-285750">
              <a:buFontTx/>
              <a:buChar char="-"/>
            </a:pPr>
            <a:r>
              <a:rPr lang="en-US" sz="2600" b="1">
                <a:solidFill>
                  <a:srgbClr val="0418AC"/>
                </a:solidFill>
              </a:rPr>
              <a:t>Nhân vật: </a:t>
            </a:r>
            <a:r>
              <a:rPr lang="en-US" sz="2600">
                <a:solidFill>
                  <a:schemeClr val="tx1"/>
                </a:solidFill>
              </a:rPr>
              <a:t>Voi em và voi anh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rgbClr val="0418AC"/>
                </a:solidFill>
              </a:rPr>
              <a:t>Sự việc: </a:t>
            </a:r>
            <a:r>
              <a:rPr lang="vi-VN" sz="2600" b="0" i="0" u="none" strike="noStrike">
                <a:solidFill>
                  <a:srgbClr val="000000"/>
                </a:solidFill>
                <a:effectLst/>
              </a:rPr>
              <a:t>voi em (với sừng và râu giả) đang nói chuyện với voi anh ở nhà, voi anh rất ngỡ ngàng trước việc voi em có sừng và râu</a:t>
            </a:r>
            <a:r>
              <a:rPr lang="en-US" sz="26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8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9D9D67-EF94-4830-997F-90AEDCFA8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17" y="1183174"/>
            <a:ext cx="4199467" cy="3448303"/>
          </a:xfrm>
          <a:prstGeom prst="round2DiagRect">
            <a:avLst>
              <a:gd name="adj1" fmla="val 14255"/>
              <a:gd name="adj2" fmla="val 0"/>
            </a:avLst>
          </a:prstGeom>
          <a:ln w="88900" cap="sq">
            <a:solidFill>
              <a:srgbClr val="00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C44205-DDAF-4413-8907-F3946B1265A8}"/>
              </a:ext>
            </a:extLst>
          </p:cNvPr>
          <p:cNvSpPr/>
          <p:nvPr/>
        </p:nvSpPr>
        <p:spPr>
          <a:xfrm>
            <a:off x="-1" y="92257"/>
            <a:ext cx="9144000" cy="65986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>
                <a:solidFill>
                  <a:srgbClr val="FF0000"/>
                </a:solidFill>
              </a:rPr>
              <a:t>2. Chọn kể 1 – 2 đoạn của câu chuyện theo tranh.</a:t>
            </a:r>
            <a:endParaRPr lang="en-US" sz="2600" b="1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E81248-28E7-49D1-B9AA-1BEB55C02D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80" y="2688415"/>
            <a:ext cx="2952520" cy="2166585"/>
          </a:xfrm>
          <a:prstGeom prst="rect">
            <a:avLst/>
          </a:prstGeom>
        </p:spPr>
      </p:pic>
      <p:sp>
        <p:nvSpPr>
          <p:cNvPr id="6" name="Flowchart: Data 5">
            <a:extLst>
              <a:ext uri="{FF2B5EF4-FFF2-40B4-BE49-F238E27FC236}">
                <a16:creationId xmlns:a16="http://schemas.microsoft.com/office/drawing/2014/main" xmlns="" id="{4F6DFE1D-8008-4F6C-923C-78EF4711430D}"/>
              </a:ext>
            </a:extLst>
          </p:cNvPr>
          <p:cNvSpPr/>
          <p:nvPr/>
        </p:nvSpPr>
        <p:spPr>
          <a:xfrm>
            <a:off x="124177" y="4159489"/>
            <a:ext cx="4016261" cy="833143"/>
          </a:xfrm>
          <a:prstGeom prst="flowChartInputOutput">
            <a:avLst/>
          </a:prstGeom>
          <a:solidFill>
            <a:srgbClr val="FFC000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9177021-F6A3-41C4-9F04-F65E68EBF214}"/>
              </a:ext>
            </a:extLst>
          </p:cNvPr>
          <p:cNvSpPr/>
          <p:nvPr/>
        </p:nvSpPr>
        <p:spPr>
          <a:xfrm>
            <a:off x="258352" y="835012"/>
            <a:ext cx="4426537" cy="1866393"/>
          </a:xfrm>
          <a:prstGeom prst="rect">
            <a:avLst/>
          </a:prstGeom>
          <a:solidFill>
            <a:srgbClr val="CCFFFF"/>
          </a:solidFill>
          <a:ln w="38100">
            <a:solidFill>
              <a:srgbClr val="0418A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- Nhớ lại nội dung câu chuyện</a:t>
            </a:r>
          </a:p>
          <a:p>
            <a:r>
              <a:rPr lang="en-US" sz="2400">
                <a:solidFill>
                  <a:schemeClr val="tx1"/>
                </a:solidFill>
              </a:rPr>
              <a:t>- Dựa vào nội dung sự việc nêu ở mỗi tranh</a:t>
            </a:r>
          </a:p>
          <a:p>
            <a:r>
              <a:rPr lang="en-US" sz="2400">
                <a:solidFill>
                  <a:schemeClr val="tx1"/>
                </a:solidFill>
              </a:rPr>
              <a:t>- Chọn 1 – 2 tranh để kể lại đoạn đó </a:t>
            </a:r>
          </a:p>
        </p:txBody>
      </p:sp>
    </p:spTree>
    <p:extLst>
      <p:ext uri="{BB962C8B-B14F-4D97-AF65-F5344CB8AC3E}">
        <p14:creationId xmlns:p14="http://schemas.microsoft.com/office/powerpoint/2010/main" val="1720331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611CF43-C9DF-465F-BA33-2D75AE4913BE}"/>
              </a:ext>
            </a:extLst>
          </p:cNvPr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CF32428A-B6DF-4020-8E34-F53C5B88230F}"/>
                </a:ext>
              </a:extLst>
            </p:cNvPr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564FD733-2852-46B1-80A5-A147135C5D76}"/>
                </a:ext>
              </a:extLst>
            </p:cNvPr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C38A54-E9E8-43B8-BCCB-69D19626D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20" y="1343380"/>
            <a:ext cx="5441759" cy="34116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6DD386-CBFA-49C1-9D85-01938EAC2CC7}"/>
              </a:ext>
            </a:extLst>
          </p:cNvPr>
          <p:cNvSpPr/>
          <p:nvPr/>
        </p:nvSpPr>
        <p:spPr>
          <a:xfrm>
            <a:off x="-1" y="92256"/>
            <a:ext cx="9144000" cy="10027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0000"/>
                </a:solidFill>
              </a:rPr>
              <a:t>3. Kể cho người than về nhân vật voi em trong </a:t>
            </a:r>
          </a:p>
          <a:p>
            <a:pPr algn="ctr"/>
            <a:r>
              <a:rPr lang="en-GB" sz="2800" b="1">
                <a:solidFill>
                  <a:srgbClr val="FF0000"/>
                </a:solidFill>
              </a:rPr>
              <a:t>câu chuyện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5410"/>
            <a:ext cx="9144000" cy="4998007"/>
            <a:chOff x="0" y="0"/>
            <a:chExt cx="9144000" cy="513286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E7FED6-240E-4DE7-A122-F2223A998E81}"/>
              </a:ext>
            </a:extLst>
          </p:cNvPr>
          <p:cNvSpPr/>
          <p:nvPr/>
        </p:nvSpPr>
        <p:spPr>
          <a:xfrm>
            <a:off x="0" y="96811"/>
            <a:ext cx="9144000" cy="97986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437647-5240-41EC-AD87-CB74D94898BE}"/>
              </a:ext>
            </a:extLst>
          </p:cNvPr>
          <p:cNvSpPr txBox="1"/>
          <p:nvPr/>
        </p:nvSpPr>
        <p:spPr>
          <a:xfrm>
            <a:off x="654755" y="81890"/>
            <a:ext cx="8071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>
                <a:solidFill>
                  <a:srgbClr val="FF0000"/>
                </a:solidFill>
              </a:rPr>
              <a:t>1. Quan sát tranh, nói tên các nhân vật và sự việc được thể hiện trong tranh.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594925-35F5-4A53-BCF4-87B69D056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278" y="1188615"/>
            <a:ext cx="6201990" cy="36806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92161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FE572EE-9E93-4A6C-82EB-C9A833FEC281}"/>
              </a:ext>
            </a:extLst>
          </p:cNvPr>
          <p:cNvSpPr/>
          <p:nvPr/>
        </p:nvSpPr>
        <p:spPr>
          <a:xfrm>
            <a:off x="0" y="96811"/>
            <a:ext cx="9144000" cy="97986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F18EA98-057C-458A-85BA-3EC1963E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203" y="1290315"/>
            <a:ext cx="3509486" cy="30446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E40BD1E7-C6DF-4B3E-A47F-6260480B2F7E}"/>
              </a:ext>
            </a:extLst>
          </p:cNvPr>
          <p:cNvSpPr/>
          <p:nvPr/>
        </p:nvSpPr>
        <p:spPr>
          <a:xfrm>
            <a:off x="90311" y="1290315"/>
            <a:ext cx="2486593" cy="1279264"/>
          </a:xfrm>
          <a:prstGeom prst="wedgeRoundRectCallout">
            <a:avLst>
              <a:gd name="adj1" fmla="val -1594"/>
              <a:gd name="adj2" fmla="val 64710"/>
              <a:gd name="adj3" fmla="val 16667"/>
            </a:avLst>
          </a:prstGeom>
          <a:solidFill>
            <a:srgbClr val="CCFF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Tranh 1 có những nhân vật nào?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xmlns="" id="{21EC1F66-6CAE-4D7F-86E9-70390AB56B4D}"/>
              </a:ext>
            </a:extLst>
          </p:cNvPr>
          <p:cNvSpPr/>
          <p:nvPr/>
        </p:nvSpPr>
        <p:spPr>
          <a:xfrm>
            <a:off x="2844800" y="1804276"/>
            <a:ext cx="2626025" cy="1387686"/>
          </a:xfrm>
          <a:prstGeom prst="wedgeRoundRectCallout">
            <a:avLst>
              <a:gd name="adj1" fmla="val 2087"/>
              <a:gd name="adj2" fmla="val 61254"/>
              <a:gd name="adj3" fmla="val 16667"/>
            </a:avLst>
          </a:prstGeom>
          <a:solidFill>
            <a:srgbClr val="CCFF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Sự việc gì diễn ra trong bức tranh? 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A530C98-DE35-4291-975D-E8F1BA7DC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3427"/>
            <a:ext cx="4154311" cy="29391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4BAA51A-0466-442F-9F9C-A806F003A4DE}"/>
              </a:ext>
            </a:extLst>
          </p:cNvPr>
          <p:cNvSpPr txBox="1"/>
          <p:nvPr/>
        </p:nvSpPr>
        <p:spPr>
          <a:xfrm>
            <a:off x="654755" y="81890"/>
            <a:ext cx="8071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>
                <a:solidFill>
                  <a:srgbClr val="FF0000"/>
                </a:solidFill>
              </a:rPr>
              <a:t>1. Quan sát tranh, nói tên các nhân vật và sự việc được thể hiện trong tranh.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10DECF0-3F03-4F2D-B396-5FAEF7BC6EDC}"/>
              </a:ext>
            </a:extLst>
          </p:cNvPr>
          <p:cNvSpPr/>
          <p:nvPr/>
        </p:nvSpPr>
        <p:spPr>
          <a:xfrm>
            <a:off x="0" y="96811"/>
            <a:ext cx="9144000" cy="97986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032EB5D-29BE-4FB6-86C0-3906019EE3C7}"/>
              </a:ext>
            </a:extLst>
          </p:cNvPr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6EF5831-D423-4C60-B300-914FEAE06138}"/>
                </a:ext>
              </a:extLst>
            </p:cNvPr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13DC7E24-8134-4F58-913A-1C14943448F7}"/>
                </a:ext>
              </a:extLst>
            </p:cNvPr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CC6BEF-9D50-421B-BB5F-A0BBD1EC55D3}"/>
              </a:ext>
            </a:extLst>
          </p:cNvPr>
          <p:cNvSpPr txBox="1"/>
          <p:nvPr/>
        </p:nvSpPr>
        <p:spPr>
          <a:xfrm>
            <a:off x="654755" y="81890"/>
            <a:ext cx="8071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>
                <a:solidFill>
                  <a:srgbClr val="FF0000"/>
                </a:solidFill>
              </a:rPr>
              <a:t>1. Quan sát tranh, nói tên các nhân vật và sự việc được thể hiện trong tranh.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DF8F2D50-A4BE-4C51-87F9-061538942F83}"/>
              </a:ext>
            </a:extLst>
          </p:cNvPr>
          <p:cNvSpPr/>
          <p:nvPr/>
        </p:nvSpPr>
        <p:spPr>
          <a:xfrm>
            <a:off x="90311" y="1290315"/>
            <a:ext cx="2486593" cy="1279264"/>
          </a:xfrm>
          <a:prstGeom prst="wedgeRoundRectCallout">
            <a:avLst>
              <a:gd name="adj1" fmla="val -1594"/>
              <a:gd name="adj2" fmla="val 64710"/>
              <a:gd name="adj3" fmla="val 16667"/>
            </a:avLst>
          </a:prstGeom>
          <a:solidFill>
            <a:srgbClr val="CCFF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Tranh 2 có những nhân vật nào?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E12DAB5F-687A-4283-998B-CDD5B57B6CDC}"/>
              </a:ext>
            </a:extLst>
          </p:cNvPr>
          <p:cNvSpPr/>
          <p:nvPr/>
        </p:nvSpPr>
        <p:spPr>
          <a:xfrm>
            <a:off x="2844800" y="1804276"/>
            <a:ext cx="2626025" cy="1387686"/>
          </a:xfrm>
          <a:prstGeom prst="wedgeRoundRectCallout">
            <a:avLst>
              <a:gd name="adj1" fmla="val 2087"/>
              <a:gd name="adj2" fmla="val 61254"/>
              <a:gd name="adj3" fmla="val 16667"/>
            </a:avLst>
          </a:prstGeom>
          <a:solidFill>
            <a:srgbClr val="CCFF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Sự việc gì diễn ra trong bức tranh? </a:t>
            </a:r>
            <a:endParaRPr lang="vi-VN" sz="2800" b="0">
              <a:solidFill>
                <a:schemeClr val="tx1"/>
              </a:solidFill>
              <a:effectLst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72DC546-93B0-4045-8AED-B3B31FD5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" y="2059397"/>
            <a:ext cx="4154311" cy="29391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953DE21-DF9A-4A4E-AEEF-80F3D6EC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895" y="1581336"/>
            <a:ext cx="3103041" cy="26504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583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10DECF0-3F03-4F2D-B396-5FAEF7BC6EDC}"/>
              </a:ext>
            </a:extLst>
          </p:cNvPr>
          <p:cNvSpPr/>
          <p:nvPr/>
        </p:nvSpPr>
        <p:spPr>
          <a:xfrm>
            <a:off x="0" y="96811"/>
            <a:ext cx="9144000" cy="97986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032EB5D-29BE-4FB6-86C0-3906019EE3C7}"/>
              </a:ext>
            </a:extLst>
          </p:cNvPr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6EF5831-D423-4C60-B300-914FEAE06138}"/>
                </a:ext>
              </a:extLst>
            </p:cNvPr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13DC7E24-8134-4F58-913A-1C14943448F7}"/>
                </a:ext>
              </a:extLst>
            </p:cNvPr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CC6BEF-9D50-421B-BB5F-A0BBD1EC55D3}"/>
              </a:ext>
            </a:extLst>
          </p:cNvPr>
          <p:cNvSpPr txBox="1"/>
          <p:nvPr/>
        </p:nvSpPr>
        <p:spPr>
          <a:xfrm>
            <a:off x="654755" y="81890"/>
            <a:ext cx="8071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>
                <a:solidFill>
                  <a:srgbClr val="FF0000"/>
                </a:solidFill>
              </a:rPr>
              <a:t>1. Quan sát tranh, nói tên các nhân vật và sự việc được thể hiện trong tranh.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DF8F2D50-A4BE-4C51-87F9-061538942F83}"/>
              </a:ext>
            </a:extLst>
          </p:cNvPr>
          <p:cNvSpPr/>
          <p:nvPr/>
        </p:nvSpPr>
        <p:spPr>
          <a:xfrm>
            <a:off x="90311" y="1290315"/>
            <a:ext cx="2486593" cy="1279264"/>
          </a:xfrm>
          <a:prstGeom prst="wedgeRoundRectCallout">
            <a:avLst>
              <a:gd name="adj1" fmla="val -1594"/>
              <a:gd name="adj2" fmla="val 64710"/>
              <a:gd name="adj3" fmla="val 16667"/>
            </a:avLst>
          </a:prstGeom>
          <a:solidFill>
            <a:srgbClr val="CCFF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Tranh </a:t>
            </a:r>
            <a:r>
              <a:rPr lang="en-US" sz="28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vi-VN" sz="28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có những nhân vật nào?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E12DAB5F-687A-4283-998B-CDD5B57B6CDC}"/>
              </a:ext>
            </a:extLst>
          </p:cNvPr>
          <p:cNvSpPr/>
          <p:nvPr/>
        </p:nvSpPr>
        <p:spPr>
          <a:xfrm>
            <a:off x="2844800" y="1804276"/>
            <a:ext cx="2626025" cy="1387686"/>
          </a:xfrm>
          <a:prstGeom prst="wedgeRoundRectCallout">
            <a:avLst>
              <a:gd name="adj1" fmla="val 2087"/>
              <a:gd name="adj2" fmla="val 61254"/>
              <a:gd name="adj3" fmla="val 16667"/>
            </a:avLst>
          </a:prstGeom>
          <a:solidFill>
            <a:srgbClr val="CCFF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Sự việc gì diễn ra trong bức tranh? </a:t>
            </a:r>
            <a:endParaRPr lang="vi-VN" sz="2800" b="0">
              <a:solidFill>
                <a:schemeClr val="tx1"/>
              </a:solidFill>
              <a:effectLst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72DC546-93B0-4045-8AED-B3B31FD5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" y="2059397"/>
            <a:ext cx="4154311" cy="2939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3FC05E-4F00-4CAB-984E-2B80DF0B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721" y="1400976"/>
            <a:ext cx="3099733" cy="27402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0611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032EB5D-29BE-4FB6-86C0-3906019EE3C7}"/>
              </a:ext>
            </a:extLst>
          </p:cNvPr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6EF5831-D423-4C60-B300-914FEAE06138}"/>
                </a:ext>
              </a:extLst>
            </p:cNvPr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13DC7E24-8134-4F58-913A-1C14943448F7}"/>
                </a:ext>
              </a:extLst>
            </p:cNvPr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E301439-369B-4E30-9CF3-24D6D4BE4B20}"/>
              </a:ext>
            </a:extLst>
          </p:cNvPr>
          <p:cNvGrpSpPr/>
          <p:nvPr/>
        </p:nvGrpSpPr>
        <p:grpSpPr>
          <a:xfrm>
            <a:off x="0" y="81890"/>
            <a:ext cx="9144000" cy="994783"/>
            <a:chOff x="0" y="81890"/>
            <a:chExt cx="9144000" cy="99478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10DECF0-3F03-4F2D-B396-5FAEF7BC6EDC}"/>
                </a:ext>
              </a:extLst>
            </p:cNvPr>
            <p:cNvSpPr/>
            <p:nvPr/>
          </p:nvSpPr>
          <p:spPr>
            <a:xfrm>
              <a:off x="0" y="96811"/>
              <a:ext cx="9144000" cy="97986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ECC6BEF-9D50-421B-BB5F-A0BBD1EC55D3}"/>
                </a:ext>
              </a:extLst>
            </p:cNvPr>
            <p:cNvSpPr txBox="1"/>
            <p:nvPr/>
          </p:nvSpPr>
          <p:spPr>
            <a:xfrm>
              <a:off x="654755" y="81890"/>
              <a:ext cx="8071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>
                  <a:solidFill>
                    <a:srgbClr val="FF0000"/>
                  </a:solidFill>
                </a:rPr>
                <a:t>1. Quan sát tranh, nói tên các nhân vật và sự việc được thể hiện trong tranh.</a:t>
              </a:r>
              <a:endParaRPr lang="en-US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DF8F2D50-A4BE-4C51-87F9-061538942F83}"/>
              </a:ext>
            </a:extLst>
          </p:cNvPr>
          <p:cNvSpPr/>
          <p:nvPr/>
        </p:nvSpPr>
        <p:spPr>
          <a:xfrm>
            <a:off x="90311" y="1290315"/>
            <a:ext cx="2486593" cy="1279264"/>
          </a:xfrm>
          <a:prstGeom prst="wedgeRoundRectCallout">
            <a:avLst>
              <a:gd name="adj1" fmla="val -1594"/>
              <a:gd name="adj2" fmla="val 64710"/>
              <a:gd name="adj3" fmla="val 16667"/>
            </a:avLst>
          </a:prstGeom>
          <a:solidFill>
            <a:srgbClr val="CCFF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Tranh </a:t>
            </a:r>
            <a:r>
              <a:rPr lang="en-US" sz="28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vi-VN" sz="28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có những nhân vật nào?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E12DAB5F-687A-4283-998B-CDD5B57B6CDC}"/>
              </a:ext>
            </a:extLst>
          </p:cNvPr>
          <p:cNvSpPr/>
          <p:nvPr/>
        </p:nvSpPr>
        <p:spPr>
          <a:xfrm>
            <a:off x="2844800" y="1804276"/>
            <a:ext cx="2626025" cy="1387686"/>
          </a:xfrm>
          <a:prstGeom prst="wedgeRoundRectCallout">
            <a:avLst>
              <a:gd name="adj1" fmla="val 2087"/>
              <a:gd name="adj2" fmla="val 61254"/>
              <a:gd name="adj3" fmla="val 16667"/>
            </a:avLst>
          </a:prstGeom>
          <a:solidFill>
            <a:srgbClr val="CCFF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Sự việc gì diễn ra trong bức tranh? </a:t>
            </a:r>
            <a:endParaRPr lang="vi-VN" sz="2800" b="0">
              <a:solidFill>
                <a:schemeClr val="tx1"/>
              </a:solidFill>
              <a:effectLst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72DC546-93B0-4045-8AED-B3B31FD5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" y="2059397"/>
            <a:ext cx="4154311" cy="2939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19BFD3-8998-42DB-A926-F2B80DF99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721" y="1575693"/>
            <a:ext cx="3225457" cy="27430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3582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8165409-D8EF-40E2-91F4-0FF8C14A4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14" y="1513018"/>
            <a:ext cx="3588508" cy="31131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EBFA551-693A-4713-B6AC-AC1A717FEB24}"/>
              </a:ext>
            </a:extLst>
          </p:cNvPr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3DC1E01-8684-4680-AB1E-9459C63C7805}"/>
                </a:ext>
              </a:extLst>
            </p:cNvPr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BF25F91E-A83D-4700-9B7A-E86906412875}"/>
                </a:ext>
              </a:extLst>
            </p:cNvPr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8A85C40-45F9-4704-AB02-C47769108E27}"/>
              </a:ext>
            </a:extLst>
          </p:cNvPr>
          <p:cNvGrpSpPr/>
          <p:nvPr/>
        </p:nvGrpSpPr>
        <p:grpSpPr>
          <a:xfrm>
            <a:off x="0" y="81890"/>
            <a:ext cx="9144000" cy="994783"/>
            <a:chOff x="0" y="81890"/>
            <a:chExt cx="9144000" cy="99478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67938E6-EF07-4636-9ED4-52056987277E}"/>
                </a:ext>
              </a:extLst>
            </p:cNvPr>
            <p:cNvSpPr/>
            <p:nvPr/>
          </p:nvSpPr>
          <p:spPr>
            <a:xfrm>
              <a:off x="0" y="96811"/>
              <a:ext cx="9144000" cy="97986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2E9B466-1D30-446F-93E1-F0CE3BDBCFA2}"/>
                </a:ext>
              </a:extLst>
            </p:cNvPr>
            <p:cNvSpPr txBox="1"/>
            <p:nvPr/>
          </p:nvSpPr>
          <p:spPr>
            <a:xfrm>
              <a:off x="654755" y="81890"/>
              <a:ext cx="8071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>
                  <a:solidFill>
                    <a:srgbClr val="FF0000"/>
                  </a:solidFill>
                </a:rPr>
                <a:t>1. Quan sát tranh, nói tên các nhân vật và sự việc được thể hiện trong tranh.</a:t>
              </a:r>
              <a:endParaRPr lang="en-US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8890968-30FE-4EE6-A912-F1D46DB8047C}"/>
              </a:ext>
            </a:extLst>
          </p:cNvPr>
          <p:cNvSpPr/>
          <p:nvPr/>
        </p:nvSpPr>
        <p:spPr>
          <a:xfrm>
            <a:off x="4131733" y="1229655"/>
            <a:ext cx="4854223" cy="3579412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418A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</a:rPr>
              <a:t>Tranh 1:</a:t>
            </a:r>
          </a:p>
          <a:p>
            <a:pPr marL="285750" indent="-285750">
              <a:buFontTx/>
              <a:buChar char="-"/>
            </a:pPr>
            <a:r>
              <a:rPr lang="en-US" sz="2800" b="1">
                <a:solidFill>
                  <a:srgbClr val="0418AC"/>
                </a:solidFill>
              </a:rPr>
              <a:t>Nhân vật: </a:t>
            </a:r>
            <a:r>
              <a:rPr lang="en-US" sz="2800">
                <a:solidFill>
                  <a:schemeClr val="tx1"/>
                </a:solidFill>
              </a:rPr>
              <a:t>Voi anh và voi em</a:t>
            </a:r>
          </a:p>
          <a:p>
            <a:pPr marL="285750" indent="-285750">
              <a:buFontTx/>
              <a:buChar char="-"/>
            </a:pPr>
            <a:r>
              <a:rPr lang="en-US" sz="2800" b="1">
                <a:solidFill>
                  <a:srgbClr val="0418AC"/>
                </a:solidFill>
              </a:rPr>
              <a:t>Sự việc: </a:t>
            </a:r>
            <a:r>
              <a:rPr lang="en-US" sz="2800">
                <a:solidFill>
                  <a:schemeClr val="tx1"/>
                </a:solidFill>
              </a:rPr>
              <a:t>Voi em hỏi voi anh: “Em có xinh không?”</a:t>
            </a:r>
          </a:p>
          <a:p>
            <a:pPr marL="285750" indent="-285750">
              <a:buFontTx/>
              <a:buChar char="-"/>
            </a:pP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3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0145D0-512B-42AE-988B-5E4739021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7" y="1452454"/>
            <a:ext cx="3659936" cy="31261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B0AD6E0-7CF3-4E06-AE37-3D72AFABD96E}"/>
              </a:ext>
            </a:extLst>
          </p:cNvPr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3E73763-9004-43A7-A64B-C48437D3250F}"/>
                </a:ext>
              </a:extLst>
            </p:cNvPr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2A6E54A6-F9AC-4023-BC81-1352F70E8AF6}"/>
                </a:ext>
              </a:extLst>
            </p:cNvPr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971AB21-EDCE-400C-9D94-4AFDC94975AA}"/>
              </a:ext>
            </a:extLst>
          </p:cNvPr>
          <p:cNvGrpSpPr/>
          <p:nvPr/>
        </p:nvGrpSpPr>
        <p:grpSpPr>
          <a:xfrm>
            <a:off x="0" y="81890"/>
            <a:ext cx="9144000" cy="994783"/>
            <a:chOff x="0" y="81890"/>
            <a:chExt cx="9144000" cy="99478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9A0CDAC-2ADE-4C91-AFB3-3AC49F35E9A6}"/>
                </a:ext>
              </a:extLst>
            </p:cNvPr>
            <p:cNvSpPr/>
            <p:nvPr/>
          </p:nvSpPr>
          <p:spPr>
            <a:xfrm>
              <a:off x="0" y="96811"/>
              <a:ext cx="9144000" cy="97986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FF99E6-CDD5-4B4B-8661-6F39E812E856}"/>
                </a:ext>
              </a:extLst>
            </p:cNvPr>
            <p:cNvSpPr txBox="1"/>
            <p:nvPr/>
          </p:nvSpPr>
          <p:spPr>
            <a:xfrm>
              <a:off x="654755" y="81890"/>
              <a:ext cx="8071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>
                  <a:solidFill>
                    <a:srgbClr val="FF0000"/>
                  </a:solidFill>
                </a:rPr>
                <a:t>1. Quan sát tranh, nói tên các nhân vật và sự việc được thể hiện trong tranh.</a:t>
              </a:r>
              <a:endParaRPr lang="en-US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244135B-E613-46DA-970C-6585E8B7232C}"/>
              </a:ext>
            </a:extLst>
          </p:cNvPr>
          <p:cNvSpPr/>
          <p:nvPr/>
        </p:nvSpPr>
        <p:spPr>
          <a:xfrm>
            <a:off x="4131733" y="1229655"/>
            <a:ext cx="4854223" cy="3579412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418A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</a:rPr>
              <a:t>Tranh 2:</a:t>
            </a:r>
          </a:p>
          <a:p>
            <a:pPr marL="285750" indent="-285750">
              <a:buFontTx/>
              <a:buChar char="-"/>
            </a:pPr>
            <a:r>
              <a:rPr lang="en-US" sz="2800" b="1">
                <a:solidFill>
                  <a:srgbClr val="0418AC"/>
                </a:solidFill>
              </a:rPr>
              <a:t>Nhân vật: </a:t>
            </a:r>
            <a:r>
              <a:rPr lang="en-US" sz="2800">
                <a:solidFill>
                  <a:schemeClr val="tx1"/>
                </a:solidFill>
              </a:rPr>
              <a:t>Voi em và hươu</a:t>
            </a:r>
          </a:p>
          <a:p>
            <a:pPr marL="285750" indent="-285750">
              <a:buFontTx/>
              <a:buChar char="-"/>
            </a:pPr>
            <a:r>
              <a:rPr lang="en-US" sz="2800" b="1">
                <a:solidFill>
                  <a:srgbClr val="0418AC"/>
                </a:solidFill>
              </a:rPr>
              <a:t>Sự việc: </a:t>
            </a:r>
            <a:r>
              <a:rPr lang="en-US" sz="2800">
                <a:solidFill>
                  <a:schemeClr val="tx1"/>
                </a:solidFill>
              </a:rPr>
              <a:t>sau khi nói chuyện với hươu, voi em nhặt cành cây khô gắn lên đầu để có sừng giống hươu.</a:t>
            </a:r>
          </a:p>
        </p:txBody>
      </p:sp>
    </p:spTree>
    <p:extLst>
      <p:ext uri="{BB962C8B-B14F-4D97-AF65-F5344CB8AC3E}">
        <p14:creationId xmlns:p14="http://schemas.microsoft.com/office/powerpoint/2010/main" val="11843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6AFD65-6767-46FA-A3FD-390BA5ABF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7" y="1313615"/>
            <a:ext cx="3638055" cy="32161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F70AF75-5C11-4D91-B0B2-927A27804F6B}"/>
              </a:ext>
            </a:extLst>
          </p:cNvPr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A74B5AD1-09B3-4633-B77F-3DF97545B836}"/>
                </a:ext>
              </a:extLst>
            </p:cNvPr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6F150598-0CC6-4776-9848-155B51BFCC17}"/>
                </a:ext>
              </a:extLst>
            </p:cNvPr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AB91949-7BF6-4572-AF50-1A508D13913C}"/>
              </a:ext>
            </a:extLst>
          </p:cNvPr>
          <p:cNvGrpSpPr/>
          <p:nvPr/>
        </p:nvGrpSpPr>
        <p:grpSpPr>
          <a:xfrm>
            <a:off x="0" y="81890"/>
            <a:ext cx="9144000" cy="994783"/>
            <a:chOff x="0" y="81890"/>
            <a:chExt cx="9144000" cy="9947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4FD515A-66EE-4EFA-AB53-CFE635C41E81}"/>
                </a:ext>
              </a:extLst>
            </p:cNvPr>
            <p:cNvSpPr/>
            <p:nvPr/>
          </p:nvSpPr>
          <p:spPr>
            <a:xfrm>
              <a:off x="0" y="96811"/>
              <a:ext cx="9144000" cy="97986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D547F0-4B19-4B03-A804-649321B17C3F}"/>
                </a:ext>
              </a:extLst>
            </p:cNvPr>
            <p:cNvSpPr txBox="1"/>
            <p:nvPr/>
          </p:nvSpPr>
          <p:spPr>
            <a:xfrm>
              <a:off x="654755" y="81890"/>
              <a:ext cx="8071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>
                  <a:solidFill>
                    <a:srgbClr val="FF0000"/>
                  </a:solidFill>
                </a:rPr>
                <a:t>1. Quan sát tranh, nói tên các nhân vật và sự việc được thể hiện trong tranh.</a:t>
              </a:r>
              <a:endParaRPr lang="en-US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BD1237A-9179-4163-8D3B-CE4D1B765136}"/>
              </a:ext>
            </a:extLst>
          </p:cNvPr>
          <p:cNvSpPr/>
          <p:nvPr/>
        </p:nvSpPr>
        <p:spPr>
          <a:xfrm>
            <a:off x="4131733" y="1229655"/>
            <a:ext cx="4854223" cy="3579412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418A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</a:rPr>
              <a:t>Tranh 3:</a:t>
            </a:r>
          </a:p>
          <a:p>
            <a:pPr marL="285750" indent="-285750">
              <a:buFontTx/>
              <a:buChar char="-"/>
            </a:pPr>
            <a:r>
              <a:rPr lang="en-US" sz="2800" b="1">
                <a:solidFill>
                  <a:srgbClr val="0418AC"/>
                </a:solidFill>
              </a:rPr>
              <a:t>Nhân vật: </a:t>
            </a:r>
            <a:r>
              <a:rPr lang="en-US" sz="2800">
                <a:solidFill>
                  <a:schemeClr val="tx1"/>
                </a:solidFill>
              </a:rPr>
              <a:t>Voi em và dê</a:t>
            </a:r>
          </a:p>
          <a:p>
            <a:pPr marL="285750" indent="-285750">
              <a:buFontTx/>
              <a:buChar char="-"/>
            </a:pPr>
            <a:r>
              <a:rPr lang="en-US" sz="2800" b="1">
                <a:solidFill>
                  <a:srgbClr val="0418AC"/>
                </a:solidFill>
              </a:rPr>
              <a:t>Sự việc: </a:t>
            </a:r>
            <a:r>
              <a:rPr lang="en-US" sz="2800">
                <a:solidFill>
                  <a:schemeClr val="tx1"/>
                </a:solidFill>
              </a:rPr>
              <a:t>sau khi nói chuyện với dê, voi em nhổ một khóm cỏ dại bên đường gắn vào cằm để có râu giống dê.</a:t>
            </a:r>
          </a:p>
        </p:txBody>
      </p:sp>
    </p:spTree>
    <p:extLst>
      <p:ext uri="{BB962C8B-B14F-4D97-AF65-F5344CB8AC3E}">
        <p14:creationId xmlns:p14="http://schemas.microsoft.com/office/powerpoint/2010/main" val="37767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6420</TotalTime>
  <Words>433</Words>
  <Application>Microsoft Office PowerPoint</Application>
  <PresentationFormat>On-screen Show (16:9)</PresentationFormat>
  <Paragraphs>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Quicksand Medium</vt:lpstr>
      <vt:lpstr>Lato</vt:lpstr>
      <vt:lpstr>Arial-Rounded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856</cp:revision>
  <dcterms:modified xsi:type="dcterms:W3CDTF">2021-09-23T15:11:59Z</dcterms:modified>
</cp:coreProperties>
</file>