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51" r:id="rId2"/>
    <p:sldMasterId id="2147483781" r:id="rId3"/>
  </p:sldMasterIdLst>
  <p:notesMasterIdLst>
    <p:notesMasterId r:id="rId19"/>
  </p:notesMasterIdLst>
  <p:sldIdLst>
    <p:sldId id="257" r:id="rId4"/>
    <p:sldId id="258" r:id="rId5"/>
    <p:sldId id="306" r:id="rId6"/>
    <p:sldId id="296" r:id="rId7"/>
    <p:sldId id="281" r:id="rId8"/>
    <p:sldId id="297" r:id="rId9"/>
    <p:sldId id="298" r:id="rId10"/>
    <p:sldId id="299" r:id="rId11"/>
    <p:sldId id="300" r:id="rId12"/>
    <p:sldId id="301" r:id="rId13"/>
    <p:sldId id="302" r:id="rId14"/>
    <p:sldId id="303" r:id="rId15"/>
    <p:sldId id="304" r:id="rId16"/>
    <p:sldId id="289"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8" d="100"/>
          <a:sy n="58" d="100"/>
        </p:scale>
        <p:origin x="9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11865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2021/10/1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audio" Target="../media/audio4.wav"/><Relationship Id="rId7" Type="http://schemas.openxmlformats.org/officeDocument/2006/relationships/image" Target="../media/image30.jpe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4.GIF"/><Relationship Id="rId5" Type="http://schemas.openxmlformats.org/officeDocument/2006/relationships/image" Target="../media/image22.png"/><Relationship Id="rId15" Type="http://schemas.openxmlformats.org/officeDocument/2006/relationships/slide" Target="slide7.xml"/><Relationship Id="rId10" Type="http://schemas.openxmlformats.org/officeDocument/2006/relationships/image" Target="../media/image33.GIF"/><Relationship Id="rId4" Type="http://schemas.openxmlformats.org/officeDocument/2006/relationships/image" Target="../media/image29.GIF"/><Relationship Id="rId9" Type="http://schemas.openxmlformats.org/officeDocument/2006/relationships/image" Target="../media/image32.png"/><Relationship Id="rId14" Type="http://schemas.openxmlformats.org/officeDocument/2006/relationships/image" Target="../media/image37.GIF"/></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audio" Target="../media/audio4.wav"/><Relationship Id="rId7" Type="http://schemas.openxmlformats.org/officeDocument/2006/relationships/image" Target="../media/image30.jpe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4.GIF"/><Relationship Id="rId5" Type="http://schemas.openxmlformats.org/officeDocument/2006/relationships/image" Target="../media/image24.png"/><Relationship Id="rId15" Type="http://schemas.openxmlformats.org/officeDocument/2006/relationships/slide" Target="slide8.xml"/><Relationship Id="rId10" Type="http://schemas.openxmlformats.org/officeDocument/2006/relationships/image" Target="../media/image33.GIF"/><Relationship Id="rId4" Type="http://schemas.openxmlformats.org/officeDocument/2006/relationships/image" Target="../media/image29.GIF"/><Relationship Id="rId9" Type="http://schemas.openxmlformats.org/officeDocument/2006/relationships/image" Target="../media/image38.png"/><Relationship Id="rId1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audio" Target="../media/audio4.wav"/><Relationship Id="rId7" Type="http://schemas.openxmlformats.org/officeDocument/2006/relationships/image" Target="../media/image30.jpe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GIF"/><Relationship Id="rId5" Type="http://schemas.openxmlformats.org/officeDocument/2006/relationships/image" Target="../media/image26.png"/><Relationship Id="rId15" Type="http://schemas.openxmlformats.org/officeDocument/2006/relationships/slide" Target="slide8.xml"/><Relationship Id="rId10" Type="http://schemas.openxmlformats.org/officeDocument/2006/relationships/image" Target="../media/image33.GIF"/><Relationship Id="rId4" Type="http://schemas.openxmlformats.org/officeDocument/2006/relationships/image" Target="../media/image29.GIF"/><Relationship Id="rId9" Type="http://schemas.openxmlformats.org/officeDocument/2006/relationships/image" Target="../media/image32.png"/><Relationship Id="rId1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5.png"/><Relationship Id="rId18" Type="http://schemas.openxmlformats.org/officeDocument/2006/relationships/audio" Target="../media/audio3.wav"/><Relationship Id="rId3" Type="http://schemas.openxmlformats.org/officeDocument/2006/relationships/image" Target="../media/image19.jpeg"/><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8.GIF"/><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1.xml"/><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slide" Target="slide9.xml"/><Relationship Id="rId9" Type="http://schemas.openxmlformats.org/officeDocument/2006/relationships/image" Target="../media/image22.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audio" Target="../media/audio4.wav"/><Relationship Id="rId7" Type="http://schemas.openxmlformats.org/officeDocument/2006/relationships/image" Target="../media/image30.jpe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GIF"/><Relationship Id="rId5" Type="http://schemas.openxmlformats.org/officeDocument/2006/relationships/image" Target="../media/image20.png"/><Relationship Id="rId15" Type="http://schemas.openxmlformats.org/officeDocument/2006/relationships/slide" Target="slide8.xml"/><Relationship Id="rId10" Type="http://schemas.openxmlformats.org/officeDocument/2006/relationships/image" Target="../media/image33.GIF"/><Relationship Id="rId4" Type="http://schemas.openxmlformats.org/officeDocument/2006/relationships/image" Target="../media/image29.GIF"/><Relationship Id="rId9" Type="http://schemas.openxmlformats.org/officeDocument/2006/relationships/image" Target="../media/image32.png"/><Relationship Id="rId1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10080625" y="15255"/>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86342" y="1817978"/>
            <a:ext cx="10621433" cy="82597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b="1">
                <a:solidFill>
                  <a:srgbClr val="FF0000"/>
                </a:solidFill>
                <a:latin typeface="UTM Avo" panose="02040603050506020204" pitchFamily="18" charset="0"/>
                <a:ea typeface="Tahoma" panose="020B0604030504040204" pitchFamily="34" charset="0"/>
                <a:cs typeface="UTM Avo" panose="02040603050506020204" pitchFamily="18" charset="0"/>
              </a:rPr>
              <a:t>Buổi sáng Vũ Duệ thường cõng em đi đâu?</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528891" y="2493433"/>
            <a:ext cx="11414125" cy="13292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a:solidFill>
                  <a:srgbClr val="002060"/>
                </a:solidFill>
                <a:latin typeface="UTM Avo" panose="02040603050506020204" pitchFamily="18" charset="0"/>
                <a:ea typeface="Tahoma" panose="020B0604030504040204" pitchFamily="34" charset="0"/>
                <a:cs typeface="UTM Avo" panose="02040603050506020204" pitchFamily="18" charset="0"/>
              </a:rPr>
              <a:t>Vũ Duệ đứng ngoài cửa ngóng vào, nghe thầy giảng bài.</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348975" y="5210794"/>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1091924" y="5676461"/>
            <a:ext cx="952500" cy="1018116"/>
          </a:xfrm>
          <a:prstGeom prst="rect">
            <a:avLst/>
          </a:prstGeom>
          <a:noFill/>
          <a:ln w="9525">
            <a:noFill/>
          </a:ln>
        </p:spPr>
      </p:pic>
      <p:grpSp>
        <p:nvGrpSpPr>
          <p:cNvPr id="26635" name="Flowchart: Summing Junction 35"/>
          <p:cNvGrpSpPr/>
          <p:nvPr/>
        </p:nvGrpSpPr>
        <p:grpSpPr>
          <a:xfrm>
            <a:off x="1530075" y="4400110"/>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2520675" y="5371661"/>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133351" y="54588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528891" y="3655044"/>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2076175" y="3883644"/>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363791" y="4256177"/>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9927167" y="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2021140" y="2114004"/>
            <a:ext cx="7557099" cy="542086"/>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b="1">
                <a:solidFill>
                  <a:srgbClr val="FF0000"/>
                </a:solidFill>
                <a:latin typeface="UTM Avo" panose="02040603050506020204" pitchFamily="18" charset="0"/>
                <a:ea typeface="Tahoma" panose="020B0604030504040204" pitchFamily="34" charset="0"/>
                <a:cs typeface="UTM Avo" panose="02040603050506020204" pitchFamily="18" charset="0"/>
                <a:sym typeface="+mn-ea"/>
              </a:rPr>
              <a:t>Vì sao Vũ Duệ được thầy khen?</a:t>
            </a:r>
            <a:endParaRPr kumimoji="0" sz="32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endParaRPr>
          </a:p>
        </p:txBody>
      </p:sp>
      <p:sp>
        <p:nvSpPr>
          <p:cNvPr id="28" name="Rectangle: Folded Corner 27"/>
          <p:cNvSpPr/>
          <p:nvPr/>
        </p:nvSpPr>
        <p:spPr>
          <a:xfrm>
            <a:off x="2149627" y="3232864"/>
            <a:ext cx="7576457" cy="654049"/>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a:solidFill>
                  <a:srgbClr val="002060"/>
                </a:solidFill>
                <a:latin typeface="UTM Avo" panose="02040603050506020204" pitchFamily="18" charset="0"/>
                <a:ea typeface="Tahoma" panose="020B0604030504040204" pitchFamily="34" charset="0"/>
                <a:cs typeface="UTM Avo" panose="02040603050506020204" pitchFamily="18" charset="0"/>
              </a:rPr>
              <a:t>Vì Vũ Duệ có tinh thần chăm học</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655891" y="5150851"/>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1068640" y="5669435"/>
            <a:ext cx="952500" cy="1018116"/>
          </a:xfrm>
          <a:prstGeom prst="rect">
            <a:avLst/>
          </a:prstGeom>
          <a:noFill/>
          <a:ln w="9525">
            <a:noFill/>
          </a:ln>
        </p:spPr>
      </p:pic>
      <p:grpSp>
        <p:nvGrpSpPr>
          <p:cNvPr id="27659" name="Flowchart: Summing Junction 35"/>
          <p:cNvGrpSpPr/>
          <p:nvPr/>
        </p:nvGrpSpPr>
        <p:grpSpPr>
          <a:xfrm>
            <a:off x="1227969"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2497391" y="5364635"/>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133351" y="5340487"/>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464732" y="3448052"/>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514074" y="4824884"/>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340507" y="4249151"/>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10163414" y="127722"/>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2028586" y="1776965"/>
            <a:ext cx="7898581" cy="916468"/>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b="1">
                <a:solidFill>
                  <a:srgbClr val="FF0000"/>
                </a:solidFill>
                <a:latin typeface="UTM Avo" panose="02040603050506020204" pitchFamily="18" charset="0"/>
                <a:ea typeface="Tahoma" panose="020B0604030504040204" pitchFamily="34" charset="0"/>
                <a:cs typeface="UTM Avo" panose="02040603050506020204" pitchFamily="18" charset="0"/>
                <a:sym typeface="+mn-ea"/>
              </a:rPr>
              <a:t>Vì sao Vũ Duệ được đi học?</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2057493" y="2433983"/>
            <a:ext cx="798698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a:solidFill>
                  <a:srgbClr val="002060"/>
                </a:solidFill>
                <a:latin typeface="UTM Avo" panose="02040603050506020204" pitchFamily="18" charset="0"/>
                <a:ea typeface="Tahoma" panose="020B0604030504040204" pitchFamily="34" charset="0"/>
                <a:cs typeface="UTM Avo" panose="02040603050506020204" pitchFamily="18" charset="0"/>
              </a:rPr>
              <a:t>Thầy đồ thương hoàn cảnh khó khăn và sự ham học của Vũ Duệ nên cho Vũ Duệ vào học.</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482600" y="5150942"/>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1225549" y="5616609"/>
            <a:ext cx="952500" cy="1018116"/>
          </a:xfrm>
          <a:prstGeom prst="rect">
            <a:avLst/>
          </a:prstGeom>
          <a:noFill/>
          <a:ln w="9525">
            <a:noFill/>
          </a:ln>
        </p:spPr>
      </p:pic>
      <p:grpSp>
        <p:nvGrpSpPr>
          <p:cNvPr id="28683" name="Flowchart: Summing Junction 35"/>
          <p:cNvGrpSpPr/>
          <p:nvPr/>
        </p:nvGrpSpPr>
        <p:grpSpPr>
          <a:xfrm>
            <a:off x="1663700" y="4340258"/>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2654300" y="5311809"/>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133351" y="535216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700616" y="3586725"/>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2209800" y="3823792"/>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497416" y="4196325"/>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639233" y="3804530"/>
            <a:ext cx="5994400" cy="66710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735" b="0" i="0" u="none" strike="noStrike" kern="1200" cap="none" spc="0" normalizeH="0" baseline="0" noProof="0">
                <a:ln>
                  <a:noFill/>
                </a:ln>
                <a:solidFill>
                  <a:srgbClr val="FF0000"/>
                </a:solidFill>
                <a:effectLst/>
                <a:uLnTx/>
                <a:uFillTx/>
                <a:latin typeface="+mj-lt"/>
                <a:ea typeface="+mn-ea"/>
                <a:cs typeface="+mn-cs"/>
              </a:rPr>
              <a:t>Cùng bạn kể trong nhóm</a:t>
            </a:r>
            <a:endParaRPr kumimoji="0" lang="en-US" sz="3735" b="0" i="0" u="none" strike="noStrike" kern="1200" cap="none" spc="0" normalizeH="0" baseline="0" noProof="0" dirty="0">
              <a:ln>
                <a:noFill/>
              </a:ln>
              <a:solidFill>
                <a:prstClr val="black"/>
              </a:solidFill>
              <a:effectLst/>
              <a:uLnTx/>
              <a:uFillTx/>
              <a:latin typeface="+mj-lt"/>
              <a:ea typeface="+mn-ea"/>
              <a:cs typeface="+mn-cs"/>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00555" y="2625090"/>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2992240" y="2829617"/>
            <a:ext cx="6151720" cy="129971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622DC2DE-13A4-4DCC-ADD3-19EEA432DBBE}"/>
              </a:ext>
            </a:extLst>
          </p:cNvPr>
          <p:cNvSpPr txBox="1"/>
          <p:nvPr/>
        </p:nvSpPr>
        <p:spPr>
          <a:xfrm>
            <a:off x="2247036" y="1931842"/>
            <a:ext cx="7697927" cy="323037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4400" b="1">
                <a:ln w="0"/>
                <a:solidFill>
                  <a:srgbClr val="0070C0"/>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rPr>
              <a:t>Nói và nghe:</a:t>
            </a:r>
          </a:p>
          <a:p>
            <a:pPr algn="ctr" defTabSz="457200">
              <a:defRPr/>
            </a:pPr>
            <a:r>
              <a:rPr lang="en-US" altLang="zh-CN" sz="6600" b="1">
                <a:ln w="0"/>
                <a:solidFill>
                  <a:srgbClr val="FF0000"/>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rPr>
              <a:t>Kể chuyện </a:t>
            </a:r>
          </a:p>
          <a:p>
            <a:pPr algn="ctr" defTabSz="457200">
              <a:defRPr/>
            </a:pPr>
            <a:r>
              <a:rPr lang="en-US" altLang="zh-CN" sz="6600" b="1">
                <a:ln w="0"/>
                <a:solidFill>
                  <a:srgbClr val="FF0000"/>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rPr>
              <a:t>“Cậu bé ham học”</a:t>
            </a:r>
            <a:endParaRPr lang="en-US" altLang="zh-CN" sz="6600" b="1" dirty="0">
              <a:ln w="0"/>
              <a:solidFill>
                <a:srgbClr val="FF0000"/>
              </a:solidFill>
              <a:effectLst>
                <a:outerShdw blurRad="38100" dist="25400" dir="5400000" algn="ctr" rotWithShape="0">
                  <a:srgbClr val="6E747A">
                    <a:alpha val="43000"/>
                  </a:srgbClr>
                </a:outerShdw>
              </a:effectLst>
              <a:latin typeface="+mj-lt"/>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14738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bài 9">
            <a:hlinkClick r:id="" action="ppaction://media"/>
          </p:cNvPr>
          <p:cNvPicPr>
            <a:picLocks noGrp="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324311" y="1253614"/>
            <a:ext cx="11543378" cy="5376914"/>
          </a:xfrm>
          <a:prstGeom prst="rect">
            <a:avLst/>
          </a:prstGeom>
        </p:spPr>
      </p:pic>
      <p:sp>
        <p:nvSpPr>
          <p:cNvPr id="5" name="Text Box 4">
            <a:extLst>
              <a:ext uri="{FF2B5EF4-FFF2-40B4-BE49-F238E27FC236}">
                <a16:creationId xmlns:a16="http://schemas.microsoft.com/office/drawing/2014/main" id="{91198826-A60F-4FBB-8142-F47ACE3AAF93}"/>
              </a:ext>
            </a:extLst>
          </p:cNvPr>
          <p:cNvSpPr txBox="1"/>
          <p:nvPr/>
        </p:nvSpPr>
        <p:spPr>
          <a:xfrm>
            <a:off x="145485" y="335960"/>
            <a:ext cx="3698094" cy="615549"/>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Nghe kể chuyện</a:t>
            </a:r>
            <a:endPar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sp>
        <p:nvSpPr>
          <p:cNvPr id="2" name="Rectangle: Rounded Corners 1">
            <a:extLst>
              <a:ext uri="{FF2B5EF4-FFF2-40B4-BE49-F238E27FC236}">
                <a16:creationId xmlns:a16="http://schemas.microsoft.com/office/drawing/2014/main" id="{C80E4CAD-D5C0-4395-B80D-CA8073A77DFF}"/>
              </a:ext>
            </a:extLst>
          </p:cNvPr>
          <p:cNvSpPr/>
          <p:nvPr/>
        </p:nvSpPr>
        <p:spPr>
          <a:xfrm>
            <a:off x="1003935" y="1238506"/>
            <a:ext cx="2704881" cy="472403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t>Tìm hiểu câu chuyện theo tranh</a:t>
            </a:r>
          </a:p>
        </p:txBody>
      </p:sp>
      <p:pic>
        <p:nvPicPr>
          <p:cNvPr id="5" name="Picture 4">
            <a:extLst>
              <a:ext uri="{FF2B5EF4-FFF2-40B4-BE49-F238E27FC236}">
                <a16:creationId xmlns:a16="http://schemas.microsoft.com/office/drawing/2014/main" id="{1E7986D2-CDB4-4D93-BAC2-1F7B0D70D984}"/>
              </a:ext>
            </a:extLst>
          </p:cNvPr>
          <p:cNvPicPr>
            <a:picLocks noChangeAspect="1"/>
          </p:cNvPicPr>
          <p:nvPr/>
        </p:nvPicPr>
        <p:blipFill rotWithShape="1">
          <a:blip r:embed="rId5">
            <a:extLst>
              <a:ext uri="{28A0092B-C50C-407E-A947-70E740481C1C}">
                <a14:useLocalDpi xmlns:a14="http://schemas.microsoft.com/office/drawing/2010/main" val="0"/>
              </a:ext>
            </a:extLst>
          </a:blip>
          <a:srcRect b="5697"/>
          <a:stretch/>
        </p:blipFill>
        <p:spPr>
          <a:xfrm>
            <a:off x="4465101" y="195349"/>
            <a:ext cx="7726899" cy="6467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Con hãy</a:t>
            </a:r>
            <a:endPar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28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221876"/>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1798696" y="2584824"/>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1798484" y="2114924"/>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4122584" y="2627157"/>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4131051" y="2076824"/>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6366463" y="2627157"/>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6353551" y="2114924"/>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8703051" y="2584824"/>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8679768" y="2114924"/>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0" y="26035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1084" y="2455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10251016" y="-141775"/>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101599" y="1512912"/>
            <a:ext cx="11988800" cy="874398"/>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Vì sao cậu bé Vũ Duệ không được đi học?</a:t>
            </a: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759155" y="2420647"/>
            <a:ext cx="867369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UTM Avo" panose="02040603050506020204" pitchFamily="18" charset="0"/>
                <a:ea typeface="Tahoma" panose="020B0604030504040204" pitchFamily="34" charset="0"/>
                <a:cs typeface="UTM Avo" panose="020406030505060202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146600" y="52218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889549" y="5687484"/>
            <a:ext cx="952500" cy="1018116"/>
          </a:xfrm>
          <a:prstGeom prst="rect">
            <a:avLst/>
          </a:prstGeom>
          <a:noFill/>
          <a:ln w="9525">
            <a:noFill/>
          </a:ln>
        </p:spPr>
      </p:pic>
      <p:grpSp>
        <p:nvGrpSpPr>
          <p:cNvPr id="25611" name="Flowchart: Summing Junction 35"/>
          <p:cNvGrpSpPr/>
          <p:nvPr/>
        </p:nvGrpSpPr>
        <p:grpSpPr>
          <a:xfrm>
            <a:off x="1327700" y="44111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2318300" y="53826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150102" y="54588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64616" y="36576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1873800" y="38946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161416" y="42672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300</Words>
  <Application>Microsoft Office PowerPoint</Application>
  <PresentationFormat>Widescreen</PresentationFormat>
  <Paragraphs>39</Paragraphs>
  <Slides>15</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等线</vt:lpstr>
      <vt:lpstr>.VnAvant</vt:lpstr>
      <vt:lpstr>Arial</vt:lpstr>
      <vt:lpstr>Arial-Rounded</vt:lpstr>
      <vt:lpstr>Calibri</vt:lpstr>
      <vt:lpstr>Calibri Light</vt:lpstr>
      <vt:lpstr>Tahoma</vt:lpstr>
      <vt:lpstr>UTM Avo</vt:lpstr>
      <vt:lpstr>1_Office 主题​​</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Ms Quyen</cp:lastModifiedBy>
  <cp:revision>7</cp:revision>
  <dcterms:created xsi:type="dcterms:W3CDTF">2021-05-24T04:43:32Z</dcterms:created>
  <dcterms:modified xsi:type="dcterms:W3CDTF">2021-10-01T15:13:25Z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