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2" r:id="rId2"/>
    <p:sldMasterId id="2147483704" r:id="rId3"/>
    <p:sldMasterId id="2147483718" r:id="rId4"/>
    <p:sldMasterId id="2147483730" r:id="rId5"/>
    <p:sldMasterId id="2147483755" r:id="rId6"/>
    <p:sldMasterId id="2147483768" r:id="rId7"/>
    <p:sldMasterId id="2147483781" r:id="rId8"/>
    <p:sldMasterId id="2147483793" r:id="rId9"/>
    <p:sldMasterId id="2147483831" r:id="rId10"/>
    <p:sldMasterId id="2147483844" r:id="rId11"/>
    <p:sldMasterId id="2147483857" r:id="rId12"/>
    <p:sldMasterId id="2147483868" r:id="rId13"/>
    <p:sldMasterId id="2147483881" r:id="rId14"/>
    <p:sldMasterId id="2147483885" r:id="rId15"/>
    <p:sldMasterId id="2147483890" r:id="rId16"/>
  </p:sldMasterIdLst>
  <p:notesMasterIdLst>
    <p:notesMasterId r:id="rId42"/>
  </p:notesMasterIdLst>
  <p:sldIdLst>
    <p:sldId id="594" r:id="rId17"/>
    <p:sldId id="562" r:id="rId18"/>
    <p:sldId id="593" r:id="rId19"/>
    <p:sldId id="563" r:id="rId20"/>
    <p:sldId id="497" r:id="rId21"/>
    <p:sldId id="585" r:id="rId22"/>
    <p:sldId id="586" r:id="rId23"/>
    <p:sldId id="564" r:id="rId24"/>
    <p:sldId id="574" r:id="rId25"/>
    <p:sldId id="587" r:id="rId26"/>
    <p:sldId id="565" r:id="rId27"/>
    <p:sldId id="584" r:id="rId28"/>
    <p:sldId id="566" r:id="rId29"/>
    <p:sldId id="588" r:id="rId30"/>
    <p:sldId id="567" r:id="rId31"/>
    <p:sldId id="569" r:id="rId32"/>
    <p:sldId id="572" r:id="rId33"/>
    <p:sldId id="589" r:id="rId34"/>
    <p:sldId id="590" r:id="rId35"/>
    <p:sldId id="591" r:id="rId36"/>
    <p:sldId id="573" r:id="rId37"/>
    <p:sldId id="571" r:id="rId38"/>
    <p:sldId id="575" r:id="rId39"/>
    <p:sldId id="515" r:id="rId40"/>
    <p:sldId id="57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364" autoAdjust="0"/>
  </p:normalViewPr>
  <p:slideViewPr>
    <p:cSldViewPr snapToGrid="0">
      <p:cViewPr varScale="1">
        <p:scale>
          <a:sx n="75" d="100"/>
          <a:sy n="75" d="100"/>
        </p:scale>
        <p:origin x="3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90CD3-6576-4B46-8C1A-6A91C4A33F26}" type="datetimeFigureOut">
              <a:rPr lang="en-US" smtClean="0"/>
              <a:t>28/09/2021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55B1C9-8EEC-4DF4-A574-462BDB3CB63E}" type="slidenum">
              <a:rPr lang="en-US" smtClean="0"/>
              <a:t>‹#›</a:t>
            </a:fld>
            <a:endParaRPr lang="en-US"/>
          </a:p>
        </p:txBody>
      </p:sp>
    </p:spTree>
    <p:extLst>
      <p:ext uri="{BB962C8B-B14F-4D97-AF65-F5344CB8AC3E}">
        <p14:creationId xmlns:p14="http://schemas.microsoft.com/office/powerpoint/2010/main" val="1872643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403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044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65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861326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825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37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44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93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5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66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3AAF25F-FDDF-448D-AE76-D2BBFC0E1488}" type="datetimeFigureOut">
              <a:rPr lang="en-US" smtClean="0"/>
              <a:pPr>
                <a:defRPr/>
              </a:pPr>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F187962-8AD1-4E19-A8B4-D773E1639DC2}" type="slidenum">
              <a:rPr lang="en-US" smtClean="0"/>
              <a:pPr>
                <a:defRPr/>
              </a:pPr>
              <a:t>‹#›</a:t>
            </a:fld>
            <a:endParaRPr lang="en-US"/>
          </a:p>
        </p:txBody>
      </p:sp>
    </p:spTree>
    <p:extLst>
      <p:ext uri="{BB962C8B-B14F-4D97-AF65-F5344CB8AC3E}">
        <p14:creationId xmlns:p14="http://schemas.microsoft.com/office/powerpoint/2010/main" val="250235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213BA546-C357-4DE8-B987-06FEDD96B10D}" type="datetimeFigureOut">
              <a:rPr lang="en-US" smtClean="0"/>
              <a:pPr>
                <a:defRPr/>
              </a:pPr>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054F9A60-AD80-4229-A353-82C2ADB4342B}" type="slidenum">
              <a:rPr lang="en-US" smtClean="0"/>
              <a:pPr>
                <a:defRPr/>
              </a:pPr>
              <a:t>‹#›</a:t>
            </a:fld>
            <a:endParaRPr lang="en-US"/>
          </a:p>
        </p:txBody>
      </p:sp>
    </p:spTree>
    <p:extLst>
      <p:ext uri="{BB962C8B-B14F-4D97-AF65-F5344CB8AC3E}">
        <p14:creationId xmlns:p14="http://schemas.microsoft.com/office/powerpoint/2010/main" val="21171558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6442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090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01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92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4105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56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031591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395346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191119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814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DF443953-2C90-4D3D-BA7F-86E2CDD36421}" type="datetimeFigureOut">
              <a:rPr lang="en-US" smtClean="0"/>
              <a:pPr>
                <a:defRPr/>
              </a:pPr>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9CF831C-4791-4C02-9D65-40506FD40197}" type="slidenum">
              <a:rPr lang="en-US" smtClean="0"/>
              <a:pPr>
                <a:defRPr/>
              </a:pPr>
              <a:t>‹#›</a:t>
            </a:fld>
            <a:endParaRPr lang="en-US"/>
          </a:p>
        </p:txBody>
      </p:sp>
    </p:spTree>
    <p:extLst>
      <p:ext uri="{BB962C8B-B14F-4D97-AF65-F5344CB8AC3E}">
        <p14:creationId xmlns:p14="http://schemas.microsoft.com/office/powerpoint/2010/main" val="23541642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6012270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7204320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975946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459514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55832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222598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72816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521247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986465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56292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32A6E56-6B60-4BEC-B553-B608D71DE206}" type="slidenum">
              <a:rPr lang="en-US" smtClean="0"/>
              <a:pPr>
                <a:defRPr/>
              </a:pPr>
              <a:t>‹#›</a:t>
            </a:fld>
            <a:endParaRPr lang="en-US"/>
          </a:p>
        </p:txBody>
      </p:sp>
    </p:spTree>
    <p:extLst>
      <p:ext uri="{BB962C8B-B14F-4D97-AF65-F5344CB8AC3E}">
        <p14:creationId xmlns:p14="http://schemas.microsoft.com/office/powerpoint/2010/main" val="12411427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954474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248049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76434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424436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715768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63378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75695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649882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844003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060223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160959201"/>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56562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96621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71668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89138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68629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10725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19001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779352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66261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292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3AB30-4822-4810-9CE4-E08130D8E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A6CD2-61AF-48F1-A124-07FA9F12BF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A46A1-CC30-4CE7-A203-875741250C1F}"/>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75EC94D1-AA20-40FC-91DF-48D490D51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54AA9-C5BA-4989-B711-DE50F6F50A9F}"/>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5850154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39058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716721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9880369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42464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799782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969620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3377073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068248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9169757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654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2F691-4147-4067-8091-5A75C2FDDE9E}"/>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0A13CEE6-0091-4B97-B2A3-2EACD5377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7FBDB-A13D-45F7-9E93-FF2014FDFD0A}"/>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0837625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613051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3040403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2833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8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2941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3069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7898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6502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9647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337690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03621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9A538-13DC-4B1B-A673-1BAD8A8EA4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83EF61-E106-490B-8C82-1E0226423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44F2-4265-4159-9A67-CBD48898C249}"/>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AAE7979D-0B56-49FF-A61B-19874332C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9A3B-58D2-4F86-8EE8-19CFB73E62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8819347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908262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952309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87838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8593397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1315486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705686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306435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67565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42086863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260140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8910A-7DC9-45ED-AA9F-D95404EBF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0E4A2A-ECB1-4071-A8B3-D027E01720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8BA32-CD1B-455F-87C9-6B09B0660C87}"/>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6" name="Footer Placeholder 5">
            <a:extLst>
              <a:ext uri="{FF2B5EF4-FFF2-40B4-BE49-F238E27FC236}">
                <a16:creationId xmlns:a16="http://schemas.microsoft.com/office/drawing/2014/main" id="{6FF19B83-BDC8-491C-9BD3-7542D6092D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D8928-0E14-437F-BD67-2130D1DCE52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306207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B2C1-5FD8-4CF9-A365-0EA6713FA4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BF44BD-5D8C-45C8-937B-1A3F9670D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564EA-74A6-42BC-93CF-21136AA47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AA5BDE-53A9-462B-AB3E-5CF6EA4419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71B068-017E-4495-8E6D-A7D34494F3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A45E42-2886-42A2-9DE1-0C21490B3FC0}"/>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8" name="Footer Placeholder 7">
            <a:extLst>
              <a:ext uri="{FF2B5EF4-FFF2-40B4-BE49-F238E27FC236}">
                <a16:creationId xmlns:a16="http://schemas.microsoft.com/office/drawing/2014/main" id="{988995A9-6437-4890-A073-34B1B4454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1D5B07-E95C-44A5-8EA3-377BC1E6640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560565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35BBA7-A64C-4FA9-9F7C-0112DE1580D1}"/>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4" name="Footer Placeholder 3">
            <a:extLst>
              <a:ext uri="{FF2B5EF4-FFF2-40B4-BE49-F238E27FC236}">
                <a16:creationId xmlns:a16="http://schemas.microsoft.com/office/drawing/2014/main" id="{6B27E15B-28CC-4272-A030-B6A307B469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431BCA-3F24-420E-85C4-8D5F354098F2}"/>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6127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5C9321AA-DE9C-4E15-940D-7531A030D4ED}" type="datetimeFigureOut">
              <a:rPr lang="en-US" smtClean="0"/>
              <a:pPr>
                <a:defRPr/>
              </a:pPr>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473F8A7-99E8-4EE9-9B0B-7F6BBA1D34A9}" type="slidenum">
              <a:rPr lang="en-US" smtClean="0"/>
              <a:pPr>
                <a:defRPr/>
              </a:pPr>
              <a:t>‹#›</a:t>
            </a:fld>
            <a:endParaRPr lang="en-US"/>
          </a:p>
        </p:txBody>
      </p:sp>
    </p:spTree>
    <p:extLst>
      <p:ext uri="{BB962C8B-B14F-4D97-AF65-F5344CB8AC3E}">
        <p14:creationId xmlns:p14="http://schemas.microsoft.com/office/powerpoint/2010/main" val="1004866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2B3D3-D5FD-41B7-8809-7B88D0071797}"/>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3" name="Footer Placeholder 2">
            <a:extLst>
              <a:ext uri="{FF2B5EF4-FFF2-40B4-BE49-F238E27FC236}">
                <a16:creationId xmlns:a16="http://schemas.microsoft.com/office/drawing/2014/main" id="{DD64B94B-C3D9-46FD-A420-6350DEB10D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A2C36A-E333-46D7-AA88-62CAE4E0A967}"/>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5193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AA08-AE4E-4F4C-ADF3-38584E8E5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12721-B04B-4991-B1DB-76915DF1E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799A2-3E9A-48CD-8E37-74EDFF3C9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83EE9-BD5F-46CD-9EE3-AF484B2BEDC1}"/>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6" name="Footer Placeholder 5">
            <a:extLst>
              <a:ext uri="{FF2B5EF4-FFF2-40B4-BE49-F238E27FC236}">
                <a16:creationId xmlns:a16="http://schemas.microsoft.com/office/drawing/2014/main" id="{20613A77-6FA0-46D3-8E06-D597221CCF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D7A6A6-DDF5-47DC-B117-5A42737C2C3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465517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F9BA-5354-4648-AEF2-F55D33FF3A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8631F1-27FB-4815-8916-36F28E6A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0A6B13-8A56-4B9B-9EC5-E8E77A201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B46E71-127F-4719-8E52-48AD557F5E83}"/>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6" name="Footer Placeholder 5">
            <a:extLst>
              <a:ext uri="{FF2B5EF4-FFF2-40B4-BE49-F238E27FC236}">
                <a16:creationId xmlns:a16="http://schemas.microsoft.com/office/drawing/2014/main" id="{1D351EAA-711E-4416-9605-D04FC58FF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FC916C-12CA-482E-AE87-A4C553B9973D}"/>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131340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889-BA45-4B67-8AB4-4C78520B6D6E}"/>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DA19368F-7D28-4288-871F-7F433EB4E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8175-8437-4955-85AE-5832E2097A89}"/>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2361189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8ABFBA-0372-43FB-8256-380C812180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1EA19-A12C-4C06-B1A0-CC7064F315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2FA2C-87D9-4ECF-A8A7-EF2042A49AB8}"/>
              </a:ext>
            </a:extLst>
          </p:cNvPr>
          <p:cNvSpPr>
            <a:spLocks noGrp="1"/>
          </p:cNvSpPr>
          <p:nvPr>
            <p:ph type="dt" sz="half" idx="10"/>
          </p:nvPr>
        </p:nvSpPr>
        <p:spPr/>
        <p:txBody>
          <a:body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8E232BCA-4A51-4842-8715-493F67EC3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3D62-6FE4-4972-99F2-7D845F5F3B85}"/>
              </a:ext>
            </a:extLst>
          </p:cNvPr>
          <p:cNvSpPr>
            <a:spLocks noGrp="1"/>
          </p:cNvSpPr>
          <p:nvPr>
            <p:ph type="sldNum" sz="quarter" idx="12"/>
          </p:nvPr>
        </p:nvSpPr>
        <p:spPr/>
        <p:txBody>
          <a:bodyPr/>
          <a:lstStyle/>
          <a:p>
            <a:fld id="{36F16E06-0DD9-48EC-8D3A-7CC625600D6C}" type="slidenum">
              <a:rPr lang="en-US" smtClean="0"/>
              <a:t>‹#›</a:t>
            </a:fld>
            <a:endParaRPr lang="en-US"/>
          </a:p>
        </p:txBody>
      </p:sp>
    </p:spTree>
    <p:extLst>
      <p:ext uri="{BB962C8B-B14F-4D97-AF65-F5344CB8AC3E}">
        <p14:creationId xmlns:p14="http://schemas.microsoft.com/office/powerpoint/2010/main" val="113528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9928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786268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812717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28/09/2021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7858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28/09/2021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4164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42729AFE-5EEB-4363-BD02-D0673BD4D563}" type="datetimeFigureOut">
              <a:rPr lang="en-US" smtClean="0"/>
              <a:pPr>
                <a:defRPr/>
              </a:pPr>
              <a:t>28/09/2021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27ADC10-AFE8-42B0-AD86-2C4587FAE765}" type="slidenum">
              <a:rPr lang="en-US" smtClean="0"/>
              <a:pPr>
                <a:defRPr/>
              </a:pPr>
              <a:t>‹#›</a:t>
            </a:fld>
            <a:endParaRPr lang="en-US"/>
          </a:p>
        </p:txBody>
      </p:sp>
    </p:spTree>
    <p:extLst>
      <p:ext uri="{BB962C8B-B14F-4D97-AF65-F5344CB8AC3E}">
        <p14:creationId xmlns:p14="http://schemas.microsoft.com/office/powerpoint/2010/main" val="2481516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28/09/2021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74005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28/09/2021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98626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28/09/2021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0710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28/09/2021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83361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46480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28/09/2021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30623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06601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32373961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62656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9640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D430922-7AA9-4846-A945-C8D39A73CB21}" type="datetimeFigureOut">
              <a:rPr lang="en-US" smtClean="0"/>
              <a:pPr>
                <a:defRPr/>
              </a:pPr>
              <a:t>28/09/2021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DE03704-0450-4FF2-BD29-D772375A23BB}" type="slidenum">
              <a:rPr lang="en-US" smtClean="0"/>
              <a:pPr>
                <a:defRPr/>
              </a:pPr>
              <a:t>‹#›</a:t>
            </a:fld>
            <a:endParaRPr lang="en-US"/>
          </a:p>
        </p:txBody>
      </p:sp>
    </p:spTree>
    <p:extLst>
      <p:ext uri="{BB962C8B-B14F-4D97-AF65-F5344CB8AC3E}">
        <p14:creationId xmlns:p14="http://schemas.microsoft.com/office/powerpoint/2010/main" val="1309847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6255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78492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37109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918323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30160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4665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27675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02582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28502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4646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A44BD83-7B22-4386-AC2B-F398D2E32AB8}" type="datetimeFigureOut">
              <a:rPr lang="en-US" smtClean="0"/>
              <a:pPr>
                <a:defRPr/>
              </a:pPr>
              <a:t>28/09/2021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8A689E8B-02AB-4578-9CB9-6BC0E678D6C5}" type="slidenum">
              <a:rPr lang="en-US" smtClean="0"/>
              <a:pPr>
                <a:defRPr/>
              </a:pPr>
              <a:t>‹#›</a:t>
            </a:fld>
            <a:endParaRPr lang="en-US"/>
          </a:p>
        </p:txBody>
      </p:sp>
    </p:spTree>
    <p:extLst>
      <p:ext uri="{BB962C8B-B14F-4D97-AF65-F5344CB8AC3E}">
        <p14:creationId xmlns:p14="http://schemas.microsoft.com/office/powerpoint/2010/main" val="1924431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Times New Roman" panose="02020603050405020304" pitchFamily="18" charset="0"/>
                <a:cs typeface="Times New Roman" panose="02020603050405020304" pitchFamily="18" charset="0"/>
              </a:defRPr>
            </a:lvl1pPr>
            <a:lvl2pPr>
              <a:defRPr baseline="0">
                <a:latin typeface="Times New Roman" panose="02020603050405020304" pitchFamily="18" charset="0"/>
                <a:cs typeface="Times New Roman" panose="02020603050405020304" pitchFamily="18" charset="0"/>
              </a:defRPr>
            </a:lvl2pPr>
            <a:lvl3pPr>
              <a:defRPr baseline="0">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99328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845982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1044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19579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93729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221887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581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672301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721040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Times New Roman" panose="02020603050405020304" pitchFamily="18" charset="0"/>
                <a:cs typeface="Times New Roman" panose="02020603050405020304" pitchFamily="18"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6396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2B72838-3208-4AE6-82D2-10243E96EE1E}" type="datetimeFigureOut">
              <a:rPr lang="en-US" smtClean="0"/>
              <a:pPr>
                <a:defRPr/>
              </a:pPr>
              <a:t>28/09/2021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FE71604F-67F2-4FE1-870E-5132F4BD6FB4}" type="slidenum">
              <a:rPr lang="en-US" smtClean="0"/>
              <a:pPr>
                <a:defRPr/>
              </a:pPr>
              <a:t>‹#›</a:t>
            </a:fld>
            <a:endParaRPr lang="en-US"/>
          </a:p>
        </p:txBody>
      </p:sp>
    </p:spTree>
    <p:extLst>
      <p:ext uri="{BB962C8B-B14F-4D97-AF65-F5344CB8AC3E}">
        <p14:creationId xmlns:p14="http://schemas.microsoft.com/office/powerpoint/2010/main" val="2472264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37808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109384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27817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960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326530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586981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06652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94116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117872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77225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397546E-8559-4300-A48C-D651E2387DB8}" type="datetimeFigureOut">
              <a:rPr lang="en-US" smtClean="0"/>
              <a:pPr>
                <a:defRPr/>
              </a:pPr>
              <a:t>28/09/2021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9E3FDE56-F3A4-4480-B253-1539ACC20F68}" type="slidenum">
              <a:rPr lang="en-US" smtClean="0"/>
              <a:pPr>
                <a:defRPr/>
              </a:pPr>
              <a:t>‹#›</a:t>
            </a:fld>
            <a:endParaRPr lang="en-US"/>
          </a:p>
        </p:txBody>
      </p:sp>
    </p:spTree>
    <p:extLst>
      <p:ext uri="{BB962C8B-B14F-4D97-AF65-F5344CB8AC3E}">
        <p14:creationId xmlns:p14="http://schemas.microsoft.com/office/powerpoint/2010/main" val="2979957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021626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648423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72652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31091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63448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3970905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676999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50402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82467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61071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E9B6E3F-C637-4D7B-9CD1-3F53617C6172}" type="datetimeFigureOut">
              <a:rPr lang="en-US" smtClean="0"/>
              <a:pPr>
                <a:defRPr/>
              </a:pPr>
              <a:t>28/09/2021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ABB98694-853F-45FC-B9E6-385F628C041C}" type="slidenum">
              <a:rPr lang="en-US" smtClean="0"/>
              <a:pPr>
                <a:defRPr/>
              </a:pPr>
              <a:t>‹#›</a:t>
            </a:fld>
            <a:endParaRPr lang="en-US"/>
          </a:p>
        </p:txBody>
      </p:sp>
    </p:spTree>
    <p:extLst>
      <p:ext uri="{BB962C8B-B14F-4D97-AF65-F5344CB8AC3E}">
        <p14:creationId xmlns:p14="http://schemas.microsoft.com/office/powerpoint/2010/main" val="21400255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09560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905863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4124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GB" kern="0" smtClean="0">
                <a:solidFill>
                  <a:prstClr val="black">
                    <a:tint val="75000"/>
                  </a:prstClr>
                </a:solidFill>
                <a:latin typeface="Arial"/>
                <a:cs typeface="Arial"/>
                <a:sym typeface="Arial"/>
              </a:rPr>
              <a:pPr defTabSz="1219170">
                <a:buClr>
                  <a:srgbClr val="000000"/>
                </a:buClr>
              </a:pPr>
              <a:t>‹#›</a:t>
            </a:fld>
            <a:endParaRPr lang="en-GB" kern="0">
              <a:solidFill>
                <a:prstClr val="black">
                  <a:tint val="75000"/>
                </a:prstClr>
              </a:solidFill>
              <a:latin typeface="Arial"/>
              <a:cs typeface="Arial"/>
              <a:sym typeface="Arial"/>
            </a:endParaRPr>
          </a:p>
        </p:txBody>
      </p:sp>
    </p:spTree>
    <p:extLst>
      <p:ext uri="{BB962C8B-B14F-4D97-AF65-F5344CB8AC3E}">
        <p14:creationId xmlns:p14="http://schemas.microsoft.com/office/powerpoint/2010/main" val="36941659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40347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25932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2925952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1139542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9787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83427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4DBAE16-742C-4AC9-91A8-43C8CFB3A5A6}" type="datetimeFigureOut">
              <a:rPr lang="en-US" smtClean="0"/>
              <a:pPr>
                <a:defRPr/>
              </a:pPr>
              <a:t>28/09/2021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cs typeface="Times New Roman" panose="02020603050405020304" pitchFamily="18" charset="0"/>
              </a:defRPr>
            </a:lvl1pPr>
          </a:lstStyle>
          <a:p>
            <a:pPr>
              <a:defRPr/>
            </a:pPr>
            <a:fld id="{E0DC9828-6FC8-4614-83C5-A0B387A4C4DD}" type="slidenum">
              <a:rPr lang="en-US" smtClean="0"/>
              <a:pPr>
                <a:defRPr/>
              </a:pPr>
              <a:t>‹#›</a:t>
            </a:fld>
            <a:endParaRPr lang="en-US"/>
          </a:p>
        </p:txBody>
      </p:sp>
    </p:spTree>
    <p:extLst>
      <p:ext uri="{BB962C8B-B14F-4D97-AF65-F5344CB8AC3E}">
        <p14:creationId xmlns:p14="http://schemas.microsoft.com/office/powerpoint/2010/main" val="3734434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587227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98468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164450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990233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946256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10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79351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292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24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43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image" Target="../media/image7.jpeg"/><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12.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5" Type="http://schemas.openxmlformats.org/officeDocument/2006/relationships/theme" Target="../theme/theme15.xml"/><Relationship Id="rId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6.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5.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28/09/2021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355314377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92543426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124401961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Hương</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a:t>
            </a:r>
            <a:r>
              <a:rPr kumimoji="0" lang="en-US" sz="1100" b="0" i="1" u="none" strike="noStrike" kern="1200" cap="none" spc="0" normalizeH="0" baseline="0" noProof="0" dirty="0" err="1">
                <a:ln>
                  <a:noFill/>
                </a:ln>
                <a:solidFill>
                  <a:prstClr val="black"/>
                </a:solidFill>
                <a:effectLst/>
                <a:uLnTx/>
                <a:uFillTx/>
                <a:latin typeface="Calibri"/>
                <a:ea typeface="+mn-ea"/>
                <a:cs typeface="+mn-cs"/>
                <a:sym typeface="+mn-ea"/>
              </a:rPr>
              <a:t>Thảo</a:t>
            </a:r>
            <a:r>
              <a:rPr kumimoji="0" lang="en-US" sz="1100" b="0" i="1" u="none" strike="noStrike" kern="1200" cap="none" spc="0" normalizeH="0" baseline="0" noProof="0" dirty="0">
                <a:ln>
                  <a:noFill/>
                </a:ln>
                <a:solidFill>
                  <a:prstClr val="black"/>
                </a:solidFill>
                <a:effectLst/>
                <a:uLnTx/>
                <a:uFillTx/>
                <a:latin typeface="Calibri"/>
                <a:ea typeface="+mn-ea"/>
                <a:cs typeface="+mn-cs"/>
                <a:sym typeface="+mn-ea"/>
              </a:rPr>
              <a:t> - tranthao121004@gmail.com</a:t>
            </a:r>
            <a:endParaRPr kumimoji="0" lang="zh-CN" altLang="en-US" sz="1100" b="0" i="1"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691778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1" name="TextBox 10">
            <a:extLst>
              <a:ext uri="{FF2B5EF4-FFF2-40B4-BE49-F238E27FC236}">
                <a16:creationId xmlns:a16="http://schemas.microsoft.com/office/drawing/2014/main" id="{413D952F-EF0D-4742-8746-F9EA824521E8}"/>
              </a:ext>
            </a:extLst>
          </p:cNvPr>
          <p:cNvSpPr txBox="1"/>
          <p:nvPr userDrawn="1"/>
        </p:nvSpPr>
        <p:spPr>
          <a:xfrm>
            <a:off x="9483367" y="-15325"/>
            <a:ext cx="6097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48850389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653073"/>
      </p:ext>
    </p:ext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E010-3045-465D-950A-F6AB3807FA84}"/>
              </a:ext>
            </a:extLst>
          </p:cNvPr>
          <p:cNvSpPr txBox="1"/>
          <p:nvPr userDrawn="1"/>
        </p:nvSpPr>
        <p:spPr>
          <a:xfrm>
            <a:off x="9625379" y="0"/>
            <a:ext cx="263989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000935616"/>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6593366"/>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3000">
              <a:srgbClr val="FFEEB8"/>
            </a:gs>
            <a:gs pos="41000">
              <a:srgbClr val="FFF7DC"/>
            </a:gs>
            <a:gs pos="50000">
              <a:srgbClr val="FFF2C8"/>
            </a:gs>
            <a:gs pos="96000">
              <a:srgbClr val="F2AF61"/>
            </a:gs>
            <a:gs pos="74000">
              <a:schemeClr val="accent4">
                <a:lumMod val="45000"/>
                <a:lumOff val="55000"/>
              </a:schemeClr>
            </a:gs>
            <a:gs pos="83000">
              <a:schemeClr val="accent4">
                <a:lumMod val="45000"/>
                <a:lumOff val="55000"/>
              </a:schemeClr>
            </a:gs>
            <a:gs pos="53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8C345F-7563-41A1-BDC7-1DC7F96CBB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C960DE-6759-4AFA-8E5D-8B394C1DE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0891B-4EC0-41E6-8DF8-447521D749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7B3AC9-6F66-442D-8A61-F06030142A82}" type="datetimeFigureOut">
              <a:rPr lang="en-US" smtClean="0"/>
              <a:t>28/09/2021</a:t>
            </a:fld>
            <a:endParaRPr lang="en-US"/>
          </a:p>
        </p:txBody>
      </p:sp>
      <p:sp>
        <p:nvSpPr>
          <p:cNvPr id="5" name="Footer Placeholder 4">
            <a:extLst>
              <a:ext uri="{FF2B5EF4-FFF2-40B4-BE49-F238E27FC236}">
                <a16:creationId xmlns:a16="http://schemas.microsoft.com/office/drawing/2014/main" id="{280F496E-6E33-49FD-924D-613E2CF58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C9ABD8-50DA-44B4-814A-DCBA7CC78E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16E06-0DD9-48EC-8D3A-7CC625600D6C}" type="slidenum">
              <a:rPr lang="en-US" smtClean="0"/>
              <a:t>‹#›</a:t>
            </a:fld>
            <a:endParaRPr lang="en-US"/>
          </a:p>
        </p:txBody>
      </p:sp>
    </p:spTree>
    <p:extLst>
      <p:ext uri="{BB962C8B-B14F-4D97-AF65-F5344CB8AC3E}">
        <p14:creationId xmlns:p14="http://schemas.microsoft.com/office/powerpoint/2010/main" val="57010910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28/09/2021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26435003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28/09/2021</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418614967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4E08E231-020E-454B-814C-04386EE4B12D}" type="datetimeFigureOut">
              <a:rPr lang="zh-CN" altLang="en-US" smtClean="0"/>
              <a:pPr/>
              <a:t>2021/9/28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ndParaRPr>
            </a:p>
          </p:txBody>
        </p:sp>
      </p:grpSp>
    </p:spTree>
    <p:extLst>
      <p:ext uri="{BB962C8B-B14F-4D97-AF65-F5344CB8AC3E}">
        <p14:creationId xmlns:p14="http://schemas.microsoft.com/office/powerpoint/2010/main" val="409112066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5116647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B54AE3A7-20DA-48F3-81C3-2C954A8690AA}" type="datetimeFigureOut">
              <a:rPr lang="en-US" smtClean="0">
                <a:solidFill>
                  <a:prstClr val="black">
                    <a:tint val="75000"/>
                  </a:prstClr>
                </a:solidFill>
                <a:cs typeface="Arial"/>
                <a:sym typeface="Arial"/>
              </a:rPr>
              <a:pPr defTabSz="914377"/>
              <a:t>28/09/2021</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ABDE023C-A976-4855-B18A-9D29296741E9}"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821531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85449755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3616648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4.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6.xml"/><Relationship Id="rId5" Type="http://schemas.openxmlformats.org/officeDocument/2006/relationships/tags" Target="../tags/tag5.xml"/><Relationship Id="rId10" Type="http://schemas.openxmlformats.org/officeDocument/2006/relationships/slideLayout" Target="../slideLayouts/slideLayout130.xml"/><Relationship Id="rId4" Type="http://schemas.openxmlformats.org/officeDocument/2006/relationships/tags" Target="../tags/tag4.xml"/><Relationship Id="rId9"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66.xml"/><Relationship Id="rId5" Type="http://schemas.microsoft.com/office/2007/relationships/hdphoto" Target="../media/hdphoto5.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31.png"/><Relationship Id="rId12"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78.xml"/><Relationship Id="rId6" Type="http://schemas.microsoft.com/office/2007/relationships/hdphoto" Target="../media/hdphoto7.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8.xml"/><Relationship Id="rId6" Type="http://schemas.microsoft.com/office/2007/relationships/hdphoto" Target="../media/hdphoto12.wdp"/><Relationship Id="rId11" Type="http://schemas.openxmlformats.org/officeDocument/2006/relationships/image" Target="../media/image28.png"/><Relationship Id="rId5" Type="http://schemas.openxmlformats.org/officeDocument/2006/relationships/image" Target="../media/image35.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png"/><Relationship Id="rId1" Type="http://schemas.openxmlformats.org/officeDocument/2006/relationships/slideLayout" Target="../slideLayouts/slideLayout141.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8.xml"/><Relationship Id="rId6" Type="http://schemas.microsoft.com/office/2007/relationships/hdphoto" Target="../media/hdphoto14.wdp"/><Relationship Id="rId5" Type="http://schemas.openxmlformats.org/officeDocument/2006/relationships/image" Target="../media/image37.png"/><Relationship Id="rId4" Type="http://schemas.microsoft.com/office/2007/relationships/hdphoto" Target="../media/hdphoto11.wdp"/><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96.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5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07.xml"/><Relationship Id="rId5" Type="http://schemas.microsoft.com/office/2007/relationships/hdphoto" Target="../media/hdphoto3.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29ADE-25F2-48A0-8D86-FACEBFCC2C6B}"/>
              </a:ext>
            </a:extLst>
          </p:cNvPr>
          <p:cNvPicPr>
            <a:picLocks noChangeAspect="1"/>
          </p:cNvPicPr>
          <p:nvPr/>
        </p:nvPicPr>
        <p:blipFill>
          <a:blip r:embed="rId2"/>
          <a:stretch>
            <a:fillRect/>
          </a:stretch>
        </p:blipFill>
        <p:spPr>
          <a:xfrm>
            <a:off x="0" y="0"/>
            <a:ext cx="12188672" cy="6858000"/>
          </a:xfrm>
          <a:prstGeom prst="rect">
            <a:avLst/>
          </a:prstGeom>
        </p:spPr>
      </p:pic>
    </p:spTree>
    <p:extLst>
      <p:ext uri="{BB962C8B-B14F-4D97-AF65-F5344CB8AC3E}">
        <p14:creationId xmlns:p14="http://schemas.microsoft.com/office/powerpoint/2010/main" val="1936764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ạt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xạt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rúm</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uýt</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xoa</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rầm</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34650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86033"/>
            <a:ext cx="12192000" cy="6664009"/>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307236" y="1213996"/>
            <a:ext cx="4174541" cy="74898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a:ln>
                  <a:noFill/>
                </a:ln>
                <a:solidFill>
                  <a:srgbClr val="FF0000"/>
                </a:solidFill>
                <a:effectLst/>
                <a:uLnTx/>
                <a:uFillTx/>
                <a:latin typeface="Arial"/>
                <a:ea typeface="+mn-ea"/>
                <a:cs typeface="Arial"/>
                <a:sym typeface="Arial"/>
              </a:rPr>
              <a:t>Luyện đọc câu </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4755842"/>
            <a:ext cx="2121184" cy="2102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10418064" y="4751584"/>
            <a:ext cx="2251304" cy="210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827727" y="2703777"/>
            <a:ext cx="10813637" cy="1815690"/>
          </a:xfrm>
          <a:prstGeom prst="rect">
            <a:avLst/>
          </a:prstGeom>
          <a:solidFill>
            <a:schemeClr val="accent4">
              <a:lumMod val="20000"/>
              <a:lumOff val="80000"/>
            </a:schemeClr>
          </a:solidFill>
        </p:spPr>
        <p:txBody>
          <a:bodyPr wrap="square">
            <a:spAutoFit/>
          </a:bodyPr>
          <a:lstStyle/>
          <a:p>
            <a:pPr lvl="0" defTabSz="1219170">
              <a:buClr>
                <a:srgbClr val="000000"/>
              </a:buClr>
            </a:pPr>
            <a:r>
              <a:rPr kumimoji="0" lang="en-US" sz="3733" b="0" i="0" u="none" strike="noStrike" kern="0" cap="none" spc="0" normalizeH="0" baseline="0" noProof="0">
                <a:ln>
                  <a:noFill/>
                </a:ln>
                <a:solidFill>
                  <a:srgbClr val="0418AC"/>
                </a:solidFill>
                <a:effectLst/>
                <a:uLnTx/>
                <a:uFillTx/>
                <a:latin typeface="Arial"/>
                <a:ea typeface="+mn-ea"/>
                <a:cs typeface="Arial"/>
                <a:sym typeface="Arial"/>
              </a:rPr>
              <a:t>   </a:t>
            </a:r>
            <a:r>
              <a:rPr lang="vi-VN" sz="3733" kern="0">
                <a:solidFill>
                  <a:srgbClr val="0418AC"/>
                </a:solidFill>
                <a:latin typeface="Arial"/>
                <a:cs typeface="Arial"/>
                <a:sym typeface="Arial"/>
              </a:rPr>
              <a:t>Thì ra,  vừa có một con chim xanh biếc,  toàn thân lóng lánh như tự toả sáng không biết từ đâu bay tới.</a:t>
            </a:r>
            <a:endParaRPr kumimoji="0" lang="en-US" sz="3733" b="0" i="0" u="none" strike="noStrike" kern="0" cap="none" spc="0" normalizeH="0" baseline="0" noProof="0">
              <a:ln>
                <a:noFill/>
              </a:ln>
              <a:solidFill>
                <a:srgbClr val="0418AC"/>
              </a:solidFill>
              <a:effectLst/>
              <a:uLnTx/>
              <a:uFillTx/>
              <a:latin typeface="Arial"/>
              <a:ea typeface="+mn-ea"/>
              <a:cs typeface="Arial"/>
              <a:sym typeface="Arial"/>
            </a:endParaRPr>
          </a:p>
        </p:txBody>
      </p:sp>
      <p:cxnSp>
        <p:nvCxnSpPr>
          <p:cNvPr id="3" name="Straight Connector 2"/>
          <p:cNvCxnSpPr/>
          <p:nvPr/>
        </p:nvCxnSpPr>
        <p:spPr>
          <a:xfrm flipH="1">
            <a:off x="2503156" y="3921736"/>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73943" y="3940674"/>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356749" y="3329425"/>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9666192" y="2703777"/>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715295" y="2789608"/>
            <a:ext cx="185737" cy="5643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2890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E89112-A486-4331-93F5-90D51AD406FB}"/>
              </a:ext>
            </a:extLst>
          </p:cNvPr>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E0FF95AD-06CA-47E0-8277-5E14FBF997E5}"/>
              </a:ext>
            </a:extLst>
          </p:cNvPr>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AAE4ED0-F690-4A16-9649-42B88C832BCF}"/>
              </a:ext>
            </a:extLst>
          </p:cNvPr>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5" name="Group 24">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26" name="TextBox 25">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a:solidFill>
                    <a:prstClr val="white"/>
                  </a:solidFill>
                  <a:latin typeface="Arial" panose="020B0604020202020204" pitchFamily="34" charset="0"/>
                  <a:ea typeface="Arial-Rounded" pitchFamily="34" charset="0"/>
                  <a:cs typeface="Arial" panose="020B0604020202020204" pitchFamily="34" charset="0"/>
                </a:rPr>
                <a:t>lần 2</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384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86033"/>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406" y="5024176"/>
            <a:ext cx="1959961" cy="18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8310" y="86650"/>
            <a:ext cx="2953865" cy="2869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22965" y="1700581"/>
            <a:ext cx="1130636" cy="830997"/>
          </a:xfrm>
          <a:prstGeom prst="rect">
            <a:avLst/>
          </a:prstGeom>
          <a:solidFill>
            <a:schemeClr val="accent2">
              <a:lumMod val="60000"/>
              <a:lumOff val="40000"/>
            </a:schemeClr>
          </a:solidFill>
        </p:spPr>
        <p:txBody>
          <a:bodyPr wrap="square" rtlCol="0">
            <a:spAutoFit/>
          </a:bodyPr>
          <a:lstStyle/>
          <a:p>
            <a:pPr algn="ctr" defTabSz="1219170">
              <a:buClr>
                <a:srgbClr val="000000"/>
              </a:buClr>
            </a:pPr>
            <a:r>
              <a:rPr lang="en-US" sz="2400" kern="0">
                <a:solidFill>
                  <a:srgbClr val="000000"/>
                </a:solidFill>
                <a:latin typeface="Arial"/>
                <a:cs typeface="Arial"/>
                <a:sym typeface="Arial"/>
              </a:rPr>
              <a:t>Giải nghĩa</a:t>
            </a:r>
          </a:p>
        </p:txBody>
      </p:sp>
      <p:sp>
        <p:nvSpPr>
          <p:cNvPr id="5" name="Oval 4"/>
          <p:cNvSpPr/>
          <p:nvPr/>
        </p:nvSpPr>
        <p:spPr>
          <a:xfrm>
            <a:off x="3912160" y="710085"/>
            <a:ext cx="3965749" cy="1554144"/>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TextBox 7"/>
          <p:cNvSpPr txBox="1"/>
          <p:nvPr/>
        </p:nvSpPr>
        <p:spPr>
          <a:xfrm>
            <a:off x="4099730" y="963061"/>
            <a:ext cx="3429839" cy="954107"/>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lạt xạt: </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tiếng va chạm của lá khô</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5" name="Oval 14"/>
          <p:cNvSpPr/>
          <p:nvPr/>
        </p:nvSpPr>
        <p:spPr>
          <a:xfrm>
            <a:off x="1629311" y="2763387"/>
            <a:ext cx="3965749" cy="1740976"/>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6" name="TextBox 15"/>
          <p:cNvSpPr txBox="1"/>
          <p:nvPr/>
        </p:nvSpPr>
        <p:spPr>
          <a:xfrm>
            <a:off x="1930449" y="2932536"/>
            <a:ext cx="3429839"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 </a:t>
            </a:r>
            <a:r>
              <a:rPr lang="en-US" sz="2800">
                <a:latin typeface="Arial-Rounded" panose="020B0500000000000000" pitchFamily="34" charset="0"/>
                <a:ea typeface="Arial-Rounded" panose="020B0500000000000000" pitchFamily="34" charset="0"/>
                <a:cs typeface="Arial-Rounded" panose="020B0500000000000000" pitchFamily="34" charset="0"/>
              </a:rPr>
              <a:t>n</a:t>
            </a:r>
            <a:r>
              <a:rPr lang="en-US" sz="2800">
                <a:solidFill>
                  <a:srgbClr val="231F20"/>
                </a:solidFill>
                <a:latin typeface="Arial-Rounded" panose="020B0500000000000000" pitchFamily="34" charset="0"/>
                <a:ea typeface="Arial-Rounded" panose="020B0500000000000000" pitchFamily="34" charset="0"/>
                <a:cs typeface="Arial-Rounded" panose="020B0500000000000000" pitchFamily="34" charset="0"/>
              </a:rPr>
              <a:t>hiều âm thanh, tiếng nói nhỏ phát ra cùng lúc</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7080251" y="265053"/>
            <a:ext cx="1300564" cy="169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728435" y="2864880"/>
            <a:ext cx="1519695" cy="160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7377632" y="2269046"/>
            <a:ext cx="3965749" cy="239868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3256" fontAlgn="base">
              <a:spcBef>
                <a:spcPct val="0"/>
              </a:spcBef>
              <a:spcAft>
                <a:spcPct val="0"/>
              </a:spcAft>
              <a:defRPr/>
            </a:pPr>
            <a:r>
              <a:rPr lang="en-US"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xuýt xoa: </a:t>
            </a:r>
            <a:r>
              <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r>
              <a:rPr lang="en-US" altLang="zh-CN" sz="280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ách thể hiện cảm xúc (khen, tiếc) qua lời nói</a:t>
            </a:r>
            <a:endParaRPr lang="zh-CN" alt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32" name="Picture 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6495936" y="2470716"/>
            <a:ext cx="15367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4085760" y="4523483"/>
            <a:ext cx="4954573" cy="2065572"/>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23" name="TextBox 22"/>
          <p:cNvSpPr txBox="1"/>
          <p:nvPr/>
        </p:nvSpPr>
        <p:spPr>
          <a:xfrm>
            <a:off x="4478975" y="4983268"/>
            <a:ext cx="4607371" cy="1384995"/>
          </a:xfrm>
          <a:prstGeom prst="rect">
            <a:avLst/>
          </a:prstGeom>
          <a:noFill/>
        </p:spPr>
        <p:txBody>
          <a:bodyPr wrap="square" rtlCol="0">
            <a:spAutoFit/>
          </a:bodyPr>
          <a:lstStyle/>
          <a:p>
            <a:pPr lvl="0" algn="ctr" defTabSz="913256" fontAlgn="base">
              <a:spcBef>
                <a:spcPct val="0"/>
              </a:spcBef>
              <a:spcAft>
                <a:spcPct val="0"/>
              </a:spcAft>
              <a:defRPr/>
            </a:pPr>
            <a:r>
              <a:rPr lang="en-US" sz="2800">
                <a:solidFill>
                  <a:srgbClr val="FF0000"/>
                </a:solidFill>
                <a:latin typeface="Arial" panose="020B0604020202020204" pitchFamily="34" charset="0"/>
                <a:ea typeface="Arial-Rounded" panose="020B0500000000000000" pitchFamily="34" charset="0"/>
                <a:cs typeface="Arial" panose="020B0604020202020204" pitchFamily="34" charset="0"/>
              </a:rPr>
              <a:t>thanh mai: </a:t>
            </a:r>
            <a:r>
              <a:rPr lang="en-US" sz="2800">
                <a:latin typeface="Arial" panose="020B0604020202020204" pitchFamily="34" charset="0"/>
                <a:ea typeface="Arial-Rounded" panose="020B0500000000000000" pitchFamily="34" charset="0"/>
                <a:cs typeface="Arial" panose="020B0604020202020204" pitchFamily="34" charset="0"/>
              </a:rPr>
              <a:t>c</a:t>
            </a:r>
            <a:r>
              <a:rPr lang="en-US" sz="2800">
                <a:solidFill>
                  <a:srgbClr val="231F20"/>
                </a:solidFill>
                <a:latin typeface="Arial" panose="020B0604020202020204" pitchFamily="34" charset="0"/>
                <a:ea typeface="Arial-Rounded" panose="020B0500000000000000" pitchFamily="34" charset="0"/>
                <a:cs typeface="Arial" panose="020B0604020202020204" pitchFamily="34" charset="0"/>
              </a:rPr>
              <a:t>ây bụi thấp, quả mọng nước, trông như quả dâu</a:t>
            </a:r>
            <a:endParaRPr lang="zh-CN" altLang="en-US" sz="2800" b="1" dirty="0">
              <a:solidFill>
                <a:prstClr val="white"/>
              </a:solidFill>
              <a:latin typeface="Arial" panose="020B0604020202020204" pitchFamily="34" charset="0"/>
              <a:ea typeface="Arial-Rounded" panose="020B0500000000000000" pitchFamily="34" charset="0"/>
              <a:cs typeface="Arial" panose="020B0604020202020204" pitchFamily="34" charset="0"/>
              <a:sym typeface="+mn-lt"/>
            </a:endParaRPr>
          </a:p>
        </p:txBody>
      </p:sp>
      <p:pic>
        <p:nvPicPr>
          <p:cNvPr id="1033" name="Picture 9"/>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3285660" y="4544679"/>
            <a:ext cx="16002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62601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additive="base">
                                        <p:cTn id="1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 theo</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 nhóm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28617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8663650" y="7700"/>
            <a:ext cx="3528350"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Arial-Rounded" pitchFamily="34" charset="0"/>
                <a:ea typeface="Arial-Rounded" pitchFamily="34" charset="0"/>
                <a:cs typeface="Arial-Rounded" pitchFamily="34" charset="0"/>
              </a:rPr>
              <a:t>Đọc toàn bài</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66918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1" y="1401445"/>
            <a:ext cx="3515551" cy="2016125"/>
            <a:chOff x="2118480" y="1316166"/>
            <a:chExt cx="1516084"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56238" y="1576449"/>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2</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53682017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9681028" y="2854207"/>
            <a:ext cx="1476371"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659088" y="2127131"/>
            <a:ext cx="5768772" cy="2131189"/>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3670717" cy="684755"/>
            </a:xfrm>
            <a:prstGeom prst="rect">
              <a:avLst/>
            </a:prstGeom>
            <a:grp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Trả lời câu hỏi</a:t>
              </a:r>
            </a:p>
          </p:txBody>
        </p:sp>
      </p:grpSp>
      <p:grpSp>
        <p:nvGrpSpPr>
          <p:cNvPr id="9" name="Group 8"/>
          <p:cNvGrpSpPr/>
          <p:nvPr/>
        </p:nvGrpSpPr>
        <p:grpSpPr>
          <a:xfrm>
            <a:off x="2417286" y="2375984"/>
            <a:ext cx="1567716" cy="1633483"/>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1"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573462" y="4007799"/>
            <a:ext cx="2111697"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16517" y="3793317"/>
            <a:ext cx="3275483"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349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477945-6682-448F-B50D-C779192FF0E2}"/>
              </a:ext>
            </a:extLst>
          </p:cNvPr>
          <p:cNvSpPr txBox="1"/>
          <p:nvPr/>
        </p:nvSpPr>
        <p:spPr>
          <a:xfrm>
            <a:off x="2335712" y="805095"/>
            <a:ext cx="815976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Nghe tiếng động lạ, cây xấu hổ đã làm gì?</a:t>
            </a:r>
          </a:p>
        </p:txBody>
      </p:sp>
      <p:sp>
        <p:nvSpPr>
          <p:cNvPr id="4" name="TextBox 3">
            <a:extLst>
              <a:ext uri="{FF2B5EF4-FFF2-40B4-BE49-F238E27FC236}">
                <a16:creationId xmlns:a16="http://schemas.microsoft.com/office/drawing/2014/main" id="{81E2F948-55A3-4CCC-B91B-24AB2FBE721B}"/>
              </a:ext>
            </a:extLst>
          </p:cNvPr>
          <p:cNvSpPr txBox="1"/>
          <p:nvPr/>
        </p:nvSpPr>
        <p:spPr>
          <a:xfrm>
            <a:off x="4078595" y="2427760"/>
            <a:ext cx="815976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cỏ xung quanh xôn xao về chuyện gì?</a:t>
            </a:r>
          </a:p>
        </p:txBody>
      </p:sp>
      <p:sp>
        <p:nvSpPr>
          <p:cNvPr id="5" name="TextBox 4">
            <a:extLst>
              <a:ext uri="{FF2B5EF4-FFF2-40B4-BE49-F238E27FC236}">
                <a16:creationId xmlns:a16="http://schemas.microsoft.com/office/drawing/2014/main" id="{86E19020-066E-4132-A94C-9CC0A18E1DF9}"/>
              </a:ext>
            </a:extLst>
          </p:cNvPr>
          <p:cNvSpPr txBox="1"/>
          <p:nvPr/>
        </p:nvSpPr>
        <p:spPr>
          <a:xfrm>
            <a:off x="2266245" y="1433700"/>
            <a:ext cx="8830842" cy="73866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 tiếng động lạ, cây </a:t>
            </a:r>
            <a:r>
              <a:rPr kumimoji="0" lang="vi-VN" sz="2800" b="0" i="0" u="none" strike="noStrike" kern="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 hổ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 rúm mình lại.</a:t>
            </a:r>
          </a:p>
        </p:txBody>
      </p:sp>
      <p:sp>
        <p:nvSpPr>
          <p:cNvPr id="6" name="TextBox 5">
            <a:extLst>
              <a:ext uri="{FF2B5EF4-FFF2-40B4-BE49-F238E27FC236}">
                <a16:creationId xmlns:a16="http://schemas.microsoft.com/office/drawing/2014/main" id="{60C0589A-DFC2-402B-AC64-8D0BEC7FCF65}"/>
              </a:ext>
            </a:extLst>
          </p:cNvPr>
          <p:cNvSpPr txBox="1"/>
          <p:nvPr/>
        </p:nvSpPr>
        <p:spPr>
          <a:xfrm>
            <a:off x="4078595" y="3111356"/>
            <a:ext cx="727081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cỏ xung quanh xôn xao chuyện một con chim xanh biếc, toàn thân lóng lánh không biết từ đâu bay tới rồi lại vội bay đi ngay.</a:t>
            </a:r>
          </a:p>
        </p:txBody>
      </p:sp>
      <p:pic>
        <p:nvPicPr>
          <p:cNvPr id="8" name="Picture 7">
            <a:extLst>
              <a:ext uri="{FF2B5EF4-FFF2-40B4-BE49-F238E27FC236}">
                <a16:creationId xmlns:a16="http://schemas.microsoft.com/office/drawing/2014/main" id="{037BC5B8-E134-4F5C-95BA-5F12CA0FFA85}"/>
              </a:ext>
            </a:extLst>
          </p:cNvPr>
          <p:cNvPicPr>
            <a:picLocks noChangeAspect="1"/>
          </p:cNvPicPr>
          <p:nvPr/>
        </p:nvPicPr>
        <p:blipFill>
          <a:blip r:embed="rId2"/>
          <a:stretch>
            <a:fillRect/>
          </a:stretch>
        </p:blipFill>
        <p:spPr>
          <a:xfrm>
            <a:off x="1127465" y="3078259"/>
            <a:ext cx="2951130" cy="3015928"/>
          </a:xfrm>
          <a:prstGeom prst="ellipse">
            <a:avLst/>
          </a:prstGeom>
          <a:ln>
            <a:noFill/>
          </a:ln>
          <a:effectLst>
            <a:softEdge rad="112500"/>
          </a:effectLst>
        </p:spPr>
      </p:pic>
    </p:spTree>
    <p:extLst>
      <p:ext uri="{BB962C8B-B14F-4D97-AF65-F5344CB8AC3E}">
        <p14:creationId xmlns:p14="http://schemas.microsoft.com/office/powerpoint/2010/main" val="352675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CA7BEB-033F-4CDD-A4B0-82998C664838}"/>
              </a:ext>
            </a:extLst>
          </p:cNvPr>
          <p:cNvSpPr txBox="1"/>
          <p:nvPr/>
        </p:nvSpPr>
        <p:spPr>
          <a:xfrm>
            <a:off x="1119255" y="430560"/>
            <a:ext cx="7830228" cy="650499"/>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Cây xấu hổ tiếc nuối điều gì?</a:t>
            </a:r>
          </a:p>
        </p:txBody>
      </p:sp>
      <p:sp>
        <p:nvSpPr>
          <p:cNvPr id="5" name="TextBox 4">
            <a:extLst>
              <a:ext uri="{FF2B5EF4-FFF2-40B4-BE49-F238E27FC236}">
                <a16:creationId xmlns:a16="http://schemas.microsoft.com/office/drawing/2014/main" id="{82373F1B-0A51-4204-A957-4508BBC19786}"/>
              </a:ext>
            </a:extLst>
          </p:cNvPr>
          <p:cNvSpPr txBox="1"/>
          <p:nvPr/>
        </p:nvSpPr>
        <p:spPr>
          <a:xfrm>
            <a:off x="3444536" y="1403478"/>
            <a:ext cx="8053882"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tiếc nuối vì do nhút nhát đã nhắm mắt lại khi nghe tiếng động lạ, không được nhìn thấy con chim xanh xinh đẹp kia.</a:t>
            </a:r>
          </a:p>
        </p:txBody>
      </p:sp>
      <p:pic>
        <p:nvPicPr>
          <p:cNvPr id="6" name="Picture 2">
            <a:extLst>
              <a:ext uri="{FF2B5EF4-FFF2-40B4-BE49-F238E27FC236}">
                <a16:creationId xmlns:a16="http://schemas.microsoft.com/office/drawing/2014/main" id="{85E94C04-58D4-466E-8F0A-E69A916F3161}"/>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1412445" y="3965864"/>
            <a:ext cx="787155" cy="678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63DA1D-CF08-4F91-8C03-34E213E84088}"/>
              </a:ext>
            </a:extLst>
          </p:cNvPr>
          <p:cNvSpPr txBox="1"/>
          <p:nvPr/>
        </p:nvSpPr>
        <p:spPr>
          <a:xfrm>
            <a:off x="2405850" y="3965864"/>
            <a:ext cx="9676660"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 em, để không phải tiếc như vậy, cây xấu hổ nên làm gì?</a:t>
            </a:r>
          </a:p>
        </p:txBody>
      </p:sp>
      <p:pic>
        <p:nvPicPr>
          <p:cNvPr id="8" name="Picture 7">
            <a:extLst>
              <a:ext uri="{FF2B5EF4-FFF2-40B4-BE49-F238E27FC236}">
                <a16:creationId xmlns:a16="http://schemas.microsoft.com/office/drawing/2014/main" id="{F07609D4-8078-4B07-8884-1B619481A4D8}"/>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56911" t="29983" r="11817" b="5203"/>
          <a:stretch/>
        </p:blipFill>
        <p:spPr>
          <a:xfrm>
            <a:off x="7735626" y="4752371"/>
            <a:ext cx="1757837" cy="1789695"/>
          </a:xfrm>
          <a:prstGeom prst="ellipse">
            <a:avLst/>
          </a:prstGeom>
          <a:ln>
            <a:noFill/>
          </a:ln>
          <a:effectLst>
            <a:softEdge rad="112500"/>
          </a:effectLst>
        </p:spPr>
      </p:pic>
      <p:sp>
        <p:nvSpPr>
          <p:cNvPr id="9" name="TextBox 8">
            <a:extLst>
              <a:ext uri="{FF2B5EF4-FFF2-40B4-BE49-F238E27FC236}">
                <a16:creationId xmlns:a16="http://schemas.microsoft.com/office/drawing/2014/main" id="{6855530C-8C96-4C83-AD45-D2E167D9B308}"/>
              </a:ext>
            </a:extLst>
          </p:cNvPr>
          <p:cNvSpPr txBox="1"/>
          <p:nvPr/>
        </p:nvSpPr>
        <p:spPr>
          <a:xfrm>
            <a:off x="905522" y="4868312"/>
            <a:ext cx="6643673" cy="129683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 xấu hổ cần tự tin, mạnh mẽ hơn để không bỏ lỡ những cảnh đẹp.</a:t>
            </a:r>
          </a:p>
        </p:txBody>
      </p:sp>
      <p:pic>
        <p:nvPicPr>
          <p:cNvPr id="10" name="Picture 9">
            <a:extLst>
              <a:ext uri="{FF2B5EF4-FFF2-40B4-BE49-F238E27FC236}">
                <a16:creationId xmlns:a16="http://schemas.microsoft.com/office/drawing/2014/main" id="{C7288ECF-61C4-4CC9-B7E4-0FC3D239EEED}"/>
              </a:ext>
            </a:extLst>
          </p:cNvPr>
          <p:cNvPicPr>
            <a:picLocks noChangeAspect="1"/>
          </p:cNvPicPr>
          <p:nvPr/>
        </p:nvPicPr>
        <p:blipFill>
          <a:blip r:embed="rId6"/>
          <a:stretch>
            <a:fillRect/>
          </a:stretch>
        </p:blipFill>
        <p:spPr>
          <a:xfrm>
            <a:off x="693582" y="1061265"/>
            <a:ext cx="2416031" cy="3015928"/>
          </a:xfrm>
          <a:prstGeom prst="ellipse">
            <a:avLst/>
          </a:prstGeom>
          <a:ln>
            <a:noFill/>
          </a:ln>
          <a:effectLst>
            <a:softEdge rad="112500"/>
          </a:effectLst>
        </p:spPr>
      </p:pic>
    </p:spTree>
    <p:extLst>
      <p:ext uri="{BB962C8B-B14F-4D97-AF65-F5344CB8AC3E}">
        <p14:creationId xmlns:p14="http://schemas.microsoft.com/office/powerpoint/2010/main" val="10532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948615" y="2835925"/>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3" name="图片 12"/>
          <p:cNvPicPr>
            <a:picLocks noChangeAspect="1"/>
          </p:cNvPicPr>
          <p:nvPr/>
        </p:nvPicPr>
        <p:blipFill rotWithShape="1">
          <a:blip r:embed="rId3"/>
          <a:srcRect t="48492"/>
          <a:stretch>
            <a:fillRect/>
          </a:stretch>
        </p:blipFill>
        <p:spPr>
          <a:xfrm>
            <a:off x="3553625" y="2778407"/>
            <a:ext cx="4966422" cy="2333919"/>
          </a:xfrm>
          <a:prstGeom prst="rect">
            <a:avLst/>
          </a:prstGeom>
        </p:spPr>
      </p:pic>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432310" y="1868428"/>
            <a:ext cx="5155334" cy="1268500"/>
          </a:xfrm>
          <a:prstGeom prst="rect">
            <a:avLst/>
          </a:prstGeom>
        </p:spPr>
      </p:pic>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77856" y="3059888"/>
            <a:ext cx="366814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lang="en-US" sz="6600" b="1">
                <a:solidFill>
                  <a:srgbClr val="FF0000"/>
                </a:solidFill>
                <a:latin typeface="Times New Roman" panose="02020603050405020304" pitchFamily="18" charset="0"/>
                <a:ea typeface="Arial-Rounded" panose="020B0604020202020204" pitchFamily="34" charset="0"/>
                <a:cs typeface="Times New Roman" panose="02020603050405020304" pitchFamily="18" charset="0"/>
              </a:rPr>
              <a:t>Ôn bài cũ</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296261"/>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817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26" presetClass="emph" presetSubtype="0" repeatCount="indefinite" fill="hold" grpId="1" nodeType="withEffect">
                                  <p:stCondLst>
                                    <p:cond delay="0"/>
                                  </p:stCondLst>
                                  <p:endCondLst>
                                    <p:cond evt="onNext" delay="0">
                                      <p:tgtEl>
                                        <p:sldTgt/>
                                      </p:tgtEl>
                                    </p:cond>
                                  </p:end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par>
                                <p:cTn id="38" presetID="26" presetClass="emph" presetSubtype="0" repeatCount="indefinite" fill="hold" grpId="1" nodeType="withEffect">
                                  <p:stCondLst>
                                    <p:cond delay="0"/>
                                  </p:stCondLst>
                                  <p:endCondLst>
                                    <p:cond evt="onNext" delay="0">
                                      <p:tgtEl>
                                        <p:sldTgt/>
                                      </p:tgtEl>
                                    </p:cond>
                                  </p:endCondLst>
                                  <p:childTnLst>
                                    <p:animEffect transition="out" filter="fade">
                                      <p:cBhvr>
                                        <p:cTn id="39" dur="1000" tmFilter="0, 0; .2, .5; .8, .5; 1, 0"/>
                                        <p:tgtEl>
                                          <p:spTgt spid="23"/>
                                        </p:tgtEl>
                                      </p:cBhvr>
                                    </p:animEffect>
                                    <p:animScale>
                                      <p:cBhvr>
                                        <p:cTn id="40" dur="500" autoRev="1" fill="hold"/>
                                        <p:tgtEl>
                                          <p:spTgt spid="23"/>
                                        </p:tgtEl>
                                      </p:cBhvr>
                                      <p:by x="105000" y="105000"/>
                                    </p:animScale>
                                  </p:childTnLst>
                                </p:cTn>
                              </p:par>
                              <p:par>
                                <p:cTn id="41" presetID="26" presetClass="emph" presetSubtype="0" repeatCount="indefinite" fill="hold" grpId="1" nodeType="withEffect">
                                  <p:stCondLst>
                                    <p:cond delay="0"/>
                                  </p:stCondLst>
                                  <p:endCondLst>
                                    <p:cond evt="onNext" delay="0">
                                      <p:tgtEl>
                                        <p:sldTgt/>
                                      </p:tgtEl>
                                    </p:cond>
                                  </p:endCondLst>
                                  <p:childTnLst>
                                    <p:animEffect transition="out" filter="fade">
                                      <p:cBhvr>
                                        <p:cTn id="42" dur="1000" tmFilter="0, 0; .2, .5; .8, .5; 1, 0"/>
                                        <p:tgtEl>
                                          <p:spTgt spid="6"/>
                                        </p:tgtEl>
                                      </p:cBhvr>
                                    </p:animEffect>
                                    <p:animScale>
                                      <p:cBhvr>
                                        <p:cTn id="43" dur="500" autoRev="1" fill="hold"/>
                                        <p:tgtEl>
                                          <p:spTgt spid="6"/>
                                        </p:tgtEl>
                                      </p:cBhvr>
                                      <p:by x="105000" y="105000"/>
                                    </p:animScale>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10"/>
                                        </p:tgtEl>
                                      </p:cBhvr>
                                    </p:animEffect>
                                    <p:animScale>
                                      <p:cBhvr>
                                        <p:cTn id="46" dur="500" autoRev="1" fill="hold"/>
                                        <p:tgtEl>
                                          <p:spTgt spid="10"/>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4"/>
                                        </p:tgtEl>
                                      </p:cBhvr>
                                    </p:animEffect>
                                    <p:animScale>
                                      <p:cBhvr>
                                        <p:cTn id="49" dur="500" autoRev="1" fill="hold"/>
                                        <p:tgtEl>
                                          <p:spTgt spid="4"/>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5"/>
                                        </p:tgtEl>
                                      </p:cBhvr>
                                    </p:animEffect>
                                    <p:animScale>
                                      <p:cBhvr>
                                        <p:cTn id="52"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196BE6-8A4E-4D3B-A11A-B35726E57F00}"/>
              </a:ext>
            </a:extLst>
          </p:cNvPr>
          <p:cNvSpPr txBox="1"/>
          <p:nvPr/>
        </p:nvSpPr>
        <p:spPr>
          <a:xfrm>
            <a:off x="671011" y="521838"/>
            <a:ext cx="11300482" cy="1077218"/>
          </a:xfrm>
          <a:prstGeom prst="rect">
            <a:avLst/>
          </a:prstGeom>
          <a:noFill/>
        </p:spPr>
        <p:txBody>
          <a:bodyPr wrap="square" rtlCol="0">
            <a:spAutoFit/>
          </a:bodyPr>
          <a:lstStyle/>
          <a:p>
            <a:pPr marL="0" marR="0" lvl="0" indent="0" defTabSz="1219170" rtl="0" eaLnBrk="1" fontAlgn="auto" latinLnBrk="0" hangingPunct="1">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Câu văn nào cho biết cây xấu hổ rất mong con chim xanh quay trở lại?</a:t>
            </a:r>
          </a:p>
        </p:txBody>
      </p:sp>
      <p:sp>
        <p:nvSpPr>
          <p:cNvPr id="12" name="Rectangle 11">
            <a:extLst>
              <a:ext uri="{FF2B5EF4-FFF2-40B4-BE49-F238E27FC236}">
                <a16:creationId xmlns:a16="http://schemas.microsoft.com/office/drawing/2014/main" id="{06BF9124-10B9-4209-BF4F-01CAB8FD5A2B}"/>
              </a:ext>
            </a:extLst>
          </p:cNvPr>
          <p:cNvSpPr/>
          <p:nvPr/>
        </p:nvSpPr>
        <p:spPr>
          <a:xfrm>
            <a:off x="671011" y="1623694"/>
            <a:ext cx="9340100" cy="4455835"/>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a:t>
            </a:r>
            <a:r>
              <a:rPr kumimoji="0" lang="vi-VN"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con chim</a:t>
            </a:r>
            <a:r>
              <a:rPr kumimoji="0" lang="en-US"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 </a:t>
            </a:r>
            <a:r>
              <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Càng</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nghe</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bè</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trầm</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trồ</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cây</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xấu</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hổ</a:t>
            </a:r>
            <a:r>
              <a:rPr kumimoji="0" lang="en-US" sz="24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càng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tiếc</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Không</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biết</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bao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giờ</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con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chim</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xanh</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ấy</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quay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trở</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lại</a:t>
            </a:r>
            <a:r>
              <a:rPr kumimoji="0" lang="en-US"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3" name="Picture 12">
            <a:extLst>
              <a:ext uri="{FF2B5EF4-FFF2-40B4-BE49-F238E27FC236}">
                <a16:creationId xmlns:a16="http://schemas.microsoft.com/office/drawing/2014/main" id="{68D21489-2B58-4034-9098-4DF6F4B0B096}"/>
              </a:ext>
            </a:extLst>
          </p:cNvPr>
          <p:cNvPicPr>
            <a:picLocks noChangeAspect="1"/>
          </p:cNvPicPr>
          <p:nvPr/>
        </p:nvPicPr>
        <p:blipFill>
          <a:blip r:embed="rId2"/>
          <a:stretch>
            <a:fillRect/>
          </a:stretch>
        </p:blipFill>
        <p:spPr>
          <a:xfrm flipH="1">
            <a:off x="9098694" y="4090812"/>
            <a:ext cx="2872799" cy="3006399"/>
          </a:xfrm>
          <a:prstGeom prst="ellipse">
            <a:avLst/>
          </a:prstGeom>
          <a:ln>
            <a:noFill/>
          </a:ln>
          <a:effectLst>
            <a:softEdge rad="112500"/>
          </a:effectLst>
        </p:spPr>
      </p:pic>
      <p:cxnSp>
        <p:nvCxnSpPr>
          <p:cNvPr id="3" name="Straight Connector 2">
            <a:extLst>
              <a:ext uri="{FF2B5EF4-FFF2-40B4-BE49-F238E27FC236}">
                <a16:creationId xmlns:a16="http://schemas.microsoft.com/office/drawing/2014/main" id="{01D83AE6-AEB5-4C82-B7C0-66B87BC5114E}"/>
              </a:ext>
            </a:extLst>
          </p:cNvPr>
          <p:cNvCxnSpPr/>
          <p:nvPr/>
        </p:nvCxnSpPr>
        <p:spPr>
          <a:xfrm>
            <a:off x="2757659" y="437392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14F49DDA-9B3C-405A-AB5F-2438EF0DBB6F}"/>
              </a:ext>
            </a:extLst>
          </p:cNvPr>
          <p:cNvCxnSpPr>
            <a:cxnSpLocks/>
          </p:cNvCxnSpPr>
          <p:nvPr/>
        </p:nvCxnSpPr>
        <p:spPr>
          <a:xfrm>
            <a:off x="804909" y="491822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13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CF70AB3-18B4-4DF4-8869-65EF1085EDB4}"/>
              </a:ext>
            </a:extLst>
          </p:cNvPr>
          <p:cNvSpPr txBox="1"/>
          <p:nvPr/>
        </p:nvSpPr>
        <p:spPr>
          <a:xfrm>
            <a:off x="9062433" y="40138"/>
            <a:ext cx="312956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sp>
        <p:nvSpPr>
          <p:cNvPr id="11" name="TextBox 10">
            <a:extLst>
              <a:ext uri="{FF2B5EF4-FFF2-40B4-BE49-F238E27FC236}">
                <a16:creationId xmlns:a16="http://schemas.microsoft.com/office/drawing/2014/main" id="{E9F35011-A6F0-44A9-9FC5-3DF73922EC9A}"/>
              </a:ext>
            </a:extLst>
          </p:cNvPr>
          <p:cNvSpPr txBox="1"/>
          <p:nvPr/>
        </p:nvSpPr>
        <p:spPr>
          <a:xfrm>
            <a:off x="9573490" y="7700"/>
            <a:ext cx="2618509"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a:solidFill>
                  <a:prstClr val="white"/>
                </a:solidFill>
                <a:latin typeface="Arial-Rounded" pitchFamily="34" charset="0"/>
                <a:ea typeface="Arial-Rounded" pitchFamily="34" charset="0"/>
                <a:cs typeface="Arial-Rounded" pitchFamily="34" charset="0"/>
              </a:rPr>
              <a:t>Đ</a:t>
            </a:r>
            <a:r>
              <a:rPr kumimoji="0" lang="en-US" sz="2400" b="0" i="0" u="none" strike="noStrike" kern="1200" cap="none" spc="0" normalizeH="0" noProof="0">
                <a:ln>
                  <a:noFill/>
                </a:ln>
                <a:solidFill>
                  <a:prstClr val="white"/>
                </a:solidFill>
                <a:effectLst/>
                <a:uLnTx/>
                <a:uFillTx/>
                <a:latin typeface="Arial-Rounded" pitchFamily="34" charset="0"/>
                <a:ea typeface="Arial-Rounded" pitchFamily="34" charset="0"/>
                <a:cs typeface="Arial-Rounded" pitchFamily="34" charset="0"/>
              </a:rPr>
              <a:t>ọc diễn cảm</a:t>
            </a: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486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10218418" y="4007799"/>
            <a:ext cx="1188513" cy="254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87214"/>
            <a:ext cx="12192000" cy="6664009"/>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756230" y="2109970"/>
            <a:ext cx="9826171" cy="2131189"/>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3" name="TextBox 12"/>
            <p:cNvSpPr txBox="1"/>
            <p:nvPr/>
          </p:nvSpPr>
          <p:spPr>
            <a:xfrm>
              <a:off x="2988751" y="2040601"/>
              <a:ext cx="6137312" cy="68475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a:ln>
                    <a:noFill/>
                  </a:ln>
                  <a:solidFill>
                    <a:srgbClr val="0418AC"/>
                  </a:solidFill>
                  <a:effectLst/>
                  <a:uLnTx/>
                  <a:uFillTx/>
                  <a:latin typeface="Arial"/>
                  <a:ea typeface="+mn-ea"/>
                  <a:cs typeface="Arial"/>
                  <a:sym typeface="Arial"/>
                </a:rPr>
                <a:t>Luyện tập theo văn bản đọc</a:t>
              </a:r>
            </a:p>
          </p:txBody>
        </p:sp>
      </p:grpSp>
      <p:pic>
        <p:nvPicPr>
          <p:cNvPr id="1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374429" y="4490012"/>
            <a:ext cx="1749620"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1587" y="4490012"/>
            <a:ext cx="2490413" cy="233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573462" y="2358823"/>
            <a:ext cx="1567716" cy="1633483"/>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4098"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95" b="89655" l="9091" r="94949"/>
                      </a14:imgEffect>
                      <a14:imgEffect>
                        <a14:sharpenSoften amount="50000"/>
                      </a14:imgEffect>
                      <a14:imgEffect>
                        <a14:saturation sat="200000"/>
                      </a14:imgEffect>
                    </a14:imgLayer>
                  </a14:imgProps>
                </a:ext>
                <a:ext uri="{28A0092B-C50C-407E-A947-70E740481C1C}">
                  <a14:useLocalDpi xmlns:a14="http://schemas.microsoft.com/office/drawing/2010/main" val="0"/>
                </a:ext>
              </a:extLst>
            </a:blip>
            <a:srcRect l="24226" t="18573" r="5274" b="18573"/>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21708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2"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812128" y="657324"/>
            <a:ext cx="10781414" cy="646331"/>
          </a:xfrm>
          <a:prstGeom prst="rect">
            <a:avLst/>
          </a:prstGeom>
          <a:noFill/>
        </p:spPr>
        <p:txBody>
          <a:bodyPr wrap="square" rtlCol="0">
            <a:spAutoFit/>
          </a:bodyPr>
          <a:lstStyle/>
          <a:p>
            <a:pPr lvl="0" algn="ctr">
              <a:defRPr/>
            </a:pPr>
            <a:r>
              <a:rPr lang="en-US" sz="3600">
                <a:solidFill>
                  <a:srgbClr val="FF0000"/>
                </a:solidFill>
                <a:latin typeface="+mj-lt"/>
                <a:ea typeface="Arial-Rounded" panose="020B0500000000000000" pitchFamily="34" charset="0"/>
                <a:cs typeface="Arial-Rounded" panose="020B0500000000000000" pitchFamily="34" charset="0"/>
              </a:rPr>
              <a:t>1. Những từ ngữ nào dưới đây chỉ đặc điểm?</a:t>
            </a:r>
            <a:endParaRPr lang="en-US" sz="3600" dirty="0">
              <a:solidFill>
                <a:srgbClr val="FF0000"/>
              </a:solidFill>
              <a:latin typeface="+mj-lt"/>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3504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ẹp</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5">
            <a:extLst>
              <a:ext uri="{FF2B5EF4-FFF2-40B4-BE49-F238E27FC236}">
                <a16:creationId xmlns:a16="http://schemas.microsoft.com/office/drawing/2014/main" id="{70C8D749-E28A-4A86-9104-E8953FB116EB}"/>
              </a:ext>
            </a:extLst>
          </p:cNvPr>
          <p:cNvSpPr/>
          <p:nvPr/>
        </p:nvSpPr>
        <p:spPr>
          <a:xfrm>
            <a:off x="479535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6">
            <a:extLst>
              <a:ext uri="{FF2B5EF4-FFF2-40B4-BE49-F238E27FC236}">
                <a16:creationId xmlns:a16="http://schemas.microsoft.com/office/drawing/2014/main" id="{8C89D8CC-5F85-4FD1-B008-F447EFBDCFC3}"/>
              </a:ext>
            </a:extLst>
          </p:cNvPr>
          <p:cNvSpPr/>
          <p:nvPr/>
        </p:nvSpPr>
        <p:spPr>
          <a:xfrm>
            <a:off x="8240300" y="1926123"/>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ay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FEC5C71D-887A-41BD-98D4-70F1D8D2F69E}"/>
              </a:ext>
            </a:extLst>
          </p:cNvPr>
          <p:cNvSpPr/>
          <p:nvPr/>
        </p:nvSpPr>
        <p:spPr>
          <a:xfrm>
            <a:off x="3022614"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rở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9">
            <a:extLst>
              <a:ext uri="{FF2B5EF4-FFF2-40B4-BE49-F238E27FC236}">
                <a16:creationId xmlns:a16="http://schemas.microsoft.com/office/drawing/2014/main" id="{CFF0F57D-CE91-40B6-B2B3-CC272F583023}"/>
              </a:ext>
            </a:extLst>
          </p:cNvPr>
          <p:cNvSpPr/>
          <p:nvPr/>
        </p:nvSpPr>
        <p:spPr>
          <a:xfrm>
            <a:off x="6761085" y="3973355"/>
            <a:ext cx="2296633" cy="712382"/>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 </a:t>
            </a:r>
            <a:r>
              <a:rPr kumimoji="0" lang="en-US" sz="2800" b="0"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2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729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grpId="1" nodeType="clickEffect">
                                  <p:stCondLst>
                                    <p:cond delay="0"/>
                                  </p:stCondLst>
                                  <p:childTnLst>
                                    <p:animClr clrSpc="rgb" dir="cw">
                                      <p:cBhvr>
                                        <p:cTn id="23" dur="2000" fill="hold"/>
                                        <p:tgtEl>
                                          <p:spTgt spid="3"/>
                                        </p:tgtEl>
                                        <p:attrNameLst>
                                          <p:attrName>fillcolor</p:attrName>
                                        </p:attrNameLst>
                                      </p:cBhvr>
                                      <p:to>
                                        <a:schemeClr val="accent2"/>
                                      </p:to>
                                    </p:animClr>
                                    <p:set>
                                      <p:cBhvr>
                                        <p:cTn id="24" dur="2000" fill="hold"/>
                                        <p:tgtEl>
                                          <p:spTgt spid="3"/>
                                        </p:tgtEl>
                                        <p:attrNameLst>
                                          <p:attrName>fill.type</p:attrName>
                                        </p:attrNameLst>
                                      </p:cBhvr>
                                      <p:to>
                                        <p:strVal val="solid"/>
                                      </p:to>
                                    </p:set>
                                    <p:set>
                                      <p:cBhvr>
                                        <p:cTn id="25" dur="2000" fill="hold"/>
                                        <p:tgtEl>
                                          <p:spTgt spid="3"/>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4"/>
                                        </p:tgtEl>
                                        <p:attrNameLst>
                                          <p:attrName>fillcolor</p:attrName>
                                        </p:attrNameLst>
                                      </p:cBhvr>
                                      <p:to>
                                        <a:schemeClr val="accent2"/>
                                      </p:to>
                                    </p:animClr>
                                    <p:set>
                                      <p:cBhvr>
                                        <p:cTn id="30" dur="2000" fill="hold"/>
                                        <p:tgtEl>
                                          <p:spTgt spid="4"/>
                                        </p:tgtEl>
                                        <p:attrNameLst>
                                          <p:attrName>fill.type</p:attrName>
                                        </p:attrNameLst>
                                      </p:cBhvr>
                                      <p:to>
                                        <p:strVal val="solid"/>
                                      </p:to>
                                    </p:set>
                                    <p:set>
                                      <p:cBhvr>
                                        <p:cTn id="31" dur="2000" fill="hold"/>
                                        <p:tgtEl>
                                          <p:spTgt spid="4"/>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7"/>
                                        </p:tgtEl>
                                        <p:attrNameLst>
                                          <p:attrName>fillcolor</p:attrName>
                                        </p:attrNameLst>
                                      </p:cBhvr>
                                      <p:to>
                                        <a:schemeClr val="accent2"/>
                                      </p:to>
                                    </p:animClr>
                                    <p:set>
                                      <p:cBhvr>
                                        <p:cTn id="36" dur="2000" fill="hold"/>
                                        <p:tgtEl>
                                          <p:spTgt spid="7"/>
                                        </p:tgtEl>
                                        <p:attrNameLst>
                                          <p:attrName>fill.type</p:attrName>
                                        </p:attrNameLst>
                                      </p:cBhvr>
                                      <p:to>
                                        <p:strVal val="solid"/>
                                      </p:to>
                                    </p:set>
                                    <p:set>
                                      <p:cBhvr>
                                        <p:cTn id="37"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72140" y="337659"/>
            <a:ext cx="107814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của cây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hổ:</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372140" y="922434"/>
            <a:ext cx="107814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tiếc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621522" y="1675912"/>
            <a:ext cx="11570478"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VD: </a:t>
            </a:r>
            <a:r>
              <a:rPr kumimoji="0" lang="en-US" sz="3200" b="0" i="0" u="none" strike="noStrike" kern="1200" cap="none" spc="0" normalizeH="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nhìn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US" sz="32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2318289" y="2466111"/>
            <a:ext cx="7592865" cy="3873180"/>
          </a:xfrm>
          <a:prstGeom prst="rect">
            <a:avLst/>
          </a:prstGeom>
        </p:spPr>
      </p:pic>
    </p:spTree>
    <p:extLst>
      <p:ext uri="{BB962C8B-B14F-4D97-AF65-F5344CB8AC3E}">
        <p14:creationId xmlns:p14="http://schemas.microsoft.com/office/powerpoint/2010/main" val="35590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7000" y="-2639192"/>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43958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32" y="-351883"/>
            <a:ext cx="11858625" cy="7693493"/>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368299" y="-520700"/>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8212" y="0"/>
            <a:ext cx="2489200" cy="2489200"/>
          </a:xfrm>
          <a:prstGeom prst="rect">
            <a:avLst/>
          </a:prstGeom>
        </p:spPr>
      </p:pic>
      <p:sp>
        <p:nvSpPr>
          <p:cNvPr id="7" name="TextBox 6">
            <a:extLst>
              <a:ext uri="{FF2B5EF4-FFF2-40B4-BE49-F238E27FC236}">
                <a16:creationId xmlns:a16="http://schemas.microsoft.com/office/drawing/2014/main" id="{115EF1AB-B4D0-4F5F-8B39-FAE257D613F7}"/>
              </a:ext>
            </a:extLst>
          </p:cNvPr>
          <p:cNvSpPr txBox="1"/>
          <p:nvPr/>
        </p:nvSpPr>
        <p:spPr>
          <a:xfrm>
            <a:off x="1665576" y="3822233"/>
            <a:ext cx="6878806" cy="584775"/>
          </a:xfrm>
          <a:prstGeom prst="rect">
            <a:avLst/>
          </a:prstGeom>
          <a:noFill/>
        </p:spPr>
        <p:txBody>
          <a:bodyPr wrap="none" rtlCol="0">
            <a:spAutoFit/>
          </a:bodyPr>
          <a:lstStyle/>
          <a:p>
            <a:pPr>
              <a:defRPr/>
            </a:pPr>
            <a:r>
              <a:rPr lang="en-US" sz="3200">
                <a:latin typeface="Times New Roman" panose="02020603050405020304" pitchFamily="18" charset="0"/>
                <a:cs typeface="Times New Roman" panose="02020603050405020304" pitchFamily="18" charset="0"/>
              </a:rPr>
              <a:t>1. Đọc đoạn văn cuối bài “Một giờ học”.</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B29C377-1663-4A93-951F-A769749FB432}"/>
              </a:ext>
            </a:extLst>
          </p:cNvPr>
          <p:cNvSpPr txBox="1"/>
          <p:nvPr/>
        </p:nvSpPr>
        <p:spPr>
          <a:xfrm>
            <a:off x="1665576" y="4588381"/>
            <a:ext cx="9407236" cy="584775"/>
          </a:xfrm>
          <a:prstGeom prst="rect">
            <a:avLst/>
          </a:prstGeom>
          <a:noFill/>
        </p:spPr>
        <p:txBody>
          <a:bodyPr wrap="square" rtlCol="0">
            <a:spAutoFit/>
          </a:bodyPr>
          <a:lstStyle/>
          <a:p>
            <a:pPr>
              <a:defRPr/>
            </a:pPr>
            <a:r>
              <a:rPr lang="en-US" sz="3200">
                <a:latin typeface="Times New Roman" panose="02020603050405020304" pitchFamily="18" charset="0"/>
                <a:cs typeface="Times New Roman" panose="02020603050405020304" pitchFamily="18" charset="0"/>
              </a:rPr>
              <a:t>2. Em hãy nêu lý do khiến bạn Quang thấy tự tin hơn?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3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8A11654C-DDDF-4ABA-8EEF-C17775ED0FF5}"/>
              </a:ext>
            </a:extLst>
          </p:cNvPr>
          <p:cNvSpPr/>
          <p:nvPr/>
        </p:nvSpPr>
        <p:spPr>
          <a:xfrm>
            <a:off x="2106487" y="0"/>
            <a:ext cx="5558816" cy="6856754"/>
          </a:xfrm>
          <a:custGeom>
            <a:avLst/>
            <a:gdLst>
              <a:gd name="connsiteX0" fmla="*/ 0 w 5558816"/>
              <a:gd name="connsiteY0" fmla="*/ 0 h 6881992"/>
              <a:gd name="connsiteX1" fmla="*/ 182458 w 5558816"/>
              <a:gd name="connsiteY1" fmla="*/ 0 h 6881992"/>
              <a:gd name="connsiteX2" fmla="*/ 5558816 w 5558816"/>
              <a:gd name="connsiteY2" fmla="*/ 6881992 h 6881992"/>
              <a:gd name="connsiteX3" fmla="*/ 0 w 5558816"/>
              <a:gd name="connsiteY3" fmla="*/ 6881992 h 6881992"/>
            </a:gdLst>
            <a:ahLst/>
            <a:cxnLst>
              <a:cxn ang="0">
                <a:pos x="connsiteX0" y="connsiteY0"/>
              </a:cxn>
              <a:cxn ang="0">
                <a:pos x="connsiteX1" y="connsiteY1"/>
              </a:cxn>
              <a:cxn ang="0">
                <a:pos x="connsiteX2" y="connsiteY2"/>
              </a:cxn>
              <a:cxn ang="0">
                <a:pos x="connsiteX3" y="connsiteY3"/>
              </a:cxn>
            </a:cxnLst>
            <a:rect l="l" t="t" r="r" b="b"/>
            <a:pathLst>
              <a:path w="5558816" h="6881992">
                <a:moveTo>
                  <a:pt x="0" y="0"/>
                </a:moveTo>
                <a:lnTo>
                  <a:pt x="182458" y="0"/>
                </a:lnTo>
                <a:lnTo>
                  <a:pt x="5558816" y="6881992"/>
                </a:lnTo>
                <a:lnTo>
                  <a:pt x="0" y="6881992"/>
                </a:lnTo>
                <a:close/>
              </a:path>
            </a:pathLst>
          </a:cu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 name="3">
            <a:extLst>
              <a:ext uri="{FF2B5EF4-FFF2-40B4-BE49-F238E27FC236}">
                <a16:creationId xmlns:a16="http://schemas.microsoft.com/office/drawing/2014/main" id="{0A295D24-B15B-42B1-8DE2-8741941BE604}"/>
              </a:ext>
            </a:extLst>
          </p:cNvPr>
          <p:cNvSpPr/>
          <p:nvPr/>
        </p:nvSpPr>
        <p:spPr>
          <a:xfrm>
            <a:off x="-17252" y="1246"/>
            <a:ext cx="2198450" cy="6858000"/>
          </a:xfrm>
          <a:prstGeom prst="rect">
            <a:avLst/>
          </a:prstGeom>
          <a:solidFill>
            <a:srgbClr val="F09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6">
            <a:extLst>
              <a:ext uri="{FF2B5EF4-FFF2-40B4-BE49-F238E27FC236}">
                <a16:creationId xmlns:a16="http://schemas.microsoft.com/office/drawing/2014/main" id="{67085E1A-1A05-4834-BDFE-A021CD217E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695" t="13963" r="15432" b="9410"/>
          <a:stretch/>
        </p:blipFill>
        <p:spPr>
          <a:xfrm rot="5400000">
            <a:off x="3252282" y="-917042"/>
            <a:ext cx="5468049" cy="8556553"/>
          </a:xfrm>
          <a:prstGeom prst="rect">
            <a:avLst/>
          </a:prstGeom>
          <a:effectLst>
            <a:outerShdw blurRad="152400" dist="76200" dir="5400000" algn="t" rotWithShape="0">
              <a:prstClr val="black">
                <a:alpha val="40000"/>
              </a:prstClr>
            </a:outerShdw>
          </a:effectLst>
        </p:spPr>
      </p:pic>
      <p:cxnSp>
        <p:nvCxnSpPr>
          <p:cNvPr id="5" name="17">
            <a:extLst>
              <a:ext uri="{FF2B5EF4-FFF2-40B4-BE49-F238E27FC236}">
                <a16:creationId xmlns:a16="http://schemas.microsoft.com/office/drawing/2014/main" id="{9E33FF87-1BC4-40F9-ADF7-1CBE9AB121CF}"/>
              </a:ext>
            </a:extLst>
          </p:cNvPr>
          <p:cNvCxnSpPr>
            <a:cxnSpLocks/>
          </p:cNvCxnSpPr>
          <p:nvPr/>
        </p:nvCxnSpPr>
        <p:spPr>
          <a:xfrm>
            <a:off x="724619" y="2518913"/>
            <a:ext cx="9834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19">
            <a:extLst>
              <a:ext uri="{FF2B5EF4-FFF2-40B4-BE49-F238E27FC236}">
                <a16:creationId xmlns:a16="http://schemas.microsoft.com/office/drawing/2014/main" id="{CF742677-0762-4856-B619-D7E63B6E5EBE}"/>
              </a:ext>
            </a:extLst>
          </p:cNvPr>
          <p:cNvCxnSpPr>
            <a:cxnSpLocks/>
          </p:cNvCxnSpPr>
          <p:nvPr/>
        </p:nvCxnSpPr>
        <p:spPr>
          <a:xfrm>
            <a:off x="1009290" y="2664441"/>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21">
            <a:extLst>
              <a:ext uri="{FF2B5EF4-FFF2-40B4-BE49-F238E27FC236}">
                <a16:creationId xmlns:a16="http://schemas.microsoft.com/office/drawing/2014/main" id="{3D061997-5C91-4D28-9FCA-CE356C6FBF87}"/>
              </a:ext>
            </a:extLst>
          </p:cNvPr>
          <p:cNvCxnSpPr>
            <a:cxnSpLocks/>
          </p:cNvCxnSpPr>
          <p:nvPr/>
        </p:nvCxnSpPr>
        <p:spPr>
          <a:xfrm>
            <a:off x="2280565" y="1023116"/>
            <a:ext cx="3795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22">
            <a:extLst>
              <a:ext uri="{FF2B5EF4-FFF2-40B4-BE49-F238E27FC236}">
                <a16:creationId xmlns:a16="http://schemas.microsoft.com/office/drawing/2014/main" id="{EF1D8500-3039-41BE-8642-FB07BFED60B8}"/>
              </a:ext>
            </a:extLst>
          </p:cNvPr>
          <p:cNvCxnSpPr>
            <a:cxnSpLocks/>
          </p:cNvCxnSpPr>
          <p:nvPr/>
        </p:nvCxnSpPr>
        <p:spPr>
          <a:xfrm>
            <a:off x="10389395" y="1333667"/>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24">
            <a:extLst>
              <a:ext uri="{FF2B5EF4-FFF2-40B4-BE49-F238E27FC236}">
                <a16:creationId xmlns:a16="http://schemas.microsoft.com/office/drawing/2014/main" id="{EDD2C576-0A0B-4FEC-A6B9-57D4B2CA893C}"/>
              </a:ext>
            </a:extLst>
          </p:cNvPr>
          <p:cNvCxnSpPr>
            <a:cxnSpLocks/>
          </p:cNvCxnSpPr>
          <p:nvPr/>
        </p:nvCxnSpPr>
        <p:spPr>
          <a:xfrm>
            <a:off x="10803463" y="119564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25">
            <a:extLst>
              <a:ext uri="{FF2B5EF4-FFF2-40B4-BE49-F238E27FC236}">
                <a16:creationId xmlns:a16="http://schemas.microsoft.com/office/drawing/2014/main" id="{093F6B2F-9E8C-435D-B763-AEA8C219A7F0}"/>
              </a:ext>
            </a:extLst>
          </p:cNvPr>
          <p:cNvCxnSpPr>
            <a:cxnSpLocks/>
          </p:cNvCxnSpPr>
          <p:nvPr/>
        </p:nvCxnSpPr>
        <p:spPr>
          <a:xfrm>
            <a:off x="10724229" y="3775494"/>
            <a:ext cx="6696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26">
            <a:extLst>
              <a:ext uri="{FF2B5EF4-FFF2-40B4-BE49-F238E27FC236}">
                <a16:creationId xmlns:a16="http://schemas.microsoft.com/office/drawing/2014/main" id="{09DA45AC-4D60-4EEA-866A-00FB0EB0DE3B}"/>
              </a:ext>
            </a:extLst>
          </p:cNvPr>
          <p:cNvCxnSpPr>
            <a:cxnSpLocks/>
          </p:cNvCxnSpPr>
          <p:nvPr/>
        </p:nvCxnSpPr>
        <p:spPr>
          <a:xfrm>
            <a:off x="10882697" y="3901657"/>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28">
            <a:extLst>
              <a:ext uri="{FF2B5EF4-FFF2-40B4-BE49-F238E27FC236}">
                <a16:creationId xmlns:a16="http://schemas.microsoft.com/office/drawing/2014/main" id="{90F128AB-2A4E-43E5-97F4-22CC7D474E71}"/>
              </a:ext>
            </a:extLst>
          </p:cNvPr>
          <p:cNvCxnSpPr>
            <a:cxnSpLocks/>
          </p:cNvCxnSpPr>
          <p:nvPr/>
        </p:nvCxnSpPr>
        <p:spPr>
          <a:xfrm>
            <a:off x="4885895" y="6230789"/>
            <a:ext cx="2556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29">
            <a:extLst>
              <a:ext uri="{FF2B5EF4-FFF2-40B4-BE49-F238E27FC236}">
                <a16:creationId xmlns:a16="http://schemas.microsoft.com/office/drawing/2014/main" id="{F6FBD7E5-A848-45DA-B90A-601AD7BFDA61}"/>
              </a:ext>
            </a:extLst>
          </p:cNvPr>
          <p:cNvSpPr/>
          <p:nvPr/>
        </p:nvSpPr>
        <p:spPr>
          <a:xfrm>
            <a:off x="1684185" y="3901657"/>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4" name="30">
            <a:extLst>
              <a:ext uri="{FF2B5EF4-FFF2-40B4-BE49-F238E27FC236}">
                <a16:creationId xmlns:a16="http://schemas.microsoft.com/office/drawing/2014/main" id="{DAC81680-EC3C-456B-AC1B-B4D62833278A}"/>
              </a:ext>
            </a:extLst>
          </p:cNvPr>
          <p:cNvSpPr/>
          <p:nvPr/>
        </p:nvSpPr>
        <p:spPr>
          <a:xfrm>
            <a:off x="1684185" y="4169395"/>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31">
            <a:extLst>
              <a:ext uri="{FF2B5EF4-FFF2-40B4-BE49-F238E27FC236}">
                <a16:creationId xmlns:a16="http://schemas.microsoft.com/office/drawing/2014/main" id="{B7E8A5F4-80D0-4378-873A-1AFC6C936174}"/>
              </a:ext>
            </a:extLst>
          </p:cNvPr>
          <p:cNvSpPr/>
          <p:nvPr/>
        </p:nvSpPr>
        <p:spPr>
          <a:xfrm>
            <a:off x="1681311" y="4477072"/>
            <a:ext cx="126521" cy="1265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32">
            <a:extLst>
              <a:ext uri="{FF2B5EF4-FFF2-40B4-BE49-F238E27FC236}">
                <a16:creationId xmlns:a16="http://schemas.microsoft.com/office/drawing/2014/main" id="{5ED2F97C-03C1-46AA-93B9-D4562065573D}"/>
              </a:ext>
            </a:extLst>
          </p:cNvPr>
          <p:cNvSpPr/>
          <p:nvPr/>
        </p:nvSpPr>
        <p:spPr>
          <a:xfrm>
            <a:off x="10803463" y="2174854"/>
            <a:ext cx="130646" cy="130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33">
            <a:extLst>
              <a:ext uri="{FF2B5EF4-FFF2-40B4-BE49-F238E27FC236}">
                <a16:creationId xmlns:a16="http://schemas.microsoft.com/office/drawing/2014/main" id="{7EB82FD3-4270-4605-8514-1185115DC8F1}"/>
              </a:ext>
            </a:extLst>
          </p:cNvPr>
          <p:cNvSpPr/>
          <p:nvPr/>
        </p:nvSpPr>
        <p:spPr>
          <a:xfrm>
            <a:off x="9295686" y="6230789"/>
            <a:ext cx="322170" cy="3221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34">
            <a:extLst>
              <a:ext uri="{FF2B5EF4-FFF2-40B4-BE49-F238E27FC236}">
                <a16:creationId xmlns:a16="http://schemas.microsoft.com/office/drawing/2014/main" id="{5BC57DCA-E49E-4ECD-9154-FC00806210F4}"/>
              </a:ext>
            </a:extLst>
          </p:cNvPr>
          <p:cNvSpPr/>
          <p:nvPr/>
        </p:nvSpPr>
        <p:spPr>
          <a:xfrm>
            <a:off x="9784141" y="6461396"/>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 name="35">
            <a:extLst>
              <a:ext uri="{FF2B5EF4-FFF2-40B4-BE49-F238E27FC236}">
                <a16:creationId xmlns:a16="http://schemas.microsoft.com/office/drawing/2014/main" id="{B622EADE-7D93-4CA0-BDB3-A16297015644}"/>
              </a:ext>
            </a:extLst>
          </p:cNvPr>
          <p:cNvSpPr/>
          <p:nvPr/>
        </p:nvSpPr>
        <p:spPr>
          <a:xfrm>
            <a:off x="649748" y="963852"/>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36">
            <a:extLst>
              <a:ext uri="{FF2B5EF4-FFF2-40B4-BE49-F238E27FC236}">
                <a16:creationId xmlns:a16="http://schemas.microsoft.com/office/drawing/2014/main" id="{68BC9D8F-F623-4EA4-815D-8DE3483F08F8}"/>
              </a:ext>
            </a:extLst>
          </p:cNvPr>
          <p:cNvSpPr/>
          <p:nvPr/>
        </p:nvSpPr>
        <p:spPr>
          <a:xfrm>
            <a:off x="961988" y="740548"/>
            <a:ext cx="144853" cy="1448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37">
            <a:extLst>
              <a:ext uri="{FF2B5EF4-FFF2-40B4-BE49-F238E27FC236}">
                <a16:creationId xmlns:a16="http://schemas.microsoft.com/office/drawing/2014/main" id="{8A57394D-355B-4FB7-ACFB-32138A2F51DA}"/>
              </a:ext>
            </a:extLst>
          </p:cNvPr>
          <p:cNvSpPr/>
          <p:nvPr/>
        </p:nvSpPr>
        <p:spPr>
          <a:xfrm>
            <a:off x="943131" y="5351811"/>
            <a:ext cx="231787" cy="2317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2" name="38">
            <a:extLst>
              <a:ext uri="{FF2B5EF4-FFF2-40B4-BE49-F238E27FC236}">
                <a16:creationId xmlns:a16="http://schemas.microsoft.com/office/drawing/2014/main" id="{8E161094-691A-471C-8632-65F1684C5961}"/>
              </a:ext>
            </a:extLst>
          </p:cNvPr>
          <p:cNvSpPr/>
          <p:nvPr/>
        </p:nvSpPr>
        <p:spPr>
          <a:xfrm>
            <a:off x="9835236" y="1101881"/>
            <a:ext cx="93758" cy="937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39">
            <a:extLst>
              <a:ext uri="{FF2B5EF4-FFF2-40B4-BE49-F238E27FC236}">
                <a16:creationId xmlns:a16="http://schemas.microsoft.com/office/drawing/2014/main" id="{D7AC1928-DA19-45C2-8771-B16711E0A7BD}"/>
              </a:ext>
            </a:extLst>
          </p:cNvPr>
          <p:cNvSpPr/>
          <p:nvPr/>
        </p:nvSpPr>
        <p:spPr>
          <a:xfrm>
            <a:off x="11473132" y="4180858"/>
            <a:ext cx="156520" cy="156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TextBox 26">
            <a:extLst>
              <a:ext uri="{FF2B5EF4-FFF2-40B4-BE49-F238E27FC236}">
                <a16:creationId xmlns:a16="http://schemas.microsoft.com/office/drawing/2014/main" id="{D2498525-6E24-4DAE-87BF-7802486B196A}"/>
              </a:ext>
            </a:extLst>
          </p:cNvPr>
          <p:cNvSpPr txBox="1"/>
          <p:nvPr/>
        </p:nvSpPr>
        <p:spPr>
          <a:xfrm>
            <a:off x="1807832" y="1753413"/>
            <a:ext cx="855655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err="1">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8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7: </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8800" b="1" i="0" u="none" strike="noStrike" kern="1200" cap="none" spc="0" normalizeH="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xấu hổ</a:t>
            </a:r>
            <a:endParaRPr kumimoji="0" lang="en-US" sz="8800" b="1" i="0" u="none" strike="noStrike" kern="1200" cap="none" spc="0" normalizeH="0" baseline="0" noProof="0" dirty="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D696009B-60B3-4CB5-BDD1-F95D55238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458" y="2527663"/>
            <a:ext cx="2997677" cy="4193560"/>
          </a:xfrm>
          <a:prstGeom prst="rect">
            <a:avLst/>
          </a:prstGeom>
        </p:spPr>
      </p:pic>
    </p:spTree>
    <p:extLst>
      <p:ext uri="{BB962C8B-B14F-4D97-AF65-F5344CB8AC3E}">
        <p14:creationId xmlns:p14="http://schemas.microsoft.com/office/powerpoint/2010/main" val="90212602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985260" y="1401445"/>
            <a:ext cx="350647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 1</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E2C111-B2EE-40F8-A9F3-B4AEBC78B28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528542" y="466406"/>
            <a:ext cx="927752" cy="488951"/>
          </a:xfrm>
          <a:prstGeom prst="rect">
            <a:avLst/>
          </a:prstGeom>
        </p:spPr>
      </p:pic>
      <p:sp>
        <p:nvSpPr>
          <p:cNvPr id="8" name="TextBox 7">
            <a:extLst>
              <a:ext uri="{FF2B5EF4-FFF2-40B4-BE49-F238E27FC236}">
                <a16:creationId xmlns:a16="http://schemas.microsoft.com/office/drawing/2014/main" id="{828A683F-82E1-4DEF-AAB8-C999478C6973}"/>
              </a:ext>
            </a:extLst>
          </p:cNvPr>
          <p:cNvSpPr txBox="1"/>
          <p:nvPr/>
        </p:nvSpPr>
        <p:spPr>
          <a:xfrm>
            <a:off x="2281562" y="60382"/>
            <a:ext cx="7946430" cy="650499"/>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biết gì về loài cây trong tranh?</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3E0EC7C-C6C4-47B3-A669-C2CDFBB2D337}"/>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2380036" y="1671182"/>
            <a:ext cx="7033971" cy="3455292"/>
          </a:xfrm>
          <a:prstGeom prst="rect">
            <a:avLst/>
          </a:prstGeom>
        </p:spPr>
      </p:pic>
      <p:sp>
        <p:nvSpPr>
          <p:cNvPr id="10" name="TextBox 9">
            <a:extLst>
              <a:ext uri="{FF2B5EF4-FFF2-40B4-BE49-F238E27FC236}">
                <a16:creationId xmlns:a16="http://schemas.microsoft.com/office/drawing/2014/main" id="{E509D79F-3166-4E29-B664-798277668500}"/>
              </a:ext>
            </a:extLst>
          </p:cNvPr>
          <p:cNvSpPr txBox="1"/>
          <p:nvPr/>
        </p:nvSpPr>
        <p:spPr>
          <a:xfrm>
            <a:off x="2281562" y="717075"/>
            <a:ext cx="7946430"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Dựa vào tên bài đọc và tranh minh họa, em thử đoán xem loài cây này có gì đặc biệt?</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Rounded Corners 3">
            <a:extLst>
              <a:ext uri="{FF2B5EF4-FFF2-40B4-BE49-F238E27FC236}">
                <a16:creationId xmlns:a16="http://schemas.microsoft.com/office/drawing/2014/main" id="{10D13248-5609-4BA3-844E-4DC311169995}"/>
              </a:ext>
            </a:extLst>
          </p:cNvPr>
          <p:cNvSpPr/>
          <p:nvPr/>
        </p:nvSpPr>
        <p:spPr>
          <a:xfrm>
            <a:off x="1991121" y="5126474"/>
            <a:ext cx="8527312" cy="155235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kumimoji="0" lang="en-US" sz="2400" b="0" i="0" u="none" strike="noStrike" kern="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769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ây xấu hổ_HTS">
            <a:hlinkClick r:id="" action="ppaction://media"/>
            <a:extLst>
              <a:ext uri="{FF2B5EF4-FFF2-40B4-BE49-F238E27FC236}">
                <a16:creationId xmlns:a16="http://schemas.microsoft.com/office/drawing/2014/main" id="{C7884EFE-42D8-4563-8758-B4CCC0589A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9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noProof="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xấu 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10953750" y="0"/>
            <a:ext cx="1238250" cy="828675"/>
          </a:xfrm>
          <a:prstGeom prst="rect">
            <a:avLst/>
          </a:prstGeom>
        </p:spPr>
      </p:pic>
      <p:sp>
        <p:nvSpPr>
          <p:cNvPr id="9" name="Rectangle 8">
            <a:extLst>
              <a:ext uri="{FF2B5EF4-FFF2-40B4-BE49-F238E27FC236}">
                <a16:creationId xmlns:a16="http://schemas.microsoft.com/office/drawing/2014/main" id="{5FE89112-A486-4331-93F5-90D51AD406FB}"/>
              </a:ext>
            </a:extLst>
          </p:cNvPr>
          <p:cNvSpPr/>
          <p:nvPr/>
        </p:nvSpPr>
        <p:spPr>
          <a:xfrm>
            <a:off x="472152" y="828675"/>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ea typeface="Arial-Rounded" panose="020B0500000000000000" pitchFamily="34" charset="0"/>
                <a:cs typeface="Arial-Rounded" panose="020B0500000000000000" pitchFamily="34" charset="0"/>
              </a:rPr>
              <a:t>: </a:t>
            </a:r>
            <a:r>
              <a:rPr lang="en-US" sz="2400" dirty="0" err="1">
                <a:solidFill>
                  <a:prstClr val="black"/>
                </a:solidFill>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đến thế</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CC23C1F7-6A23-4EF0-8862-59699AEEA58A}"/>
              </a:ext>
            </a:extLst>
          </p:cNvPr>
          <p:cNvGrpSpPr/>
          <p:nvPr/>
        </p:nvGrpSpPr>
        <p:grpSpPr>
          <a:xfrm>
            <a:off x="0" y="0"/>
            <a:ext cx="2202873" cy="609824"/>
            <a:chOff x="1267261" y="7270381"/>
            <a:chExt cx="5825836" cy="649137"/>
          </a:xfrm>
        </p:grpSpPr>
        <p:sp>
          <p:nvSpPr>
            <p:cNvPr id="11" name="TextBox 10">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2CF70AB3-18B4-4DF4-8869-65EF1085EDB4}"/>
                </a:ext>
              </a:extLst>
            </p:cNvPr>
            <p:cNvSpPr txBox="1"/>
            <p:nvPr/>
          </p:nvSpPr>
          <p:spPr>
            <a:xfrm>
              <a:off x="1925711" y="7304910"/>
              <a:ext cx="5167386"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mẫu</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spTree>
    <p:extLst>
      <p:ext uri="{BB962C8B-B14F-4D97-AF65-F5344CB8AC3E}">
        <p14:creationId xmlns:p14="http://schemas.microsoft.com/office/powerpoint/2010/main" val="20408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FE89112-A486-4331-93F5-90D51AD406FB}"/>
              </a:ext>
            </a:extLst>
          </p:cNvPr>
          <p:cNvSpPr/>
          <p:nvPr/>
        </p:nvSpPr>
        <p:spPr>
          <a:xfrm>
            <a:off x="570510" y="738039"/>
            <a:ext cx="11015330" cy="610393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dưng gió ào ào nổi lên. Có tiếng động gì lạ lắm. Những chiếc lá khô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xạt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lướt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cỏ</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Cây xấu hổ co rúm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Nó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bỗng thấy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xung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xôn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xao</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He hé mắt nhìn: không có gì lạ cả.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Bấy</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giờ nó mới mở bừng những con mắt lá</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Quả</a:t>
            </a:r>
            <a:r>
              <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nhiên không có gì lạ thật.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Nhưng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cây cỏ xung quanh vẫn xôn xao. Thì ra vừa mới có một con chim xanh biếc, toàn thân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long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lánh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tỏa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không biết từ đâu bay tới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đậu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thoáng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trên cây thanh mai rồi bay đi. Cây cỏ xuýt xoa</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iết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bao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nhiêu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con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chim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bay qua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đây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c</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hưa có con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Càng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nghe bạn bè trầm trồ, cây xấu hổ càng tiếc. Không biết bao giờ con chim xanh huyền diệu ấy quay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trở lại.</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rPr>
              <a:t>Theo Trần Hoài Dương</a:t>
            </a:r>
            <a:endParaRPr kumimoji="0" lang="en-US" sz="2400" b="0" i="0" u="none" strike="noStrike" kern="1200" cap="none" spc="0" normalizeH="0" baseline="0" noProof="0" dirty="0">
              <a:ln>
                <a:noFill/>
              </a:ln>
              <a:solidFill>
                <a:prstClr val="black"/>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F4B6D55-9414-4DD7-8435-0D9B28C98F2C}"/>
              </a:ext>
            </a:extLst>
          </p:cNvPr>
          <p:cNvSpPr txBox="1"/>
          <p:nvPr/>
        </p:nvSpPr>
        <p:spPr>
          <a:xfrm>
            <a:off x="3091015" y="-47830"/>
            <a:ext cx="616828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Cây</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xấu</a:t>
            </a:r>
            <a:r>
              <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rPr>
              <a:t>hổ</a:t>
            </a:r>
            <a:endParaRPr kumimoji="0" lang="en-US" sz="4400" b="0" i="0" u="none" strike="noStrike" kern="1200" cap="none" spc="0" normalizeH="0" baseline="0" noProof="0" dirty="0">
              <a:ln>
                <a:noFill/>
              </a:ln>
              <a:solidFill>
                <a:prstClr val="black">
                  <a:lumMod val="85000"/>
                  <a:lumOff val="15000"/>
                </a:prstClr>
              </a:solidFill>
              <a:effectLst>
                <a:outerShdw blurRad="50800" dist="38100" dir="8100000" algn="tr" rotWithShape="0">
                  <a:prstClr val="black">
                    <a:alpha val="40000"/>
                  </a:prstClr>
                </a:outerShdw>
              </a:effectLst>
              <a:uLnTx/>
              <a:uFillTx/>
              <a:latin typeface="Arial" panose="020B0604020202020204" pitchFamily="34" charset="0"/>
              <a:ea typeface="Arial-Rounded"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E0FF95AD-06CA-47E0-8277-5E14FBF997E5}"/>
              </a:ext>
            </a:extLst>
          </p:cNvPr>
          <p:cNvSpPr/>
          <p:nvPr/>
        </p:nvSpPr>
        <p:spPr>
          <a:xfrm>
            <a:off x="570510" y="84786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1</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5AAE4ED0-F690-4A16-9649-42B88C832BCF}"/>
              </a:ext>
            </a:extLst>
          </p:cNvPr>
          <p:cNvSpPr/>
          <p:nvPr/>
        </p:nvSpPr>
        <p:spPr>
          <a:xfrm>
            <a:off x="570510" y="3013054"/>
            <a:ext cx="527050" cy="4768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nvGrpSpPr>
          <p:cNvPr id="25" name="Group 24">
            <a:extLst>
              <a:ext uri="{FF2B5EF4-FFF2-40B4-BE49-F238E27FC236}">
                <a16:creationId xmlns:a16="http://schemas.microsoft.com/office/drawing/2014/main" id="{CC23C1F7-6A23-4EF0-8862-59699AEEA58A}"/>
              </a:ext>
            </a:extLst>
          </p:cNvPr>
          <p:cNvGrpSpPr/>
          <p:nvPr/>
        </p:nvGrpSpPr>
        <p:grpSpPr>
          <a:xfrm>
            <a:off x="8663650" y="7700"/>
            <a:ext cx="3528350" cy="609824"/>
            <a:chOff x="1267261" y="7270381"/>
            <a:chExt cx="5825836" cy="649137"/>
          </a:xfrm>
        </p:grpSpPr>
        <p:sp>
          <p:nvSpPr>
            <p:cNvPr id="26" name="TextBox 25">
              <a:extLst>
                <a:ext uri="{FF2B5EF4-FFF2-40B4-BE49-F238E27FC236}">
                  <a16:creationId xmlns:a16="http://schemas.microsoft.com/office/drawing/2014/main" id="{E9F35011-A6F0-44A9-9FC5-3DF73922EC9A}"/>
                </a:ext>
              </a:extLst>
            </p:cNvPr>
            <p:cNvSpPr txBox="1"/>
            <p:nvPr/>
          </p:nvSpPr>
          <p:spPr>
            <a:xfrm>
              <a:off x="1267261" y="7270381"/>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7" name="TextBox 26">
              <a:extLst>
                <a:ext uri="{FF2B5EF4-FFF2-40B4-BE49-F238E27FC236}">
                  <a16:creationId xmlns:a16="http://schemas.microsoft.com/office/drawing/2014/main" id="{2CF70AB3-18B4-4DF4-8869-65EF1085EDB4}"/>
                </a:ext>
              </a:extLst>
            </p:cNvPr>
            <p:cNvSpPr txBox="1"/>
            <p:nvPr/>
          </p:nvSpPr>
          <p:spPr>
            <a:xfrm>
              <a:off x="1925712" y="7304910"/>
              <a:ext cx="5167385" cy="5569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Đọc</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nối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kumimoji="0" lang="en-US" sz="2800" b="0" i="0" u="none" strike="noStrike" kern="1200" cap="none" spc="0" normalizeH="0" baseline="0" noProof="0" err="1">
                  <a:ln>
                    <a:noFill/>
                  </a:ln>
                  <a:solidFill>
                    <a:prstClr val="white"/>
                  </a:solidFill>
                  <a:effectLst/>
                  <a:uLnTx/>
                  <a:uFillTx/>
                  <a:latin typeface="Arial" panose="020B0604020202020204" pitchFamily="34" charset="0"/>
                  <a:ea typeface="Arial-Rounded" pitchFamily="34" charset="0"/>
                  <a:cs typeface="Arial" panose="020B0604020202020204" pitchFamily="34" charset="0"/>
                </a:rPr>
                <a:t>tiếp</a:t>
              </a: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Arial-Rounded" pitchFamily="34" charset="0"/>
                  <a:cs typeface="Arial" panose="020B0604020202020204" pitchFamily="34" charset="0"/>
                </a:rPr>
                <a:t> </a:t>
              </a:r>
              <a:r>
                <a:rPr lang="en-US" sz="2800" noProof="0">
                  <a:solidFill>
                    <a:prstClr val="white"/>
                  </a:solidFill>
                  <a:latin typeface="Arial" panose="020B0604020202020204" pitchFamily="34" charset="0"/>
                  <a:ea typeface="Arial-Rounded" pitchFamily="34" charset="0"/>
                  <a:cs typeface="Arial" panose="020B0604020202020204" pitchFamily="34" charset="0"/>
                </a:rPr>
                <a:t>đoạn</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Arial-Rounded" pitchFamily="34" charset="0"/>
                <a:cs typeface="Arial" panose="020B0604020202020204" pitchFamily="34" charset="0"/>
              </a:endParaRPr>
            </a:p>
          </p:txBody>
        </p:sp>
      </p:grpSp>
      <p:cxnSp>
        <p:nvCxnSpPr>
          <p:cNvPr id="28" name="Straight Connector 27"/>
          <p:cNvCxnSpPr/>
          <p:nvPr/>
        </p:nvCxnSpPr>
        <p:spPr>
          <a:xfrm flipV="1">
            <a:off x="10330844"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0198169" y="2514394"/>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98065"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801084" y="5828913"/>
            <a:ext cx="96981" cy="3951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24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p:bldP spid="2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1694</Words>
  <Application>Microsoft Office PowerPoint</Application>
  <PresentationFormat>Widescreen</PresentationFormat>
  <Paragraphs>106</Paragraphs>
  <Slides>25</Slides>
  <Notes>12</Notes>
  <HiddenSlides>0</HiddenSlides>
  <MMClips>1</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25</vt:i4>
      </vt:variant>
    </vt:vector>
  </HeadingPairs>
  <TitlesOfParts>
    <vt:vector size="54" baseType="lpstr">
      <vt:lpstr>Microsoft YaHei</vt:lpstr>
      <vt:lpstr>SimSun</vt:lpstr>
      <vt:lpstr>SimSun</vt:lpstr>
      <vt:lpstr>Arial</vt:lpstr>
      <vt:lpstr>Arial-Rounded</vt:lpstr>
      <vt:lpstr>Calibri</vt:lpstr>
      <vt:lpstr>Calibri Light</vt:lpstr>
      <vt:lpstr>DengXian</vt:lpstr>
      <vt:lpstr>DengXian</vt:lpstr>
      <vt:lpstr>黑体</vt:lpstr>
      <vt:lpstr>Times New Roman</vt:lpstr>
      <vt:lpstr>Wingdings</vt:lpstr>
      <vt:lpstr>思源黑体 CN Regular</vt:lpstr>
      <vt:lpstr>3_Office Theme</vt:lpstr>
      <vt:lpstr>4_Office Theme</vt:lpstr>
      <vt:lpstr>5_Office Theme</vt:lpstr>
      <vt:lpstr>6_Office Theme</vt:lpstr>
      <vt:lpstr>1_Office 主题​​</vt:lpstr>
      <vt:lpstr>Office Theme</vt:lpstr>
      <vt:lpstr>2_Office Theme</vt:lpstr>
      <vt:lpstr>2_Office 主题​​</vt:lpstr>
      <vt:lpstr>8_Office Theme</vt:lpstr>
      <vt:lpstr>3_Office 主题​​</vt:lpstr>
      <vt:lpstr>4_Office 主题​​</vt:lpstr>
      <vt:lpstr>4_Office 主题</vt:lpstr>
      <vt:lpstr>5_Office 主题​​</vt:lpstr>
      <vt:lpstr>3_Office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56</cp:revision>
  <dcterms:created xsi:type="dcterms:W3CDTF">2021-05-22T10:10:43Z</dcterms:created>
  <dcterms:modified xsi:type="dcterms:W3CDTF">2021-09-28T14:52:12Z</dcterms:modified>
</cp:coreProperties>
</file>