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37"/>
  </p:notesMasterIdLst>
  <p:sldIdLst>
    <p:sldId id="415" r:id="rId4"/>
    <p:sldId id="414" r:id="rId5"/>
    <p:sldId id="263" r:id="rId6"/>
    <p:sldId id="289" r:id="rId7"/>
    <p:sldId id="302" r:id="rId8"/>
    <p:sldId id="295" r:id="rId9"/>
    <p:sldId id="288" r:id="rId10"/>
    <p:sldId id="286" r:id="rId11"/>
    <p:sldId id="304" r:id="rId12"/>
    <p:sldId id="306" r:id="rId13"/>
    <p:sldId id="305" r:id="rId14"/>
    <p:sldId id="307" r:id="rId15"/>
    <p:sldId id="298" r:id="rId16"/>
    <p:sldId id="310" r:id="rId17"/>
    <p:sldId id="309" r:id="rId18"/>
    <p:sldId id="312" r:id="rId19"/>
    <p:sldId id="290" r:id="rId20"/>
    <p:sldId id="308" r:id="rId21"/>
    <p:sldId id="291" r:id="rId22"/>
    <p:sldId id="311" r:id="rId23"/>
    <p:sldId id="313" r:id="rId24"/>
    <p:sldId id="292" r:id="rId25"/>
    <p:sldId id="404" r:id="rId26"/>
    <p:sldId id="293" r:id="rId27"/>
    <p:sldId id="405" r:id="rId28"/>
    <p:sldId id="406" r:id="rId29"/>
    <p:sldId id="407" r:id="rId30"/>
    <p:sldId id="408" r:id="rId31"/>
    <p:sldId id="413" r:id="rId32"/>
    <p:sldId id="410" r:id="rId33"/>
    <p:sldId id="411" r:id="rId34"/>
    <p:sldId id="412" r:id="rId35"/>
    <p:sldId id="26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60D3-97DD-431C-A702-2CFF2E88F5E8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221-3C5D-4873-B6E5-B40D97A1F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8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9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4731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7276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570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34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52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5530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562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006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7870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1296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1089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16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620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2775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10839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4358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21010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478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19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17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221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33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13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01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060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BB080C-052D-41B8-B464-8D56F0E05B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E745574-B69C-4AAB-ADCE-47D96257003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7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7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image" Target="../media/image22.png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5" Type="http://schemas.openxmlformats.org/officeDocument/2006/relationships/image" Target="../media/image51.sv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" y="1242"/>
            <a:ext cx="1090469" cy="1090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645" y="1242"/>
            <a:ext cx="8611884" cy="66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732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2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5370" y="1017211"/>
            <a:ext cx="4661259" cy="92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6057" y="1970977"/>
            <a:ext cx="10063903" cy="507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nhiên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xã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hội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vi-VN" sz="5398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2</a:t>
            </a:r>
            <a:r>
              <a:rPr lang="en-US" sz="5398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 </a:t>
            </a:r>
            <a:r>
              <a:rPr lang="en-US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PHÒNG 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TRÁNH HỎA HOẠN KHI Ở NHÀ (T1)</a:t>
            </a:r>
          </a:p>
          <a:p>
            <a:pPr algn="ctr" defTabSz="914126">
              <a:defRPr/>
            </a:pPr>
            <a:r>
              <a:rPr lang="en-US" sz="5398" b="1" dirty="0" smtClean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    </a:t>
            </a:r>
            <a:endParaRPr lang="vi-VN" sz="5398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205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9113963-7582-4E28-A958-684F68419132}"/>
              </a:ext>
            </a:extLst>
          </p:cNvPr>
          <p:cNvGrpSpPr/>
          <p:nvPr/>
        </p:nvGrpSpPr>
        <p:grpSpPr>
          <a:xfrm>
            <a:off x="2777136" y="4254848"/>
            <a:ext cx="7504785" cy="2521872"/>
            <a:chOff x="659752" y="1296626"/>
            <a:chExt cx="6545720" cy="141509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xmlns="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xmlns="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xmlns="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xmlns="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Vừa sạc điện thoại vừa chơi có thế gây ra cháy nổ,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9752" y="1296626"/>
              <a:ext cx="1506661" cy="12478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08295E-BD3D-4BAA-A4C7-87951D17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332" y="792154"/>
            <a:ext cx="4911496" cy="3410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9032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9794239" cy="1984302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14F04295-6F4E-4D99-BCDF-7E7E2E8C78BB}"/>
                </a:ext>
              </a:extLst>
            </p:cNvPr>
            <p:cNvGrpSpPr/>
            <p:nvPr/>
          </p:nvGrpSpPr>
          <p:grpSpPr>
            <a:xfrm>
              <a:off x="1241740" y="1571550"/>
              <a:ext cx="5963732" cy="866806"/>
              <a:chOff x="1317" y="2972"/>
              <a:chExt cx="16681" cy="4046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xmlns="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xmlns="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xmlns="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xmlns="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693" y="2972"/>
                <a:ext cx="14554" cy="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những vật dễ bén lửa gần bếp củi đang đun nấu rất nguy hiểm, dễ gây cháy.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00B6A-52F0-42A1-AEEA-5E80228DA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510" y="962977"/>
            <a:ext cx="4737576" cy="327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2852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2. Những nguyên nhân khác gây cháy và cách phòng tránh cháy.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9881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Những nguy cơ dẫn đến cháy nhà: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rác, rơm rạ gần đống rơm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408679"/>
            <a:chOff x="674462" y="1335180"/>
            <a:chExt cx="6531010" cy="1408679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ừa sạc điện thoại vừa sử dụng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xmlns="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431817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xmlns="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xmlns="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xmlns="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xmlns="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xmlns="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vật dễ bén lửa gần bếp đun nấu,...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1586" y="2022516"/>
            <a:ext cx="5162013" cy="4013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754EDB4-916A-403A-8C9C-5D999C42AB72}"/>
              </a:ext>
            </a:extLst>
          </p:cNvPr>
          <p:cNvGrpSpPr/>
          <p:nvPr/>
        </p:nvGrpSpPr>
        <p:grpSpPr>
          <a:xfrm>
            <a:off x="3884813" y="352697"/>
            <a:ext cx="5110345" cy="3441051"/>
            <a:chOff x="7080069" y="1954726"/>
            <a:chExt cx="5110345" cy="3441051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xmlns="" id="{D3ADD819-7F08-47E8-8E10-17713E45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8292CD6-99E8-4944-8A3E-59BAA2F24682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các nguyên nhân khác có thể dẫn đến cháy?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78034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Nguyên nhân khác gây cháy: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Arial" panose="020B0604020202020204" pitchFamily="34" charset="0"/>
                  </a:rPr>
                  <a:t>Đốt vàng mã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Trẻ em đùa nghịch lửa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xmlns="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xmlns="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xmlns="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xmlns="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xmlns="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xmlns="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chú ý khi châm hương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39884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 thiệt hại do cháy gây ra và cách phòng tránh cháy.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0085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2.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Nêu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hững thiệt hại có thể xảy ra về người và tài sản do hỏa hoạn.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C5B512-D1CA-4AD2-AC59-49913B8BD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331" y="1721785"/>
            <a:ext cx="5379839" cy="318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DDF3DB-4E91-473E-BE2E-2CFD62BC8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8" y="1764155"/>
            <a:ext cx="4700502" cy="3816730"/>
          </a:xfrm>
          <a:prstGeom prst="rect">
            <a:avLst/>
          </a:prstGeom>
        </p:spPr>
      </p:pic>
      <p:sp>
        <p:nvSpPr>
          <p:cNvPr id="11" name="圆角矩形 13">
            <a:extLst>
              <a:ext uri="{FF2B5EF4-FFF2-40B4-BE49-F238E27FC236}">
                <a16:creationId xmlns:a16="http://schemas.microsoft.com/office/drawing/2014/main" xmlns="" id="{D9416E84-FA13-4222-9EE7-824AE6306B00}"/>
              </a:ext>
            </a:extLst>
          </p:cNvPr>
          <p:cNvSpPr/>
          <p:nvPr/>
        </p:nvSpPr>
        <p:spPr>
          <a:xfrm>
            <a:off x="3818857" y="5093846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3">
            <a:extLst>
              <a:ext uri="{FF2B5EF4-FFF2-40B4-BE49-F238E27FC236}">
                <a16:creationId xmlns:a16="http://schemas.microsoft.com/office/drawing/2014/main" xmlns="" id="{7DC79879-89E9-4F33-AA7A-6D173E800B38}"/>
              </a:ext>
            </a:extLst>
          </p:cNvPr>
          <p:cNvSpPr/>
          <p:nvPr/>
        </p:nvSpPr>
        <p:spPr>
          <a:xfrm>
            <a:off x="3818857" y="5905619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090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xmlns="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của cháy gây ra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xmlns="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Cháy nhà gây thiệt hại về người (bị bỏng, chết)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0A5012-ABFD-4F6C-AB55-4E0096D18F2E}"/>
              </a:ext>
            </a:extLst>
          </p:cNvPr>
          <p:cNvSpPr txBox="1"/>
          <p:nvPr/>
        </p:nvSpPr>
        <p:spPr>
          <a:xfrm>
            <a:off x="5592605" y="3071430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hiệt hại về tài sản (hư hỏng đồ dùng, nhà cửa,..).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xmlns="" id="{5C019BB7-63FC-4297-B7DF-9BC374BE1AB6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9337B-DFEF-454E-AB14-E52F684110D1}"/>
              </a:ext>
            </a:extLst>
          </p:cNvPr>
          <p:cNvSpPr txBox="1"/>
          <p:nvPr/>
        </p:nvSpPr>
        <p:spPr>
          <a:xfrm>
            <a:off x="970084" y="795630"/>
            <a:ext cx="4375044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Yêu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cầu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cần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đạt</a:t>
            </a:r>
            <a:endParaRPr lang="en-US" sz="4399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  <p:pic>
        <p:nvPicPr>
          <p:cNvPr id="9" name="图片 337">
            <a:extLst>
              <a:ext uri="{FF2B5EF4-FFF2-40B4-BE49-F238E27FC236}">
                <a16:creationId xmlns:a16="http://schemas.microsoft.com/office/drawing/2014/main" xmlns="" id="{0B559A51-E5C6-4612-97E2-CA7A8A88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00" y="311078"/>
            <a:ext cx="5521635" cy="113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9231" y="2049445"/>
            <a:ext cx="10165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- Nêu được một số nguyên nhân dẫn đến cháy nhà và nêu được những thiệt hại có thể xảy ra (về người, về tài sản,...) do hỏa hoạn. </a:t>
            </a:r>
            <a:endParaRPr lang="en-US" sz="4000" dirty="0"/>
          </a:p>
          <a:p>
            <a:r>
              <a:rPr lang="nl-NL" sz="4000" dirty="0"/>
              <a:t>- Phát hiện được một số vật dễ cháy và giải thích được vì sao không được đặt chúng ở gần lửa.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072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xmlns="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phòng tránh cháy: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xmlns="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Không để vật dễ cháy nơi đun nấu;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0A5012-ABFD-4F6C-AB55-4E0096D18F2E}"/>
              </a:ext>
            </a:extLst>
          </p:cNvPr>
          <p:cNvSpPr txBox="1"/>
          <p:nvPr/>
        </p:nvSpPr>
        <p:spPr>
          <a:xfrm>
            <a:off x="5592605" y="2790791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Hệ thống điện phải lắp Aptomat tự ngắt toàn nhà;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xmlns="" id="{5C019BB7-63FC-4297-B7DF-9BC374BE1AB6}"/>
              </a:ext>
            </a:extLst>
          </p:cNvPr>
          <p:cNvSpPr/>
          <p:nvPr/>
        </p:nvSpPr>
        <p:spPr>
          <a:xfrm rot="6220156" flipH="1">
            <a:off x="4981266" y="2976847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F66D32-2F0A-47C6-9C9E-8518CB498070}"/>
              </a:ext>
            </a:extLst>
          </p:cNvPr>
          <p:cNvSpPr txBox="1"/>
          <p:nvPr/>
        </p:nvSpPr>
        <p:spPr>
          <a:xfrm>
            <a:off x="5388406" y="4135193"/>
            <a:ext cx="59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Đun bếp phải trông coi,...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xmlns="" id="{5E428716-5826-42C2-8500-071FAA1EC9DC}"/>
              </a:ext>
            </a:extLst>
          </p:cNvPr>
          <p:cNvSpPr/>
          <p:nvPr/>
        </p:nvSpPr>
        <p:spPr>
          <a:xfrm rot="6220156" flipH="1">
            <a:off x="4777067" y="4321249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0155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4. Cách xử lí khi có cháy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981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36741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972AB8-7DD0-413D-8100-288BD17219C3}"/>
              </a:ext>
            </a:extLst>
          </p:cNvPr>
          <p:cNvSpPr txBox="1"/>
          <p:nvPr/>
        </p:nvSpPr>
        <p:spPr>
          <a:xfrm>
            <a:off x="1468120" y="452313"/>
            <a:ext cx="925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3. Mọi người trong hình đang làm gì? Nêu nhận xét của em về các cách ứng xử đó.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6C2067-FF08-47CD-9580-3FA33CAF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27" y="1558031"/>
            <a:ext cx="2928604" cy="24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628BEC-902D-463B-AAF8-78564F380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49" y="1541466"/>
            <a:ext cx="2928604" cy="25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0C738DC-F14E-4865-B8EB-ED52837A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99" y="4157529"/>
            <a:ext cx="3044770" cy="25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87A8B0D-AD4A-4529-9540-6C852A7F3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649" y="4194711"/>
            <a:ext cx="3044770" cy="26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1023;p13">
            <a:extLst>
              <a:ext uri="{FF2B5EF4-FFF2-40B4-BE49-F238E27FC236}">
                <a16:creationId xmlns:a16="http://schemas.microsoft.com/office/drawing/2014/main" xmlns="" id="{D0A78D7C-38A3-40AD-9CDE-07C0BC2DA618}"/>
              </a:ext>
            </a:extLst>
          </p:cNvPr>
          <p:cNvGrpSpPr/>
          <p:nvPr/>
        </p:nvGrpSpPr>
        <p:grpSpPr>
          <a:xfrm>
            <a:off x="233803" y="3878858"/>
            <a:ext cx="4484624" cy="2528919"/>
            <a:chOff x="5876916" y="975793"/>
            <a:chExt cx="4684259" cy="2641495"/>
          </a:xfrm>
        </p:grpSpPr>
        <p:grpSp>
          <p:nvGrpSpPr>
            <p:cNvPr id="20" name="Google Shape;1024;p13">
              <a:extLst>
                <a:ext uri="{FF2B5EF4-FFF2-40B4-BE49-F238E27FC236}">
                  <a16:creationId xmlns:a16="http://schemas.microsoft.com/office/drawing/2014/main" xmlns="" id="{58758FC8-65D8-4862-8B94-70A06BB6554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2" name="Google Shape;1025;p13" descr="2">
                <a:extLst>
                  <a:ext uri="{FF2B5EF4-FFF2-40B4-BE49-F238E27FC236}">
                    <a16:creationId xmlns:a16="http://schemas.microsoft.com/office/drawing/2014/main" xmlns="" id="{A75CACC5-72D6-4AF8-89F2-E8E947A9ECA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6;p13" descr="1">
                <a:extLst>
                  <a:ext uri="{FF2B5EF4-FFF2-40B4-BE49-F238E27FC236}">
                    <a16:creationId xmlns:a16="http://schemas.microsoft.com/office/drawing/2014/main" xmlns="" id="{7CEBF5BF-1712-4963-AB9A-1217DBA9998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xmlns="" id="{FABA99B1-4EE2-47A9-934A-70B658A564C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1028;p13">
              <a:extLst>
                <a:ext uri="{FF2B5EF4-FFF2-40B4-BE49-F238E27FC236}">
                  <a16:creationId xmlns:a16="http://schemas.microsoft.com/office/drawing/2014/main" xmlns="" id="{BE508EF8-228D-4E0F-B90A-7BA6C7F82EC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10671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8E261B-0444-4DAB-BE44-8F3CA235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26" y="521223"/>
            <a:ext cx="4313813" cy="36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xmlns="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 dirty="0">
                <a:solidFill>
                  <a:srgbClr val="00B050"/>
                </a:solidFill>
                <a:cs typeface="Arial" panose="020B0604020202020204" pitchFamily="34" charset="0"/>
              </a:rPr>
              <a:t>Mọi người thoát khỏi đám cháy bằng cách bò thoát bằng cầu thang bộ.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C25274C-CD51-492D-986A-068AD32F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448" y="698186"/>
            <a:ext cx="3684271" cy="326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3">
            <a:extLst>
              <a:ext uri="{FF2B5EF4-FFF2-40B4-BE49-F238E27FC236}">
                <a16:creationId xmlns:a16="http://schemas.microsoft.com/office/drawing/2014/main" xmlns="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>
                <a:solidFill>
                  <a:srgbClr val="00B050"/>
                </a:solidFill>
                <a:cs typeface="Arial" panose="020B0604020202020204" pitchFamily="34" charset="0"/>
              </a:rPr>
              <a:t>Bế em bé chạy ra ngoài đám cháy và kêu cứu.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367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xmlns="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cứu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hỏa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xmlns="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mũi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chạy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4410E3-E0E4-4849-97B9-3B6C98F8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98" y="698186"/>
            <a:ext cx="3928001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269AB25-06B9-4C8A-8EE6-669BBC1B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14" y="670793"/>
            <a:ext cx="3928001" cy="33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71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gây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5980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iều tra, phát hiện những thứ có thể gây cháy nhà em theo gợi ý.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8B6A8A-C0FE-4A71-A737-8DFC6F2FD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0" y="2316186"/>
            <a:ext cx="7443330" cy="2630623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xmlns="" id="{B4FB08C7-557C-407D-A6D9-24F211460188}"/>
              </a:ext>
            </a:extLst>
          </p:cNvPr>
          <p:cNvGrpSpPr/>
          <p:nvPr/>
        </p:nvGrpSpPr>
        <p:grpSpPr>
          <a:xfrm>
            <a:off x="-304677" y="3125582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xmlns="" id="{35ED81C6-78F2-43FE-AFAD-717111DE872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xmlns="" id="{2D5ECF40-1DC7-4FE5-BC64-BD46CC9EF80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xmlns="" id="{62E5FDD0-A635-4630-93E9-6C2A0006994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xmlns="" id="{72E6B10A-B6A2-406E-A039-6C51F361303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xmlns="" id="{F9811E84-2478-4211-9C3E-E66C0B26461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71557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CD96A38-7F33-4A85-9CA7-961FC9C6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36262"/>
              </p:ext>
            </p:extLst>
          </p:nvPr>
        </p:nvGraphicFramePr>
        <p:xfrm>
          <a:off x="474618" y="1322071"/>
          <a:ext cx="10884263" cy="3975100"/>
        </p:xfrm>
        <a:graphic>
          <a:graphicData uri="http://schemas.openxmlformats.org/drawingml/2006/table">
            <a:tbl>
              <a:tblPr/>
              <a:tblGrid>
                <a:gridCol w="3331917">
                  <a:extLst>
                    <a:ext uri="{9D8B030D-6E8A-4147-A177-3AD203B41FA5}">
                      <a16:colId xmlns:a16="http://schemas.microsoft.com/office/drawing/2014/main" xmlns="" val="2588480953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xmlns="" val="61438325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xmlns="" val="533638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Các thứ dễ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Nguy cơ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Đề xuất của em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4014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Can xăng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728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Giấy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báo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Cất gọn vào trong kho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10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Nến, đèn dầu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vải vóc, giấy báo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các vật liệu dễ cháy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6500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Bình ga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Rò rỉ khí ga.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Khóa</a:t>
                      </a:r>
                      <a:r>
                        <a:rPr lang="en-US" sz="3000" dirty="0">
                          <a:effectLst/>
                        </a:rPr>
                        <a:t> van </a:t>
                      </a:r>
                      <a:r>
                        <a:rPr lang="en-US" sz="3000" dirty="0" err="1">
                          <a:effectLst/>
                        </a:rPr>
                        <a:t>bình</a:t>
                      </a:r>
                      <a:r>
                        <a:rPr lang="en-US" sz="3000" dirty="0">
                          <a:effectLst/>
                        </a:rPr>
                        <a:t> ga </a:t>
                      </a:r>
                      <a:r>
                        <a:rPr lang="en-US" sz="3000" dirty="0" err="1">
                          <a:effectLst/>
                        </a:rPr>
                        <a:t>sau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khi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sử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dụng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xong</a:t>
                      </a:r>
                      <a:r>
                        <a:rPr lang="en-US" sz="3000" dirty="0">
                          <a:effectLst/>
                        </a:rPr>
                        <a:t>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36666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0516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hỏa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Khi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xmlns="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30184B-4649-490A-88ED-C4F6E7BE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95" y="0"/>
            <a:ext cx="6453702" cy="69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xmlns="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xmlns="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xmlns="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xmlns="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xmlns="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xmlns="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 đã nhìn thấy cháy nhà trong thực tế hoặc trên truyền hình chưa?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xmlns="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xmlns="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xmlns="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xmlns="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xmlns="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em, nguyên nhân nào dẫn đến cháy nhà? 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1. Tìm hiểu về nguy cơ/ nguyên nhân cháy nhà.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1. Quan sát hình và cho biết: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311791F-6964-4217-A65F-D47414D5F801}"/>
              </a:ext>
            </a:extLst>
          </p:cNvPr>
          <p:cNvSpPr txBox="1"/>
          <p:nvPr/>
        </p:nvSpPr>
        <p:spPr>
          <a:xfrm>
            <a:off x="692669" y="1293852"/>
            <a:ext cx="10806661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nguyên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DAFD69-6D58-4970-90DB-292E8BF41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76" y="2705734"/>
            <a:ext cx="6286500" cy="401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442E40-A477-403B-9384-1906A2F8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0" y="601470"/>
            <a:ext cx="5164455" cy="34651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10274662" cy="1606971"/>
            <a:chOff x="674462" y="1335180"/>
            <a:chExt cx="6531010" cy="137654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xmlns="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xmlns="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xmlns="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xmlns="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 bén vào đống rơm dễ gây cháy nhà.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9113963-7582-4E28-A958-684F68419132}"/>
              </a:ext>
            </a:extLst>
          </p:cNvPr>
          <p:cNvGrpSpPr/>
          <p:nvPr/>
        </p:nvGrpSpPr>
        <p:grpSpPr>
          <a:xfrm>
            <a:off x="1804124" y="4384516"/>
            <a:ext cx="8605520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xmlns="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xmlns="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xmlns="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xmlns="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Chập điện có thể gây ra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59933A-9737-4F19-B3D1-E113A1F58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410" y="814190"/>
            <a:ext cx="5243830" cy="343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4256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646</Words>
  <Application>Microsoft Office PowerPoint</Application>
  <PresentationFormat>Widescreen</PresentationFormat>
  <Paragraphs>82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微软雅黑</vt:lpstr>
      <vt:lpstr>Arial</vt:lpstr>
      <vt:lpstr>Baloo 2</vt:lpstr>
      <vt:lpstr>Calibri</vt:lpstr>
      <vt:lpstr>Coiny</vt:lpstr>
      <vt:lpstr>Georgia</vt:lpstr>
      <vt:lpstr>iCiel Cadena</vt:lpstr>
      <vt:lpstr>LNTH-Kids  Chinese Font 1</vt:lpstr>
      <vt:lpstr>Palatino Linotype</vt:lpstr>
      <vt:lpstr>Times New Roman</vt:lpstr>
      <vt:lpstr>UVN Van Chuong Nang</vt:lpstr>
      <vt:lpstr>Zilla Slab</vt:lpstr>
      <vt:lpstr>字魂59号-创粗黑</vt:lpstr>
      <vt:lpstr>小考拉体</vt:lpstr>
      <vt:lpstr>等线</vt:lpstr>
      <vt:lpstr>1_Office Theme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33</cp:revision>
  <dcterms:created xsi:type="dcterms:W3CDTF">2022-07-05T05:48:09Z</dcterms:created>
  <dcterms:modified xsi:type="dcterms:W3CDTF">2022-09-09T05:53:38Z</dcterms:modified>
</cp:coreProperties>
</file>