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293" r:id="rId3"/>
    <p:sldId id="297" r:id="rId4"/>
    <p:sldId id="398" r:id="rId5"/>
    <p:sldId id="374" r:id="rId6"/>
    <p:sldId id="393" r:id="rId7"/>
    <p:sldId id="400" r:id="rId8"/>
    <p:sldId id="395" r:id="rId9"/>
    <p:sldId id="397" r:id="rId10"/>
    <p:sldId id="399" r:id="rId11"/>
    <p:sldId id="3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E7EC0-EEB5-46E6-A7D2-438833AD4F2D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9C1D-D3BE-43CA-94F7-E1DA9C448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06CD-5BC3-4CF1-9516-FFDBF6B2AA86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45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644693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59027"/>
            <a:ext cx="1901121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5425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704E-0C69-473D-8AD4-6FDC969C064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E6FA-B4BE-4A2E-AFE7-394B546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aolua1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861">
            <a:off x="1447802" y="5257800"/>
            <a:ext cx="1762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aolua1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5113">
            <a:off x="685800" y="4800600"/>
            <a:ext cx="1409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Daolua1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5113">
            <a:off x="2" y="3962400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Daolua1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5113">
            <a:off x="46038" y="3403600"/>
            <a:ext cx="8683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Daolua1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6617">
            <a:off x="2" y="2895600"/>
            <a:ext cx="633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Daolua1-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6617">
            <a:off x="2" y="24384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Daolua1-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62906">
            <a:off x="43657" y="2158207"/>
            <a:ext cx="3508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rot="10800000">
            <a:off x="0" y="0"/>
            <a:ext cx="1390650" cy="1828800"/>
            <a:chOff x="4176" y="878"/>
            <a:chExt cx="1254" cy="1422"/>
          </a:xfrm>
        </p:grpSpPr>
        <p:sp>
          <p:nvSpPr>
            <p:cNvPr id="16141" name="Freeform 5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2" name="Freeform 6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3" name="Freeform 7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4" name="Freeform 8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5" name="Freeform 9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6" name="Freeform 10"/>
            <p:cNvSpPr>
              <a:spLocks/>
            </p:cNvSpPr>
            <p:nvPr/>
          </p:nvSpPr>
          <p:spPr bwMode="auto">
            <a:xfrm>
              <a:off x="5155" y="1287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7" name="Freeform 11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8" name="Freeform 12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9" name="Freeform 13"/>
            <p:cNvSpPr>
              <a:spLocks/>
            </p:cNvSpPr>
            <p:nvPr/>
          </p:nvSpPr>
          <p:spPr bwMode="auto">
            <a:xfrm>
              <a:off x="5131" y="1232"/>
              <a:ext cx="60" cy="14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21 h 12"/>
                <a:gd name="T12" fmla="*/ 48 w 60"/>
                <a:gd name="T13" fmla="*/ 21 h 12"/>
                <a:gd name="T14" fmla="*/ 54 w 60"/>
                <a:gd name="T15" fmla="*/ 21 h 12"/>
                <a:gd name="T16" fmla="*/ 60 w 60"/>
                <a:gd name="T17" fmla="*/ 41 h 12"/>
                <a:gd name="T18" fmla="*/ 54 w 60"/>
                <a:gd name="T19" fmla="*/ 41 h 12"/>
                <a:gd name="T20" fmla="*/ 48 w 60"/>
                <a:gd name="T21" fmla="*/ 41 h 12"/>
                <a:gd name="T22" fmla="*/ 36 w 60"/>
                <a:gd name="T23" fmla="*/ 41 h 12"/>
                <a:gd name="T24" fmla="*/ 24 w 60"/>
                <a:gd name="T25" fmla="*/ 41 h 12"/>
                <a:gd name="T26" fmla="*/ 18 w 60"/>
                <a:gd name="T27" fmla="*/ 21 h 12"/>
                <a:gd name="T28" fmla="*/ 6 w 60"/>
                <a:gd name="T29" fmla="*/ 21 h 12"/>
                <a:gd name="T30" fmla="*/ 0 w 60"/>
                <a:gd name="T31" fmla="*/ 21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0" name="Freeform 14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1" name="Freeform 15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2" name="Freeform 16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3" name="Freeform 17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4" name="Freeform 18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5" name="Freeform 19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6" name="Freeform 20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7" name="Freeform 21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8" name="Freeform 22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9" name="Freeform 23"/>
            <p:cNvSpPr>
              <a:spLocks/>
            </p:cNvSpPr>
            <p:nvPr/>
          </p:nvSpPr>
          <p:spPr bwMode="auto">
            <a:xfrm>
              <a:off x="5203" y="1287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0" name="Freeform 24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1" name="Freeform 25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2" name="Freeform 26"/>
            <p:cNvSpPr>
              <a:spLocks/>
            </p:cNvSpPr>
            <p:nvPr/>
          </p:nvSpPr>
          <p:spPr bwMode="auto">
            <a:xfrm>
              <a:off x="5191" y="1232"/>
              <a:ext cx="36" cy="26"/>
            </a:xfrm>
            <a:custGeom>
              <a:avLst/>
              <a:gdLst>
                <a:gd name="T0" fmla="*/ 0 w 36"/>
                <a:gd name="T1" fmla="*/ 46 h 24"/>
                <a:gd name="T2" fmla="*/ 6 w 36"/>
                <a:gd name="T3" fmla="*/ 46 h 24"/>
                <a:gd name="T4" fmla="*/ 6 w 36"/>
                <a:gd name="T5" fmla="*/ 36 h 24"/>
                <a:gd name="T6" fmla="*/ 12 w 36"/>
                <a:gd name="T7" fmla="*/ 22 h 24"/>
                <a:gd name="T8" fmla="*/ 18 w 36"/>
                <a:gd name="T9" fmla="*/ 14 h 24"/>
                <a:gd name="T10" fmla="*/ 24 w 36"/>
                <a:gd name="T11" fmla="*/ 14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14 h 24"/>
                <a:gd name="T20" fmla="*/ 30 w 36"/>
                <a:gd name="T21" fmla="*/ 14 h 24"/>
                <a:gd name="T22" fmla="*/ 24 w 36"/>
                <a:gd name="T23" fmla="*/ 22 h 24"/>
                <a:gd name="T24" fmla="*/ 18 w 36"/>
                <a:gd name="T25" fmla="*/ 36 h 24"/>
                <a:gd name="T26" fmla="*/ 12 w 36"/>
                <a:gd name="T27" fmla="*/ 36 h 24"/>
                <a:gd name="T28" fmla="*/ 6 w 36"/>
                <a:gd name="T29" fmla="*/ 46 h 24"/>
                <a:gd name="T30" fmla="*/ 6 w 36"/>
                <a:gd name="T31" fmla="*/ 46 h 24"/>
                <a:gd name="T32" fmla="*/ 0 w 36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3" name="Freeform 27"/>
            <p:cNvSpPr>
              <a:spLocks/>
            </p:cNvSpPr>
            <p:nvPr/>
          </p:nvSpPr>
          <p:spPr bwMode="auto">
            <a:xfrm>
              <a:off x="5185" y="1214"/>
              <a:ext cx="36" cy="32"/>
            </a:xfrm>
            <a:custGeom>
              <a:avLst/>
              <a:gdLst>
                <a:gd name="T0" fmla="*/ 0 w 36"/>
                <a:gd name="T1" fmla="*/ 50 h 30"/>
                <a:gd name="T2" fmla="*/ 6 w 36"/>
                <a:gd name="T3" fmla="*/ 41 h 30"/>
                <a:gd name="T4" fmla="*/ 6 w 36"/>
                <a:gd name="T5" fmla="*/ 29 h 30"/>
                <a:gd name="T6" fmla="*/ 12 w 36"/>
                <a:gd name="T7" fmla="*/ 20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20 h 30"/>
                <a:gd name="T24" fmla="*/ 24 w 36"/>
                <a:gd name="T25" fmla="*/ 20 h 30"/>
                <a:gd name="T26" fmla="*/ 18 w 36"/>
                <a:gd name="T27" fmla="*/ 29 h 30"/>
                <a:gd name="T28" fmla="*/ 12 w 36"/>
                <a:gd name="T29" fmla="*/ 41 h 30"/>
                <a:gd name="T30" fmla="*/ 6 w 36"/>
                <a:gd name="T31" fmla="*/ 41 h 30"/>
                <a:gd name="T32" fmla="*/ 0 w 36"/>
                <a:gd name="T33" fmla="*/ 5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4" name="Freeform 28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5" name="Freeform 29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6" name="Freeform 30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7" name="Freeform 31"/>
            <p:cNvSpPr>
              <a:spLocks/>
            </p:cNvSpPr>
            <p:nvPr/>
          </p:nvSpPr>
          <p:spPr bwMode="auto">
            <a:xfrm>
              <a:off x="5197" y="1053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8" name="Freeform 32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9" name="Freeform 33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0" name="Freeform 34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1" name="Freeform 35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2" name="Freeform 36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3" name="Freeform 37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4" name="Freeform 38"/>
            <p:cNvSpPr>
              <a:spLocks/>
            </p:cNvSpPr>
            <p:nvPr/>
          </p:nvSpPr>
          <p:spPr bwMode="auto">
            <a:xfrm>
              <a:off x="5227" y="1226"/>
              <a:ext cx="18" cy="14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21 h 12"/>
                <a:gd name="T14" fmla="*/ 0 w 18"/>
                <a:gd name="T15" fmla="*/ 21 h 12"/>
                <a:gd name="T16" fmla="*/ 0 w 18"/>
                <a:gd name="T17" fmla="*/ 41 h 12"/>
                <a:gd name="T18" fmla="*/ 0 w 18"/>
                <a:gd name="T19" fmla="*/ 21 h 12"/>
                <a:gd name="T20" fmla="*/ 6 w 18"/>
                <a:gd name="T21" fmla="*/ 21 h 12"/>
                <a:gd name="T22" fmla="*/ 6 w 18"/>
                <a:gd name="T23" fmla="*/ 21 h 12"/>
                <a:gd name="T24" fmla="*/ 12 w 18"/>
                <a:gd name="T25" fmla="*/ 21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5" name="Freeform 39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6" name="Freeform 40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7" name="Freeform 41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8" name="Freeform 42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9" name="Freeform 43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0" name="Freeform 44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" name="Freeform 45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2" name="Freeform 46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3" name="Freeform 47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4" name="Freeform 48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5" name="Freeform 49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6" name="Freeform 50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7" name="Freeform 51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8" name="Freeform 52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" name="Freeform 53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" name="Freeform 54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1" name="Freeform 55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2" name="Freeform 56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3" name="Freeform 57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4" name="Freeform 58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5" name="Freeform 59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6" name="Freeform 60"/>
            <p:cNvSpPr>
              <a:spLocks/>
            </p:cNvSpPr>
            <p:nvPr/>
          </p:nvSpPr>
          <p:spPr bwMode="auto">
            <a:xfrm>
              <a:off x="5269" y="1214"/>
              <a:ext cx="48" cy="38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20 h 36"/>
                <a:gd name="T10" fmla="*/ 36 w 48"/>
                <a:gd name="T11" fmla="*/ 26 h 36"/>
                <a:gd name="T12" fmla="*/ 42 w 48"/>
                <a:gd name="T13" fmla="*/ 37 h 36"/>
                <a:gd name="T14" fmla="*/ 48 w 48"/>
                <a:gd name="T15" fmla="*/ 46 h 36"/>
                <a:gd name="T16" fmla="*/ 48 w 48"/>
                <a:gd name="T17" fmla="*/ 55 h 36"/>
                <a:gd name="T18" fmla="*/ 48 w 48"/>
                <a:gd name="T19" fmla="*/ 55 h 36"/>
                <a:gd name="T20" fmla="*/ 42 w 48"/>
                <a:gd name="T21" fmla="*/ 46 h 36"/>
                <a:gd name="T22" fmla="*/ 30 w 48"/>
                <a:gd name="T23" fmla="*/ 37 h 36"/>
                <a:gd name="T24" fmla="*/ 24 w 48"/>
                <a:gd name="T25" fmla="*/ 26 h 36"/>
                <a:gd name="T26" fmla="*/ 12 w 48"/>
                <a:gd name="T27" fmla="*/ 20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7" name="Freeform 61"/>
            <p:cNvSpPr>
              <a:spLocks/>
            </p:cNvSpPr>
            <p:nvPr/>
          </p:nvSpPr>
          <p:spPr bwMode="auto">
            <a:xfrm>
              <a:off x="5269" y="1226"/>
              <a:ext cx="42" cy="38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20 h 36"/>
                <a:gd name="T10" fmla="*/ 30 w 42"/>
                <a:gd name="T11" fmla="*/ 26 h 36"/>
                <a:gd name="T12" fmla="*/ 36 w 42"/>
                <a:gd name="T13" fmla="*/ 37 h 36"/>
                <a:gd name="T14" fmla="*/ 42 w 42"/>
                <a:gd name="T15" fmla="*/ 46 h 36"/>
                <a:gd name="T16" fmla="*/ 42 w 42"/>
                <a:gd name="T17" fmla="*/ 55 h 36"/>
                <a:gd name="T18" fmla="*/ 42 w 42"/>
                <a:gd name="T19" fmla="*/ 55 h 36"/>
                <a:gd name="T20" fmla="*/ 30 w 42"/>
                <a:gd name="T21" fmla="*/ 46 h 36"/>
                <a:gd name="T22" fmla="*/ 24 w 42"/>
                <a:gd name="T23" fmla="*/ 37 h 36"/>
                <a:gd name="T24" fmla="*/ 18 w 42"/>
                <a:gd name="T25" fmla="*/ 26 h 36"/>
                <a:gd name="T26" fmla="*/ 6 w 42"/>
                <a:gd name="T27" fmla="*/ 20 h 36"/>
                <a:gd name="T28" fmla="*/ 0 w 42"/>
                <a:gd name="T29" fmla="*/ 20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8" name="Freeform 62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9" name="Freeform 63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0" name="Freeform 64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1" name="Freeform 65"/>
            <p:cNvSpPr>
              <a:spLocks/>
            </p:cNvSpPr>
            <p:nvPr/>
          </p:nvSpPr>
          <p:spPr bwMode="auto">
            <a:xfrm>
              <a:off x="5275" y="1196"/>
              <a:ext cx="48" cy="44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20 h 42"/>
                <a:gd name="T10" fmla="*/ 30 w 48"/>
                <a:gd name="T11" fmla="*/ 26 h 42"/>
                <a:gd name="T12" fmla="*/ 36 w 48"/>
                <a:gd name="T13" fmla="*/ 32 h 42"/>
                <a:gd name="T14" fmla="*/ 42 w 48"/>
                <a:gd name="T15" fmla="*/ 44 h 42"/>
                <a:gd name="T16" fmla="*/ 48 w 48"/>
                <a:gd name="T17" fmla="*/ 60 h 42"/>
                <a:gd name="T18" fmla="*/ 42 w 48"/>
                <a:gd name="T19" fmla="*/ 52 h 42"/>
                <a:gd name="T20" fmla="*/ 36 w 48"/>
                <a:gd name="T21" fmla="*/ 44 h 42"/>
                <a:gd name="T22" fmla="*/ 30 w 48"/>
                <a:gd name="T23" fmla="*/ 32 h 42"/>
                <a:gd name="T24" fmla="*/ 18 w 48"/>
                <a:gd name="T25" fmla="*/ 26 h 42"/>
                <a:gd name="T26" fmla="*/ 12 w 48"/>
                <a:gd name="T27" fmla="*/ 20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2" name="Freeform 66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3" name="Freeform 67"/>
            <p:cNvSpPr>
              <a:spLocks/>
            </p:cNvSpPr>
            <p:nvPr/>
          </p:nvSpPr>
          <p:spPr bwMode="auto">
            <a:xfrm>
              <a:off x="5263" y="1269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4" name="Freeform 68"/>
            <p:cNvSpPr>
              <a:spLocks/>
            </p:cNvSpPr>
            <p:nvPr/>
          </p:nvSpPr>
          <p:spPr bwMode="auto">
            <a:xfrm>
              <a:off x="5269" y="1287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5" name="Freeform 69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6" name="Freeform 70"/>
            <p:cNvSpPr>
              <a:spLocks/>
            </p:cNvSpPr>
            <p:nvPr/>
          </p:nvSpPr>
          <p:spPr bwMode="auto">
            <a:xfrm>
              <a:off x="5319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7" name="Freeform 71"/>
            <p:cNvSpPr>
              <a:spLocks/>
            </p:cNvSpPr>
            <p:nvPr/>
          </p:nvSpPr>
          <p:spPr bwMode="auto">
            <a:xfrm>
              <a:off x="5319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8" name="Freeform 72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9" name="Freeform 73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0" name="Freeform 74"/>
            <p:cNvSpPr>
              <a:spLocks/>
            </p:cNvSpPr>
            <p:nvPr/>
          </p:nvSpPr>
          <p:spPr bwMode="auto">
            <a:xfrm>
              <a:off x="5301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1" name="Freeform 75"/>
            <p:cNvSpPr>
              <a:spLocks/>
            </p:cNvSpPr>
            <p:nvPr/>
          </p:nvSpPr>
          <p:spPr bwMode="auto">
            <a:xfrm>
              <a:off x="5307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2" name="Freeform 76"/>
            <p:cNvSpPr>
              <a:spLocks/>
            </p:cNvSpPr>
            <p:nvPr/>
          </p:nvSpPr>
          <p:spPr bwMode="auto">
            <a:xfrm>
              <a:off x="5313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3" name="Freeform 77"/>
            <p:cNvSpPr>
              <a:spLocks/>
            </p:cNvSpPr>
            <p:nvPr/>
          </p:nvSpPr>
          <p:spPr bwMode="auto">
            <a:xfrm>
              <a:off x="5319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4" name="Freeform 78"/>
            <p:cNvSpPr>
              <a:spLocks/>
            </p:cNvSpPr>
            <p:nvPr/>
          </p:nvSpPr>
          <p:spPr bwMode="auto">
            <a:xfrm>
              <a:off x="5319" y="1226"/>
              <a:ext cx="41" cy="14"/>
            </a:xfrm>
            <a:custGeom>
              <a:avLst/>
              <a:gdLst>
                <a:gd name="T0" fmla="*/ 0 w 41"/>
                <a:gd name="T1" fmla="*/ 41 h 12"/>
                <a:gd name="T2" fmla="*/ 6 w 41"/>
                <a:gd name="T3" fmla="*/ 21 h 12"/>
                <a:gd name="T4" fmla="*/ 12 w 41"/>
                <a:gd name="T5" fmla="*/ 21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21 h 12"/>
                <a:gd name="T22" fmla="*/ 29 w 41"/>
                <a:gd name="T23" fmla="*/ 21 h 12"/>
                <a:gd name="T24" fmla="*/ 23 w 41"/>
                <a:gd name="T25" fmla="*/ 21 h 12"/>
                <a:gd name="T26" fmla="*/ 17 w 41"/>
                <a:gd name="T27" fmla="*/ 21 h 12"/>
                <a:gd name="T28" fmla="*/ 12 w 41"/>
                <a:gd name="T29" fmla="*/ 21 h 12"/>
                <a:gd name="T30" fmla="*/ 6 w 41"/>
                <a:gd name="T31" fmla="*/ 21 h 12"/>
                <a:gd name="T32" fmla="*/ 0 w 41"/>
                <a:gd name="T33" fmla="*/ 4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5" name="Freeform 79"/>
            <p:cNvSpPr>
              <a:spLocks/>
            </p:cNvSpPr>
            <p:nvPr/>
          </p:nvSpPr>
          <p:spPr bwMode="auto">
            <a:xfrm>
              <a:off x="5319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6" name="Freeform 80"/>
            <p:cNvSpPr>
              <a:spLocks/>
            </p:cNvSpPr>
            <p:nvPr/>
          </p:nvSpPr>
          <p:spPr bwMode="auto">
            <a:xfrm>
              <a:off x="5319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7" name="Freeform 81"/>
            <p:cNvSpPr>
              <a:spLocks/>
            </p:cNvSpPr>
            <p:nvPr/>
          </p:nvSpPr>
          <p:spPr bwMode="auto">
            <a:xfrm>
              <a:off x="5319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8" name="Freeform 82"/>
            <p:cNvSpPr>
              <a:spLocks/>
            </p:cNvSpPr>
            <p:nvPr/>
          </p:nvSpPr>
          <p:spPr bwMode="auto">
            <a:xfrm>
              <a:off x="5319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9" name="Freeform 83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0" name="Freeform 84"/>
            <p:cNvSpPr>
              <a:spLocks/>
            </p:cNvSpPr>
            <p:nvPr/>
          </p:nvSpPr>
          <p:spPr bwMode="auto">
            <a:xfrm>
              <a:off x="5251" y="987"/>
              <a:ext cx="30" cy="25"/>
            </a:xfrm>
            <a:custGeom>
              <a:avLst/>
              <a:gdLst>
                <a:gd name="T0" fmla="*/ 30 w 30"/>
                <a:gd name="T1" fmla="*/ 45 h 23"/>
                <a:gd name="T2" fmla="*/ 30 w 30"/>
                <a:gd name="T3" fmla="*/ 33 h 23"/>
                <a:gd name="T4" fmla="*/ 24 w 30"/>
                <a:gd name="T5" fmla="*/ 22 h 23"/>
                <a:gd name="T6" fmla="*/ 18 w 30"/>
                <a:gd name="T7" fmla="*/ 22 h 23"/>
                <a:gd name="T8" fmla="*/ 12 w 30"/>
                <a:gd name="T9" fmla="*/ 14 h 23"/>
                <a:gd name="T10" fmla="*/ 6 w 30"/>
                <a:gd name="T11" fmla="*/ 14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14 h 23"/>
                <a:gd name="T18" fmla="*/ 0 w 30"/>
                <a:gd name="T19" fmla="*/ 14 h 23"/>
                <a:gd name="T20" fmla="*/ 0 w 30"/>
                <a:gd name="T21" fmla="*/ 14 h 23"/>
                <a:gd name="T22" fmla="*/ 6 w 30"/>
                <a:gd name="T23" fmla="*/ 14 h 23"/>
                <a:gd name="T24" fmla="*/ 12 w 30"/>
                <a:gd name="T25" fmla="*/ 22 h 23"/>
                <a:gd name="T26" fmla="*/ 18 w 30"/>
                <a:gd name="T27" fmla="*/ 22 h 23"/>
                <a:gd name="T28" fmla="*/ 24 w 30"/>
                <a:gd name="T29" fmla="*/ 33 h 23"/>
                <a:gd name="T30" fmla="*/ 30 w 30"/>
                <a:gd name="T31" fmla="*/ 33 h 23"/>
                <a:gd name="T32" fmla="*/ 30 w 30"/>
                <a:gd name="T33" fmla="*/ 45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1" name="Freeform 85"/>
            <p:cNvSpPr>
              <a:spLocks/>
            </p:cNvSpPr>
            <p:nvPr/>
          </p:nvSpPr>
          <p:spPr bwMode="auto">
            <a:xfrm>
              <a:off x="5251" y="1000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2" name="Freeform 86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3" name="Freeform 87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4" name="Freeform 88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5" name="Freeform 89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6" name="Freeform 90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7" name="Freeform 91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8" name="Freeform 92"/>
            <p:cNvSpPr>
              <a:spLocks/>
            </p:cNvSpPr>
            <p:nvPr/>
          </p:nvSpPr>
          <p:spPr bwMode="auto">
            <a:xfrm>
              <a:off x="5257" y="975"/>
              <a:ext cx="18" cy="26"/>
            </a:xfrm>
            <a:custGeom>
              <a:avLst/>
              <a:gdLst>
                <a:gd name="T0" fmla="*/ 18 w 18"/>
                <a:gd name="T1" fmla="*/ 46 h 24"/>
                <a:gd name="T2" fmla="*/ 18 w 18"/>
                <a:gd name="T3" fmla="*/ 36 h 24"/>
                <a:gd name="T4" fmla="*/ 12 w 18"/>
                <a:gd name="T5" fmla="*/ 36 h 24"/>
                <a:gd name="T6" fmla="*/ 12 w 18"/>
                <a:gd name="T7" fmla="*/ 36 h 24"/>
                <a:gd name="T8" fmla="*/ 6 w 18"/>
                <a:gd name="T9" fmla="*/ 22 h 24"/>
                <a:gd name="T10" fmla="*/ 0 w 18"/>
                <a:gd name="T11" fmla="*/ 22 h 24"/>
                <a:gd name="T12" fmla="*/ 0 w 18"/>
                <a:gd name="T13" fmla="*/ 14 h 24"/>
                <a:gd name="T14" fmla="*/ 0 w 18"/>
                <a:gd name="T15" fmla="*/ 14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14 h 24"/>
                <a:gd name="T24" fmla="*/ 12 w 18"/>
                <a:gd name="T25" fmla="*/ 14 h 24"/>
                <a:gd name="T26" fmla="*/ 12 w 18"/>
                <a:gd name="T27" fmla="*/ 22 h 24"/>
                <a:gd name="T28" fmla="*/ 18 w 18"/>
                <a:gd name="T29" fmla="*/ 36 h 24"/>
                <a:gd name="T30" fmla="*/ 18 w 18"/>
                <a:gd name="T31" fmla="*/ 36 h 24"/>
                <a:gd name="T32" fmla="*/ 18 w 18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9" name="Freeform 93"/>
            <p:cNvSpPr>
              <a:spLocks/>
            </p:cNvSpPr>
            <p:nvPr/>
          </p:nvSpPr>
          <p:spPr bwMode="auto">
            <a:xfrm>
              <a:off x="5275" y="975"/>
              <a:ext cx="12" cy="26"/>
            </a:xfrm>
            <a:custGeom>
              <a:avLst/>
              <a:gdLst>
                <a:gd name="T0" fmla="*/ 0 w 12"/>
                <a:gd name="T1" fmla="*/ 46 h 24"/>
                <a:gd name="T2" fmla="*/ 6 w 12"/>
                <a:gd name="T3" fmla="*/ 36 h 24"/>
                <a:gd name="T4" fmla="*/ 12 w 12"/>
                <a:gd name="T5" fmla="*/ 22 h 24"/>
                <a:gd name="T6" fmla="*/ 12 w 12"/>
                <a:gd name="T7" fmla="*/ 14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14 h 24"/>
                <a:gd name="T14" fmla="*/ 6 w 12"/>
                <a:gd name="T15" fmla="*/ 36 h 24"/>
                <a:gd name="T16" fmla="*/ 0 w 12"/>
                <a:gd name="T17" fmla="*/ 4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0" name="Freeform 94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1" name="Freeform 95"/>
            <p:cNvSpPr>
              <a:spLocks/>
            </p:cNvSpPr>
            <p:nvPr/>
          </p:nvSpPr>
          <p:spPr bwMode="auto">
            <a:xfrm>
              <a:off x="5281" y="981"/>
              <a:ext cx="18" cy="25"/>
            </a:xfrm>
            <a:custGeom>
              <a:avLst/>
              <a:gdLst>
                <a:gd name="T0" fmla="*/ 0 w 18"/>
                <a:gd name="T1" fmla="*/ 45 h 23"/>
                <a:gd name="T2" fmla="*/ 0 w 18"/>
                <a:gd name="T3" fmla="*/ 45 h 23"/>
                <a:gd name="T4" fmla="*/ 6 w 18"/>
                <a:gd name="T5" fmla="*/ 36 h 23"/>
                <a:gd name="T6" fmla="*/ 6 w 18"/>
                <a:gd name="T7" fmla="*/ 22 h 23"/>
                <a:gd name="T8" fmla="*/ 12 w 18"/>
                <a:gd name="T9" fmla="*/ 22 h 23"/>
                <a:gd name="T10" fmla="*/ 12 w 18"/>
                <a:gd name="T11" fmla="*/ 14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14 h 23"/>
                <a:gd name="T20" fmla="*/ 18 w 18"/>
                <a:gd name="T21" fmla="*/ 14 h 23"/>
                <a:gd name="T22" fmla="*/ 18 w 18"/>
                <a:gd name="T23" fmla="*/ 22 h 23"/>
                <a:gd name="T24" fmla="*/ 12 w 18"/>
                <a:gd name="T25" fmla="*/ 22 h 23"/>
                <a:gd name="T26" fmla="*/ 6 w 18"/>
                <a:gd name="T27" fmla="*/ 36 h 23"/>
                <a:gd name="T28" fmla="*/ 6 w 18"/>
                <a:gd name="T29" fmla="*/ 36 h 23"/>
                <a:gd name="T30" fmla="*/ 0 w 18"/>
                <a:gd name="T31" fmla="*/ 45 h 23"/>
                <a:gd name="T32" fmla="*/ 0 w 18"/>
                <a:gd name="T33" fmla="*/ 45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2" name="Freeform 96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3" name="Freeform 97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4" name="Freeform 98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5" name="Freeform 99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6" name="Freeform 100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7" name="Freeform 101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8" name="Freeform 102"/>
            <p:cNvSpPr>
              <a:spLocks/>
            </p:cNvSpPr>
            <p:nvPr/>
          </p:nvSpPr>
          <p:spPr bwMode="auto">
            <a:xfrm>
              <a:off x="5281" y="993"/>
              <a:ext cx="42" cy="31"/>
            </a:xfrm>
            <a:custGeom>
              <a:avLst/>
              <a:gdLst>
                <a:gd name="T0" fmla="*/ 0 w 42"/>
                <a:gd name="T1" fmla="*/ 49 h 29"/>
                <a:gd name="T2" fmla="*/ 6 w 42"/>
                <a:gd name="T3" fmla="*/ 40 h 29"/>
                <a:gd name="T4" fmla="*/ 12 w 42"/>
                <a:gd name="T5" fmla="*/ 28 h 29"/>
                <a:gd name="T6" fmla="*/ 18 w 42"/>
                <a:gd name="T7" fmla="*/ 19 h 29"/>
                <a:gd name="T8" fmla="*/ 24 w 42"/>
                <a:gd name="T9" fmla="*/ 19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9 h 29"/>
                <a:gd name="T22" fmla="*/ 30 w 42"/>
                <a:gd name="T23" fmla="*/ 19 h 29"/>
                <a:gd name="T24" fmla="*/ 24 w 42"/>
                <a:gd name="T25" fmla="*/ 28 h 29"/>
                <a:gd name="T26" fmla="*/ 18 w 42"/>
                <a:gd name="T27" fmla="*/ 28 h 29"/>
                <a:gd name="T28" fmla="*/ 6 w 42"/>
                <a:gd name="T29" fmla="*/ 40 h 29"/>
                <a:gd name="T30" fmla="*/ 6 w 42"/>
                <a:gd name="T31" fmla="*/ 40 h 29"/>
                <a:gd name="T32" fmla="*/ 0 w 42"/>
                <a:gd name="T33" fmla="*/ 4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9" name="Freeform 103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0" name="Freeform 104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1" name="Freeform 105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2" name="Freeform 106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3" name="Freeform 107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4" name="Freeform 108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5" name="Freeform 109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6" name="Freeform 110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7" name="Freeform 111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8" name="Freeform 112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9" name="Freeform 113"/>
            <p:cNvSpPr>
              <a:spLocks/>
            </p:cNvSpPr>
            <p:nvPr/>
          </p:nvSpPr>
          <p:spPr bwMode="auto">
            <a:xfrm>
              <a:off x="5191" y="987"/>
              <a:ext cx="18" cy="14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21 h 12"/>
                <a:gd name="T6" fmla="*/ 18 w 18"/>
                <a:gd name="T7" fmla="*/ 41 h 12"/>
                <a:gd name="T8" fmla="*/ 18 w 18"/>
                <a:gd name="T9" fmla="*/ 41 h 12"/>
                <a:gd name="T10" fmla="*/ 18 w 18"/>
                <a:gd name="T11" fmla="*/ 41 h 12"/>
                <a:gd name="T12" fmla="*/ 12 w 18"/>
                <a:gd name="T13" fmla="*/ 41 h 12"/>
                <a:gd name="T14" fmla="*/ 12 w 18"/>
                <a:gd name="T15" fmla="*/ 21 h 12"/>
                <a:gd name="T16" fmla="*/ 6 w 18"/>
                <a:gd name="T17" fmla="*/ 21 h 12"/>
                <a:gd name="T18" fmla="*/ 6 w 18"/>
                <a:gd name="T19" fmla="*/ 21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0" name="Freeform 114"/>
            <p:cNvSpPr>
              <a:spLocks/>
            </p:cNvSpPr>
            <p:nvPr/>
          </p:nvSpPr>
          <p:spPr bwMode="auto">
            <a:xfrm>
              <a:off x="5209" y="993"/>
              <a:ext cx="30" cy="8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4 h 6"/>
                <a:gd name="T20" fmla="*/ 30 w 30"/>
                <a:gd name="T21" fmla="*/ 64 h 6"/>
                <a:gd name="T22" fmla="*/ 24 w 30"/>
                <a:gd name="T23" fmla="*/ 64 h 6"/>
                <a:gd name="T24" fmla="*/ 18 w 30"/>
                <a:gd name="T25" fmla="*/ 64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1" name="Freeform 115"/>
            <p:cNvSpPr>
              <a:spLocks/>
            </p:cNvSpPr>
            <p:nvPr/>
          </p:nvSpPr>
          <p:spPr bwMode="auto">
            <a:xfrm>
              <a:off x="5209" y="1000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2" name="Freeform 116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3" name="Freeform 117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4" name="Freeform 118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5" name="Freeform 119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6" name="Freeform 120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7" name="Freeform 121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8" name="Freeform 122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9" name="Freeform 123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0" name="Freeform 124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1" name="Freeform 125"/>
            <p:cNvSpPr>
              <a:spLocks/>
            </p:cNvSpPr>
            <p:nvPr/>
          </p:nvSpPr>
          <p:spPr bwMode="auto">
            <a:xfrm>
              <a:off x="4590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2" name="Freeform 126"/>
            <p:cNvSpPr>
              <a:spLocks/>
            </p:cNvSpPr>
            <p:nvPr/>
          </p:nvSpPr>
          <p:spPr bwMode="auto">
            <a:xfrm>
              <a:off x="4608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3" name="Freeform 127"/>
            <p:cNvSpPr>
              <a:spLocks/>
            </p:cNvSpPr>
            <p:nvPr/>
          </p:nvSpPr>
          <p:spPr bwMode="auto">
            <a:xfrm>
              <a:off x="4459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4" name="Freeform 128"/>
            <p:cNvSpPr>
              <a:spLocks/>
            </p:cNvSpPr>
            <p:nvPr/>
          </p:nvSpPr>
          <p:spPr bwMode="auto">
            <a:xfrm>
              <a:off x="4453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5" name="Freeform 129"/>
            <p:cNvSpPr>
              <a:spLocks/>
            </p:cNvSpPr>
            <p:nvPr/>
          </p:nvSpPr>
          <p:spPr bwMode="auto">
            <a:xfrm>
              <a:off x="4459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6" name="Freeform 130"/>
            <p:cNvSpPr>
              <a:spLocks/>
            </p:cNvSpPr>
            <p:nvPr/>
          </p:nvSpPr>
          <p:spPr bwMode="auto">
            <a:xfrm>
              <a:off x="4614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7" name="Freeform 131"/>
            <p:cNvSpPr>
              <a:spLocks/>
            </p:cNvSpPr>
            <p:nvPr/>
          </p:nvSpPr>
          <p:spPr bwMode="auto">
            <a:xfrm>
              <a:off x="4620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8" name="Freeform 132"/>
            <p:cNvSpPr>
              <a:spLocks/>
            </p:cNvSpPr>
            <p:nvPr/>
          </p:nvSpPr>
          <p:spPr bwMode="auto">
            <a:xfrm>
              <a:off x="4602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9" name="Freeform 133"/>
            <p:cNvSpPr>
              <a:spLocks/>
            </p:cNvSpPr>
            <p:nvPr/>
          </p:nvSpPr>
          <p:spPr bwMode="auto">
            <a:xfrm>
              <a:off x="4590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0" name="Freeform 134"/>
            <p:cNvSpPr>
              <a:spLocks/>
            </p:cNvSpPr>
            <p:nvPr/>
          </p:nvSpPr>
          <p:spPr bwMode="auto">
            <a:xfrm>
              <a:off x="4572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1" name="Freeform 135"/>
            <p:cNvSpPr>
              <a:spLocks/>
            </p:cNvSpPr>
            <p:nvPr/>
          </p:nvSpPr>
          <p:spPr bwMode="auto">
            <a:xfrm>
              <a:off x="4560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2" name="Freeform 136"/>
            <p:cNvSpPr>
              <a:spLocks/>
            </p:cNvSpPr>
            <p:nvPr/>
          </p:nvSpPr>
          <p:spPr bwMode="auto">
            <a:xfrm>
              <a:off x="4542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3" name="Freeform 137"/>
            <p:cNvSpPr>
              <a:spLocks/>
            </p:cNvSpPr>
            <p:nvPr/>
          </p:nvSpPr>
          <p:spPr bwMode="auto">
            <a:xfrm>
              <a:off x="453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4" name="Freeform 138"/>
            <p:cNvSpPr>
              <a:spLocks/>
            </p:cNvSpPr>
            <p:nvPr/>
          </p:nvSpPr>
          <p:spPr bwMode="auto">
            <a:xfrm>
              <a:off x="4500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5" name="Freeform 139"/>
            <p:cNvSpPr>
              <a:spLocks/>
            </p:cNvSpPr>
            <p:nvPr/>
          </p:nvSpPr>
          <p:spPr bwMode="auto">
            <a:xfrm>
              <a:off x="4479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6" name="Freeform 140"/>
            <p:cNvSpPr>
              <a:spLocks/>
            </p:cNvSpPr>
            <p:nvPr/>
          </p:nvSpPr>
          <p:spPr bwMode="auto">
            <a:xfrm>
              <a:off x="4467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7" name="Freeform 141"/>
            <p:cNvSpPr>
              <a:spLocks/>
            </p:cNvSpPr>
            <p:nvPr/>
          </p:nvSpPr>
          <p:spPr bwMode="auto">
            <a:xfrm>
              <a:off x="4309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8" name="Freeform 142"/>
            <p:cNvSpPr>
              <a:spLocks/>
            </p:cNvSpPr>
            <p:nvPr/>
          </p:nvSpPr>
          <p:spPr bwMode="auto">
            <a:xfrm>
              <a:off x="4309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9" name="Freeform 143"/>
            <p:cNvSpPr>
              <a:spLocks/>
            </p:cNvSpPr>
            <p:nvPr/>
          </p:nvSpPr>
          <p:spPr bwMode="auto">
            <a:xfrm>
              <a:off x="4321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0" name="Freeform 144"/>
            <p:cNvSpPr>
              <a:spLocks/>
            </p:cNvSpPr>
            <p:nvPr/>
          </p:nvSpPr>
          <p:spPr bwMode="auto">
            <a:xfrm>
              <a:off x="4345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1" name="Freeform 145"/>
            <p:cNvSpPr>
              <a:spLocks/>
            </p:cNvSpPr>
            <p:nvPr/>
          </p:nvSpPr>
          <p:spPr bwMode="auto">
            <a:xfrm>
              <a:off x="4369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2" name="Freeform 146"/>
            <p:cNvSpPr>
              <a:spLocks/>
            </p:cNvSpPr>
            <p:nvPr/>
          </p:nvSpPr>
          <p:spPr bwMode="auto">
            <a:xfrm>
              <a:off x="438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3" name="Freeform 147"/>
            <p:cNvSpPr>
              <a:spLocks/>
            </p:cNvSpPr>
            <p:nvPr/>
          </p:nvSpPr>
          <p:spPr bwMode="auto">
            <a:xfrm>
              <a:off x="4405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" name="Freeform 148"/>
            <p:cNvSpPr>
              <a:spLocks/>
            </p:cNvSpPr>
            <p:nvPr/>
          </p:nvSpPr>
          <p:spPr bwMode="auto">
            <a:xfrm>
              <a:off x="4423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" name="Freeform 149"/>
            <p:cNvSpPr>
              <a:spLocks/>
            </p:cNvSpPr>
            <p:nvPr/>
          </p:nvSpPr>
          <p:spPr bwMode="auto">
            <a:xfrm>
              <a:off x="4441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" name="Freeform 150"/>
            <p:cNvSpPr>
              <a:spLocks/>
            </p:cNvSpPr>
            <p:nvPr/>
          </p:nvSpPr>
          <p:spPr bwMode="auto">
            <a:xfrm>
              <a:off x="4297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" name="Freeform 151"/>
            <p:cNvSpPr>
              <a:spLocks/>
            </p:cNvSpPr>
            <p:nvPr/>
          </p:nvSpPr>
          <p:spPr bwMode="auto">
            <a:xfrm>
              <a:off x="4297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" name="Freeform 152"/>
            <p:cNvSpPr>
              <a:spLocks/>
            </p:cNvSpPr>
            <p:nvPr/>
          </p:nvSpPr>
          <p:spPr bwMode="auto">
            <a:xfrm>
              <a:off x="4285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" name="Freeform 153"/>
            <p:cNvSpPr>
              <a:spLocks/>
            </p:cNvSpPr>
            <p:nvPr/>
          </p:nvSpPr>
          <p:spPr bwMode="auto">
            <a:xfrm>
              <a:off x="4303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0" name="Freeform 154"/>
            <p:cNvSpPr>
              <a:spLocks/>
            </p:cNvSpPr>
            <p:nvPr/>
          </p:nvSpPr>
          <p:spPr bwMode="auto">
            <a:xfrm>
              <a:off x="4447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1" name="Freeform 155"/>
            <p:cNvSpPr>
              <a:spLocks/>
            </p:cNvSpPr>
            <p:nvPr/>
          </p:nvSpPr>
          <p:spPr bwMode="auto">
            <a:xfrm>
              <a:off x="4459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2" name="Freeform 156"/>
            <p:cNvSpPr>
              <a:spLocks/>
            </p:cNvSpPr>
            <p:nvPr/>
          </p:nvSpPr>
          <p:spPr bwMode="auto">
            <a:xfrm>
              <a:off x="4429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3" name="Freeform 157"/>
            <p:cNvSpPr>
              <a:spLocks/>
            </p:cNvSpPr>
            <p:nvPr/>
          </p:nvSpPr>
          <p:spPr bwMode="auto">
            <a:xfrm>
              <a:off x="4411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4" name="Freeform 158"/>
            <p:cNvSpPr>
              <a:spLocks/>
            </p:cNvSpPr>
            <p:nvPr/>
          </p:nvSpPr>
          <p:spPr bwMode="auto">
            <a:xfrm>
              <a:off x="4393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5" name="Freeform 159"/>
            <p:cNvSpPr>
              <a:spLocks/>
            </p:cNvSpPr>
            <p:nvPr/>
          </p:nvSpPr>
          <p:spPr bwMode="auto">
            <a:xfrm>
              <a:off x="435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6" name="Freeform 160"/>
            <p:cNvSpPr>
              <a:spLocks/>
            </p:cNvSpPr>
            <p:nvPr/>
          </p:nvSpPr>
          <p:spPr bwMode="auto">
            <a:xfrm>
              <a:off x="4315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7" name="Freeform 161"/>
            <p:cNvSpPr>
              <a:spLocks/>
            </p:cNvSpPr>
            <p:nvPr/>
          </p:nvSpPr>
          <p:spPr bwMode="auto">
            <a:xfrm>
              <a:off x="4369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8" name="Freeform 162"/>
            <p:cNvSpPr>
              <a:spLocks/>
            </p:cNvSpPr>
            <p:nvPr/>
          </p:nvSpPr>
          <p:spPr bwMode="auto">
            <a:xfrm>
              <a:off x="4357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9" name="Freeform 163"/>
            <p:cNvSpPr>
              <a:spLocks/>
            </p:cNvSpPr>
            <p:nvPr/>
          </p:nvSpPr>
          <p:spPr bwMode="auto">
            <a:xfrm>
              <a:off x="4333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0" name="Freeform 164"/>
            <p:cNvSpPr>
              <a:spLocks/>
            </p:cNvSpPr>
            <p:nvPr/>
          </p:nvSpPr>
          <p:spPr bwMode="auto">
            <a:xfrm>
              <a:off x="4333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1" name="Freeform 165"/>
            <p:cNvSpPr>
              <a:spLocks/>
            </p:cNvSpPr>
            <p:nvPr/>
          </p:nvSpPr>
          <p:spPr bwMode="auto">
            <a:xfrm>
              <a:off x="4198" y="2158"/>
              <a:ext cx="131" cy="31"/>
            </a:xfrm>
            <a:custGeom>
              <a:avLst/>
              <a:gdLst>
                <a:gd name="T0" fmla="*/ 131 w 131"/>
                <a:gd name="T1" fmla="*/ 40 h 29"/>
                <a:gd name="T2" fmla="*/ 131 w 131"/>
                <a:gd name="T3" fmla="*/ 49 h 29"/>
                <a:gd name="T4" fmla="*/ 131 w 131"/>
                <a:gd name="T5" fmla="*/ 49 h 29"/>
                <a:gd name="T6" fmla="*/ 131 w 131"/>
                <a:gd name="T7" fmla="*/ 49 h 29"/>
                <a:gd name="T8" fmla="*/ 125 w 131"/>
                <a:gd name="T9" fmla="*/ 49 h 29"/>
                <a:gd name="T10" fmla="*/ 119 w 131"/>
                <a:gd name="T11" fmla="*/ 40 h 29"/>
                <a:gd name="T12" fmla="*/ 113 w 131"/>
                <a:gd name="T13" fmla="*/ 28 h 29"/>
                <a:gd name="T14" fmla="*/ 101 w 131"/>
                <a:gd name="T15" fmla="*/ 19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9 h 29"/>
                <a:gd name="T38" fmla="*/ 6 w 131"/>
                <a:gd name="T39" fmla="*/ 19 h 29"/>
                <a:gd name="T40" fmla="*/ 0 w 131"/>
                <a:gd name="T41" fmla="*/ 19 h 29"/>
                <a:gd name="T42" fmla="*/ 6 w 131"/>
                <a:gd name="T43" fmla="*/ 19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9 h 29"/>
                <a:gd name="T70" fmla="*/ 125 w 131"/>
                <a:gd name="T71" fmla="*/ 28 h 29"/>
                <a:gd name="T72" fmla="*/ 131 w 131"/>
                <a:gd name="T73" fmla="*/ 4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2" name="Freeform 166"/>
            <p:cNvSpPr>
              <a:spLocks/>
            </p:cNvSpPr>
            <p:nvPr/>
          </p:nvSpPr>
          <p:spPr bwMode="auto">
            <a:xfrm>
              <a:off x="4196" y="2163"/>
              <a:ext cx="18" cy="32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20 h 30"/>
                <a:gd name="T8" fmla="*/ 6 w 18"/>
                <a:gd name="T9" fmla="*/ 20 h 30"/>
                <a:gd name="T10" fmla="*/ 6 w 18"/>
                <a:gd name="T11" fmla="*/ 29 h 30"/>
                <a:gd name="T12" fmla="*/ 0 w 18"/>
                <a:gd name="T13" fmla="*/ 41 h 30"/>
                <a:gd name="T14" fmla="*/ 0 w 18"/>
                <a:gd name="T15" fmla="*/ 41 h 30"/>
                <a:gd name="T16" fmla="*/ 0 w 18"/>
                <a:gd name="T17" fmla="*/ 50 h 30"/>
                <a:gd name="T18" fmla="*/ 6 w 18"/>
                <a:gd name="T19" fmla="*/ 41 h 30"/>
                <a:gd name="T20" fmla="*/ 12 w 18"/>
                <a:gd name="T21" fmla="*/ 29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3" name="Freeform 167"/>
            <p:cNvSpPr>
              <a:spLocks/>
            </p:cNvSpPr>
            <p:nvPr/>
          </p:nvSpPr>
          <p:spPr bwMode="auto">
            <a:xfrm>
              <a:off x="4208" y="2158"/>
              <a:ext cx="18" cy="37"/>
            </a:xfrm>
            <a:custGeom>
              <a:avLst/>
              <a:gdLst>
                <a:gd name="T0" fmla="*/ 0 w 18"/>
                <a:gd name="T1" fmla="*/ 54 h 35"/>
                <a:gd name="T2" fmla="*/ 0 w 18"/>
                <a:gd name="T3" fmla="*/ 45 h 35"/>
                <a:gd name="T4" fmla="*/ 0 w 18"/>
                <a:gd name="T5" fmla="*/ 45 h 35"/>
                <a:gd name="T6" fmla="*/ 0 w 18"/>
                <a:gd name="T7" fmla="*/ 35 h 35"/>
                <a:gd name="T8" fmla="*/ 0 w 18"/>
                <a:gd name="T9" fmla="*/ 25 h 35"/>
                <a:gd name="T10" fmla="*/ 6 w 18"/>
                <a:gd name="T11" fmla="*/ 25 h 35"/>
                <a:gd name="T12" fmla="*/ 12 w 18"/>
                <a:gd name="T13" fmla="*/ 19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9 h 35"/>
                <a:gd name="T22" fmla="*/ 12 w 18"/>
                <a:gd name="T23" fmla="*/ 25 h 35"/>
                <a:gd name="T24" fmla="*/ 6 w 18"/>
                <a:gd name="T25" fmla="*/ 25 h 35"/>
                <a:gd name="T26" fmla="*/ 6 w 18"/>
                <a:gd name="T27" fmla="*/ 35 h 35"/>
                <a:gd name="T28" fmla="*/ 0 w 18"/>
                <a:gd name="T29" fmla="*/ 45 h 35"/>
                <a:gd name="T30" fmla="*/ 0 w 18"/>
                <a:gd name="T31" fmla="*/ 45 h 35"/>
                <a:gd name="T32" fmla="*/ 0 w 18"/>
                <a:gd name="T33" fmla="*/ 5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4" name="Freeform 168"/>
            <p:cNvSpPr>
              <a:spLocks/>
            </p:cNvSpPr>
            <p:nvPr/>
          </p:nvSpPr>
          <p:spPr bwMode="auto">
            <a:xfrm>
              <a:off x="4226" y="2158"/>
              <a:ext cx="24" cy="43"/>
            </a:xfrm>
            <a:custGeom>
              <a:avLst/>
              <a:gdLst>
                <a:gd name="T0" fmla="*/ 0 w 24"/>
                <a:gd name="T1" fmla="*/ 59 h 41"/>
                <a:gd name="T2" fmla="*/ 0 w 24"/>
                <a:gd name="T3" fmla="*/ 51 h 41"/>
                <a:gd name="T4" fmla="*/ 0 w 24"/>
                <a:gd name="T5" fmla="*/ 51 h 41"/>
                <a:gd name="T6" fmla="*/ 6 w 24"/>
                <a:gd name="T7" fmla="*/ 43 h 41"/>
                <a:gd name="T8" fmla="*/ 6 w 24"/>
                <a:gd name="T9" fmla="*/ 31 h 41"/>
                <a:gd name="T10" fmla="*/ 12 w 24"/>
                <a:gd name="T11" fmla="*/ 19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9 h 41"/>
                <a:gd name="T24" fmla="*/ 12 w 24"/>
                <a:gd name="T25" fmla="*/ 31 h 41"/>
                <a:gd name="T26" fmla="*/ 12 w 24"/>
                <a:gd name="T27" fmla="*/ 43 h 41"/>
                <a:gd name="T28" fmla="*/ 6 w 24"/>
                <a:gd name="T29" fmla="*/ 51 h 41"/>
                <a:gd name="T30" fmla="*/ 6 w 24"/>
                <a:gd name="T31" fmla="*/ 59 h 41"/>
                <a:gd name="T32" fmla="*/ 0 w 24"/>
                <a:gd name="T33" fmla="*/ 59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5" name="Freeform 169"/>
            <p:cNvSpPr>
              <a:spLocks/>
            </p:cNvSpPr>
            <p:nvPr/>
          </p:nvSpPr>
          <p:spPr bwMode="auto">
            <a:xfrm>
              <a:off x="4250" y="2158"/>
              <a:ext cx="24" cy="49"/>
            </a:xfrm>
            <a:custGeom>
              <a:avLst/>
              <a:gdLst>
                <a:gd name="T0" fmla="*/ 0 w 24"/>
                <a:gd name="T1" fmla="*/ 65 h 47"/>
                <a:gd name="T2" fmla="*/ 0 w 24"/>
                <a:gd name="T3" fmla="*/ 57 h 47"/>
                <a:gd name="T4" fmla="*/ 0 w 24"/>
                <a:gd name="T5" fmla="*/ 50 h 47"/>
                <a:gd name="T6" fmla="*/ 0 w 24"/>
                <a:gd name="T7" fmla="*/ 38 h 47"/>
                <a:gd name="T8" fmla="*/ 6 w 24"/>
                <a:gd name="T9" fmla="*/ 31 h 47"/>
                <a:gd name="T10" fmla="*/ 12 w 24"/>
                <a:gd name="T11" fmla="*/ 25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25 h 47"/>
                <a:gd name="T24" fmla="*/ 12 w 24"/>
                <a:gd name="T25" fmla="*/ 31 h 47"/>
                <a:gd name="T26" fmla="*/ 6 w 24"/>
                <a:gd name="T27" fmla="*/ 50 h 47"/>
                <a:gd name="T28" fmla="*/ 6 w 24"/>
                <a:gd name="T29" fmla="*/ 57 h 47"/>
                <a:gd name="T30" fmla="*/ 0 w 24"/>
                <a:gd name="T31" fmla="*/ 57 h 47"/>
                <a:gd name="T32" fmla="*/ 0 w 24"/>
                <a:gd name="T33" fmla="*/ 65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6" name="Freeform 170"/>
            <p:cNvSpPr>
              <a:spLocks/>
            </p:cNvSpPr>
            <p:nvPr/>
          </p:nvSpPr>
          <p:spPr bwMode="auto">
            <a:xfrm>
              <a:off x="4264" y="2163"/>
              <a:ext cx="29" cy="38"/>
            </a:xfrm>
            <a:custGeom>
              <a:avLst/>
              <a:gdLst>
                <a:gd name="T0" fmla="*/ 0 w 29"/>
                <a:gd name="T1" fmla="*/ 55 h 36"/>
                <a:gd name="T2" fmla="*/ 0 w 29"/>
                <a:gd name="T3" fmla="*/ 55 h 36"/>
                <a:gd name="T4" fmla="*/ 0 w 29"/>
                <a:gd name="T5" fmla="*/ 46 h 36"/>
                <a:gd name="T6" fmla="*/ 6 w 29"/>
                <a:gd name="T7" fmla="*/ 37 h 36"/>
                <a:gd name="T8" fmla="*/ 12 w 29"/>
                <a:gd name="T9" fmla="*/ 26 h 36"/>
                <a:gd name="T10" fmla="*/ 18 w 29"/>
                <a:gd name="T11" fmla="*/ 20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20 h 36"/>
                <a:gd name="T24" fmla="*/ 18 w 29"/>
                <a:gd name="T25" fmla="*/ 26 h 36"/>
                <a:gd name="T26" fmla="*/ 12 w 29"/>
                <a:gd name="T27" fmla="*/ 37 h 36"/>
                <a:gd name="T28" fmla="*/ 6 w 29"/>
                <a:gd name="T29" fmla="*/ 46 h 36"/>
                <a:gd name="T30" fmla="*/ 0 w 29"/>
                <a:gd name="T31" fmla="*/ 55 h 36"/>
                <a:gd name="T32" fmla="*/ 0 w 29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7" name="Freeform 171"/>
            <p:cNvSpPr>
              <a:spLocks/>
            </p:cNvSpPr>
            <p:nvPr/>
          </p:nvSpPr>
          <p:spPr bwMode="auto">
            <a:xfrm>
              <a:off x="4282" y="2169"/>
              <a:ext cx="23" cy="32"/>
            </a:xfrm>
            <a:custGeom>
              <a:avLst/>
              <a:gdLst>
                <a:gd name="T0" fmla="*/ 0 w 23"/>
                <a:gd name="T1" fmla="*/ 50 h 30"/>
                <a:gd name="T2" fmla="*/ 0 w 23"/>
                <a:gd name="T3" fmla="*/ 41 h 30"/>
                <a:gd name="T4" fmla="*/ 0 w 23"/>
                <a:gd name="T5" fmla="*/ 41 h 30"/>
                <a:gd name="T6" fmla="*/ 0 w 23"/>
                <a:gd name="T7" fmla="*/ 29 h 30"/>
                <a:gd name="T8" fmla="*/ 5 w 23"/>
                <a:gd name="T9" fmla="*/ 20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20 h 30"/>
                <a:gd name="T24" fmla="*/ 11 w 23"/>
                <a:gd name="T25" fmla="*/ 29 h 30"/>
                <a:gd name="T26" fmla="*/ 5 w 23"/>
                <a:gd name="T27" fmla="*/ 41 h 30"/>
                <a:gd name="T28" fmla="*/ 5 w 23"/>
                <a:gd name="T29" fmla="*/ 41 h 30"/>
                <a:gd name="T30" fmla="*/ 0 w 23"/>
                <a:gd name="T31" fmla="*/ 50 h 30"/>
                <a:gd name="T32" fmla="*/ 0 w 23"/>
                <a:gd name="T33" fmla="*/ 5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8" name="Freeform 172"/>
            <p:cNvSpPr>
              <a:spLocks/>
            </p:cNvSpPr>
            <p:nvPr/>
          </p:nvSpPr>
          <p:spPr bwMode="auto">
            <a:xfrm>
              <a:off x="4291" y="2175"/>
              <a:ext cx="24" cy="26"/>
            </a:xfrm>
            <a:custGeom>
              <a:avLst/>
              <a:gdLst>
                <a:gd name="T0" fmla="*/ 0 w 24"/>
                <a:gd name="T1" fmla="*/ 46 h 24"/>
                <a:gd name="T2" fmla="*/ 0 w 24"/>
                <a:gd name="T3" fmla="*/ 36 h 24"/>
                <a:gd name="T4" fmla="*/ 6 w 24"/>
                <a:gd name="T5" fmla="*/ 36 h 24"/>
                <a:gd name="T6" fmla="*/ 6 w 24"/>
                <a:gd name="T7" fmla="*/ 22 h 24"/>
                <a:gd name="T8" fmla="*/ 12 w 24"/>
                <a:gd name="T9" fmla="*/ 22 h 24"/>
                <a:gd name="T10" fmla="*/ 18 w 24"/>
                <a:gd name="T11" fmla="*/ 14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14 h 24"/>
                <a:gd name="T22" fmla="*/ 18 w 24"/>
                <a:gd name="T23" fmla="*/ 22 h 24"/>
                <a:gd name="T24" fmla="*/ 12 w 24"/>
                <a:gd name="T25" fmla="*/ 22 h 24"/>
                <a:gd name="T26" fmla="*/ 12 w 24"/>
                <a:gd name="T27" fmla="*/ 36 h 24"/>
                <a:gd name="T28" fmla="*/ 6 w 24"/>
                <a:gd name="T29" fmla="*/ 36 h 24"/>
                <a:gd name="T30" fmla="*/ 6 w 24"/>
                <a:gd name="T31" fmla="*/ 46 h 24"/>
                <a:gd name="T32" fmla="*/ 0 w 24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9" name="Freeform 173"/>
            <p:cNvSpPr>
              <a:spLocks/>
            </p:cNvSpPr>
            <p:nvPr/>
          </p:nvSpPr>
          <p:spPr bwMode="auto">
            <a:xfrm>
              <a:off x="4309" y="2181"/>
              <a:ext cx="12" cy="14"/>
            </a:xfrm>
            <a:custGeom>
              <a:avLst/>
              <a:gdLst>
                <a:gd name="T0" fmla="*/ 0 w 12"/>
                <a:gd name="T1" fmla="*/ 41 h 12"/>
                <a:gd name="T2" fmla="*/ 0 w 12"/>
                <a:gd name="T3" fmla="*/ 41 h 12"/>
                <a:gd name="T4" fmla="*/ 6 w 12"/>
                <a:gd name="T5" fmla="*/ 21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21 h 12"/>
                <a:gd name="T14" fmla="*/ 0 w 12"/>
                <a:gd name="T15" fmla="*/ 41 h 12"/>
                <a:gd name="T16" fmla="*/ 0 w 12"/>
                <a:gd name="T17" fmla="*/ 4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0" name="Freeform 174"/>
            <p:cNvSpPr>
              <a:spLocks/>
            </p:cNvSpPr>
            <p:nvPr/>
          </p:nvSpPr>
          <p:spPr bwMode="auto">
            <a:xfrm>
              <a:off x="4184" y="2169"/>
              <a:ext cx="18" cy="20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27 h 18"/>
                <a:gd name="T6" fmla="*/ 6 w 18"/>
                <a:gd name="T7" fmla="*/ 41 h 18"/>
                <a:gd name="T8" fmla="*/ 6 w 18"/>
                <a:gd name="T9" fmla="*/ 41 h 18"/>
                <a:gd name="T10" fmla="*/ 0 w 18"/>
                <a:gd name="T11" fmla="*/ 27 h 18"/>
                <a:gd name="T12" fmla="*/ 6 w 18"/>
                <a:gd name="T13" fmla="*/ 27 h 18"/>
                <a:gd name="T14" fmla="*/ 6 w 18"/>
                <a:gd name="T15" fmla="*/ 14 h 18"/>
                <a:gd name="T16" fmla="*/ 6 w 18"/>
                <a:gd name="T17" fmla="*/ 14 h 18"/>
                <a:gd name="T18" fmla="*/ 12 w 18"/>
                <a:gd name="T19" fmla="*/ 14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1" name="Freeform 175"/>
            <p:cNvSpPr>
              <a:spLocks/>
            </p:cNvSpPr>
            <p:nvPr/>
          </p:nvSpPr>
          <p:spPr bwMode="auto">
            <a:xfrm>
              <a:off x="4184" y="2159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2" name="Freeform 176"/>
            <p:cNvSpPr>
              <a:spLocks/>
            </p:cNvSpPr>
            <p:nvPr/>
          </p:nvSpPr>
          <p:spPr bwMode="auto">
            <a:xfrm>
              <a:off x="4178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3" name="Freeform 177"/>
            <p:cNvSpPr>
              <a:spLocks/>
            </p:cNvSpPr>
            <p:nvPr/>
          </p:nvSpPr>
          <p:spPr bwMode="auto">
            <a:xfrm>
              <a:off x="4190" y="2147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4" name="Freeform 178"/>
            <p:cNvSpPr>
              <a:spLocks/>
            </p:cNvSpPr>
            <p:nvPr/>
          </p:nvSpPr>
          <p:spPr bwMode="auto">
            <a:xfrm>
              <a:off x="4315" y="2153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5" name="Freeform 179"/>
            <p:cNvSpPr>
              <a:spLocks/>
            </p:cNvSpPr>
            <p:nvPr/>
          </p:nvSpPr>
          <p:spPr bwMode="auto">
            <a:xfrm>
              <a:off x="4321" y="2153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6" name="Freeform 180"/>
            <p:cNvSpPr>
              <a:spLocks/>
            </p:cNvSpPr>
            <p:nvPr/>
          </p:nvSpPr>
          <p:spPr bwMode="auto">
            <a:xfrm>
              <a:off x="4297" y="2141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7" name="Freeform 181"/>
            <p:cNvSpPr>
              <a:spLocks/>
            </p:cNvSpPr>
            <p:nvPr/>
          </p:nvSpPr>
          <p:spPr bwMode="auto">
            <a:xfrm>
              <a:off x="4285" y="2135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8" name="Freeform 182"/>
            <p:cNvSpPr>
              <a:spLocks/>
            </p:cNvSpPr>
            <p:nvPr/>
          </p:nvSpPr>
          <p:spPr bwMode="auto">
            <a:xfrm>
              <a:off x="4268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9" name="Freeform 183"/>
            <p:cNvSpPr>
              <a:spLocks/>
            </p:cNvSpPr>
            <p:nvPr/>
          </p:nvSpPr>
          <p:spPr bwMode="auto">
            <a:xfrm>
              <a:off x="4232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0" name="Freeform 184"/>
            <p:cNvSpPr>
              <a:spLocks/>
            </p:cNvSpPr>
            <p:nvPr/>
          </p:nvSpPr>
          <p:spPr bwMode="auto">
            <a:xfrm>
              <a:off x="4202" y="2129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1" name="Freeform 185"/>
            <p:cNvSpPr>
              <a:spLocks/>
            </p:cNvSpPr>
            <p:nvPr/>
          </p:nvSpPr>
          <p:spPr bwMode="auto">
            <a:xfrm>
              <a:off x="4250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2" name="Freeform 186"/>
            <p:cNvSpPr>
              <a:spLocks/>
            </p:cNvSpPr>
            <p:nvPr/>
          </p:nvSpPr>
          <p:spPr bwMode="auto">
            <a:xfrm>
              <a:off x="4238" y="2158"/>
              <a:ext cx="24" cy="43"/>
            </a:xfrm>
            <a:custGeom>
              <a:avLst/>
              <a:gdLst>
                <a:gd name="T0" fmla="*/ 0 w 24"/>
                <a:gd name="T1" fmla="*/ 59 h 41"/>
                <a:gd name="T2" fmla="*/ 0 w 24"/>
                <a:gd name="T3" fmla="*/ 59 h 41"/>
                <a:gd name="T4" fmla="*/ 0 w 24"/>
                <a:gd name="T5" fmla="*/ 51 h 41"/>
                <a:gd name="T6" fmla="*/ 0 w 24"/>
                <a:gd name="T7" fmla="*/ 43 h 41"/>
                <a:gd name="T8" fmla="*/ 6 w 24"/>
                <a:gd name="T9" fmla="*/ 31 h 41"/>
                <a:gd name="T10" fmla="*/ 12 w 24"/>
                <a:gd name="T11" fmla="*/ 19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25 h 41"/>
                <a:gd name="T24" fmla="*/ 12 w 24"/>
                <a:gd name="T25" fmla="*/ 31 h 41"/>
                <a:gd name="T26" fmla="*/ 6 w 24"/>
                <a:gd name="T27" fmla="*/ 43 h 41"/>
                <a:gd name="T28" fmla="*/ 6 w 24"/>
                <a:gd name="T29" fmla="*/ 51 h 41"/>
                <a:gd name="T30" fmla="*/ 0 w 24"/>
                <a:gd name="T31" fmla="*/ 59 h 41"/>
                <a:gd name="T32" fmla="*/ 0 w 24"/>
                <a:gd name="T33" fmla="*/ 59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3" name="Freeform 187"/>
            <p:cNvSpPr>
              <a:spLocks/>
            </p:cNvSpPr>
            <p:nvPr/>
          </p:nvSpPr>
          <p:spPr bwMode="auto">
            <a:xfrm>
              <a:off x="4214" y="2158"/>
              <a:ext cx="24" cy="37"/>
            </a:xfrm>
            <a:custGeom>
              <a:avLst/>
              <a:gdLst>
                <a:gd name="T0" fmla="*/ 0 w 24"/>
                <a:gd name="T1" fmla="*/ 54 h 35"/>
                <a:gd name="T2" fmla="*/ 0 w 24"/>
                <a:gd name="T3" fmla="*/ 54 h 35"/>
                <a:gd name="T4" fmla="*/ 6 w 24"/>
                <a:gd name="T5" fmla="*/ 45 h 35"/>
                <a:gd name="T6" fmla="*/ 6 w 24"/>
                <a:gd name="T7" fmla="*/ 35 h 35"/>
                <a:gd name="T8" fmla="*/ 6 w 24"/>
                <a:gd name="T9" fmla="*/ 25 h 35"/>
                <a:gd name="T10" fmla="*/ 12 w 24"/>
                <a:gd name="T11" fmla="*/ 19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9 h 35"/>
                <a:gd name="T22" fmla="*/ 18 w 24"/>
                <a:gd name="T23" fmla="*/ 25 h 35"/>
                <a:gd name="T24" fmla="*/ 12 w 24"/>
                <a:gd name="T25" fmla="*/ 35 h 35"/>
                <a:gd name="T26" fmla="*/ 12 w 24"/>
                <a:gd name="T27" fmla="*/ 45 h 35"/>
                <a:gd name="T28" fmla="*/ 6 w 24"/>
                <a:gd name="T29" fmla="*/ 45 h 35"/>
                <a:gd name="T30" fmla="*/ 6 w 24"/>
                <a:gd name="T31" fmla="*/ 54 h 35"/>
                <a:gd name="T32" fmla="*/ 0 w 24"/>
                <a:gd name="T33" fmla="*/ 5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4" name="Freeform 188"/>
            <p:cNvSpPr>
              <a:spLocks/>
            </p:cNvSpPr>
            <p:nvPr/>
          </p:nvSpPr>
          <p:spPr bwMode="auto">
            <a:xfrm>
              <a:off x="4214" y="2129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5" name="Freeform 189"/>
            <p:cNvSpPr>
              <a:spLocks/>
            </p:cNvSpPr>
            <p:nvPr/>
          </p:nvSpPr>
          <p:spPr bwMode="auto">
            <a:xfrm>
              <a:off x="5100" y="1637"/>
              <a:ext cx="89" cy="86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8 h 84"/>
                <a:gd name="T4" fmla="*/ 12 w 89"/>
                <a:gd name="T5" fmla="*/ 50 h 84"/>
                <a:gd name="T6" fmla="*/ 24 w 89"/>
                <a:gd name="T7" fmla="*/ 50 h 84"/>
                <a:gd name="T8" fmla="*/ 29 w 89"/>
                <a:gd name="T9" fmla="*/ 50 h 84"/>
                <a:gd name="T10" fmla="*/ 29 w 89"/>
                <a:gd name="T11" fmla="*/ 56 h 84"/>
                <a:gd name="T12" fmla="*/ 29 w 89"/>
                <a:gd name="T13" fmla="*/ 56 h 84"/>
                <a:gd name="T14" fmla="*/ 24 w 89"/>
                <a:gd name="T15" fmla="*/ 56 h 84"/>
                <a:gd name="T16" fmla="*/ 18 w 89"/>
                <a:gd name="T17" fmla="*/ 50 h 84"/>
                <a:gd name="T18" fmla="*/ 6 w 89"/>
                <a:gd name="T19" fmla="*/ 56 h 84"/>
                <a:gd name="T20" fmla="*/ 0 w 89"/>
                <a:gd name="T21" fmla="*/ 62 h 84"/>
                <a:gd name="T22" fmla="*/ 6 w 89"/>
                <a:gd name="T23" fmla="*/ 82 h 84"/>
                <a:gd name="T24" fmla="*/ 12 w 89"/>
                <a:gd name="T25" fmla="*/ 82 h 84"/>
                <a:gd name="T26" fmla="*/ 18 w 89"/>
                <a:gd name="T27" fmla="*/ 82 h 84"/>
                <a:gd name="T28" fmla="*/ 24 w 89"/>
                <a:gd name="T29" fmla="*/ 82 h 84"/>
                <a:gd name="T30" fmla="*/ 29 w 89"/>
                <a:gd name="T31" fmla="*/ 73 h 84"/>
                <a:gd name="T32" fmla="*/ 24 w 89"/>
                <a:gd name="T33" fmla="*/ 88 h 84"/>
                <a:gd name="T34" fmla="*/ 24 w 89"/>
                <a:gd name="T35" fmla="*/ 100 h 84"/>
                <a:gd name="T36" fmla="*/ 29 w 89"/>
                <a:gd name="T37" fmla="*/ 100 h 84"/>
                <a:gd name="T38" fmla="*/ 41 w 89"/>
                <a:gd name="T39" fmla="*/ 100 h 84"/>
                <a:gd name="T40" fmla="*/ 41 w 89"/>
                <a:gd name="T41" fmla="*/ 88 h 84"/>
                <a:gd name="T42" fmla="*/ 41 w 89"/>
                <a:gd name="T43" fmla="*/ 82 h 84"/>
                <a:gd name="T44" fmla="*/ 41 w 89"/>
                <a:gd name="T45" fmla="*/ 73 h 84"/>
                <a:gd name="T46" fmla="*/ 41 w 89"/>
                <a:gd name="T47" fmla="*/ 82 h 84"/>
                <a:gd name="T48" fmla="*/ 47 w 89"/>
                <a:gd name="T49" fmla="*/ 88 h 84"/>
                <a:gd name="T50" fmla="*/ 59 w 89"/>
                <a:gd name="T51" fmla="*/ 88 h 84"/>
                <a:gd name="T52" fmla="*/ 71 w 89"/>
                <a:gd name="T53" fmla="*/ 94 h 84"/>
                <a:gd name="T54" fmla="*/ 83 w 89"/>
                <a:gd name="T55" fmla="*/ 88 h 84"/>
                <a:gd name="T56" fmla="*/ 83 w 89"/>
                <a:gd name="T57" fmla="*/ 82 h 84"/>
                <a:gd name="T58" fmla="*/ 83 w 89"/>
                <a:gd name="T59" fmla="*/ 73 h 84"/>
                <a:gd name="T60" fmla="*/ 71 w 89"/>
                <a:gd name="T61" fmla="*/ 62 h 84"/>
                <a:gd name="T62" fmla="*/ 59 w 89"/>
                <a:gd name="T63" fmla="*/ 62 h 84"/>
                <a:gd name="T64" fmla="*/ 65 w 89"/>
                <a:gd name="T65" fmla="*/ 50 h 84"/>
                <a:gd name="T66" fmla="*/ 77 w 89"/>
                <a:gd name="T67" fmla="*/ 50 h 84"/>
                <a:gd name="T68" fmla="*/ 89 w 89"/>
                <a:gd name="T69" fmla="*/ 44 h 84"/>
                <a:gd name="T70" fmla="*/ 89 w 89"/>
                <a:gd name="T71" fmla="*/ 32 h 84"/>
                <a:gd name="T72" fmla="*/ 77 w 89"/>
                <a:gd name="T73" fmla="*/ 18 h 84"/>
                <a:gd name="T74" fmla="*/ 65 w 89"/>
                <a:gd name="T75" fmla="*/ 32 h 84"/>
                <a:gd name="T76" fmla="*/ 65 w 89"/>
                <a:gd name="T77" fmla="*/ 38 h 84"/>
                <a:gd name="T78" fmla="*/ 59 w 89"/>
                <a:gd name="T79" fmla="*/ 44 h 84"/>
                <a:gd name="T80" fmla="*/ 53 w 89"/>
                <a:gd name="T81" fmla="*/ 44 h 84"/>
                <a:gd name="T82" fmla="*/ 53 w 89"/>
                <a:gd name="T83" fmla="*/ 38 h 84"/>
                <a:gd name="T84" fmla="*/ 53 w 89"/>
                <a:gd name="T85" fmla="*/ 32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32 h 84"/>
                <a:gd name="T100" fmla="*/ 41 w 89"/>
                <a:gd name="T101" fmla="*/ 44 h 84"/>
                <a:gd name="T102" fmla="*/ 35 w 89"/>
                <a:gd name="T103" fmla="*/ 44 h 84"/>
                <a:gd name="T104" fmla="*/ 35 w 89"/>
                <a:gd name="T105" fmla="*/ 32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6" name="Freeform 190"/>
            <p:cNvSpPr>
              <a:spLocks/>
            </p:cNvSpPr>
            <p:nvPr/>
          </p:nvSpPr>
          <p:spPr bwMode="auto">
            <a:xfrm>
              <a:off x="5040" y="1751"/>
              <a:ext cx="89" cy="153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38 h 155"/>
                <a:gd name="T16" fmla="*/ 18 w 89"/>
                <a:gd name="T17" fmla="*/ 38 h 155"/>
                <a:gd name="T18" fmla="*/ 18 w 89"/>
                <a:gd name="T19" fmla="*/ 38 h 155"/>
                <a:gd name="T20" fmla="*/ 18 w 89"/>
                <a:gd name="T21" fmla="*/ 40 h 155"/>
                <a:gd name="T22" fmla="*/ 18 w 89"/>
                <a:gd name="T23" fmla="*/ 46 h 155"/>
                <a:gd name="T24" fmla="*/ 18 w 89"/>
                <a:gd name="T25" fmla="*/ 46 h 155"/>
                <a:gd name="T26" fmla="*/ 12 w 89"/>
                <a:gd name="T27" fmla="*/ 52 h 155"/>
                <a:gd name="T28" fmla="*/ 12 w 89"/>
                <a:gd name="T29" fmla="*/ 58 h 155"/>
                <a:gd name="T30" fmla="*/ 6 w 89"/>
                <a:gd name="T31" fmla="*/ 58 h 155"/>
                <a:gd name="T32" fmla="*/ 0 w 89"/>
                <a:gd name="T33" fmla="*/ 64 h 155"/>
                <a:gd name="T34" fmla="*/ 6 w 89"/>
                <a:gd name="T35" fmla="*/ 76 h 155"/>
                <a:gd name="T36" fmla="*/ 12 w 89"/>
                <a:gd name="T37" fmla="*/ 88 h 155"/>
                <a:gd name="T38" fmla="*/ 12 w 89"/>
                <a:gd name="T39" fmla="*/ 100 h 155"/>
                <a:gd name="T40" fmla="*/ 6 w 89"/>
                <a:gd name="T41" fmla="*/ 106 h 155"/>
                <a:gd name="T42" fmla="*/ 12 w 89"/>
                <a:gd name="T43" fmla="*/ 110 h 155"/>
                <a:gd name="T44" fmla="*/ 18 w 89"/>
                <a:gd name="T45" fmla="*/ 110 h 155"/>
                <a:gd name="T46" fmla="*/ 24 w 89"/>
                <a:gd name="T47" fmla="*/ 112 h 155"/>
                <a:gd name="T48" fmla="*/ 30 w 89"/>
                <a:gd name="T49" fmla="*/ 112 h 155"/>
                <a:gd name="T50" fmla="*/ 30 w 89"/>
                <a:gd name="T51" fmla="*/ 115 h 155"/>
                <a:gd name="T52" fmla="*/ 36 w 89"/>
                <a:gd name="T53" fmla="*/ 121 h 155"/>
                <a:gd name="T54" fmla="*/ 42 w 89"/>
                <a:gd name="T55" fmla="*/ 127 h 155"/>
                <a:gd name="T56" fmla="*/ 42 w 89"/>
                <a:gd name="T57" fmla="*/ 139 h 155"/>
                <a:gd name="T58" fmla="*/ 48 w 89"/>
                <a:gd name="T59" fmla="*/ 133 h 155"/>
                <a:gd name="T60" fmla="*/ 48 w 89"/>
                <a:gd name="T61" fmla="*/ 127 h 155"/>
                <a:gd name="T62" fmla="*/ 54 w 89"/>
                <a:gd name="T63" fmla="*/ 121 h 155"/>
                <a:gd name="T64" fmla="*/ 60 w 89"/>
                <a:gd name="T65" fmla="*/ 115 h 155"/>
                <a:gd name="T66" fmla="*/ 60 w 89"/>
                <a:gd name="T67" fmla="*/ 112 h 155"/>
                <a:gd name="T68" fmla="*/ 66 w 89"/>
                <a:gd name="T69" fmla="*/ 112 h 155"/>
                <a:gd name="T70" fmla="*/ 78 w 89"/>
                <a:gd name="T71" fmla="*/ 110 h 155"/>
                <a:gd name="T72" fmla="*/ 84 w 89"/>
                <a:gd name="T73" fmla="*/ 110 h 155"/>
                <a:gd name="T74" fmla="*/ 78 w 89"/>
                <a:gd name="T75" fmla="*/ 106 h 155"/>
                <a:gd name="T76" fmla="*/ 78 w 89"/>
                <a:gd name="T77" fmla="*/ 94 h 155"/>
                <a:gd name="T78" fmla="*/ 78 w 89"/>
                <a:gd name="T79" fmla="*/ 88 h 155"/>
                <a:gd name="T80" fmla="*/ 84 w 89"/>
                <a:gd name="T81" fmla="*/ 76 h 155"/>
                <a:gd name="T82" fmla="*/ 78 w 89"/>
                <a:gd name="T83" fmla="*/ 58 h 155"/>
                <a:gd name="T84" fmla="*/ 78 w 89"/>
                <a:gd name="T85" fmla="*/ 46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7" name="Freeform 191"/>
            <p:cNvSpPr>
              <a:spLocks/>
            </p:cNvSpPr>
            <p:nvPr/>
          </p:nvSpPr>
          <p:spPr bwMode="auto">
            <a:xfrm>
              <a:off x="5265" y="1715"/>
              <a:ext cx="167" cy="124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1 h 126"/>
                <a:gd name="T32" fmla="*/ 30 w 167"/>
                <a:gd name="T33" fmla="*/ 40 h 126"/>
                <a:gd name="T34" fmla="*/ 36 w 167"/>
                <a:gd name="T35" fmla="*/ 52 h 126"/>
                <a:gd name="T36" fmla="*/ 42 w 167"/>
                <a:gd name="T37" fmla="*/ 58 h 126"/>
                <a:gd name="T38" fmla="*/ 48 w 167"/>
                <a:gd name="T39" fmla="*/ 76 h 126"/>
                <a:gd name="T40" fmla="*/ 48 w 167"/>
                <a:gd name="T41" fmla="*/ 87 h 126"/>
                <a:gd name="T42" fmla="*/ 54 w 167"/>
                <a:gd name="T43" fmla="*/ 87 h 126"/>
                <a:gd name="T44" fmla="*/ 60 w 167"/>
                <a:gd name="T45" fmla="*/ 87 h 126"/>
                <a:gd name="T46" fmla="*/ 66 w 167"/>
                <a:gd name="T47" fmla="*/ 87 h 126"/>
                <a:gd name="T48" fmla="*/ 71 w 167"/>
                <a:gd name="T49" fmla="*/ 90 h 126"/>
                <a:gd name="T50" fmla="*/ 77 w 167"/>
                <a:gd name="T51" fmla="*/ 93 h 126"/>
                <a:gd name="T52" fmla="*/ 83 w 167"/>
                <a:gd name="T53" fmla="*/ 98 h 126"/>
                <a:gd name="T54" fmla="*/ 89 w 167"/>
                <a:gd name="T55" fmla="*/ 104 h 126"/>
                <a:gd name="T56" fmla="*/ 89 w 167"/>
                <a:gd name="T57" fmla="*/ 110 h 126"/>
                <a:gd name="T58" fmla="*/ 95 w 167"/>
                <a:gd name="T59" fmla="*/ 104 h 126"/>
                <a:gd name="T60" fmla="*/ 101 w 167"/>
                <a:gd name="T61" fmla="*/ 104 h 126"/>
                <a:gd name="T62" fmla="*/ 107 w 167"/>
                <a:gd name="T63" fmla="*/ 98 h 126"/>
                <a:gd name="T64" fmla="*/ 119 w 167"/>
                <a:gd name="T65" fmla="*/ 98 h 126"/>
                <a:gd name="T66" fmla="*/ 131 w 167"/>
                <a:gd name="T67" fmla="*/ 98 h 126"/>
                <a:gd name="T68" fmla="*/ 143 w 167"/>
                <a:gd name="T69" fmla="*/ 98 h 126"/>
                <a:gd name="T70" fmla="*/ 155 w 167"/>
                <a:gd name="T71" fmla="*/ 98 h 126"/>
                <a:gd name="T72" fmla="*/ 167 w 167"/>
                <a:gd name="T73" fmla="*/ 104 h 126"/>
                <a:gd name="T74" fmla="*/ 161 w 167"/>
                <a:gd name="T75" fmla="*/ 98 h 126"/>
                <a:gd name="T76" fmla="*/ 161 w 167"/>
                <a:gd name="T77" fmla="*/ 93 h 126"/>
                <a:gd name="T78" fmla="*/ 155 w 167"/>
                <a:gd name="T79" fmla="*/ 90 h 126"/>
                <a:gd name="T80" fmla="*/ 155 w 167"/>
                <a:gd name="T81" fmla="*/ 87 h 126"/>
                <a:gd name="T82" fmla="*/ 149 w 167"/>
                <a:gd name="T83" fmla="*/ 76 h 126"/>
                <a:gd name="T84" fmla="*/ 155 w 167"/>
                <a:gd name="T85" fmla="*/ 70 h 126"/>
                <a:gd name="T86" fmla="*/ 155 w 167"/>
                <a:gd name="T87" fmla="*/ 58 h 126"/>
                <a:gd name="T88" fmla="*/ 161 w 167"/>
                <a:gd name="T89" fmla="*/ 46 h 126"/>
                <a:gd name="T90" fmla="*/ 155 w 167"/>
                <a:gd name="T91" fmla="*/ 40 h 126"/>
                <a:gd name="T92" fmla="*/ 143 w 167"/>
                <a:gd name="T93" fmla="*/ 40 h 126"/>
                <a:gd name="T94" fmla="*/ 137 w 167"/>
                <a:gd name="T95" fmla="*/ 40 h 126"/>
                <a:gd name="T96" fmla="*/ 131 w 167"/>
                <a:gd name="T97" fmla="*/ 34 h 126"/>
                <a:gd name="T98" fmla="*/ 125 w 167"/>
                <a:gd name="T99" fmla="*/ 31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8" name="Freeform 192"/>
            <p:cNvSpPr>
              <a:spLocks/>
            </p:cNvSpPr>
            <p:nvPr/>
          </p:nvSpPr>
          <p:spPr bwMode="auto">
            <a:xfrm>
              <a:off x="5179" y="1524"/>
              <a:ext cx="144" cy="177"/>
            </a:xfrm>
            <a:custGeom>
              <a:avLst/>
              <a:gdLst>
                <a:gd name="T0" fmla="*/ 120 w 144"/>
                <a:gd name="T1" fmla="*/ 75 h 179"/>
                <a:gd name="T2" fmla="*/ 102 w 144"/>
                <a:gd name="T3" fmla="*/ 81 h 179"/>
                <a:gd name="T4" fmla="*/ 78 w 144"/>
                <a:gd name="T5" fmla="*/ 87 h 179"/>
                <a:gd name="T6" fmla="*/ 54 w 144"/>
                <a:gd name="T7" fmla="*/ 105 h 179"/>
                <a:gd name="T8" fmla="*/ 42 w 144"/>
                <a:gd name="T9" fmla="*/ 130 h 179"/>
                <a:gd name="T10" fmla="*/ 42 w 144"/>
                <a:gd name="T11" fmla="*/ 139 h 179"/>
                <a:gd name="T12" fmla="*/ 36 w 144"/>
                <a:gd name="T13" fmla="*/ 151 h 179"/>
                <a:gd name="T14" fmla="*/ 30 w 144"/>
                <a:gd name="T15" fmla="*/ 157 h 179"/>
                <a:gd name="T16" fmla="*/ 24 w 144"/>
                <a:gd name="T17" fmla="*/ 157 h 179"/>
                <a:gd name="T18" fmla="*/ 12 w 144"/>
                <a:gd name="T19" fmla="*/ 157 h 179"/>
                <a:gd name="T20" fmla="*/ 6 w 144"/>
                <a:gd name="T21" fmla="*/ 157 h 179"/>
                <a:gd name="T22" fmla="*/ 0 w 144"/>
                <a:gd name="T23" fmla="*/ 163 h 179"/>
                <a:gd name="T24" fmla="*/ 0 w 144"/>
                <a:gd name="T25" fmla="*/ 163 h 179"/>
                <a:gd name="T26" fmla="*/ 0 w 144"/>
                <a:gd name="T27" fmla="*/ 163 h 179"/>
                <a:gd name="T28" fmla="*/ 12 w 144"/>
                <a:gd name="T29" fmla="*/ 151 h 179"/>
                <a:gd name="T30" fmla="*/ 24 w 144"/>
                <a:gd name="T31" fmla="*/ 139 h 179"/>
                <a:gd name="T32" fmla="*/ 36 w 144"/>
                <a:gd name="T33" fmla="*/ 123 h 179"/>
                <a:gd name="T34" fmla="*/ 36 w 144"/>
                <a:gd name="T35" fmla="*/ 105 h 179"/>
                <a:gd name="T36" fmla="*/ 36 w 144"/>
                <a:gd name="T37" fmla="*/ 93 h 179"/>
                <a:gd name="T38" fmla="*/ 30 w 144"/>
                <a:gd name="T39" fmla="*/ 75 h 179"/>
                <a:gd name="T40" fmla="*/ 36 w 144"/>
                <a:gd name="T41" fmla="*/ 63 h 179"/>
                <a:gd name="T42" fmla="*/ 48 w 144"/>
                <a:gd name="T43" fmla="*/ 57 h 179"/>
                <a:gd name="T44" fmla="*/ 54 w 144"/>
                <a:gd name="T45" fmla="*/ 46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46 h 179"/>
                <a:gd name="T64" fmla="*/ 144 w 144"/>
                <a:gd name="T65" fmla="*/ 52 h 179"/>
                <a:gd name="T66" fmla="*/ 132 w 144"/>
                <a:gd name="T67" fmla="*/ 52 h 179"/>
                <a:gd name="T68" fmla="*/ 126 w 144"/>
                <a:gd name="T69" fmla="*/ 63 h 179"/>
                <a:gd name="T70" fmla="*/ 126 w 144"/>
                <a:gd name="T71" fmla="*/ 69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9" name="Freeform 193"/>
            <p:cNvSpPr>
              <a:spLocks/>
            </p:cNvSpPr>
            <p:nvPr/>
          </p:nvSpPr>
          <p:spPr bwMode="auto">
            <a:xfrm>
              <a:off x="5133" y="1524"/>
              <a:ext cx="84" cy="171"/>
            </a:xfrm>
            <a:custGeom>
              <a:avLst/>
              <a:gdLst>
                <a:gd name="T0" fmla="*/ 48 w 84"/>
                <a:gd name="T1" fmla="*/ 157 h 173"/>
                <a:gd name="T2" fmla="*/ 42 w 84"/>
                <a:gd name="T3" fmla="*/ 151 h 173"/>
                <a:gd name="T4" fmla="*/ 30 w 84"/>
                <a:gd name="T5" fmla="*/ 151 h 173"/>
                <a:gd name="T6" fmla="*/ 24 w 84"/>
                <a:gd name="T7" fmla="*/ 151 h 173"/>
                <a:gd name="T8" fmla="*/ 30 w 84"/>
                <a:gd name="T9" fmla="*/ 145 h 173"/>
                <a:gd name="T10" fmla="*/ 30 w 84"/>
                <a:gd name="T11" fmla="*/ 139 h 173"/>
                <a:gd name="T12" fmla="*/ 42 w 84"/>
                <a:gd name="T13" fmla="*/ 139 h 173"/>
                <a:gd name="T14" fmla="*/ 48 w 84"/>
                <a:gd name="T15" fmla="*/ 133 h 173"/>
                <a:gd name="T16" fmla="*/ 54 w 84"/>
                <a:gd name="T17" fmla="*/ 128 h 173"/>
                <a:gd name="T18" fmla="*/ 54 w 84"/>
                <a:gd name="T19" fmla="*/ 128 h 173"/>
                <a:gd name="T20" fmla="*/ 54 w 84"/>
                <a:gd name="T21" fmla="*/ 125 h 173"/>
                <a:gd name="T22" fmla="*/ 48 w 84"/>
                <a:gd name="T23" fmla="*/ 125 h 173"/>
                <a:gd name="T24" fmla="*/ 48 w 84"/>
                <a:gd name="T25" fmla="*/ 122 h 173"/>
                <a:gd name="T26" fmla="*/ 36 w 84"/>
                <a:gd name="T27" fmla="*/ 122 h 173"/>
                <a:gd name="T28" fmla="*/ 30 w 84"/>
                <a:gd name="T29" fmla="*/ 125 h 173"/>
                <a:gd name="T30" fmla="*/ 30 w 84"/>
                <a:gd name="T31" fmla="*/ 128 h 173"/>
                <a:gd name="T32" fmla="*/ 30 w 84"/>
                <a:gd name="T33" fmla="*/ 133 h 173"/>
                <a:gd name="T34" fmla="*/ 24 w 84"/>
                <a:gd name="T35" fmla="*/ 133 h 173"/>
                <a:gd name="T36" fmla="*/ 18 w 84"/>
                <a:gd name="T37" fmla="*/ 133 h 173"/>
                <a:gd name="T38" fmla="*/ 18 w 84"/>
                <a:gd name="T39" fmla="*/ 133 h 173"/>
                <a:gd name="T40" fmla="*/ 18 w 84"/>
                <a:gd name="T41" fmla="*/ 128 h 173"/>
                <a:gd name="T42" fmla="*/ 18 w 84"/>
                <a:gd name="T43" fmla="*/ 125 h 173"/>
                <a:gd name="T44" fmla="*/ 24 w 84"/>
                <a:gd name="T45" fmla="*/ 122 h 173"/>
                <a:gd name="T46" fmla="*/ 24 w 84"/>
                <a:gd name="T47" fmla="*/ 117 h 173"/>
                <a:gd name="T48" fmla="*/ 30 w 84"/>
                <a:gd name="T49" fmla="*/ 117 h 173"/>
                <a:gd name="T50" fmla="*/ 30 w 84"/>
                <a:gd name="T51" fmla="*/ 111 h 173"/>
                <a:gd name="T52" fmla="*/ 24 w 84"/>
                <a:gd name="T53" fmla="*/ 111 h 173"/>
                <a:gd name="T54" fmla="*/ 24 w 84"/>
                <a:gd name="T55" fmla="*/ 105 h 173"/>
                <a:gd name="T56" fmla="*/ 12 w 84"/>
                <a:gd name="T57" fmla="*/ 105 h 173"/>
                <a:gd name="T58" fmla="*/ 12 w 84"/>
                <a:gd name="T59" fmla="*/ 105 h 173"/>
                <a:gd name="T60" fmla="*/ 6 w 84"/>
                <a:gd name="T61" fmla="*/ 105 h 173"/>
                <a:gd name="T62" fmla="*/ 6 w 84"/>
                <a:gd name="T63" fmla="*/ 105 h 173"/>
                <a:gd name="T64" fmla="*/ 0 w 84"/>
                <a:gd name="T65" fmla="*/ 93 h 173"/>
                <a:gd name="T66" fmla="*/ 6 w 84"/>
                <a:gd name="T67" fmla="*/ 57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3 h 173"/>
                <a:gd name="T86" fmla="*/ 72 w 84"/>
                <a:gd name="T87" fmla="*/ 57 h 173"/>
                <a:gd name="T88" fmla="*/ 78 w 84"/>
                <a:gd name="T89" fmla="*/ 75 h 173"/>
                <a:gd name="T90" fmla="*/ 84 w 84"/>
                <a:gd name="T91" fmla="*/ 93 h 173"/>
                <a:gd name="T92" fmla="*/ 84 w 84"/>
                <a:gd name="T93" fmla="*/ 105 h 173"/>
                <a:gd name="T94" fmla="*/ 84 w 84"/>
                <a:gd name="T95" fmla="*/ 122 h 173"/>
                <a:gd name="T96" fmla="*/ 72 w 84"/>
                <a:gd name="T97" fmla="*/ 139 h 173"/>
                <a:gd name="T98" fmla="*/ 60 w 84"/>
                <a:gd name="T99" fmla="*/ 151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0" name="Freeform 194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1" name="Freeform 195"/>
            <p:cNvSpPr>
              <a:spLocks/>
            </p:cNvSpPr>
            <p:nvPr/>
          </p:nvSpPr>
          <p:spPr bwMode="auto">
            <a:xfrm>
              <a:off x="5004" y="1566"/>
              <a:ext cx="125" cy="123"/>
            </a:xfrm>
            <a:custGeom>
              <a:avLst/>
              <a:gdLst>
                <a:gd name="T0" fmla="*/ 96 w 125"/>
                <a:gd name="T1" fmla="*/ 109 h 125"/>
                <a:gd name="T2" fmla="*/ 102 w 125"/>
                <a:gd name="T3" fmla="*/ 103 h 125"/>
                <a:gd name="T4" fmla="*/ 108 w 125"/>
                <a:gd name="T5" fmla="*/ 97 h 125"/>
                <a:gd name="T6" fmla="*/ 114 w 125"/>
                <a:gd name="T7" fmla="*/ 103 h 125"/>
                <a:gd name="T8" fmla="*/ 120 w 125"/>
                <a:gd name="T9" fmla="*/ 103 h 125"/>
                <a:gd name="T10" fmla="*/ 120 w 125"/>
                <a:gd name="T11" fmla="*/ 103 h 125"/>
                <a:gd name="T12" fmla="*/ 125 w 125"/>
                <a:gd name="T13" fmla="*/ 103 h 125"/>
                <a:gd name="T14" fmla="*/ 125 w 125"/>
                <a:gd name="T15" fmla="*/ 103 h 125"/>
                <a:gd name="T16" fmla="*/ 125 w 125"/>
                <a:gd name="T17" fmla="*/ 103 h 125"/>
                <a:gd name="T18" fmla="*/ 120 w 125"/>
                <a:gd name="T19" fmla="*/ 97 h 125"/>
                <a:gd name="T20" fmla="*/ 120 w 125"/>
                <a:gd name="T21" fmla="*/ 97 h 125"/>
                <a:gd name="T22" fmla="*/ 114 w 125"/>
                <a:gd name="T23" fmla="*/ 97 h 125"/>
                <a:gd name="T24" fmla="*/ 108 w 125"/>
                <a:gd name="T25" fmla="*/ 92 h 125"/>
                <a:gd name="T26" fmla="*/ 108 w 125"/>
                <a:gd name="T27" fmla="*/ 89 h 125"/>
                <a:gd name="T28" fmla="*/ 108 w 125"/>
                <a:gd name="T29" fmla="*/ 86 h 125"/>
                <a:gd name="T30" fmla="*/ 108 w 125"/>
                <a:gd name="T31" fmla="*/ 86 h 125"/>
                <a:gd name="T32" fmla="*/ 114 w 125"/>
                <a:gd name="T33" fmla="*/ 86 h 125"/>
                <a:gd name="T34" fmla="*/ 114 w 125"/>
                <a:gd name="T35" fmla="*/ 81 h 125"/>
                <a:gd name="T36" fmla="*/ 120 w 125"/>
                <a:gd name="T37" fmla="*/ 69 h 125"/>
                <a:gd name="T38" fmla="*/ 120 w 125"/>
                <a:gd name="T39" fmla="*/ 45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33 h 125"/>
                <a:gd name="T58" fmla="*/ 24 w 125"/>
                <a:gd name="T59" fmla="*/ 45 h 125"/>
                <a:gd name="T60" fmla="*/ 30 w 125"/>
                <a:gd name="T61" fmla="*/ 63 h 125"/>
                <a:gd name="T62" fmla="*/ 36 w 125"/>
                <a:gd name="T63" fmla="*/ 81 h 125"/>
                <a:gd name="T64" fmla="*/ 54 w 125"/>
                <a:gd name="T65" fmla="*/ 97 h 125"/>
                <a:gd name="T66" fmla="*/ 78 w 125"/>
                <a:gd name="T67" fmla="*/ 109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" name="Freeform 196"/>
            <p:cNvSpPr>
              <a:spLocks/>
            </p:cNvSpPr>
            <p:nvPr/>
          </p:nvSpPr>
          <p:spPr bwMode="auto">
            <a:xfrm>
              <a:off x="5139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" name="Freeform 197"/>
            <p:cNvSpPr>
              <a:spLocks/>
            </p:cNvSpPr>
            <p:nvPr/>
          </p:nvSpPr>
          <p:spPr bwMode="auto">
            <a:xfrm>
              <a:off x="5169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4" name="Freeform 198"/>
            <p:cNvSpPr>
              <a:spLocks/>
            </p:cNvSpPr>
            <p:nvPr/>
          </p:nvSpPr>
          <p:spPr bwMode="auto">
            <a:xfrm>
              <a:off x="5133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5" name="Freeform 199"/>
            <p:cNvSpPr>
              <a:spLocks/>
            </p:cNvSpPr>
            <p:nvPr/>
          </p:nvSpPr>
          <p:spPr bwMode="auto">
            <a:xfrm>
              <a:off x="5112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6" name="Freeform 200"/>
            <p:cNvSpPr>
              <a:spLocks/>
            </p:cNvSpPr>
            <p:nvPr/>
          </p:nvSpPr>
          <p:spPr bwMode="auto">
            <a:xfrm>
              <a:off x="5104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7" name="Freeform 201"/>
            <p:cNvSpPr>
              <a:spLocks/>
            </p:cNvSpPr>
            <p:nvPr/>
          </p:nvSpPr>
          <p:spPr bwMode="auto">
            <a:xfrm>
              <a:off x="5127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8" name="Freeform 202"/>
            <p:cNvSpPr>
              <a:spLocks/>
            </p:cNvSpPr>
            <p:nvPr/>
          </p:nvSpPr>
          <p:spPr bwMode="auto">
            <a:xfrm>
              <a:off x="5145" y="1691"/>
              <a:ext cx="12" cy="20"/>
            </a:xfrm>
            <a:custGeom>
              <a:avLst/>
              <a:gdLst>
                <a:gd name="T0" fmla="*/ 0 w 12"/>
                <a:gd name="T1" fmla="*/ 27 h 18"/>
                <a:gd name="T2" fmla="*/ 0 w 12"/>
                <a:gd name="T3" fmla="*/ 14 h 18"/>
                <a:gd name="T4" fmla="*/ 0 w 12"/>
                <a:gd name="T5" fmla="*/ 14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14 h 18"/>
                <a:gd name="T14" fmla="*/ 12 w 12"/>
                <a:gd name="T15" fmla="*/ 14 h 18"/>
                <a:gd name="T16" fmla="*/ 12 w 12"/>
                <a:gd name="T17" fmla="*/ 27 h 18"/>
                <a:gd name="T18" fmla="*/ 12 w 12"/>
                <a:gd name="T19" fmla="*/ 27 h 18"/>
                <a:gd name="T20" fmla="*/ 12 w 12"/>
                <a:gd name="T21" fmla="*/ 41 h 18"/>
                <a:gd name="T22" fmla="*/ 6 w 12"/>
                <a:gd name="T23" fmla="*/ 41 h 18"/>
                <a:gd name="T24" fmla="*/ 6 w 12"/>
                <a:gd name="T25" fmla="*/ 41 h 18"/>
                <a:gd name="T26" fmla="*/ 0 w 12"/>
                <a:gd name="T27" fmla="*/ 41 h 18"/>
                <a:gd name="T28" fmla="*/ 0 w 12"/>
                <a:gd name="T29" fmla="*/ 41 h 18"/>
                <a:gd name="T30" fmla="*/ 0 w 12"/>
                <a:gd name="T31" fmla="*/ 27 h 18"/>
                <a:gd name="T32" fmla="*/ 0 w 12"/>
                <a:gd name="T33" fmla="*/ 2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9" name="Freeform 203"/>
            <p:cNvSpPr>
              <a:spLocks/>
            </p:cNvSpPr>
            <p:nvPr/>
          </p:nvSpPr>
          <p:spPr bwMode="auto">
            <a:xfrm>
              <a:off x="5163" y="1697"/>
              <a:ext cx="12" cy="14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21 h 12"/>
                <a:gd name="T6" fmla="*/ 12 w 12"/>
                <a:gd name="T7" fmla="*/ 21 h 12"/>
                <a:gd name="T8" fmla="*/ 12 w 12"/>
                <a:gd name="T9" fmla="*/ 21 h 12"/>
                <a:gd name="T10" fmla="*/ 12 w 12"/>
                <a:gd name="T11" fmla="*/ 41 h 12"/>
                <a:gd name="T12" fmla="*/ 6 w 12"/>
                <a:gd name="T13" fmla="*/ 41 h 12"/>
                <a:gd name="T14" fmla="*/ 6 w 12"/>
                <a:gd name="T15" fmla="*/ 41 h 12"/>
                <a:gd name="T16" fmla="*/ 0 w 12"/>
                <a:gd name="T17" fmla="*/ 41 h 12"/>
                <a:gd name="T18" fmla="*/ 0 w 12"/>
                <a:gd name="T19" fmla="*/ 41 h 12"/>
                <a:gd name="T20" fmla="*/ 0 w 12"/>
                <a:gd name="T21" fmla="*/ 21 h 12"/>
                <a:gd name="T22" fmla="*/ 0 w 12"/>
                <a:gd name="T23" fmla="*/ 21 h 12"/>
                <a:gd name="T24" fmla="*/ 0 w 12"/>
                <a:gd name="T25" fmla="*/ 21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0" name="Freeform 204"/>
            <p:cNvSpPr>
              <a:spLocks/>
            </p:cNvSpPr>
            <p:nvPr/>
          </p:nvSpPr>
          <p:spPr bwMode="auto">
            <a:xfrm>
              <a:off x="5014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1" name="Freeform 205"/>
            <p:cNvSpPr>
              <a:spLocks/>
            </p:cNvSpPr>
            <p:nvPr/>
          </p:nvSpPr>
          <p:spPr bwMode="auto">
            <a:xfrm>
              <a:off x="5026" y="1585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2" name="Freeform 206"/>
            <p:cNvSpPr>
              <a:spLocks/>
            </p:cNvSpPr>
            <p:nvPr/>
          </p:nvSpPr>
          <p:spPr bwMode="auto">
            <a:xfrm>
              <a:off x="5151" y="1554"/>
              <a:ext cx="54" cy="123"/>
            </a:xfrm>
            <a:custGeom>
              <a:avLst/>
              <a:gdLst>
                <a:gd name="T0" fmla="*/ 6 w 54"/>
                <a:gd name="T1" fmla="*/ 89 h 125"/>
                <a:gd name="T2" fmla="*/ 12 w 54"/>
                <a:gd name="T3" fmla="*/ 86 h 125"/>
                <a:gd name="T4" fmla="*/ 12 w 54"/>
                <a:gd name="T5" fmla="*/ 86 h 125"/>
                <a:gd name="T6" fmla="*/ 18 w 54"/>
                <a:gd name="T7" fmla="*/ 81 h 125"/>
                <a:gd name="T8" fmla="*/ 6 w 54"/>
                <a:gd name="T9" fmla="*/ 63 h 125"/>
                <a:gd name="T10" fmla="*/ 0 w 54"/>
                <a:gd name="T11" fmla="*/ 39 h 125"/>
                <a:gd name="T12" fmla="*/ 6 w 54"/>
                <a:gd name="T13" fmla="*/ 39 h 125"/>
                <a:gd name="T14" fmla="*/ 12 w 54"/>
                <a:gd name="T15" fmla="*/ 63 h 125"/>
                <a:gd name="T16" fmla="*/ 24 w 54"/>
                <a:gd name="T17" fmla="*/ 51 h 125"/>
                <a:gd name="T18" fmla="*/ 24 w 54"/>
                <a:gd name="T19" fmla="*/ 31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1 h 125"/>
                <a:gd name="T44" fmla="*/ 30 w 54"/>
                <a:gd name="T45" fmla="*/ 33 h 125"/>
                <a:gd name="T46" fmla="*/ 24 w 54"/>
                <a:gd name="T47" fmla="*/ 63 h 125"/>
                <a:gd name="T48" fmla="*/ 30 w 54"/>
                <a:gd name="T49" fmla="*/ 63 h 125"/>
                <a:gd name="T50" fmla="*/ 42 w 54"/>
                <a:gd name="T51" fmla="*/ 63 h 125"/>
                <a:gd name="T52" fmla="*/ 48 w 54"/>
                <a:gd name="T53" fmla="*/ 63 h 125"/>
                <a:gd name="T54" fmla="*/ 54 w 54"/>
                <a:gd name="T55" fmla="*/ 63 h 125"/>
                <a:gd name="T56" fmla="*/ 48 w 54"/>
                <a:gd name="T57" fmla="*/ 63 h 125"/>
                <a:gd name="T58" fmla="*/ 36 w 54"/>
                <a:gd name="T59" fmla="*/ 69 h 125"/>
                <a:gd name="T60" fmla="*/ 24 w 54"/>
                <a:gd name="T61" fmla="*/ 75 h 125"/>
                <a:gd name="T62" fmla="*/ 18 w 54"/>
                <a:gd name="T63" fmla="*/ 86 h 125"/>
                <a:gd name="T64" fmla="*/ 24 w 54"/>
                <a:gd name="T65" fmla="*/ 89 h 125"/>
                <a:gd name="T66" fmla="*/ 30 w 54"/>
                <a:gd name="T67" fmla="*/ 86 h 125"/>
                <a:gd name="T68" fmla="*/ 42 w 54"/>
                <a:gd name="T69" fmla="*/ 86 h 125"/>
                <a:gd name="T70" fmla="*/ 48 w 54"/>
                <a:gd name="T71" fmla="*/ 81 h 125"/>
                <a:gd name="T72" fmla="*/ 54 w 54"/>
                <a:gd name="T73" fmla="*/ 75 h 125"/>
                <a:gd name="T74" fmla="*/ 48 w 54"/>
                <a:gd name="T75" fmla="*/ 86 h 125"/>
                <a:gd name="T76" fmla="*/ 42 w 54"/>
                <a:gd name="T77" fmla="*/ 89 h 125"/>
                <a:gd name="T78" fmla="*/ 36 w 54"/>
                <a:gd name="T79" fmla="*/ 92 h 125"/>
                <a:gd name="T80" fmla="*/ 36 w 54"/>
                <a:gd name="T81" fmla="*/ 92 h 125"/>
                <a:gd name="T82" fmla="*/ 30 w 54"/>
                <a:gd name="T83" fmla="*/ 89 h 125"/>
                <a:gd name="T84" fmla="*/ 18 w 54"/>
                <a:gd name="T85" fmla="*/ 89 h 125"/>
                <a:gd name="T86" fmla="*/ 12 w 54"/>
                <a:gd name="T87" fmla="*/ 97 h 125"/>
                <a:gd name="T88" fmla="*/ 6 w 54"/>
                <a:gd name="T89" fmla="*/ 103 h 125"/>
                <a:gd name="T90" fmla="*/ 6 w 54"/>
                <a:gd name="T91" fmla="*/ 103 h 125"/>
                <a:gd name="T92" fmla="*/ 6 w 54"/>
                <a:gd name="T93" fmla="*/ 92 h 125"/>
                <a:gd name="T94" fmla="*/ 6 w 54"/>
                <a:gd name="T95" fmla="*/ 92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3" name="Freeform 207"/>
            <p:cNvSpPr>
              <a:spLocks/>
            </p:cNvSpPr>
            <p:nvPr/>
          </p:nvSpPr>
          <p:spPr bwMode="auto">
            <a:xfrm>
              <a:off x="5139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4" name="Freeform 208"/>
            <p:cNvSpPr>
              <a:spLocks/>
            </p:cNvSpPr>
            <p:nvPr/>
          </p:nvSpPr>
          <p:spPr bwMode="auto">
            <a:xfrm>
              <a:off x="5211" y="1619"/>
              <a:ext cx="173" cy="104"/>
            </a:xfrm>
            <a:custGeom>
              <a:avLst/>
              <a:gdLst>
                <a:gd name="T0" fmla="*/ 18 w 173"/>
                <a:gd name="T1" fmla="*/ 83 h 102"/>
                <a:gd name="T2" fmla="*/ 36 w 173"/>
                <a:gd name="T3" fmla="*/ 68 h 102"/>
                <a:gd name="T4" fmla="*/ 42 w 173"/>
                <a:gd name="T5" fmla="*/ 44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8 h 102"/>
                <a:gd name="T16" fmla="*/ 48 w 173"/>
                <a:gd name="T17" fmla="*/ 56 h 102"/>
                <a:gd name="T18" fmla="*/ 48 w 173"/>
                <a:gd name="T19" fmla="*/ 62 h 102"/>
                <a:gd name="T20" fmla="*/ 60 w 173"/>
                <a:gd name="T21" fmla="*/ 56 h 102"/>
                <a:gd name="T22" fmla="*/ 72 w 173"/>
                <a:gd name="T23" fmla="*/ 44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44 h 102"/>
                <a:gd name="T34" fmla="*/ 84 w 173"/>
                <a:gd name="T35" fmla="*/ 50 h 102"/>
                <a:gd name="T36" fmla="*/ 96 w 173"/>
                <a:gd name="T37" fmla="*/ 44 h 102"/>
                <a:gd name="T38" fmla="*/ 108 w 173"/>
                <a:gd name="T39" fmla="*/ 44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44 h 102"/>
                <a:gd name="T50" fmla="*/ 137 w 173"/>
                <a:gd name="T51" fmla="*/ 44 h 102"/>
                <a:gd name="T52" fmla="*/ 161 w 173"/>
                <a:gd name="T53" fmla="*/ 38 h 102"/>
                <a:gd name="T54" fmla="*/ 173 w 173"/>
                <a:gd name="T55" fmla="*/ 38 h 102"/>
                <a:gd name="T56" fmla="*/ 155 w 173"/>
                <a:gd name="T57" fmla="*/ 44 h 102"/>
                <a:gd name="T58" fmla="*/ 125 w 173"/>
                <a:gd name="T59" fmla="*/ 50 h 102"/>
                <a:gd name="T60" fmla="*/ 131 w 173"/>
                <a:gd name="T61" fmla="*/ 62 h 102"/>
                <a:gd name="T62" fmla="*/ 149 w 173"/>
                <a:gd name="T63" fmla="*/ 68 h 102"/>
                <a:gd name="T64" fmla="*/ 155 w 173"/>
                <a:gd name="T65" fmla="*/ 74 h 102"/>
                <a:gd name="T66" fmla="*/ 137 w 173"/>
                <a:gd name="T67" fmla="*/ 68 h 102"/>
                <a:gd name="T68" fmla="*/ 114 w 173"/>
                <a:gd name="T69" fmla="*/ 56 h 102"/>
                <a:gd name="T70" fmla="*/ 102 w 173"/>
                <a:gd name="T71" fmla="*/ 56 h 102"/>
                <a:gd name="T72" fmla="*/ 84 w 173"/>
                <a:gd name="T73" fmla="*/ 56 h 102"/>
                <a:gd name="T74" fmla="*/ 90 w 173"/>
                <a:gd name="T75" fmla="*/ 68 h 102"/>
                <a:gd name="T76" fmla="*/ 108 w 173"/>
                <a:gd name="T77" fmla="*/ 83 h 102"/>
                <a:gd name="T78" fmla="*/ 120 w 173"/>
                <a:gd name="T79" fmla="*/ 94 h 102"/>
                <a:gd name="T80" fmla="*/ 125 w 173"/>
                <a:gd name="T81" fmla="*/ 100 h 102"/>
                <a:gd name="T82" fmla="*/ 108 w 173"/>
                <a:gd name="T83" fmla="*/ 83 h 102"/>
                <a:gd name="T84" fmla="*/ 84 w 173"/>
                <a:gd name="T85" fmla="*/ 68 h 102"/>
                <a:gd name="T86" fmla="*/ 72 w 173"/>
                <a:gd name="T87" fmla="*/ 62 h 102"/>
                <a:gd name="T88" fmla="*/ 60 w 173"/>
                <a:gd name="T89" fmla="*/ 68 h 102"/>
                <a:gd name="T90" fmla="*/ 48 w 173"/>
                <a:gd name="T91" fmla="*/ 68 h 102"/>
                <a:gd name="T92" fmla="*/ 48 w 173"/>
                <a:gd name="T93" fmla="*/ 74 h 102"/>
                <a:gd name="T94" fmla="*/ 66 w 173"/>
                <a:gd name="T95" fmla="*/ 94 h 102"/>
                <a:gd name="T96" fmla="*/ 84 w 173"/>
                <a:gd name="T97" fmla="*/ 112 h 102"/>
                <a:gd name="T98" fmla="*/ 90 w 173"/>
                <a:gd name="T99" fmla="*/ 118 h 102"/>
                <a:gd name="T100" fmla="*/ 66 w 173"/>
                <a:gd name="T101" fmla="*/ 106 h 102"/>
                <a:gd name="T102" fmla="*/ 42 w 173"/>
                <a:gd name="T103" fmla="*/ 83 h 102"/>
                <a:gd name="T104" fmla="*/ 30 w 173"/>
                <a:gd name="T105" fmla="*/ 94 h 102"/>
                <a:gd name="T106" fmla="*/ 6 w 173"/>
                <a:gd name="T107" fmla="*/ 100 h 102"/>
                <a:gd name="T108" fmla="*/ 6 w 173"/>
                <a:gd name="T109" fmla="*/ 94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5" name="Freeform 209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6" name="Freeform 210"/>
            <p:cNvSpPr>
              <a:spLocks/>
            </p:cNvSpPr>
            <p:nvPr/>
          </p:nvSpPr>
          <p:spPr bwMode="auto">
            <a:xfrm>
              <a:off x="5118" y="1733"/>
              <a:ext cx="83" cy="136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4 h 138"/>
                <a:gd name="T10" fmla="*/ 65 w 83"/>
                <a:gd name="T11" fmla="*/ 34 h 138"/>
                <a:gd name="T12" fmla="*/ 77 w 83"/>
                <a:gd name="T13" fmla="*/ 52 h 138"/>
                <a:gd name="T14" fmla="*/ 83 w 83"/>
                <a:gd name="T15" fmla="*/ 70 h 138"/>
                <a:gd name="T16" fmla="*/ 83 w 83"/>
                <a:gd name="T17" fmla="*/ 76 h 138"/>
                <a:gd name="T18" fmla="*/ 83 w 83"/>
                <a:gd name="T19" fmla="*/ 76 h 138"/>
                <a:gd name="T20" fmla="*/ 77 w 83"/>
                <a:gd name="T21" fmla="*/ 64 h 138"/>
                <a:gd name="T22" fmla="*/ 71 w 83"/>
                <a:gd name="T23" fmla="*/ 58 h 138"/>
                <a:gd name="T24" fmla="*/ 65 w 83"/>
                <a:gd name="T25" fmla="*/ 46 h 138"/>
                <a:gd name="T26" fmla="*/ 59 w 83"/>
                <a:gd name="T27" fmla="*/ 34 h 138"/>
                <a:gd name="T28" fmla="*/ 53 w 83"/>
                <a:gd name="T29" fmla="*/ 34 h 138"/>
                <a:gd name="T30" fmla="*/ 47 w 83"/>
                <a:gd name="T31" fmla="*/ 34 h 138"/>
                <a:gd name="T32" fmla="*/ 41 w 83"/>
                <a:gd name="T33" fmla="*/ 34 h 138"/>
                <a:gd name="T34" fmla="*/ 47 w 83"/>
                <a:gd name="T35" fmla="*/ 46 h 138"/>
                <a:gd name="T36" fmla="*/ 47 w 83"/>
                <a:gd name="T37" fmla="*/ 58 h 138"/>
                <a:gd name="T38" fmla="*/ 59 w 83"/>
                <a:gd name="T39" fmla="*/ 64 h 138"/>
                <a:gd name="T40" fmla="*/ 71 w 83"/>
                <a:gd name="T41" fmla="*/ 82 h 138"/>
                <a:gd name="T42" fmla="*/ 77 w 83"/>
                <a:gd name="T43" fmla="*/ 94 h 138"/>
                <a:gd name="T44" fmla="*/ 77 w 83"/>
                <a:gd name="T45" fmla="*/ 100 h 138"/>
                <a:gd name="T46" fmla="*/ 77 w 83"/>
                <a:gd name="T47" fmla="*/ 97 h 138"/>
                <a:gd name="T48" fmla="*/ 71 w 83"/>
                <a:gd name="T49" fmla="*/ 88 h 138"/>
                <a:gd name="T50" fmla="*/ 65 w 83"/>
                <a:gd name="T51" fmla="*/ 76 h 138"/>
                <a:gd name="T52" fmla="*/ 53 w 83"/>
                <a:gd name="T53" fmla="*/ 70 h 138"/>
                <a:gd name="T54" fmla="*/ 47 w 83"/>
                <a:gd name="T55" fmla="*/ 64 h 138"/>
                <a:gd name="T56" fmla="*/ 53 w 83"/>
                <a:gd name="T57" fmla="*/ 76 h 138"/>
                <a:gd name="T58" fmla="*/ 53 w 83"/>
                <a:gd name="T59" fmla="*/ 104 h 138"/>
                <a:gd name="T60" fmla="*/ 53 w 83"/>
                <a:gd name="T61" fmla="*/ 122 h 138"/>
                <a:gd name="T62" fmla="*/ 53 w 83"/>
                <a:gd name="T63" fmla="*/ 122 h 138"/>
                <a:gd name="T64" fmla="*/ 53 w 83"/>
                <a:gd name="T65" fmla="*/ 110 h 138"/>
                <a:gd name="T66" fmla="*/ 41 w 83"/>
                <a:gd name="T67" fmla="*/ 82 h 138"/>
                <a:gd name="T68" fmla="*/ 35 w 83"/>
                <a:gd name="T69" fmla="*/ 76 h 138"/>
                <a:gd name="T70" fmla="*/ 29 w 83"/>
                <a:gd name="T71" fmla="*/ 82 h 138"/>
                <a:gd name="T72" fmla="*/ 23 w 83"/>
                <a:gd name="T73" fmla="*/ 88 h 138"/>
                <a:gd name="T74" fmla="*/ 17 w 83"/>
                <a:gd name="T75" fmla="*/ 97 h 138"/>
                <a:gd name="T76" fmla="*/ 17 w 83"/>
                <a:gd name="T77" fmla="*/ 100 h 138"/>
                <a:gd name="T78" fmla="*/ 17 w 83"/>
                <a:gd name="T79" fmla="*/ 100 h 138"/>
                <a:gd name="T80" fmla="*/ 17 w 83"/>
                <a:gd name="T81" fmla="*/ 94 h 138"/>
                <a:gd name="T82" fmla="*/ 23 w 83"/>
                <a:gd name="T83" fmla="*/ 82 h 138"/>
                <a:gd name="T84" fmla="*/ 29 w 83"/>
                <a:gd name="T85" fmla="*/ 70 h 138"/>
                <a:gd name="T86" fmla="*/ 35 w 83"/>
                <a:gd name="T87" fmla="*/ 64 h 138"/>
                <a:gd name="T88" fmla="*/ 35 w 83"/>
                <a:gd name="T89" fmla="*/ 52 h 138"/>
                <a:gd name="T90" fmla="*/ 35 w 83"/>
                <a:gd name="T91" fmla="*/ 34 h 138"/>
                <a:gd name="T92" fmla="*/ 35 w 83"/>
                <a:gd name="T93" fmla="*/ 34 h 138"/>
                <a:gd name="T94" fmla="*/ 23 w 83"/>
                <a:gd name="T95" fmla="*/ 40 h 138"/>
                <a:gd name="T96" fmla="*/ 11 w 83"/>
                <a:gd name="T97" fmla="*/ 52 h 138"/>
                <a:gd name="T98" fmla="*/ 6 w 83"/>
                <a:gd name="T99" fmla="*/ 64 h 138"/>
                <a:gd name="T100" fmla="*/ 0 w 83"/>
                <a:gd name="T101" fmla="*/ 76 h 138"/>
                <a:gd name="T102" fmla="*/ 0 w 83"/>
                <a:gd name="T103" fmla="*/ 70 h 138"/>
                <a:gd name="T104" fmla="*/ 0 w 83"/>
                <a:gd name="T105" fmla="*/ 64 h 138"/>
                <a:gd name="T106" fmla="*/ 11 w 83"/>
                <a:gd name="T107" fmla="*/ 52 h 138"/>
                <a:gd name="T108" fmla="*/ 17 w 83"/>
                <a:gd name="T109" fmla="*/ 34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7" name="Freeform 211"/>
            <p:cNvSpPr>
              <a:spLocks/>
            </p:cNvSpPr>
            <p:nvPr/>
          </p:nvSpPr>
          <p:spPr bwMode="auto">
            <a:xfrm>
              <a:off x="5197" y="1554"/>
              <a:ext cx="102" cy="141"/>
            </a:xfrm>
            <a:custGeom>
              <a:avLst/>
              <a:gdLst>
                <a:gd name="T0" fmla="*/ 6 w 102"/>
                <a:gd name="T1" fmla="*/ 121 h 143"/>
                <a:gd name="T2" fmla="*/ 12 w 102"/>
                <a:gd name="T3" fmla="*/ 105 h 143"/>
                <a:gd name="T4" fmla="*/ 18 w 102"/>
                <a:gd name="T5" fmla="*/ 93 h 143"/>
                <a:gd name="T6" fmla="*/ 30 w 102"/>
                <a:gd name="T7" fmla="*/ 75 h 143"/>
                <a:gd name="T8" fmla="*/ 24 w 102"/>
                <a:gd name="T9" fmla="*/ 69 h 143"/>
                <a:gd name="T10" fmla="*/ 18 w 102"/>
                <a:gd name="T11" fmla="*/ 57 h 143"/>
                <a:gd name="T12" fmla="*/ 18 w 102"/>
                <a:gd name="T13" fmla="*/ 51 h 143"/>
                <a:gd name="T14" fmla="*/ 24 w 102"/>
                <a:gd name="T15" fmla="*/ 51 h 143"/>
                <a:gd name="T16" fmla="*/ 24 w 102"/>
                <a:gd name="T17" fmla="*/ 57 h 143"/>
                <a:gd name="T18" fmla="*/ 30 w 102"/>
                <a:gd name="T19" fmla="*/ 63 h 143"/>
                <a:gd name="T20" fmla="*/ 36 w 102"/>
                <a:gd name="T21" fmla="*/ 57 h 143"/>
                <a:gd name="T22" fmla="*/ 48 w 102"/>
                <a:gd name="T23" fmla="*/ 51 h 143"/>
                <a:gd name="T24" fmla="*/ 54 w 102"/>
                <a:gd name="T25" fmla="*/ 39 h 143"/>
                <a:gd name="T26" fmla="*/ 60 w 102"/>
                <a:gd name="T27" fmla="*/ 35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35 h 143"/>
                <a:gd name="T78" fmla="*/ 66 w 102"/>
                <a:gd name="T79" fmla="*/ 39 h 143"/>
                <a:gd name="T80" fmla="*/ 60 w 102"/>
                <a:gd name="T81" fmla="*/ 39 h 143"/>
                <a:gd name="T82" fmla="*/ 48 w 102"/>
                <a:gd name="T83" fmla="*/ 51 h 143"/>
                <a:gd name="T84" fmla="*/ 48 w 102"/>
                <a:gd name="T85" fmla="*/ 57 h 143"/>
                <a:gd name="T86" fmla="*/ 54 w 102"/>
                <a:gd name="T87" fmla="*/ 57 h 143"/>
                <a:gd name="T88" fmla="*/ 54 w 102"/>
                <a:gd name="T89" fmla="*/ 63 h 143"/>
                <a:gd name="T90" fmla="*/ 48 w 102"/>
                <a:gd name="T91" fmla="*/ 63 h 143"/>
                <a:gd name="T92" fmla="*/ 42 w 102"/>
                <a:gd name="T93" fmla="*/ 69 h 143"/>
                <a:gd name="T94" fmla="*/ 42 w 102"/>
                <a:gd name="T95" fmla="*/ 69 h 143"/>
                <a:gd name="T96" fmla="*/ 42 w 102"/>
                <a:gd name="T97" fmla="*/ 69 h 143"/>
                <a:gd name="T98" fmla="*/ 36 w 102"/>
                <a:gd name="T99" fmla="*/ 81 h 143"/>
                <a:gd name="T100" fmla="*/ 24 w 102"/>
                <a:gd name="T101" fmla="*/ 99 h 143"/>
                <a:gd name="T102" fmla="*/ 18 w 102"/>
                <a:gd name="T103" fmla="*/ 109 h 143"/>
                <a:gd name="T104" fmla="*/ 18 w 102"/>
                <a:gd name="T105" fmla="*/ 115 h 143"/>
                <a:gd name="T106" fmla="*/ 18 w 102"/>
                <a:gd name="T107" fmla="*/ 121 h 143"/>
                <a:gd name="T108" fmla="*/ 12 w 102"/>
                <a:gd name="T109" fmla="*/ 121 h 143"/>
                <a:gd name="T110" fmla="*/ 6 w 102"/>
                <a:gd name="T111" fmla="*/ 127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8" name="Freeform 212"/>
            <p:cNvSpPr>
              <a:spLocks/>
            </p:cNvSpPr>
            <p:nvPr/>
          </p:nvSpPr>
          <p:spPr bwMode="auto">
            <a:xfrm>
              <a:off x="5050" y="1782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9" name="Freeform 213"/>
            <p:cNvSpPr>
              <a:spLocks/>
            </p:cNvSpPr>
            <p:nvPr/>
          </p:nvSpPr>
          <p:spPr bwMode="auto">
            <a:xfrm>
              <a:off x="5283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0" name="Freeform 214"/>
            <p:cNvSpPr>
              <a:spLocks/>
            </p:cNvSpPr>
            <p:nvPr/>
          </p:nvSpPr>
          <p:spPr bwMode="auto">
            <a:xfrm>
              <a:off x="4568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1" name="Freeform 215"/>
            <p:cNvSpPr>
              <a:spLocks/>
            </p:cNvSpPr>
            <p:nvPr/>
          </p:nvSpPr>
          <p:spPr bwMode="auto">
            <a:xfrm>
              <a:off x="4658" y="1931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2" name="Freeform 216"/>
            <p:cNvSpPr>
              <a:spLocks/>
            </p:cNvSpPr>
            <p:nvPr/>
          </p:nvSpPr>
          <p:spPr bwMode="auto">
            <a:xfrm>
              <a:off x="4566" y="2170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3" name="Freeform 217"/>
            <p:cNvSpPr>
              <a:spLocks/>
            </p:cNvSpPr>
            <p:nvPr/>
          </p:nvSpPr>
          <p:spPr bwMode="auto">
            <a:xfrm>
              <a:off x="4664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4" name="Freeform 218"/>
            <p:cNvSpPr>
              <a:spLocks/>
            </p:cNvSpPr>
            <p:nvPr/>
          </p:nvSpPr>
          <p:spPr bwMode="auto">
            <a:xfrm>
              <a:off x="4578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5" name="Freeform 219"/>
            <p:cNvSpPr>
              <a:spLocks/>
            </p:cNvSpPr>
            <p:nvPr/>
          </p:nvSpPr>
          <p:spPr bwMode="auto">
            <a:xfrm>
              <a:off x="4688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6" name="Freeform 220"/>
            <p:cNvSpPr>
              <a:spLocks/>
            </p:cNvSpPr>
            <p:nvPr/>
          </p:nvSpPr>
          <p:spPr bwMode="auto">
            <a:xfrm>
              <a:off x="4602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7" name="Freeform 221"/>
            <p:cNvSpPr>
              <a:spLocks/>
            </p:cNvSpPr>
            <p:nvPr/>
          </p:nvSpPr>
          <p:spPr bwMode="auto">
            <a:xfrm>
              <a:off x="4721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8" name="Freeform 222"/>
            <p:cNvSpPr>
              <a:spLocks/>
            </p:cNvSpPr>
            <p:nvPr/>
          </p:nvSpPr>
          <p:spPr bwMode="auto">
            <a:xfrm>
              <a:off x="4757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9" name="Freeform 223"/>
            <p:cNvSpPr>
              <a:spLocks/>
            </p:cNvSpPr>
            <p:nvPr/>
          </p:nvSpPr>
          <p:spPr bwMode="auto">
            <a:xfrm>
              <a:off x="4745" y="2140"/>
              <a:ext cx="102" cy="109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55 h 107"/>
                <a:gd name="T8" fmla="*/ 18 w 102"/>
                <a:gd name="T9" fmla="*/ 55 h 107"/>
                <a:gd name="T10" fmla="*/ 24 w 102"/>
                <a:gd name="T11" fmla="*/ 37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37 h 107"/>
                <a:gd name="T18" fmla="*/ 42 w 102"/>
                <a:gd name="T19" fmla="*/ 49 h 107"/>
                <a:gd name="T20" fmla="*/ 48 w 102"/>
                <a:gd name="T21" fmla="*/ 61 h 107"/>
                <a:gd name="T22" fmla="*/ 48 w 102"/>
                <a:gd name="T23" fmla="*/ 79 h 107"/>
                <a:gd name="T24" fmla="*/ 48 w 102"/>
                <a:gd name="T25" fmla="*/ 79 h 107"/>
                <a:gd name="T26" fmla="*/ 54 w 102"/>
                <a:gd name="T27" fmla="*/ 61 h 107"/>
                <a:gd name="T28" fmla="*/ 60 w 102"/>
                <a:gd name="T29" fmla="*/ 61 h 107"/>
                <a:gd name="T30" fmla="*/ 72 w 102"/>
                <a:gd name="T31" fmla="*/ 73 h 107"/>
                <a:gd name="T32" fmla="*/ 84 w 102"/>
                <a:gd name="T33" fmla="*/ 99 h 107"/>
                <a:gd name="T34" fmla="*/ 90 w 102"/>
                <a:gd name="T35" fmla="*/ 117 h 107"/>
                <a:gd name="T36" fmla="*/ 96 w 102"/>
                <a:gd name="T37" fmla="*/ 123 h 107"/>
                <a:gd name="T38" fmla="*/ 102 w 102"/>
                <a:gd name="T39" fmla="*/ 123 h 107"/>
                <a:gd name="T40" fmla="*/ 96 w 102"/>
                <a:gd name="T41" fmla="*/ 117 h 107"/>
                <a:gd name="T42" fmla="*/ 90 w 102"/>
                <a:gd name="T43" fmla="*/ 99 h 107"/>
                <a:gd name="T44" fmla="*/ 78 w 102"/>
                <a:gd name="T45" fmla="*/ 73 h 107"/>
                <a:gd name="T46" fmla="*/ 66 w 102"/>
                <a:gd name="T47" fmla="*/ 61 h 107"/>
                <a:gd name="T48" fmla="*/ 66 w 102"/>
                <a:gd name="T49" fmla="*/ 55 h 107"/>
                <a:gd name="T50" fmla="*/ 72 w 102"/>
                <a:gd name="T51" fmla="*/ 49 h 107"/>
                <a:gd name="T52" fmla="*/ 78 w 102"/>
                <a:gd name="T53" fmla="*/ 49 h 107"/>
                <a:gd name="T54" fmla="*/ 78 w 102"/>
                <a:gd name="T55" fmla="*/ 49 h 107"/>
                <a:gd name="T56" fmla="*/ 90 w 102"/>
                <a:gd name="T57" fmla="*/ 55 h 107"/>
                <a:gd name="T58" fmla="*/ 90 w 102"/>
                <a:gd name="T59" fmla="*/ 55 h 107"/>
                <a:gd name="T60" fmla="*/ 84 w 102"/>
                <a:gd name="T61" fmla="*/ 49 h 107"/>
                <a:gd name="T62" fmla="*/ 78 w 102"/>
                <a:gd name="T63" fmla="*/ 43 h 107"/>
                <a:gd name="T64" fmla="*/ 66 w 102"/>
                <a:gd name="T65" fmla="*/ 43 h 107"/>
                <a:gd name="T66" fmla="*/ 60 w 102"/>
                <a:gd name="T67" fmla="*/ 43 h 107"/>
                <a:gd name="T68" fmla="*/ 54 w 102"/>
                <a:gd name="T69" fmla="*/ 43 h 107"/>
                <a:gd name="T70" fmla="*/ 48 w 102"/>
                <a:gd name="T71" fmla="*/ 43 h 107"/>
                <a:gd name="T72" fmla="*/ 42 w 102"/>
                <a:gd name="T73" fmla="*/ 37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0" name="Freeform 224"/>
            <p:cNvSpPr>
              <a:spLocks/>
            </p:cNvSpPr>
            <p:nvPr/>
          </p:nvSpPr>
          <p:spPr bwMode="auto">
            <a:xfrm>
              <a:off x="4670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1" name="Freeform 225"/>
            <p:cNvSpPr>
              <a:spLocks/>
            </p:cNvSpPr>
            <p:nvPr/>
          </p:nvSpPr>
          <p:spPr bwMode="auto">
            <a:xfrm>
              <a:off x="4586" y="2122"/>
              <a:ext cx="119" cy="67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26 h 65"/>
                <a:gd name="T26" fmla="*/ 60 w 119"/>
                <a:gd name="T27" fmla="*/ 26 h 65"/>
                <a:gd name="T28" fmla="*/ 60 w 119"/>
                <a:gd name="T29" fmla="*/ 32 h 65"/>
                <a:gd name="T30" fmla="*/ 54 w 119"/>
                <a:gd name="T31" fmla="*/ 38 h 65"/>
                <a:gd name="T32" fmla="*/ 48 w 119"/>
                <a:gd name="T33" fmla="*/ 38 h 65"/>
                <a:gd name="T34" fmla="*/ 36 w 119"/>
                <a:gd name="T35" fmla="*/ 38 h 65"/>
                <a:gd name="T36" fmla="*/ 30 w 119"/>
                <a:gd name="T37" fmla="*/ 38 h 65"/>
                <a:gd name="T38" fmla="*/ 18 w 119"/>
                <a:gd name="T39" fmla="*/ 38 h 65"/>
                <a:gd name="T40" fmla="*/ 18 w 119"/>
                <a:gd name="T41" fmla="*/ 38 h 65"/>
                <a:gd name="T42" fmla="*/ 24 w 119"/>
                <a:gd name="T43" fmla="*/ 38 h 65"/>
                <a:gd name="T44" fmla="*/ 36 w 119"/>
                <a:gd name="T45" fmla="*/ 38 h 65"/>
                <a:gd name="T46" fmla="*/ 42 w 119"/>
                <a:gd name="T47" fmla="*/ 44 h 65"/>
                <a:gd name="T48" fmla="*/ 42 w 119"/>
                <a:gd name="T49" fmla="*/ 49 h 65"/>
                <a:gd name="T50" fmla="*/ 30 w 119"/>
                <a:gd name="T51" fmla="*/ 61 h 65"/>
                <a:gd name="T52" fmla="*/ 18 w 119"/>
                <a:gd name="T53" fmla="*/ 61 h 65"/>
                <a:gd name="T54" fmla="*/ 12 w 119"/>
                <a:gd name="T55" fmla="*/ 61 h 65"/>
                <a:gd name="T56" fmla="*/ 0 w 119"/>
                <a:gd name="T57" fmla="*/ 61 h 65"/>
                <a:gd name="T58" fmla="*/ 0 w 119"/>
                <a:gd name="T59" fmla="*/ 69 h 65"/>
                <a:gd name="T60" fmla="*/ 6 w 119"/>
                <a:gd name="T61" fmla="*/ 69 h 65"/>
                <a:gd name="T62" fmla="*/ 18 w 119"/>
                <a:gd name="T63" fmla="*/ 69 h 65"/>
                <a:gd name="T64" fmla="*/ 30 w 119"/>
                <a:gd name="T65" fmla="*/ 61 h 65"/>
                <a:gd name="T66" fmla="*/ 42 w 119"/>
                <a:gd name="T67" fmla="*/ 49 h 65"/>
                <a:gd name="T68" fmla="*/ 54 w 119"/>
                <a:gd name="T69" fmla="*/ 61 h 65"/>
                <a:gd name="T70" fmla="*/ 54 w 119"/>
                <a:gd name="T71" fmla="*/ 69 h 65"/>
                <a:gd name="T72" fmla="*/ 48 w 119"/>
                <a:gd name="T73" fmla="*/ 81 h 65"/>
                <a:gd name="T74" fmla="*/ 48 w 119"/>
                <a:gd name="T75" fmla="*/ 81 h 65"/>
                <a:gd name="T76" fmla="*/ 54 w 119"/>
                <a:gd name="T77" fmla="*/ 75 h 65"/>
                <a:gd name="T78" fmla="*/ 60 w 119"/>
                <a:gd name="T79" fmla="*/ 61 h 65"/>
                <a:gd name="T80" fmla="*/ 60 w 119"/>
                <a:gd name="T81" fmla="*/ 44 h 65"/>
                <a:gd name="T82" fmla="*/ 66 w 119"/>
                <a:gd name="T83" fmla="*/ 38 h 65"/>
                <a:gd name="T84" fmla="*/ 72 w 119"/>
                <a:gd name="T85" fmla="*/ 32 h 65"/>
                <a:gd name="T86" fmla="*/ 78 w 119"/>
                <a:gd name="T87" fmla="*/ 32 h 65"/>
                <a:gd name="T88" fmla="*/ 84 w 119"/>
                <a:gd name="T89" fmla="*/ 32 h 65"/>
                <a:gd name="T90" fmla="*/ 84 w 119"/>
                <a:gd name="T91" fmla="*/ 49 h 65"/>
                <a:gd name="T92" fmla="*/ 84 w 119"/>
                <a:gd name="T93" fmla="*/ 61 h 65"/>
                <a:gd name="T94" fmla="*/ 84 w 119"/>
                <a:gd name="T95" fmla="*/ 61 h 65"/>
                <a:gd name="T96" fmla="*/ 84 w 119"/>
                <a:gd name="T97" fmla="*/ 49 h 65"/>
                <a:gd name="T98" fmla="*/ 90 w 119"/>
                <a:gd name="T99" fmla="*/ 32 h 65"/>
                <a:gd name="T100" fmla="*/ 90 w 119"/>
                <a:gd name="T101" fmla="*/ 26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2" name="Freeform 226"/>
            <p:cNvSpPr>
              <a:spLocks/>
            </p:cNvSpPr>
            <p:nvPr/>
          </p:nvSpPr>
          <p:spPr bwMode="auto">
            <a:xfrm>
              <a:off x="4745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3" name="Freeform 227"/>
            <p:cNvSpPr>
              <a:spLocks/>
            </p:cNvSpPr>
            <p:nvPr/>
          </p:nvSpPr>
          <p:spPr bwMode="auto">
            <a:xfrm>
              <a:off x="4745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4" name="Freeform 228"/>
            <p:cNvSpPr>
              <a:spLocks/>
            </p:cNvSpPr>
            <p:nvPr/>
          </p:nvSpPr>
          <p:spPr bwMode="auto">
            <a:xfrm>
              <a:off x="4763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5" name="Freeform 229"/>
            <p:cNvSpPr>
              <a:spLocks/>
            </p:cNvSpPr>
            <p:nvPr/>
          </p:nvSpPr>
          <p:spPr bwMode="auto">
            <a:xfrm>
              <a:off x="4721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6" name="Freeform 230"/>
            <p:cNvSpPr>
              <a:spLocks/>
            </p:cNvSpPr>
            <p:nvPr/>
          </p:nvSpPr>
          <p:spPr bwMode="auto">
            <a:xfrm>
              <a:off x="4709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7" name="Freeform 231"/>
            <p:cNvSpPr>
              <a:spLocks/>
            </p:cNvSpPr>
            <p:nvPr/>
          </p:nvSpPr>
          <p:spPr bwMode="auto">
            <a:xfrm>
              <a:off x="4694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8" name="Freeform 232"/>
            <p:cNvSpPr>
              <a:spLocks/>
            </p:cNvSpPr>
            <p:nvPr/>
          </p:nvSpPr>
          <p:spPr bwMode="auto">
            <a:xfrm>
              <a:off x="4709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9" name="Freeform 233"/>
            <p:cNvSpPr>
              <a:spLocks/>
            </p:cNvSpPr>
            <p:nvPr/>
          </p:nvSpPr>
          <p:spPr bwMode="auto">
            <a:xfrm>
              <a:off x="5118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0" name="Freeform 234"/>
            <p:cNvSpPr>
              <a:spLocks/>
            </p:cNvSpPr>
            <p:nvPr/>
          </p:nvSpPr>
          <p:spPr bwMode="auto">
            <a:xfrm>
              <a:off x="5187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1" name="Freeform 235"/>
            <p:cNvSpPr>
              <a:spLocks/>
            </p:cNvSpPr>
            <p:nvPr/>
          </p:nvSpPr>
          <p:spPr bwMode="auto">
            <a:xfrm>
              <a:off x="4867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2" name="Freeform 236"/>
            <p:cNvSpPr>
              <a:spLocks/>
            </p:cNvSpPr>
            <p:nvPr/>
          </p:nvSpPr>
          <p:spPr bwMode="auto">
            <a:xfrm>
              <a:off x="4956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" name="Freeform 237"/>
            <p:cNvSpPr>
              <a:spLocks/>
            </p:cNvSpPr>
            <p:nvPr/>
          </p:nvSpPr>
          <p:spPr bwMode="auto">
            <a:xfrm>
              <a:off x="5064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4" name="Freeform 238"/>
            <p:cNvSpPr>
              <a:spLocks/>
            </p:cNvSpPr>
            <p:nvPr/>
          </p:nvSpPr>
          <p:spPr bwMode="auto">
            <a:xfrm>
              <a:off x="4861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5" name="Freeform 239"/>
            <p:cNvSpPr>
              <a:spLocks/>
            </p:cNvSpPr>
            <p:nvPr/>
          </p:nvSpPr>
          <p:spPr bwMode="auto">
            <a:xfrm>
              <a:off x="5181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6" name="Freeform 240"/>
            <p:cNvSpPr>
              <a:spLocks/>
            </p:cNvSpPr>
            <p:nvPr/>
          </p:nvSpPr>
          <p:spPr bwMode="auto">
            <a:xfrm>
              <a:off x="5151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7" name="Freeform 241"/>
            <p:cNvSpPr>
              <a:spLocks/>
            </p:cNvSpPr>
            <p:nvPr/>
          </p:nvSpPr>
          <p:spPr bwMode="auto">
            <a:xfrm>
              <a:off x="5124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8" name="Freeform 242"/>
            <p:cNvSpPr>
              <a:spLocks/>
            </p:cNvSpPr>
            <p:nvPr/>
          </p:nvSpPr>
          <p:spPr bwMode="auto">
            <a:xfrm>
              <a:off x="5157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9" name="Freeform 243"/>
            <p:cNvSpPr>
              <a:spLocks/>
            </p:cNvSpPr>
            <p:nvPr/>
          </p:nvSpPr>
          <p:spPr bwMode="auto">
            <a:xfrm>
              <a:off x="5181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0" name="Freeform 244"/>
            <p:cNvSpPr>
              <a:spLocks/>
            </p:cNvSpPr>
            <p:nvPr/>
          </p:nvSpPr>
          <p:spPr bwMode="auto">
            <a:xfrm>
              <a:off x="5193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1" name="Freeform 245"/>
            <p:cNvSpPr>
              <a:spLocks/>
            </p:cNvSpPr>
            <p:nvPr/>
          </p:nvSpPr>
          <p:spPr bwMode="auto">
            <a:xfrm>
              <a:off x="5175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2" name="Freeform 246"/>
            <p:cNvSpPr>
              <a:spLocks/>
            </p:cNvSpPr>
            <p:nvPr/>
          </p:nvSpPr>
          <p:spPr bwMode="auto">
            <a:xfrm>
              <a:off x="5151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3" name="Freeform 247"/>
            <p:cNvSpPr>
              <a:spLocks/>
            </p:cNvSpPr>
            <p:nvPr/>
          </p:nvSpPr>
          <p:spPr bwMode="auto">
            <a:xfrm>
              <a:off x="5133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" name="Freeform 248"/>
            <p:cNvSpPr>
              <a:spLocks/>
            </p:cNvSpPr>
            <p:nvPr/>
          </p:nvSpPr>
          <p:spPr bwMode="auto">
            <a:xfrm>
              <a:off x="5193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" name="Freeform 249"/>
            <p:cNvSpPr>
              <a:spLocks/>
            </p:cNvSpPr>
            <p:nvPr/>
          </p:nvSpPr>
          <p:spPr bwMode="auto">
            <a:xfrm>
              <a:off x="5199" y="2098"/>
              <a:ext cx="84" cy="103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56 h 101"/>
                <a:gd name="T12" fmla="*/ 12 w 84"/>
                <a:gd name="T13" fmla="*/ 68 h 101"/>
                <a:gd name="T14" fmla="*/ 12 w 84"/>
                <a:gd name="T15" fmla="*/ 68 h 101"/>
                <a:gd name="T16" fmla="*/ 12 w 84"/>
                <a:gd name="T17" fmla="*/ 56 h 101"/>
                <a:gd name="T18" fmla="*/ 12 w 84"/>
                <a:gd name="T19" fmla="*/ 38 h 101"/>
                <a:gd name="T20" fmla="*/ 18 w 84"/>
                <a:gd name="T21" fmla="*/ 38 h 101"/>
                <a:gd name="T22" fmla="*/ 24 w 84"/>
                <a:gd name="T23" fmla="*/ 38 h 101"/>
                <a:gd name="T24" fmla="*/ 30 w 84"/>
                <a:gd name="T25" fmla="*/ 44 h 101"/>
                <a:gd name="T26" fmla="*/ 30 w 84"/>
                <a:gd name="T27" fmla="*/ 50 h 101"/>
                <a:gd name="T28" fmla="*/ 36 w 84"/>
                <a:gd name="T29" fmla="*/ 56 h 101"/>
                <a:gd name="T30" fmla="*/ 36 w 84"/>
                <a:gd name="T31" fmla="*/ 73 h 101"/>
                <a:gd name="T32" fmla="*/ 36 w 84"/>
                <a:gd name="T33" fmla="*/ 93 h 101"/>
                <a:gd name="T34" fmla="*/ 36 w 84"/>
                <a:gd name="T35" fmla="*/ 105 h 101"/>
                <a:gd name="T36" fmla="*/ 36 w 84"/>
                <a:gd name="T37" fmla="*/ 105 h 101"/>
                <a:gd name="T38" fmla="*/ 42 w 84"/>
                <a:gd name="T39" fmla="*/ 105 h 101"/>
                <a:gd name="T40" fmla="*/ 36 w 84"/>
                <a:gd name="T41" fmla="*/ 93 h 101"/>
                <a:gd name="T42" fmla="*/ 42 w 84"/>
                <a:gd name="T43" fmla="*/ 82 h 101"/>
                <a:gd name="T44" fmla="*/ 42 w 84"/>
                <a:gd name="T45" fmla="*/ 73 h 101"/>
                <a:gd name="T46" fmla="*/ 42 w 84"/>
                <a:gd name="T47" fmla="*/ 62 h 101"/>
                <a:gd name="T48" fmla="*/ 48 w 84"/>
                <a:gd name="T49" fmla="*/ 62 h 101"/>
                <a:gd name="T50" fmla="*/ 60 w 84"/>
                <a:gd name="T51" fmla="*/ 82 h 101"/>
                <a:gd name="T52" fmla="*/ 72 w 84"/>
                <a:gd name="T53" fmla="*/ 99 h 101"/>
                <a:gd name="T54" fmla="*/ 78 w 84"/>
                <a:gd name="T55" fmla="*/ 111 h 101"/>
                <a:gd name="T56" fmla="*/ 84 w 84"/>
                <a:gd name="T57" fmla="*/ 111 h 101"/>
                <a:gd name="T58" fmla="*/ 78 w 84"/>
                <a:gd name="T59" fmla="*/ 99 h 101"/>
                <a:gd name="T60" fmla="*/ 72 w 84"/>
                <a:gd name="T61" fmla="*/ 93 h 101"/>
                <a:gd name="T62" fmla="*/ 66 w 84"/>
                <a:gd name="T63" fmla="*/ 73 h 101"/>
                <a:gd name="T64" fmla="*/ 66 w 84"/>
                <a:gd name="T65" fmla="*/ 73 h 101"/>
                <a:gd name="T66" fmla="*/ 60 w 84"/>
                <a:gd name="T67" fmla="*/ 68 h 101"/>
                <a:gd name="T68" fmla="*/ 54 w 84"/>
                <a:gd name="T69" fmla="*/ 62 h 101"/>
                <a:gd name="T70" fmla="*/ 48 w 84"/>
                <a:gd name="T71" fmla="*/ 56 h 101"/>
                <a:gd name="T72" fmla="*/ 48 w 84"/>
                <a:gd name="T73" fmla="*/ 50 h 101"/>
                <a:gd name="T74" fmla="*/ 54 w 84"/>
                <a:gd name="T75" fmla="*/ 56 h 101"/>
                <a:gd name="T76" fmla="*/ 60 w 84"/>
                <a:gd name="T77" fmla="*/ 56 h 101"/>
                <a:gd name="T78" fmla="*/ 66 w 84"/>
                <a:gd name="T79" fmla="*/ 56 h 101"/>
                <a:gd name="T80" fmla="*/ 72 w 84"/>
                <a:gd name="T81" fmla="*/ 62 h 101"/>
                <a:gd name="T82" fmla="*/ 72 w 84"/>
                <a:gd name="T83" fmla="*/ 62 h 101"/>
                <a:gd name="T84" fmla="*/ 72 w 84"/>
                <a:gd name="T85" fmla="*/ 56 h 101"/>
                <a:gd name="T86" fmla="*/ 60 w 84"/>
                <a:gd name="T87" fmla="*/ 50 h 101"/>
                <a:gd name="T88" fmla="*/ 54 w 84"/>
                <a:gd name="T89" fmla="*/ 44 h 101"/>
                <a:gd name="T90" fmla="*/ 42 w 84"/>
                <a:gd name="T91" fmla="*/ 44 h 101"/>
                <a:gd name="T92" fmla="*/ 36 w 84"/>
                <a:gd name="T93" fmla="*/ 38 h 101"/>
                <a:gd name="T94" fmla="*/ 30 w 84"/>
                <a:gd name="T95" fmla="*/ 38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" name="Freeform 250"/>
            <p:cNvSpPr>
              <a:spLocks/>
            </p:cNvSpPr>
            <p:nvPr/>
          </p:nvSpPr>
          <p:spPr bwMode="auto">
            <a:xfrm>
              <a:off x="5094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Freeform 251"/>
            <p:cNvSpPr>
              <a:spLocks/>
            </p:cNvSpPr>
            <p:nvPr/>
          </p:nvSpPr>
          <p:spPr bwMode="auto">
            <a:xfrm>
              <a:off x="5151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252"/>
            <p:cNvSpPr>
              <a:spLocks/>
            </p:cNvSpPr>
            <p:nvPr/>
          </p:nvSpPr>
          <p:spPr bwMode="auto">
            <a:xfrm>
              <a:off x="4903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253"/>
            <p:cNvSpPr>
              <a:spLocks/>
            </p:cNvSpPr>
            <p:nvPr/>
          </p:nvSpPr>
          <p:spPr bwMode="auto">
            <a:xfrm>
              <a:off x="5004" y="1901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254"/>
            <p:cNvSpPr>
              <a:spLocks/>
            </p:cNvSpPr>
            <p:nvPr/>
          </p:nvSpPr>
          <p:spPr bwMode="auto">
            <a:xfrm>
              <a:off x="5118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255"/>
            <p:cNvSpPr>
              <a:spLocks/>
            </p:cNvSpPr>
            <p:nvPr/>
          </p:nvSpPr>
          <p:spPr bwMode="auto">
            <a:xfrm>
              <a:off x="4978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256"/>
            <p:cNvSpPr>
              <a:spLocks/>
            </p:cNvSpPr>
            <p:nvPr/>
          </p:nvSpPr>
          <p:spPr bwMode="auto">
            <a:xfrm>
              <a:off x="5211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257"/>
            <p:cNvSpPr>
              <a:spLocks/>
            </p:cNvSpPr>
            <p:nvPr/>
          </p:nvSpPr>
          <p:spPr bwMode="auto">
            <a:xfrm>
              <a:off x="4879" y="1882"/>
              <a:ext cx="143" cy="116"/>
            </a:xfrm>
            <a:custGeom>
              <a:avLst/>
              <a:gdLst>
                <a:gd name="T0" fmla="*/ 137 w 143"/>
                <a:gd name="T1" fmla="*/ 118 h 114"/>
                <a:gd name="T2" fmla="*/ 125 w 143"/>
                <a:gd name="T3" fmla="*/ 112 h 114"/>
                <a:gd name="T4" fmla="*/ 119 w 143"/>
                <a:gd name="T5" fmla="*/ 112 h 114"/>
                <a:gd name="T6" fmla="*/ 113 w 143"/>
                <a:gd name="T7" fmla="*/ 106 h 114"/>
                <a:gd name="T8" fmla="*/ 113 w 143"/>
                <a:gd name="T9" fmla="*/ 74 h 114"/>
                <a:gd name="T10" fmla="*/ 113 w 143"/>
                <a:gd name="T11" fmla="*/ 50 h 114"/>
                <a:gd name="T12" fmla="*/ 113 w 143"/>
                <a:gd name="T13" fmla="*/ 56 h 114"/>
                <a:gd name="T14" fmla="*/ 107 w 143"/>
                <a:gd name="T15" fmla="*/ 86 h 114"/>
                <a:gd name="T16" fmla="*/ 101 w 143"/>
                <a:gd name="T17" fmla="*/ 86 h 114"/>
                <a:gd name="T18" fmla="*/ 89 w 143"/>
                <a:gd name="T19" fmla="*/ 74 h 114"/>
                <a:gd name="T20" fmla="*/ 77 w 143"/>
                <a:gd name="T21" fmla="*/ 68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62 h 114"/>
                <a:gd name="T30" fmla="*/ 47 w 143"/>
                <a:gd name="T31" fmla="*/ 44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8 h 114"/>
                <a:gd name="T40" fmla="*/ 59 w 143"/>
                <a:gd name="T41" fmla="*/ 62 h 114"/>
                <a:gd name="T42" fmla="*/ 71 w 143"/>
                <a:gd name="T43" fmla="*/ 68 h 114"/>
                <a:gd name="T44" fmla="*/ 65 w 143"/>
                <a:gd name="T45" fmla="*/ 68 h 114"/>
                <a:gd name="T46" fmla="*/ 41 w 143"/>
                <a:gd name="T47" fmla="*/ 74 h 114"/>
                <a:gd name="T48" fmla="*/ 18 w 143"/>
                <a:gd name="T49" fmla="*/ 68 h 114"/>
                <a:gd name="T50" fmla="*/ 0 w 143"/>
                <a:gd name="T51" fmla="*/ 62 h 114"/>
                <a:gd name="T52" fmla="*/ 6 w 143"/>
                <a:gd name="T53" fmla="*/ 74 h 114"/>
                <a:gd name="T54" fmla="*/ 30 w 143"/>
                <a:gd name="T55" fmla="*/ 74 h 114"/>
                <a:gd name="T56" fmla="*/ 59 w 143"/>
                <a:gd name="T57" fmla="*/ 80 h 114"/>
                <a:gd name="T58" fmla="*/ 71 w 143"/>
                <a:gd name="T59" fmla="*/ 80 h 114"/>
                <a:gd name="T60" fmla="*/ 83 w 143"/>
                <a:gd name="T61" fmla="*/ 86 h 114"/>
                <a:gd name="T62" fmla="*/ 95 w 143"/>
                <a:gd name="T63" fmla="*/ 106 h 114"/>
                <a:gd name="T64" fmla="*/ 83 w 143"/>
                <a:gd name="T65" fmla="*/ 112 h 114"/>
                <a:gd name="T66" fmla="*/ 65 w 143"/>
                <a:gd name="T67" fmla="*/ 118 h 114"/>
                <a:gd name="T68" fmla="*/ 53 w 143"/>
                <a:gd name="T69" fmla="*/ 124 h 114"/>
                <a:gd name="T70" fmla="*/ 53 w 143"/>
                <a:gd name="T71" fmla="*/ 124 h 114"/>
                <a:gd name="T72" fmla="*/ 65 w 143"/>
                <a:gd name="T73" fmla="*/ 124 h 114"/>
                <a:gd name="T74" fmla="*/ 89 w 143"/>
                <a:gd name="T75" fmla="*/ 118 h 114"/>
                <a:gd name="T76" fmla="*/ 101 w 143"/>
                <a:gd name="T77" fmla="*/ 112 h 114"/>
                <a:gd name="T78" fmla="*/ 113 w 143"/>
                <a:gd name="T79" fmla="*/ 112 h 114"/>
                <a:gd name="T80" fmla="*/ 125 w 143"/>
                <a:gd name="T81" fmla="*/ 118 h 114"/>
                <a:gd name="T82" fmla="*/ 131 w 143"/>
                <a:gd name="T83" fmla="*/ 124 h 114"/>
                <a:gd name="T84" fmla="*/ 143 w 143"/>
                <a:gd name="T85" fmla="*/ 130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8"/>
          <p:cNvGrpSpPr>
            <a:grpSpLocks/>
          </p:cNvGrpSpPr>
          <p:nvPr/>
        </p:nvGrpSpPr>
        <p:grpSpPr bwMode="auto">
          <a:xfrm rot="-4516406">
            <a:off x="7413627" y="-55563"/>
            <a:ext cx="1631951" cy="1990725"/>
            <a:chOff x="4176" y="878"/>
            <a:chExt cx="1254" cy="1422"/>
          </a:xfrm>
        </p:grpSpPr>
        <p:sp>
          <p:nvSpPr>
            <p:cNvPr id="15888" name="Freeform 259"/>
            <p:cNvSpPr>
              <a:spLocks/>
            </p:cNvSpPr>
            <p:nvPr/>
          </p:nvSpPr>
          <p:spPr bwMode="auto">
            <a:xfrm>
              <a:off x="5151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9" name="Freeform 260"/>
            <p:cNvSpPr>
              <a:spLocks/>
            </p:cNvSpPr>
            <p:nvPr/>
          </p:nvSpPr>
          <p:spPr bwMode="auto">
            <a:xfrm>
              <a:off x="5127" y="1205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0" name="Freeform 261"/>
            <p:cNvSpPr>
              <a:spLocks/>
            </p:cNvSpPr>
            <p:nvPr/>
          </p:nvSpPr>
          <p:spPr bwMode="auto">
            <a:xfrm>
              <a:off x="5126" y="1217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1" name="Freeform 262"/>
            <p:cNvSpPr>
              <a:spLocks/>
            </p:cNvSpPr>
            <p:nvPr/>
          </p:nvSpPr>
          <p:spPr bwMode="auto">
            <a:xfrm>
              <a:off x="5133" y="1241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2" name="Freeform 263"/>
            <p:cNvSpPr>
              <a:spLocks/>
            </p:cNvSpPr>
            <p:nvPr/>
          </p:nvSpPr>
          <p:spPr bwMode="auto">
            <a:xfrm>
              <a:off x="5144" y="1259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3" name="Freeform 264"/>
            <p:cNvSpPr>
              <a:spLocks/>
            </p:cNvSpPr>
            <p:nvPr/>
          </p:nvSpPr>
          <p:spPr bwMode="auto">
            <a:xfrm>
              <a:off x="5157" y="1284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4" name="Freeform 265"/>
            <p:cNvSpPr>
              <a:spLocks/>
            </p:cNvSpPr>
            <p:nvPr/>
          </p:nvSpPr>
          <p:spPr bwMode="auto">
            <a:xfrm>
              <a:off x="5175" y="132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5" name="Freeform 266"/>
            <p:cNvSpPr>
              <a:spLocks/>
            </p:cNvSpPr>
            <p:nvPr/>
          </p:nvSpPr>
          <p:spPr bwMode="auto">
            <a:xfrm>
              <a:off x="5127" y="1193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6" name="Freeform 267"/>
            <p:cNvSpPr>
              <a:spLocks/>
            </p:cNvSpPr>
            <p:nvPr/>
          </p:nvSpPr>
          <p:spPr bwMode="auto">
            <a:xfrm>
              <a:off x="5133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7" name="Freeform 268"/>
            <p:cNvSpPr>
              <a:spLocks/>
            </p:cNvSpPr>
            <p:nvPr/>
          </p:nvSpPr>
          <p:spPr bwMode="auto">
            <a:xfrm>
              <a:off x="5150" y="1271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8" name="Freeform 269"/>
            <p:cNvSpPr>
              <a:spLocks/>
            </p:cNvSpPr>
            <p:nvPr/>
          </p:nvSpPr>
          <p:spPr bwMode="auto">
            <a:xfrm>
              <a:off x="5157" y="1294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9" name="Freeform 270"/>
            <p:cNvSpPr>
              <a:spLocks/>
            </p:cNvSpPr>
            <p:nvPr/>
          </p:nvSpPr>
          <p:spPr bwMode="auto">
            <a:xfrm>
              <a:off x="5174" y="1306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0" name="Freeform 271"/>
            <p:cNvSpPr>
              <a:spLocks/>
            </p:cNvSpPr>
            <p:nvPr/>
          </p:nvSpPr>
          <p:spPr bwMode="auto">
            <a:xfrm>
              <a:off x="5133" y="1182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1" name="Freeform 272"/>
            <p:cNvSpPr>
              <a:spLocks/>
            </p:cNvSpPr>
            <p:nvPr/>
          </p:nvSpPr>
          <p:spPr bwMode="auto">
            <a:xfrm>
              <a:off x="5157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2" name="Freeform 273"/>
            <p:cNvSpPr>
              <a:spLocks/>
            </p:cNvSpPr>
            <p:nvPr/>
          </p:nvSpPr>
          <p:spPr bwMode="auto">
            <a:xfrm>
              <a:off x="5138" y="1163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3" name="Freeform 274"/>
            <p:cNvSpPr>
              <a:spLocks/>
            </p:cNvSpPr>
            <p:nvPr/>
          </p:nvSpPr>
          <p:spPr bwMode="auto">
            <a:xfrm>
              <a:off x="5199" y="1306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4" name="Freeform 275"/>
            <p:cNvSpPr>
              <a:spLocks/>
            </p:cNvSpPr>
            <p:nvPr/>
          </p:nvSpPr>
          <p:spPr bwMode="auto">
            <a:xfrm>
              <a:off x="5193" y="1325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5" name="Freeform 276"/>
            <p:cNvSpPr>
              <a:spLocks/>
            </p:cNvSpPr>
            <p:nvPr/>
          </p:nvSpPr>
          <p:spPr bwMode="auto">
            <a:xfrm>
              <a:off x="5205" y="1294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6" name="Freeform 277"/>
            <p:cNvSpPr>
              <a:spLocks/>
            </p:cNvSpPr>
            <p:nvPr/>
          </p:nvSpPr>
          <p:spPr bwMode="auto">
            <a:xfrm>
              <a:off x="5204" y="1283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7" name="Freeform 278"/>
            <p:cNvSpPr>
              <a:spLocks/>
            </p:cNvSpPr>
            <p:nvPr/>
          </p:nvSpPr>
          <p:spPr bwMode="auto">
            <a:xfrm>
              <a:off x="5198" y="1271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8" name="Freeform 279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9" name="Freeform 280"/>
            <p:cNvSpPr>
              <a:spLocks/>
            </p:cNvSpPr>
            <p:nvPr/>
          </p:nvSpPr>
          <p:spPr bwMode="auto">
            <a:xfrm>
              <a:off x="5193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0" name="Freeform 281"/>
            <p:cNvSpPr>
              <a:spLocks/>
            </p:cNvSpPr>
            <p:nvPr/>
          </p:nvSpPr>
          <p:spPr bwMode="auto">
            <a:xfrm>
              <a:off x="5187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1" name="Freeform 282"/>
            <p:cNvSpPr>
              <a:spLocks/>
            </p:cNvSpPr>
            <p:nvPr/>
          </p:nvSpPr>
          <p:spPr bwMode="auto">
            <a:xfrm>
              <a:off x="5181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2" name="Freeform 283"/>
            <p:cNvSpPr>
              <a:spLocks/>
            </p:cNvSpPr>
            <p:nvPr/>
          </p:nvSpPr>
          <p:spPr bwMode="auto">
            <a:xfrm>
              <a:off x="5181" y="1181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3" name="Freeform 284"/>
            <p:cNvSpPr>
              <a:spLocks/>
            </p:cNvSpPr>
            <p:nvPr/>
          </p:nvSpPr>
          <p:spPr bwMode="auto">
            <a:xfrm>
              <a:off x="5169" y="116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4" name="Freeform 285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5" name="Freeform 286"/>
            <p:cNvSpPr>
              <a:spLocks/>
            </p:cNvSpPr>
            <p:nvPr/>
          </p:nvSpPr>
          <p:spPr bwMode="auto">
            <a:xfrm>
              <a:off x="5205" y="1062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6" name="Freeform 287"/>
            <p:cNvSpPr>
              <a:spLocks/>
            </p:cNvSpPr>
            <p:nvPr/>
          </p:nvSpPr>
          <p:spPr bwMode="auto">
            <a:xfrm>
              <a:off x="5203" y="108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7" name="Freeform 288"/>
            <p:cNvSpPr>
              <a:spLocks/>
            </p:cNvSpPr>
            <p:nvPr/>
          </p:nvSpPr>
          <p:spPr bwMode="auto">
            <a:xfrm>
              <a:off x="5204" y="1110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8" name="Freeform 289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9" name="Freeform 290"/>
            <p:cNvSpPr>
              <a:spLocks/>
            </p:cNvSpPr>
            <p:nvPr/>
          </p:nvSpPr>
          <p:spPr bwMode="auto">
            <a:xfrm>
              <a:off x="5210" y="1169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0" name="Freeform 291"/>
            <p:cNvSpPr>
              <a:spLocks/>
            </p:cNvSpPr>
            <p:nvPr/>
          </p:nvSpPr>
          <p:spPr bwMode="auto">
            <a:xfrm>
              <a:off x="5223" y="1206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1" name="Freeform 292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2" name="Freeform 293"/>
            <p:cNvSpPr>
              <a:spLocks/>
            </p:cNvSpPr>
            <p:nvPr/>
          </p:nvSpPr>
          <p:spPr bwMode="auto">
            <a:xfrm>
              <a:off x="5205" y="1074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3" name="Freeform 294"/>
            <p:cNvSpPr>
              <a:spLocks/>
            </p:cNvSpPr>
            <p:nvPr/>
          </p:nvSpPr>
          <p:spPr bwMode="auto">
            <a:xfrm>
              <a:off x="5205" y="1049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4" name="Freeform 295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5" name="Freeform 296"/>
            <p:cNvSpPr>
              <a:spLocks/>
            </p:cNvSpPr>
            <p:nvPr/>
          </p:nvSpPr>
          <p:spPr bwMode="auto">
            <a:xfrm>
              <a:off x="5215" y="1187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6" name="Freeform 297"/>
            <p:cNvSpPr>
              <a:spLocks/>
            </p:cNvSpPr>
            <p:nvPr/>
          </p:nvSpPr>
          <p:spPr bwMode="auto">
            <a:xfrm>
              <a:off x="5205" y="1032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7" name="Freeform 298"/>
            <p:cNvSpPr>
              <a:spLocks/>
            </p:cNvSpPr>
            <p:nvPr/>
          </p:nvSpPr>
          <p:spPr bwMode="auto">
            <a:xfrm>
              <a:off x="5168" y="104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8" name="Freeform 299"/>
            <p:cNvSpPr>
              <a:spLocks/>
            </p:cNvSpPr>
            <p:nvPr/>
          </p:nvSpPr>
          <p:spPr bwMode="auto">
            <a:xfrm>
              <a:off x="5169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9" name="Freeform 300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0" name="Freeform 301"/>
            <p:cNvSpPr>
              <a:spLocks/>
            </p:cNvSpPr>
            <p:nvPr/>
          </p:nvSpPr>
          <p:spPr bwMode="auto">
            <a:xfrm>
              <a:off x="5175" y="1115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1" name="Freeform 302"/>
            <p:cNvSpPr>
              <a:spLocks/>
            </p:cNvSpPr>
            <p:nvPr/>
          </p:nvSpPr>
          <p:spPr bwMode="auto">
            <a:xfrm>
              <a:off x="5173" y="1133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2" name="Freeform 303"/>
            <p:cNvSpPr>
              <a:spLocks/>
            </p:cNvSpPr>
            <p:nvPr/>
          </p:nvSpPr>
          <p:spPr bwMode="auto">
            <a:xfrm>
              <a:off x="5180" y="116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3" name="Freeform 304"/>
            <p:cNvSpPr>
              <a:spLocks/>
            </p:cNvSpPr>
            <p:nvPr/>
          </p:nvSpPr>
          <p:spPr bwMode="auto">
            <a:xfrm>
              <a:off x="5186" y="1187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4" name="Freeform 305"/>
            <p:cNvSpPr>
              <a:spLocks/>
            </p:cNvSpPr>
            <p:nvPr/>
          </p:nvSpPr>
          <p:spPr bwMode="auto">
            <a:xfrm>
              <a:off x="5191" y="1199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5" name="Freeform 306"/>
            <p:cNvSpPr>
              <a:spLocks/>
            </p:cNvSpPr>
            <p:nvPr/>
          </p:nvSpPr>
          <p:spPr bwMode="auto">
            <a:xfrm>
              <a:off x="5197" y="121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6" name="Freeform 307"/>
            <p:cNvSpPr>
              <a:spLocks/>
            </p:cNvSpPr>
            <p:nvPr/>
          </p:nvSpPr>
          <p:spPr bwMode="auto">
            <a:xfrm>
              <a:off x="5205" y="1224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7" name="Freeform 308"/>
            <p:cNvSpPr>
              <a:spLocks/>
            </p:cNvSpPr>
            <p:nvPr/>
          </p:nvSpPr>
          <p:spPr bwMode="auto">
            <a:xfrm>
              <a:off x="5180" y="1031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8" name="Freeform 309"/>
            <p:cNvSpPr>
              <a:spLocks/>
            </p:cNvSpPr>
            <p:nvPr/>
          </p:nvSpPr>
          <p:spPr bwMode="auto">
            <a:xfrm>
              <a:off x="5192" y="1025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9" name="Freeform 310"/>
            <p:cNvSpPr>
              <a:spLocks/>
            </p:cNvSpPr>
            <p:nvPr/>
          </p:nvSpPr>
          <p:spPr bwMode="auto">
            <a:xfrm>
              <a:off x="5275" y="1145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0" name="Freeform 311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1" name="Freeform 312"/>
            <p:cNvSpPr>
              <a:spLocks/>
            </p:cNvSpPr>
            <p:nvPr/>
          </p:nvSpPr>
          <p:spPr bwMode="auto">
            <a:xfrm>
              <a:off x="5287" y="1151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2" name="Freeform 313"/>
            <p:cNvSpPr>
              <a:spLocks/>
            </p:cNvSpPr>
            <p:nvPr/>
          </p:nvSpPr>
          <p:spPr bwMode="auto">
            <a:xfrm>
              <a:off x="5276" y="117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3" name="Freeform 314"/>
            <p:cNvSpPr>
              <a:spLocks/>
            </p:cNvSpPr>
            <p:nvPr/>
          </p:nvSpPr>
          <p:spPr bwMode="auto">
            <a:xfrm>
              <a:off x="5269" y="1211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4" name="Freeform 315"/>
            <p:cNvSpPr>
              <a:spLocks/>
            </p:cNvSpPr>
            <p:nvPr/>
          </p:nvSpPr>
          <p:spPr bwMode="auto">
            <a:xfrm>
              <a:off x="5269" y="122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5" name="Freeform 316"/>
            <p:cNvSpPr>
              <a:spLocks/>
            </p:cNvSpPr>
            <p:nvPr/>
          </p:nvSpPr>
          <p:spPr bwMode="auto">
            <a:xfrm>
              <a:off x="5271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6" name="Freeform 317"/>
            <p:cNvSpPr>
              <a:spLocks/>
            </p:cNvSpPr>
            <p:nvPr/>
          </p:nvSpPr>
          <p:spPr bwMode="auto">
            <a:xfrm>
              <a:off x="5257" y="1294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7" name="Freeform 318"/>
            <p:cNvSpPr>
              <a:spLocks/>
            </p:cNvSpPr>
            <p:nvPr/>
          </p:nvSpPr>
          <p:spPr bwMode="auto">
            <a:xfrm>
              <a:off x="5281" y="1169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8" name="Freeform 319"/>
            <p:cNvSpPr>
              <a:spLocks/>
            </p:cNvSpPr>
            <p:nvPr/>
          </p:nvSpPr>
          <p:spPr bwMode="auto">
            <a:xfrm>
              <a:off x="5275" y="1193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9" name="Freeform 320"/>
            <p:cNvSpPr>
              <a:spLocks/>
            </p:cNvSpPr>
            <p:nvPr/>
          </p:nvSpPr>
          <p:spPr bwMode="auto">
            <a:xfrm>
              <a:off x="5263" y="124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0" name="Freeform 321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1" name="Freeform 322"/>
            <p:cNvSpPr>
              <a:spLocks/>
            </p:cNvSpPr>
            <p:nvPr/>
          </p:nvSpPr>
          <p:spPr bwMode="auto">
            <a:xfrm>
              <a:off x="5268" y="1283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2" name="Freeform 323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3" name="Freeform 324"/>
            <p:cNvSpPr>
              <a:spLocks/>
            </p:cNvSpPr>
            <p:nvPr/>
          </p:nvSpPr>
          <p:spPr bwMode="auto">
            <a:xfrm>
              <a:off x="5319" y="1128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4" name="Freeform 325"/>
            <p:cNvSpPr>
              <a:spLocks/>
            </p:cNvSpPr>
            <p:nvPr/>
          </p:nvSpPr>
          <p:spPr bwMode="auto">
            <a:xfrm>
              <a:off x="5318" y="1134"/>
              <a:ext cx="25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14 w 23"/>
                <a:gd name="T5" fmla="*/ 18 h 24"/>
                <a:gd name="T6" fmla="*/ 22 w 23"/>
                <a:gd name="T7" fmla="*/ 12 h 24"/>
                <a:gd name="T8" fmla="*/ 22 w 23"/>
                <a:gd name="T9" fmla="*/ 12 h 24"/>
                <a:gd name="T10" fmla="*/ 33 w 23"/>
                <a:gd name="T11" fmla="*/ 6 h 24"/>
                <a:gd name="T12" fmla="*/ 33 w 23"/>
                <a:gd name="T13" fmla="*/ 0 h 24"/>
                <a:gd name="T14" fmla="*/ 45 w 23"/>
                <a:gd name="T15" fmla="*/ 0 h 24"/>
                <a:gd name="T16" fmla="*/ 45 w 23"/>
                <a:gd name="T17" fmla="*/ 0 h 24"/>
                <a:gd name="T18" fmla="*/ 45 w 23"/>
                <a:gd name="T19" fmla="*/ 6 h 24"/>
                <a:gd name="T20" fmla="*/ 45 w 23"/>
                <a:gd name="T21" fmla="*/ 6 h 24"/>
                <a:gd name="T22" fmla="*/ 33 w 23"/>
                <a:gd name="T23" fmla="*/ 12 h 24"/>
                <a:gd name="T24" fmla="*/ 22 w 23"/>
                <a:gd name="T25" fmla="*/ 12 h 24"/>
                <a:gd name="T26" fmla="*/ 22 w 23"/>
                <a:gd name="T27" fmla="*/ 18 h 24"/>
                <a:gd name="T28" fmla="*/ 14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5" name="Freeform 326"/>
            <p:cNvSpPr>
              <a:spLocks/>
            </p:cNvSpPr>
            <p:nvPr/>
          </p:nvSpPr>
          <p:spPr bwMode="auto">
            <a:xfrm>
              <a:off x="5300" y="1288"/>
              <a:ext cx="32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20 w 30"/>
                <a:gd name="T7" fmla="*/ 0 h 6"/>
                <a:gd name="T8" fmla="*/ 29 w 30"/>
                <a:gd name="T9" fmla="*/ 0 h 6"/>
                <a:gd name="T10" fmla="*/ 41 w 30"/>
                <a:gd name="T11" fmla="*/ 0 h 6"/>
                <a:gd name="T12" fmla="*/ 50 w 30"/>
                <a:gd name="T13" fmla="*/ 0 h 6"/>
                <a:gd name="T14" fmla="*/ 50 w 30"/>
                <a:gd name="T15" fmla="*/ 6 h 6"/>
                <a:gd name="T16" fmla="*/ 50 w 30"/>
                <a:gd name="T17" fmla="*/ 6 h 6"/>
                <a:gd name="T18" fmla="*/ 50 w 30"/>
                <a:gd name="T19" fmla="*/ 6 h 6"/>
                <a:gd name="T20" fmla="*/ 50 w 30"/>
                <a:gd name="T21" fmla="*/ 6 h 6"/>
                <a:gd name="T22" fmla="*/ 41 w 30"/>
                <a:gd name="T23" fmla="*/ 6 h 6"/>
                <a:gd name="T24" fmla="*/ 29 w 30"/>
                <a:gd name="T25" fmla="*/ 6 h 6"/>
                <a:gd name="T26" fmla="*/ 20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6" name="Freeform 327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7" name="Freeform 328"/>
            <p:cNvSpPr>
              <a:spLocks/>
            </p:cNvSpPr>
            <p:nvPr/>
          </p:nvSpPr>
          <p:spPr bwMode="auto">
            <a:xfrm>
              <a:off x="5300" y="1278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20 w 35"/>
                <a:gd name="T7" fmla="*/ 0 h 6"/>
                <a:gd name="T8" fmla="*/ 26 w 35"/>
                <a:gd name="T9" fmla="*/ 0 h 6"/>
                <a:gd name="T10" fmla="*/ 37 w 35"/>
                <a:gd name="T11" fmla="*/ 0 h 6"/>
                <a:gd name="T12" fmla="*/ 47 w 35"/>
                <a:gd name="T13" fmla="*/ 0 h 6"/>
                <a:gd name="T14" fmla="*/ 47 w 35"/>
                <a:gd name="T15" fmla="*/ 0 h 6"/>
                <a:gd name="T16" fmla="*/ 54 w 35"/>
                <a:gd name="T17" fmla="*/ 6 h 6"/>
                <a:gd name="T18" fmla="*/ 54 w 35"/>
                <a:gd name="T19" fmla="*/ 6 h 6"/>
                <a:gd name="T20" fmla="*/ 47 w 35"/>
                <a:gd name="T21" fmla="*/ 6 h 6"/>
                <a:gd name="T22" fmla="*/ 47 w 35"/>
                <a:gd name="T23" fmla="*/ 6 h 6"/>
                <a:gd name="T24" fmla="*/ 37 w 35"/>
                <a:gd name="T25" fmla="*/ 6 h 6"/>
                <a:gd name="T26" fmla="*/ 26 w 35"/>
                <a:gd name="T27" fmla="*/ 6 h 6"/>
                <a:gd name="T28" fmla="*/ 20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8" name="Freeform 329"/>
            <p:cNvSpPr>
              <a:spLocks/>
            </p:cNvSpPr>
            <p:nvPr/>
          </p:nvSpPr>
          <p:spPr bwMode="auto">
            <a:xfrm>
              <a:off x="5306" y="1266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20 w 35"/>
                <a:gd name="T5" fmla="*/ 0 h 6"/>
                <a:gd name="T6" fmla="*/ 20 w 35"/>
                <a:gd name="T7" fmla="*/ 0 h 6"/>
                <a:gd name="T8" fmla="*/ 26 w 35"/>
                <a:gd name="T9" fmla="*/ 0 h 6"/>
                <a:gd name="T10" fmla="*/ 37 w 35"/>
                <a:gd name="T11" fmla="*/ 0 h 6"/>
                <a:gd name="T12" fmla="*/ 45 w 35"/>
                <a:gd name="T13" fmla="*/ 0 h 6"/>
                <a:gd name="T14" fmla="*/ 54 w 35"/>
                <a:gd name="T15" fmla="*/ 0 h 6"/>
                <a:gd name="T16" fmla="*/ 54 w 35"/>
                <a:gd name="T17" fmla="*/ 0 h 6"/>
                <a:gd name="T18" fmla="*/ 54 w 35"/>
                <a:gd name="T19" fmla="*/ 6 h 6"/>
                <a:gd name="T20" fmla="*/ 54 w 35"/>
                <a:gd name="T21" fmla="*/ 6 h 6"/>
                <a:gd name="T22" fmla="*/ 45 w 35"/>
                <a:gd name="T23" fmla="*/ 6 h 6"/>
                <a:gd name="T24" fmla="*/ 37 w 35"/>
                <a:gd name="T25" fmla="*/ 6 h 6"/>
                <a:gd name="T26" fmla="*/ 26 w 35"/>
                <a:gd name="T27" fmla="*/ 6 h 6"/>
                <a:gd name="T28" fmla="*/ 20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9" name="Freeform 330"/>
            <p:cNvSpPr>
              <a:spLocks/>
            </p:cNvSpPr>
            <p:nvPr/>
          </p:nvSpPr>
          <p:spPr bwMode="auto">
            <a:xfrm>
              <a:off x="5312" y="1254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20 w 35"/>
                <a:gd name="T5" fmla="*/ 0 h 6"/>
                <a:gd name="T6" fmla="*/ 26 w 35"/>
                <a:gd name="T7" fmla="*/ 0 h 6"/>
                <a:gd name="T8" fmla="*/ 35 w 35"/>
                <a:gd name="T9" fmla="*/ 0 h 6"/>
                <a:gd name="T10" fmla="*/ 45 w 35"/>
                <a:gd name="T11" fmla="*/ 0 h 6"/>
                <a:gd name="T12" fmla="*/ 45 w 35"/>
                <a:gd name="T13" fmla="*/ 0 h 6"/>
                <a:gd name="T14" fmla="*/ 54 w 35"/>
                <a:gd name="T15" fmla="*/ 0 h 6"/>
                <a:gd name="T16" fmla="*/ 54 w 35"/>
                <a:gd name="T17" fmla="*/ 0 h 6"/>
                <a:gd name="T18" fmla="*/ 54 w 35"/>
                <a:gd name="T19" fmla="*/ 0 h 6"/>
                <a:gd name="T20" fmla="*/ 45 w 35"/>
                <a:gd name="T21" fmla="*/ 6 h 6"/>
                <a:gd name="T22" fmla="*/ 45 w 35"/>
                <a:gd name="T23" fmla="*/ 6 h 6"/>
                <a:gd name="T24" fmla="*/ 35 w 35"/>
                <a:gd name="T25" fmla="*/ 6 h 6"/>
                <a:gd name="T26" fmla="*/ 26 w 35"/>
                <a:gd name="T27" fmla="*/ 6 h 6"/>
                <a:gd name="T28" fmla="*/ 20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0" name="Freeform 331"/>
            <p:cNvSpPr>
              <a:spLocks/>
            </p:cNvSpPr>
            <p:nvPr/>
          </p:nvSpPr>
          <p:spPr bwMode="auto">
            <a:xfrm>
              <a:off x="5318" y="1243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20 w 35"/>
                <a:gd name="T5" fmla="*/ 0 h 6"/>
                <a:gd name="T6" fmla="*/ 25 w 35"/>
                <a:gd name="T7" fmla="*/ 0 h 6"/>
                <a:gd name="T8" fmla="*/ 35 w 35"/>
                <a:gd name="T9" fmla="*/ 0 h 6"/>
                <a:gd name="T10" fmla="*/ 45 w 35"/>
                <a:gd name="T11" fmla="*/ 0 h 6"/>
                <a:gd name="T12" fmla="*/ 54 w 35"/>
                <a:gd name="T13" fmla="*/ 0 h 6"/>
                <a:gd name="T14" fmla="*/ 54 w 35"/>
                <a:gd name="T15" fmla="*/ 0 h 6"/>
                <a:gd name="T16" fmla="*/ 54 w 35"/>
                <a:gd name="T17" fmla="*/ 0 h 6"/>
                <a:gd name="T18" fmla="*/ 54 w 35"/>
                <a:gd name="T19" fmla="*/ 0 h 6"/>
                <a:gd name="T20" fmla="*/ 54 w 35"/>
                <a:gd name="T21" fmla="*/ 6 h 6"/>
                <a:gd name="T22" fmla="*/ 45 w 35"/>
                <a:gd name="T23" fmla="*/ 6 h 6"/>
                <a:gd name="T24" fmla="*/ 35 w 35"/>
                <a:gd name="T25" fmla="*/ 6 h 6"/>
                <a:gd name="T26" fmla="*/ 25 w 35"/>
                <a:gd name="T27" fmla="*/ 6 h 6"/>
                <a:gd name="T28" fmla="*/ 20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1" name="Freeform 332"/>
            <p:cNvSpPr>
              <a:spLocks/>
            </p:cNvSpPr>
            <p:nvPr/>
          </p:nvSpPr>
          <p:spPr bwMode="auto">
            <a:xfrm>
              <a:off x="5318" y="1224"/>
              <a:ext cx="43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20 w 41"/>
                <a:gd name="T5" fmla="*/ 6 h 12"/>
                <a:gd name="T6" fmla="*/ 25 w 41"/>
                <a:gd name="T7" fmla="*/ 0 h 12"/>
                <a:gd name="T8" fmla="*/ 43 w 41"/>
                <a:gd name="T9" fmla="*/ 0 h 12"/>
                <a:gd name="T10" fmla="*/ 51 w 41"/>
                <a:gd name="T11" fmla="*/ 0 h 12"/>
                <a:gd name="T12" fmla="*/ 59 w 41"/>
                <a:gd name="T13" fmla="*/ 0 h 12"/>
                <a:gd name="T14" fmla="*/ 59 w 41"/>
                <a:gd name="T15" fmla="*/ 0 h 12"/>
                <a:gd name="T16" fmla="*/ 59 w 41"/>
                <a:gd name="T17" fmla="*/ 0 h 12"/>
                <a:gd name="T18" fmla="*/ 59 w 41"/>
                <a:gd name="T19" fmla="*/ 0 h 12"/>
                <a:gd name="T20" fmla="*/ 51 w 41"/>
                <a:gd name="T21" fmla="*/ 6 h 12"/>
                <a:gd name="T22" fmla="*/ 43 w 41"/>
                <a:gd name="T23" fmla="*/ 6 h 12"/>
                <a:gd name="T24" fmla="*/ 31 w 41"/>
                <a:gd name="T25" fmla="*/ 6 h 12"/>
                <a:gd name="T26" fmla="*/ 25 w 41"/>
                <a:gd name="T27" fmla="*/ 6 h 12"/>
                <a:gd name="T28" fmla="*/ 20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2" name="Freeform 333"/>
            <p:cNvSpPr>
              <a:spLocks/>
            </p:cNvSpPr>
            <p:nvPr/>
          </p:nvSpPr>
          <p:spPr bwMode="auto">
            <a:xfrm>
              <a:off x="5318" y="1205"/>
              <a:ext cx="49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20 w 47"/>
                <a:gd name="T5" fmla="*/ 12 h 18"/>
                <a:gd name="T6" fmla="*/ 25 w 47"/>
                <a:gd name="T7" fmla="*/ 6 h 18"/>
                <a:gd name="T8" fmla="*/ 38 w 47"/>
                <a:gd name="T9" fmla="*/ 6 h 18"/>
                <a:gd name="T10" fmla="*/ 50 w 47"/>
                <a:gd name="T11" fmla="*/ 0 h 18"/>
                <a:gd name="T12" fmla="*/ 57 w 47"/>
                <a:gd name="T13" fmla="*/ 0 h 18"/>
                <a:gd name="T14" fmla="*/ 65 w 47"/>
                <a:gd name="T15" fmla="*/ 0 h 18"/>
                <a:gd name="T16" fmla="*/ 65 w 47"/>
                <a:gd name="T17" fmla="*/ 6 h 18"/>
                <a:gd name="T18" fmla="*/ 65 w 47"/>
                <a:gd name="T19" fmla="*/ 6 h 18"/>
                <a:gd name="T20" fmla="*/ 57 w 47"/>
                <a:gd name="T21" fmla="*/ 12 h 18"/>
                <a:gd name="T22" fmla="*/ 50 w 47"/>
                <a:gd name="T23" fmla="*/ 12 h 18"/>
                <a:gd name="T24" fmla="*/ 38 w 47"/>
                <a:gd name="T25" fmla="*/ 12 h 18"/>
                <a:gd name="T26" fmla="*/ 31 w 47"/>
                <a:gd name="T27" fmla="*/ 12 h 18"/>
                <a:gd name="T28" fmla="*/ 20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3" name="Freeform 334"/>
            <p:cNvSpPr>
              <a:spLocks/>
            </p:cNvSpPr>
            <p:nvPr/>
          </p:nvSpPr>
          <p:spPr bwMode="auto">
            <a:xfrm>
              <a:off x="5318" y="1175"/>
              <a:ext cx="49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20 w 47"/>
                <a:gd name="T5" fmla="*/ 18 h 30"/>
                <a:gd name="T6" fmla="*/ 25 w 47"/>
                <a:gd name="T7" fmla="*/ 18 h 30"/>
                <a:gd name="T8" fmla="*/ 31 w 47"/>
                <a:gd name="T9" fmla="*/ 12 h 30"/>
                <a:gd name="T10" fmla="*/ 38 w 47"/>
                <a:gd name="T11" fmla="*/ 6 h 30"/>
                <a:gd name="T12" fmla="*/ 50 w 47"/>
                <a:gd name="T13" fmla="*/ 6 h 30"/>
                <a:gd name="T14" fmla="*/ 57 w 47"/>
                <a:gd name="T15" fmla="*/ 0 h 30"/>
                <a:gd name="T16" fmla="*/ 65 w 47"/>
                <a:gd name="T17" fmla="*/ 6 h 30"/>
                <a:gd name="T18" fmla="*/ 65 w 47"/>
                <a:gd name="T19" fmla="*/ 6 h 30"/>
                <a:gd name="T20" fmla="*/ 57 w 47"/>
                <a:gd name="T21" fmla="*/ 12 h 30"/>
                <a:gd name="T22" fmla="*/ 50 w 47"/>
                <a:gd name="T23" fmla="*/ 12 h 30"/>
                <a:gd name="T24" fmla="*/ 38 w 47"/>
                <a:gd name="T25" fmla="*/ 18 h 30"/>
                <a:gd name="T26" fmla="*/ 31 w 47"/>
                <a:gd name="T27" fmla="*/ 24 h 30"/>
                <a:gd name="T28" fmla="*/ 25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4" name="Freeform 335"/>
            <p:cNvSpPr>
              <a:spLocks/>
            </p:cNvSpPr>
            <p:nvPr/>
          </p:nvSpPr>
          <p:spPr bwMode="auto">
            <a:xfrm>
              <a:off x="5318" y="1158"/>
              <a:ext cx="43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20 w 41"/>
                <a:gd name="T5" fmla="*/ 24 h 30"/>
                <a:gd name="T6" fmla="*/ 25 w 41"/>
                <a:gd name="T7" fmla="*/ 18 h 30"/>
                <a:gd name="T8" fmla="*/ 31 w 41"/>
                <a:gd name="T9" fmla="*/ 12 h 30"/>
                <a:gd name="T10" fmla="*/ 43 w 41"/>
                <a:gd name="T11" fmla="*/ 6 h 30"/>
                <a:gd name="T12" fmla="*/ 43 w 41"/>
                <a:gd name="T13" fmla="*/ 0 h 30"/>
                <a:gd name="T14" fmla="*/ 51 w 41"/>
                <a:gd name="T15" fmla="*/ 0 h 30"/>
                <a:gd name="T16" fmla="*/ 59 w 41"/>
                <a:gd name="T17" fmla="*/ 0 h 30"/>
                <a:gd name="T18" fmla="*/ 59 w 41"/>
                <a:gd name="T19" fmla="*/ 0 h 30"/>
                <a:gd name="T20" fmla="*/ 51 w 41"/>
                <a:gd name="T21" fmla="*/ 6 h 30"/>
                <a:gd name="T22" fmla="*/ 43 w 41"/>
                <a:gd name="T23" fmla="*/ 12 h 30"/>
                <a:gd name="T24" fmla="*/ 31 w 41"/>
                <a:gd name="T25" fmla="*/ 18 h 30"/>
                <a:gd name="T26" fmla="*/ 25 w 41"/>
                <a:gd name="T27" fmla="*/ 24 h 30"/>
                <a:gd name="T28" fmla="*/ 20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5" name="Freeform 336"/>
            <p:cNvSpPr>
              <a:spLocks/>
            </p:cNvSpPr>
            <p:nvPr/>
          </p:nvSpPr>
          <p:spPr bwMode="auto">
            <a:xfrm>
              <a:off x="5318" y="1146"/>
              <a:ext cx="37" cy="30"/>
            </a:xfrm>
            <a:custGeom>
              <a:avLst/>
              <a:gdLst>
                <a:gd name="T0" fmla="*/ 54 w 35"/>
                <a:gd name="T1" fmla="*/ 0 h 30"/>
                <a:gd name="T2" fmla="*/ 54 w 35"/>
                <a:gd name="T3" fmla="*/ 0 h 30"/>
                <a:gd name="T4" fmla="*/ 45 w 35"/>
                <a:gd name="T5" fmla="*/ 6 h 30"/>
                <a:gd name="T6" fmla="*/ 35 w 35"/>
                <a:gd name="T7" fmla="*/ 6 h 30"/>
                <a:gd name="T8" fmla="*/ 35 w 35"/>
                <a:gd name="T9" fmla="*/ 12 h 30"/>
                <a:gd name="T10" fmla="*/ 25 w 35"/>
                <a:gd name="T11" fmla="*/ 18 h 30"/>
                <a:gd name="T12" fmla="*/ 20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20 w 35"/>
                <a:gd name="T23" fmla="*/ 12 h 30"/>
                <a:gd name="T24" fmla="*/ 25 w 35"/>
                <a:gd name="T25" fmla="*/ 6 h 30"/>
                <a:gd name="T26" fmla="*/ 35 w 35"/>
                <a:gd name="T27" fmla="*/ 0 h 30"/>
                <a:gd name="T28" fmla="*/ 45 w 35"/>
                <a:gd name="T29" fmla="*/ 0 h 30"/>
                <a:gd name="T30" fmla="*/ 45 w 35"/>
                <a:gd name="T31" fmla="*/ 0 h 30"/>
                <a:gd name="T32" fmla="*/ 54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6" name="Freeform 337"/>
            <p:cNvSpPr>
              <a:spLocks/>
            </p:cNvSpPr>
            <p:nvPr/>
          </p:nvSpPr>
          <p:spPr bwMode="auto">
            <a:xfrm>
              <a:off x="5250" y="984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7" name="Freeform 338"/>
            <p:cNvSpPr>
              <a:spLocks/>
            </p:cNvSpPr>
            <p:nvPr/>
          </p:nvSpPr>
          <p:spPr bwMode="auto">
            <a:xfrm>
              <a:off x="5251" y="984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8" name="Freeform 339"/>
            <p:cNvSpPr>
              <a:spLocks/>
            </p:cNvSpPr>
            <p:nvPr/>
          </p:nvSpPr>
          <p:spPr bwMode="auto">
            <a:xfrm>
              <a:off x="5252" y="997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9" name="Freeform 340"/>
            <p:cNvSpPr>
              <a:spLocks/>
            </p:cNvSpPr>
            <p:nvPr/>
          </p:nvSpPr>
          <p:spPr bwMode="auto">
            <a:xfrm>
              <a:off x="5239" y="1019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0" name="Freeform 341"/>
            <p:cNvSpPr>
              <a:spLocks/>
            </p:cNvSpPr>
            <p:nvPr/>
          </p:nvSpPr>
          <p:spPr bwMode="auto">
            <a:xfrm>
              <a:off x="5233" y="1043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1" name="Freeform 342"/>
            <p:cNvSpPr>
              <a:spLocks/>
            </p:cNvSpPr>
            <p:nvPr/>
          </p:nvSpPr>
          <p:spPr bwMode="auto">
            <a:xfrm>
              <a:off x="5240" y="106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2" name="Freeform 343"/>
            <p:cNvSpPr>
              <a:spLocks/>
            </p:cNvSpPr>
            <p:nvPr/>
          </p:nvSpPr>
          <p:spPr bwMode="auto">
            <a:xfrm>
              <a:off x="5240" y="108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3" name="Freeform 344"/>
            <p:cNvSpPr>
              <a:spLocks/>
            </p:cNvSpPr>
            <p:nvPr/>
          </p:nvSpPr>
          <p:spPr bwMode="auto">
            <a:xfrm>
              <a:off x="5240" y="1098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4" name="Freeform 345"/>
            <p:cNvSpPr>
              <a:spLocks/>
            </p:cNvSpPr>
            <p:nvPr/>
          </p:nvSpPr>
          <p:spPr bwMode="auto">
            <a:xfrm>
              <a:off x="5241" y="1116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" name="Freeform 346"/>
            <p:cNvSpPr>
              <a:spLocks/>
            </p:cNvSpPr>
            <p:nvPr/>
          </p:nvSpPr>
          <p:spPr bwMode="auto">
            <a:xfrm>
              <a:off x="5258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" name="Freeform 347"/>
            <p:cNvSpPr>
              <a:spLocks/>
            </p:cNvSpPr>
            <p:nvPr/>
          </p:nvSpPr>
          <p:spPr bwMode="auto">
            <a:xfrm>
              <a:off x="5275" y="972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" name="Freeform 348"/>
            <p:cNvSpPr>
              <a:spLocks/>
            </p:cNvSpPr>
            <p:nvPr/>
          </p:nvSpPr>
          <p:spPr bwMode="auto">
            <a:xfrm>
              <a:off x="5269" y="966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" name="Freeform 349"/>
            <p:cNvSpPr>
              <a:spLocks/>
            </p:cNvSpPr>
            <p:nvPr/>
          </p:nvSpPr>
          <p:spPr bwMode="auto">
            <a:xfrm>
              <a:off x="5280" y="978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9" name="Freeform 350"/>
            <p:cNvSpPr>
              <a:spLocks/>
            </p:cNvSpPr>
            <p:nvPr/>
          </p:nvSpPr>
          <p:spPr bwMode="auto">
            <a:xfrm>
              <a:off x="5265" y="1122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" name="Freeform 351"/>
            <p:cNvSpPr>
              <a:spLocks/>
            </p:cNvSpPr>
            <p:nvPr/>
          </p:nvSpPr>
          <p:spPr bwMode="auto">
            <a:xfrm>
              <a:off x="5257" y="1133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" name="Freeform 352"/>
            <p:cNvSpPr>
              <a:spLocks/>
            </p:cNvSpPr>
            <p:nvPr/>
          </p:nvSpPr>
          <p:spPr bwMode="auto">
            <a:xfrm>
              <a:off x="5275" y="1109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" name="Freeform 353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" name="Freeform 354"/>
            <p:cNvSpPr>
              <a:spLocks/>
            </p:cNvSpPr>
            <p:nvPr/>
          </p:nvSpPr>
          <p:spPr bwMode="auto">
            <a:xfrm>
              <a:off x="5289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" name="Freeform 355"/>
            <p:cNvSpPr>
              <a:spLocks/>
            </p:cNvSpPr>
            <p:nvPr/>
          </p:nvSpPr>
          <p:spPr bwMode="auto">
            <a:xfrm>
              <a:off x="5288" y="1032"/>
              <a:ext cx="44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20 w 42"/>
                <a:gd name="T7" fmla="*/ 6 h 18"/>
                <a:gd name="T8" fmla="*/ 32 w 42"/>
                <a:gd name="T9" fmla="*/ 6 h 18"/>
                <a:gd name="T10" fmla="*/ 44 w 42"/>
                <a:gd name="T11" fmla="*/ 0 h 18"/>
                <a:gd name="T12" fmla="*/ 52 w 42"/>
                <a:gd name="T13" fmla="*/ 0 h 18"/>
                <a:gd name="T14" fmla="*/ 60 w 42"/>
                <a:gd name="T15" fmla="*/ 0 h 18"/>
                <a:gd name="T16" fmla="*/ 60 w 42"/>
                <a:gd name="T17" fmla="*/ 0 h 18"/>
                <a:gd name="T18" fmla="*/ 60 w 42"/>
                <a:gd name="T19" fmla="*/ 0 h 18"/>
                <a:gd name="T20" fmla="*/ 52 w 42"/>
                <a:gd name="T21" fmla="*/ 6 h 18"/>
                <a:gd name="T22" fmla="*/ 44 w 42"/>
                <a:gd name="T23" fmla="*/ 6 h 18"/>
                <a:gd name="T24" fmla="*/ 32 w 42"/>
                <a:gd name="T25" fmla="*/ 12 h 18"/>
                <a:gd name="T26" fmla="*/ 20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" name="Freeform 356"/>
            <p:cNvSpPr>
              <a:spLocks/>
            </p:cNvSpPr>
            <p:nvPr/>
          </p:nvSpPr>
          <p:spPr bwMode="auto">
            <a:xfrm>
              <a:off x="5281" y="990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" name="Freeform 357"/>
            <p:cNvSpPr>
              <a:spLocks/>
            </p:cNvSpPr>
            <p:nvPr/>
          </p:nvSpPr>
          <p:spPr bwMode="auto">
            <a:xfrm>
              <a:off x="5287" y="1043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7" name="Freeform 358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8" name="Freeform 359"/>
            <p:cNvSpPr>
              <a:spLocks/>
            </p:cNvSpPr>
            <p:nvPr/>
          </p:nvSpPr>
          <p:spPr bwMode="auto">
            <a:xfrm>
              <a:off x="5245" y="1007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9" name="Freeform 360"/>
            <p:cNvSpPr>
              <a:spLocks/>
            </p:cNvSpPr>
            <p:nvPr/>
          </p:nvSpPr>
          <p:spPr bwMode="auto">
            <a:xfrm>
              <a:off x="5287" y="1007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0" name="Freeform 361"/>
            <p:cNvSpPr>
              <a:spLocks/>
            </p:cNvSpPr>
            <p:nvPr/>
          </p:nvSpPr>
          <p:spPr bwMode="auto">
            <a:xfrm>
              <a:off x="5199" y="883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1" name="Freeform 362"/>
            <p:cNvSpPr>
              <a:spLocks/>
            </p:cNvSpPr>
            <p:nvPr/>
          </p:nvSpPr>
          <p:spPr bwMode="auto">
            <a:xfrm>
              <a:off x="5193" y="900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2" name="Freeform 363"/>
            <p:cNvSpPr>
              <a:spLocks/>
            </p:cNvSpPr>
            <p:nvPr/>
          </p:nvSpPr>
          <p:spPr bwMode="auto">
            <a:xfrm>
              <a:off x="5187" y="925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3" name="Freeform 364"/>
            <p:cNvSpPr>
              <a:spLocks/>
            </p:cNvSpPr>
            <p:nvPr/>
          </p:nvSpPr>
          <p:spPr bwMode="auto">
            <a:xfrm>
              <a:off x="5192" y="936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4" name="Freeform 365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5" name="Freeform 366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6" name="Freeform 367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7" name="Freeform 368"/>
            <p:cNvSpPr>
              <a:spLocks/>
            </p:cNvSpPr>
            <p:nvPr/>
          </p:nvSpPr>
          <p:spPr bwMode="auto">
            <a:xfrm>
              <a:off x="5211" y="99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8" name="Freeform 369"/>
            <p:cNvSpPr>
              <a:spLocks/>
            </p:cNvSpPr>
            <p:nvPr/>
          </p:nvSpPr>
          <p:spPr bwMode="auto">
            <a:xfrm>
              <a:off x="5210" y="997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9" name="Freeform 370"/>
            <p:cNvSpPr>
              <a:spLocks/>
            </p:cNvSpPr>
            <p:nvPr/>
          </p:nvSpPr>
          <p:spPr bwMode="auto">
            <a:xfrm>
              <a:off x="5221" y="972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0" name="Freeform 371"/>
            <p:cNvSpPr>
              <a:spLocks/>
            </p:cNvSpPr>
            <p:nvPr/>
          </p:nvSpPr>
          <p:spPr bwMode="auto">
            <a:xfrm>
              <a:off x="5228" y="960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1" name="Freeform 372"/>
            <p:cNvSpPr>
              <a:spLocks/>
            </p:cNvSpPr>
            <p:nvPr/>
          </p:nvSpPr>
          <p:spPr bwMode="auto">
            <a:xfrm>
              <a:off x="5228" y="942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2" name="Freeform 373"/>
            <p:cNvSpPr>
              <a:spLocks/>
            </p:cNvSpPr>
            <p:nvPr/>
          </p:nvSpPr>
          <p:spPr bwMode="auto">
            <a:xfrm>
              <a:off x="5234" y="90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3" name="Freeform 374"/>
            <p:cNvSpPr>
              <a:spLocks/>
            </p:cNvSpPr>
            <p:nvPr/>
          </p:nvSpPr>
          <p:spPr bwMode="auto">
            <a:xfrm>
              <a:off x="5229" y="877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4" name="Freeform 375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5" name="Freeform 376"/>
            <p:cNvSpPr>
              <a:spLocks/>
            </p:cNvSpPr>
            <p:nvPr/>
          </p:nvSpPr>
          <p:spPr bwMode="auto">
            <a:xfrm>
              <a:off x="5193" y="913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" name="Freeform 377"/>
            <p:cNvSpPr>
              <a:spLocks/>
            </p:cNvSpPr>
            <p:nvPr/>
          </p:nvSpPr>
          <p:spPr bwMode="auto">
            <a:xfrm>
              <a:off x="5198" y="88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7" name="Freeform 378"/>
            <p:cNvSpPr>
              <a:spLocks/>
            </p:cNvSpPr>
            <p:nvPr/>
          </p:nvSpPr>
          <p:spPr bwMode="auto">
            <a:xfrm>
              <a:off x="5228" y="894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8" name="Freeform 379"/>
            <p:cNvSpPr>
              <a:spLocks/>
            </p:cNvSpPr>
            <p:nvPr/>
          </p:nvSpPr>
          <p:spPr bwMode="auto">
            <a:xfrm>
              <a:off x="4588" y="2077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9" name="Freeform 380"/>
            <p:cNvSpPr>
              <a:spLocks/>
            </p:cNvSpPr>
            <p:nvPr/>
          </p:nvSpPr>
          <p:spPr bwMode="auto">
            <a:xfrm>
              <a:off x="4606" y="2083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0" name="Freeform 381"/>
            <p:cNvSpPr>
              <a:spLocks/>
            </p:cNvSpPr>
            <p:nvPr/>
          </p:nvSpPr>
          <p:spPr bwMode="auto">
            <a:xfrm>
              <a:off x="4457" y="2065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1" name="Freeform 382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2" name="Freeform 383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3" name="Freeform 384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4" name="Freeform 385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5" name="Freeform 386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6" name="Freeform 387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7" name="Freeform 388"/>
            <p:cNvSpPr>
              <a:spLocks/>
            </p:cNvSpPr>
            <p:nvPr/>
          </p:nvSpPr>
          <p:spPr bwMode="auto">
            <a:xfrm>
              <a:off x="4571" y="2035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8" name="Freeform 389"/>
            <p:cNvSpPr>
              <a:spLocks/>
            </p:cNvSpPr>
            <p:nvPr/>
          </p:nvSpPr>
          <p:spPr bwMode="auto">
            <a:xfrm>
              <a:off x="4558" y="2024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9" name="Freeform 390"/>
            <p:cNvSpPr>
              <a:spLocks/>
            </p:cNvSpPr>
            <p:nvPr/>
          </p:nvSpPr>
          <p:spPr bwMode="auto">
            <a:xfrm>
              <a:off x="4541" y="2017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0" name="Freeform 391"/>
            <p:cNvSpPr>
              <a:spLocks/>
            </p:cNvSpPr>
            <p:nvPr/>
          </p:nvSpPr>
          <p:spPr bwMode="auto">
            <a:xfrm>
              <a:off x="4530" y="2017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1" name="Freeform 392"/>
            <p:cNvSpPr>
              <a:spLocks/>
            </p:cNvSpPr>
            <p:nvPr/>
          </p:nvSpPr>
          <p:spPr bwMode="auto">
            <a:xfrm>
              <a:off x="4500" y="2018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2" name="Freeform 393"/>
            <p:cNvSpPr>
              <a:spLocks/>
            </p:cNvSpPr>
            <p:nvPr/>
          </p:nvSpPr>
          <p:spPr bwMode="auto">
            <a:xfrm>
              <a:off x="4476" y="2029"/>
              <a:ext cx="37" cy="30"/>
            </a:xfrm>
            <a:custGeom>
              <a:avLst/>
              <a:gdLst>
                <a:gd name="T0" fmla="*/ 54 w 35"/>
                <a:gd name="T1" fmla="*/ 30 h 30"/>
                <a:gd name="T2" fmla="*/ 45 w 35"/>
                <a:gd name="T3" fmla="*/ 30 h 30"/>
                <a:gd name="T4" fmla="*/ 35 w 35"/>
                <a:gd name="T5" fmla="*/ 24 h 30"/>
                <a:gd name="T6" fmla="*/ 25 w 35"/>
                <a:gd name="T7" fmla="*/ 18 h 30"/>
                <a:gd name="T8" fmla="*/ 20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20 w 35"/>
                <a:gd name="T21" fmla="*/ 0 h 30"/>
                <a:gd name="T22" fmla="*/ 25 w 35"/>
                <a:gd name="T23" fmla="*/ 6 h 30"/>
                <a:gd name="T24" fmla="*/ 25 w 35"/>
                <a:gd name="T25" fmla="*/ 12 h 30"/>
                <a:gd name="T26" fmla="*/ 35 w 35"/>
                <a:gd name="T27" fmla="*/ 18 h 30"/>
                <a:gd name="T28" fmla="*/ 45 w 35"/>
                <a:gd name="T29" fmla="*/ 24 h 30"/>
                <a:gd name="T30" fmla="*/ 54 w 35"/>
                <a:gd name="T31" fmla="*/ 30 h 30"/>
                <a:gd name="T32" fmla="*/ 54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3" name="Freeform 394"/>
            <p:cNvSpPr>
              <a:spLocks/>
            </p:cNvSpPr>
            <p:nvPr/>
          </p:nvSpPr>
          <p:spPr bwMode="auto">
            <a:xfrm>
              <a:off x="4465" y="2030"/>
              <a:ext cx="31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20 w 29"/>
                <a:gd name="T7" fmla="*/ 12 h 36"/>
                <a:gd name="T8" fmla="*/ 30 w 29"/>
                <a:gd name="T9" fmla="*/ 18 h 36"/>
                <a:gd name="T10" fmla="*/ 30 w 29"/>
                <a:gd name="T11" fmla="*/ 18 h 36"/>
                <a:gd name="T12" fmla="*/ 41 w 29"/>
                <a:gd name="T13" fmla="*/ 24 h 36"/>
                <a:gd name="T14" fmla="*/ 49 w 29"/>
                <a:gd name="T15" fmla="*/ 30 h 36"/>
                <a:gd name="T16" fmla="*/ 49 w 29"/>
                <a:gd name="T17" fmla="*/ 36 h 36"/>
                <a:gd name="T18" fmla="*/ 49 w 29"/>
                <a:gd name="T19" fmla="*/ 30 h 36"/>
                <a:gd name="T20" fmla="*/ 30 w 29"/>
                <a:gd name="T21" fmla="*/ 30 h 36"/>
                <a:gd name="T22" fmla="*/ 30 w 29"/>
                <a:gd name="T23" fmla="*/ 24 h 36"/>
                <a:gd name="T24" fmla="*/ 20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4" name="Freeform 395"/>
            <p:cNvSpPr>
              <a:spLocks/>
            </p:cNvSpPr>
            <p:nvPr/>
          </p:nvSpPr>
          <p:spPr bwMode="auto">
            <a:xfrm>
              <a:off x="4310" y="2095"/>
              <a:ext cx="154" cy="36"/>
            </a:xfrm>
            <a:custGeom>
              <a:avLst/>
              <a:gdLst>
                <a:gd name="T0" fmla="*/ 140 w 156"/>
                <a:gd name="T1" fmla="*/ 36 h 36"/>
                <a:gd name="T2" fmla="*/ 140 w 156"/>
                <a:gd name="T3" fmla="*/ 36 h 36"/>
                <a:gd name="T4" fmla="*/ 140 w 156"/>
                <a:gd name="T5" fmla="*/ 36 h 36"/>
                <a:gd name="T6" fmla="*/ 134 w 156"/>
                <a:gd name="T7" fmla="*/ 36 h 36"/>
                <a:gd name="T8" fmla="*/ 134 w 156"/>
                <a:gd name="T9" fmla="*/ 36 h 36"/>
                <a:gd name="T10" fmla="*/ 128 w 156"/>
                <a:gd name="T11" fmla="*/ 30 h 36"/>
                <a:gd name="T12" fmla="*/ 116 w 156"/>
                <a:gd name="T13" fmla="*/ 24 h 36"/>
                <a:gd name="T14" fmla="*/ 110 w 156"/>
                <a:gd name="T15" fmla="*/ 18 h 36"/>
                <a:gd name="T16" fmla="*/ 106 w 156"/>
                <a:gd name="T17" fmla="*/ 12 h 36"/>
                <a:gd name="T18" fmla="*/ 94 w 156"/>
                <a:gd name="T19" fmla="*/ 12 h 36"/>
                <a:gd name="T20" fmla="*/ 82 w 156"/>
                <a:gd name="T21" fmla="*/ 6 h 36"/>
                <a:gd name="T22" fmla="*/ 70 w 156"/>
                <a:gd name="T23" fmla="*/ 6 h 36"/>
                <a:gd name="T24" fmla="*/ 64 w 156"/>
                <a:gd name="T25" fmla="*/ 6 h 36"/>
                <a:gd name="T26" fmla="*/ 52 w 156"/>
                <a:gd name="T27" fmla="*/ 6 h 36"/>
                <a:gd name="T28" fmla="*/ 40 w 156"/>
                <a:gd name="T29" fmla="*/ 6 h 36"/>
                <a:gd name="T30" fmla="*/ 39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0 w 156"/>
                <a:gd name="T53" fmla="*/ 0 h 36"/>
                <a:gd name="T54" fmla="*/ 52 w 156"/>
                <a:gd name="T55" fmla="*/ 0 h 36"/>
                <a:gd name="T56" fmla="*/ 64 w 156"/>
                <a:gd name="T57" fmla="*/ 0 h 36"/>
                <a:gd name="T58" fmla="*/ 76 w 156"/>
                <a:gd name="T59" fmla="*/ 0 h 36"/>
                <a:gd name="T60" fmla="*/ 88 w 156"/>
                <a:gd name="T61" fmla="*/ 0 h 36"/>
                <a:gd name="T62" fmla="*/ 100 w 156"/>
                <a:gd name="T63" fmla="*/ 6 h 36"/>
                <a:gd name="T64" fmla="*/ 110 w 156"/>
                <a:gd name="T65" fmla="*/ 6 h 36"/>
                <a:gd name="T66" fmla="*/ 116 w 156"/>
                <a:gd name="T67" fmla="*/ 12 h 36"/>
                <a:gd name="T68" fmla="*/ 122 w 156"/>
                <a:gd name="T69" fmla="*/ 18 h 36"/>
                <a:gd name="T70" fmla="*/ 134 w 156"/>
                <a:gd name="T71" fmla="*/ 24 h 36"/>
                <a:gd name="T72" fmla="*/ 140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5" name="Freeform 396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6" name="Freeform 397"/>
            <p:cNvSpPr>
              <a:spLocks/>
            </p:cNvSpPr>
            <p:nvPr/>
          </p:nvSpPr>
          <p:spPr bwMode="auto">
            <a:xfrm>
              <a:off x="4321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7" name="Freeform 398"/>
            <p:cNvSpPr>
              <a:spLocks/>
            </p:cNvSpPr>
            <p:nvPr/>
          </p:nvSpPr>
          <p:spPr bwMode="auto">
            <a:xfrm>
              <a:off x="4344" y="2096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8" name="Freeform 399"/>
            <p:cNvSpPr>
              <a:spLocks/>
            </p:cNvSpPr>
            <p:nvPr/>
          </p:nvSpPr>
          <p:spPr bwMode="auto">
            <a:xfrm>
              <a:off x="4369" y="2101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9" name="Freeform 400"/>
            <p:cNvSpPr>
              <a:spLocks/>
            </p:cNvSpPr>
            <p:nvPr/>
          </p:nvSpPr>
          <p:spPr bwMode="auto">
            <a:xfrm>
              <a:off x="4386" y="2102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0" name="Freeform 401"/>
            <p:cNvSpPr>
              <a:spLocks/>
            </p:cNvSpPr>
            <p:nvPr/>
          </p:nvSpPr>
          <p:spPr bwMode="auto">
            <a:xfrm>
              <a:off x="4403" y="2107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1" name="Freeform 402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2" name="Freeform 403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3" name="Freeform 404"/>
            <p:cNvSpPr>
              <a:spLocks/>
            </p:cNvSpPr>
            <p:nvPr/>
          </p:nvSpPr>
          <p:spPr bwMode="auto">
            <a:xfrm>
              <a:off x="4297" y="2108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4" name="Freeform 405"/>
            <p:cNvSpPr>
              <a:spLocks/>
            </p:cNvSpPr>
            <p:nvPr/>
          </p:nvSpPr>
          <p:spPr bwMode="auto">
            <a:xfrm>
              <a:off x="4296" y="2095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5" name="Freeform 406"/>
            <p:cNvSpPr>
              <a:spLocks/>
            </p:cNvSpPr>
            <p:nvPr/>
          </p:nvSpPr>
          <p:spPr bwMode="auto">
            <a:xfrm>
              <a:off x="4285" y="2114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6" name="Freeform 407"/>
            <p:cNvSpPr>
              <a:spLocks/>
            </p:cNvSpPr>
            <p:nvPr/>
          </p:nvSpPr>
          <p:spPr bwMode="auto">
            <a:xfrm>
              <a:off x="4302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7" name="Freeform 408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8" name="Freeform 409"/>
            <p:cNvSpPr>
              <a:spLocks/>
            </p:cNvSpPr>
            <p:nvPr/>
          </p:nvSpPr>
          <p:spPr bwMode="auto">
            <a:xfrm>
              <a:off x="4457" y="209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9" name="Freeform 410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0" name="Freeform 411"/>
            <p:cNvSpPr>
              <a:spLocks/>
            </p:cNvSpPr>
            <p:nvPr/>
          </p:nvSpPr>
          <p:spPr bwMode="auto">
            <a:xfrm>
              <a:off x="4410" y="2071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1" name="Freeform 412"/>
            <p:cNvSpPr>
              <a:spLocks/>
            </p:cNvSpPr>
            <p:nvPr/>
          </p:nvSpPr>
          <p:spPr bwMode="auto">
            <a:xfrm>
              <a:off x="4393" y="2060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2" name="Freeform 413"/>
            <p:cNvSpPr>
              <a:spLocks/>
            </p:cNvSpPr>
            <p:nvPr/>
          </p:nvSpPr>
          <p:spPr bwMode="auto">
            <a:xfrm>
              <a:off x="4351" y="2060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3" name="Freeform 414"/>
            <p:cNvSpPr>
              <a:spLocks/>
            </p:cNvSpPr>
            <p:nvPr/>
          </p:nvSpPr>
          <p:spPr bwMode="auto">
            <a:xfrm>
              <a:off x="4313" y="2065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4" name="Freeform 415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5" name="Freeform 416"/>
            <p:cNvSpPr>
              <a:spLocks/>
            </p:cNvSpPr>
            <p:nvPr/>
          </p:nvSpPr>
          <p:spPr bwMode="auto">
            <a:xfrm>
              <a:off x="4357" y="2096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" name="Freeform 417"/>
            <p:cNvSpPr>
              <a:spLocks/>
            </p:cNvSpPr>
            <p:nvPr/>
          </p:nvSpPr>
          <p:spPr bwMode="auto">
            <a:xfrm>
              <a:off x="4331" y="2095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7" name="Freeform 418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8" name="Freeform 419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9" name="Freeform 420"/>
            <p:cNvSpPr>
              <a:spLocks/>
            </p:cNvSpPr>
            <p:nvPr/>
          </p:nvSpPr>
          <p:spPr bwMode="auto">
            <a:xfrm>
              <a:off x="4194" y="2160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0" name="Freeform 421"/>
            <p:cNvSpPr>
              <a:spLocks/>
            </p:cNvSpPr>
            <p:nvPr/>
          </p:nvSpPr>
          <p:spPr bwMode="auto">
            <a:xfrm>
              <a:off x="4206" y="2155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1" name="Freeform 422"/>
            <p:cNvSpPr>
              <a:spLocks/>
            </p:cNvSpPr>
            <p:nvPr/>
          </p:nvSpPr>
          <p:spPr bwMode="auto">
            <a:xfrm>
              <a:off x="4223" y="2155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2" name="Freeform 423"/>
            <p:cNvSpPr>
              <a:spLocks/>
            </p:cNvSpPr>
            <p:nvPr/>
          </p:nvSpPr>
          <p:spPr bwMode="auto">
            <a:xfrm>
              <a:off x="4248" y="2155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3" name="Freeform 424"/>
            <p:cNvSpPr>
              <a:spLocks/>
            </p:cNvSpPr>
            <p:nvPr/>
          </p:nvSpPr>
          <p:spPr bwMode="auto">
            <a:xfrm>
              <a:off x="4261" y="2160"/>
              <a:ext cx="31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20 w 29"/>
                <a:gd name="T9" fmla="*/ 18 h 36"/>
                <a:gd name="T10" fmla="*/ 30 w 29"/>
                <a:gd name="T11" fmla="*/ 12 h 36"/>
                <a:gd name="T12" fmla="*/ 40 w 29"/>
                <a:gd name="T13" fmla="*/ 6 h 36"/>
                <a:gd name="T14" fmla="*/ 40 w 29"/>
                <a:gd name="T15" fmla="*/ 0 h 36"/>
                <a:gd name="T16" fmla="*/ 49 w 29"/>
                <a:gd name="T17" fmla="*/ 0 h 36"/>
                <a:gd name="T18" fmla="*/ 49 w 29"/>
                <a:gd name="T19" fmla="*/ 0 h 36"/>
                <a:gd name="T20" fmla="*/ 40 w 29"/>
                <a:gd name="T21" fmla="*/ 6 h 36"/>
                <a:gd name="T22" fmla="*/ 30 w 29"/>
                <a:gd name="T23" fmla="*/ 12 h 36"/>
                <a:gd name="T24" fmla="*/ 30 w 29"/>
                <a:gd name="T25" fmla="*/ 18 h 36"/>
                <a:gd name="T26" fmla="*/ 20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4" name="Freeform 425"/>
            <p:cNvSpPr>
              <a:spLocks/>
            </p:cNvSpPr>
            <p:nvPr/>
          </p:nvSpPr>
          <p:spPr bwMode="auto">
            <a:xfrm>
              <a:off x="4277" y="2168"/>
              <a:ext cx="25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20 w 23"/>
                <a:gd name="T11" fmla="*/ 6 h 30"/>
                <a:gd name="T12" fmla="*/ 20 w 23"/>
                <a:gd name="T13" fmla="*/ 6 h 30"/>
                <a:gd name="T14" fmla="*/ 33 w 23"/>
                <a:gd name="T15" fmla="*/ 0 h 30"/>
                <a:gd name="T16" fmla="*/ 45 w 23"/>
                <a:gd name="T17" fmla="*/ 0 h 30"/>
                <a:gd name="T18" fmla="*/ 45 w 23"/>
                <a:gd name="T19" fmla="*/ 0 h 30"/>
                <a:gd name="T20" fmla="*/ 33 w 23"/>
                <a:gd name="T21" fmla="*/ 6 h 30"/>
                <a:gd name="T22" fmla="*/ 20 w 23"/>
                <a:gd name="T23" fmla="*/ 12 h 30"/>
                <a:gd name="T24" fmla="*/ 20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5" name="Freeform 426"/>
            <p:cNvSpPr>
              <a:spLocks/>
            </p:cNvSpPr>
            <p:nvPr/>
          </p:nvSpPr>
          <p:spPr bwMode="auto">
            <a:xfrm>
              <a:off x="4291" y="2173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6" name="Freeform 427"/>
            <p:cNvSpPr>
              <a:spLocks/>
            </p:cNvSpPr>
            <p:nvPr/>
          </p:nvSpPr>
          <p:spPr bwMode="auto">
            <a:xfrm>
              <a:off x="4309" y="217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7" name="Freeform 428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8" name="Freeform 429"/>
            <p:cNvSpPr>
              <a:spLocks/>
            </p:cNvSpPr>
            <p:nvPr/>
          </p:nvSpPr>
          <p:spPr bwMode="auto">
            <a:xfrm>
              <a:off x="4183" y="2156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9" name="Freeform 430"/>
            <p:cNvSpPr>
              <a:spLocks/>
            </p:cNvSpPr>
            <p:nvPr/>
          </p:nvSpPr>
          <p:spPr bwMode="auto">
            <a:xfrm>
              <a:off x="4176" y="2166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0" name="Freeform 431"/>
            <p:cNvSpPr>
              <a:spLocks/>
            </p:cNvSpPr>
            <p:nvPr/>
          </p:nvSpPr>
          <p:spPr bwMode="auto">
            <a:xfrm>
              <a:off x="4188" y="2143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1" name="Freeform 432"/>
            <p:cNvSpPr>
              <a:spLocks/>
            </p:cNvSpPr>
            <p:nvPr/>
          </p:nvSpPr>
          <p:spPr bwMode="auto">
            <a:xfrm>
              <a:off x="4315" y="2150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2" name="Freeform 433"/>
            <p:cNvSpPr>
              <a:spLocks/>
            </p:cNvSpPr>
            <p:nvPr/>
          </p:nvSpPr>
          <p:spPr bwMode="auto">
            <a:xfrm>
              <a:off x="4321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3" name="Freeform 434"/>
            <p:cNvSpPr>
              <a:spLocks/>
            </p:cNvSpPr>
            <p:nvPr/>
          </p:nvSpPr>
          <p:spPr bwMode="auto">
            <a:xfrm>
              <a:off x="4297" y="2137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4" name="Freeform 435"/>
            <p:cNvSpPr>
              <a:spLocks/>
            </p:cNvSpPr>
            <p:nvPr/>
          </p:nvSpPr>
          <p:spPr bwMode="auto">
            <a:xfrm>
              <a:off x="4284" y="2131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5" name="Freeform 436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6" name="Freeform 437"/>
            <p:cNvSpPr>
              <a:spLocks/>
            </p:cNvSpPr>
            <p:nvPr/>
          </p:nvSpPr>
          <p:spPr bwMode="auto">
            <a:xfrm>
              <a:off x="4230" y="2119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7" name="Freeform 438"/>
            <p:cNvSpPr>
              <a:spLocks/>
            </p:cNvSpPr>
            <p:nvPr/>
          </p:nvSpPr>
          <p:spPr bwMode="auto">
            <a:xfrm>
              <a:off x="4200" y="2125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8" name="Freeform 439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9" name="Freeform 440"/>
            <p:cNvSpPr>
              <a:spLocks/>
            </p:cNvSpPr>
            <p:nvPr/>
          </p:nvSpPr>
          <p:spPr bwMode="auto">
            <a:xfrm>
              <a:off x="4236" y="2155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0" name="Freeform 441"/>
            <p:cNvSpPr>
              <a:spLocks/>
            </p:cNvSpPr>
            <p:nvPr/>
          </p:nvSpPr>
          <p:spPr bwMode="auto">
            <a:xfrm>
              <a:off x="4212" y="2155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1" name="Freeform 442"/>
            <p:cNvSpPr>
              <a:spLocks/>
            </p:cNvSpPr>
            <p:nvPr/>
          </p:nvSpPr>
          <p:spPr bwMode="auto">
            <a:xfrm>
              <a:off x="4212" y="2125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2" name="Freeform 443"/>
            <p:cNvSpPr>
              <a:spLocks/>
            </p:cNvSpPr>
            <p:nvPr/>
          </p:nvSpPr>
          <p:spPr bwMode="auto">
            <a:xfrm>
              <a:off x="5097" y="1635"/>
              <a:ext cx="91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32 w 89"/>
                <a:gd name="T7" fmla="*/ 42 h 84"/>
                <a:gd name="T8" fmla="*/ 37 w 89"/>
                <a:gd name="T9" fmla="*/ 42 h 84"/>
                <a:gd name="T10" fmla="*/ 37 w 89"/>
                <a:gd name="T11" fmla="*/ 48 h 84"/>
                <a:gd name="T12" fmla="*/ 37 w 89"/>
                <a:gd name="T13" fmla="*/ 48 h 84"/>
                <a:gd name="T14" fmla="*/ 32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32 w 89"/>
                <a:gd name="T29" fmla="*/ 66 h 84"/>
                <a:gd name="T30" fmla="*/ 37 w 89"/>
                <a:gd name="T31" fmla="*/ 60 h 84"/>
                <a:gd name="T32" fmla="*/ 32 w 89"/>
                <a:gd name="T33" fmla="*/ 72 h 84"/>
                <a:gd name="T34" fmla="*/ 32 w 89"/>
                <a:gd name="T35" fmla="*/ 84 h 84"/>
                <a:gd name="T36" fmla="*/ 37 w 89"/>
                <a:gd name="T37" fmla="*/ 84 h 84"/>
                <a:gd name="T38" fmla="*/ 49 w 89"/>
                <a:gd name="T39" fmla="*/ 84 h 84"/>
                <a:gd name="T40" fmla="*/ 49 w 89"/>
                <a:gd name="T41" fmla="*/ 72 h 84"/>
                <a:gd name="T42" fmla="*/ 49 w 89"/>
                <a:gd name="T43" fmla="*/ 66 h 84"/>
                <a:gd name="T44" fmla="*/ 49 w 89"/>
                <a:gd name="T45" fmla="*/ 60 h 84"/>
                <a:gd name="T46" fmla="*/ 49 w 89"/>
                <a:gd name="T47" fmla="*/ 66 h 84"/>
                <a:gd name="T48" fmla="*/ 55 w 89"/>
                <a:gd name="T49" fmla="*/ 72 h 84"/>
                <a:gd name="T50" fmla="*/ 67 w 89"/>
                <a:gd name="T51" fmla="*/ 72 h 84"/>
                <a:gd name="T52" fmla="*/ 87 w 89"/>
                <a:gd name="T53" fmla="*/ 78 h 84"/>
                <a:gd name="T54" fmla="*/ 99 w 89"/>
                <a:gd name="T55" fmla="*/ 72 h 84"/>
                <a:gd name="T56" fmla="*/ 99 w 89"/>
                <a:gd name="T57" fmla="*/ 66 h 84"/>
                <a:gd name="T58" fmla="*/ 99 w 89"/>
                <a:gd name="T59" fmla="*/ 60 h 84"/>
                <a:gd name="T60" fmla="*/ 87 w 89"/>
                <a:gd name="T61" fmla="*/ 54 h 84"/>
                <a:gd name="T62" fmla="*/ 67 w 89"/>
                <a:gd name="T63" fmla="*/ 54 h 84"/>
                <a:gd name="T64" fmla="*/ 79 w 89"/>
                <a:gd name="T65" fmla="*/ 42 h 84"/>
                <a:gd name="T66" fmla="*/ 93 w 89"/>
                <a:gd name="T67" fmla="*/ 42 h 84"/>
                <a:gd name="T68" fmla="*/ 105 w 89"/>
                <a:gd name="T69" fmla="*/ 36 h 84"/>
                <a:gd name="T70" fmla="*/ 105 w 89"/>
                <a:gd name="T71" fmla="*/ 24 h 84"/>
                <a:gd name="T72" fmla="*/ 93 w 89"/>
                <a:gd name="T73" fmla="*/ 18 h 84"/>
                <a:gd name="T74" fmla="*/ 79 w 89"/>
                <a:gd name="T75" fmla="*/ 24 h 84"/>
                <a:gd name="T76" fmla="*/ 79 w 89"/>
                <a:gd name="T77" fmla="*/ 30 h 84"/>
                <a:gd name="T78" fmla="*/ 67 w 89"/>
                <a:gd name="T79" fmla="*/ 36 h 84"/>
                <a:gd name="T80" fmla="*/ 61 w 89"/>
                <a:gd name="T81" fmla="*/ 36 h 84"/>
                <a:gd name="T82" fmla="*/ 61 w 89"/>
                <a:gd name="T83" fmla="*/ 30 h 84"/>
                <a:gd name="T84" fmla="*/ 61 w 89"/>
                <a:gd name="T85" fmla="*/ 24 h 84"/>
                <a:gd name="T86" fmla="*/ 79 w 89"/>
                <a:gd name="T87" fmla="*/ 12 h 84"/>
                <a:gd name="T88" fmla="*/ 67 w 89"/>
                <a:gd name="T89" fmla="*/ 0 h 84"/>
                <a:gd name="T90" fmla="*/ 55 w 89"/>
                <a:gd name="T91" fmla="*/ 0 h 84"/>
                <a:gd name="T92" fmla="*/ 49 w 89"/>
                <a:gd name="T93" fmla="*/ 6 h 84"/>
                <a:gd name="T94" fmla="*/ 43 w 89"/>
                <a:gd name="T95" fmla="*/ 12 h 84"/>
                <a:gd name="T96" fmla="*/ 49 w 89"/>
                <a:gd name="T97" fmla="*/ 18 h 84"/>
                <a:gd name="T98" fmla="*/ 49 w 89"/>
                <a:gd name="T99" fmla="*/ 24 h 84"/>
                <a:gd name="T100" fmla="*/ 49 w 89"/>
                <a:gd name="T101" fmla="*/ 36 h 84"/>
                <a:gd name="T102" fmla="*/ 43 w 89"/>
                <a:gd name="T103" fmla="*/ 36 h 84"/>
                <a:gd name="T104" fmla="*/ 43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3" name="Freeform 444"/>
            <p:cNvSpPr>
              <a:spLocks/>
            </p:cNvSpPr>
            <p:nvPr/>
          </p:nvSpPr>
          <p:spPr bwMode="auto">
            <a:xfrm>
              <a:off x="5039" y="1749"/>
              <a:ext cx="91" cy="155"/>
            </a:xfrm>
            <a:custGeom>
              <a:avLst/>
              <a:gdLst>
                <a:gd name="T0" fmla="*/ 105 w 89"/>
                <a:gd name="T1" fmla="*/ 0 h 155"/>
                <a:gd name="T2" fmla="*/ 100 w 89"/>
                <a:gd name="T3" fmla="*/ 12 h 155"/>
                <a:gd name="T4" fmla="*/ 88 w 89"/>
                <a:gd name="T5" fmla="*/ 18 h 155"/>
                <a:gd name="T6" fmla="*/ 81 w 89"/>
                <a:gd name="T7" fmla="*/ 24 h 155"/>
                <a:gd name="T8" fmla="*/ 62 w 89"/>
                <a:gd name="T9" fmla="*/ 30 h 155"/>
                <a:gd name="T10" fmla="*/ 56 w 89"/>
                <a:gd name="T11" fmla="*/ 36 h 155"/>
                <a:gd name="T12" fmla="*/ 44 w 89"/>
                <a:gd name="T13" fmla="*/ 36 h 155"/>
                <a:gd name="T14" fmla="*/ 38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32 w 89"/>
                <a:gd name="T47" fmla="*/ 125 h 155"/>
                <a:gd name="T48" fmla="*/ 38 w 89"/>
                <a:gd name="T49" fmla="*/ 125 h 155"/>
                <a:gd name="T50" fmla="*/ 38 w 89"/>
                <a:gd name="T51" fmla="*/ 131 h 155"/>
                <a:gd name="T52" fmla="*/ 44 w 89"/>
                <a:gd name="T53" fmla="*/ 137 h 155"/>
                <a:gd name="T54" fmla="*/ 50 w 89"/>
                <a:gd name="T55" fmla="*/ 143 h 155"/>
                <a:gd name="T56" fmla="*/ 50 w 89"/>
                <a:gd name="T57" fmla="*/ 155 h 155"/>
                <a:gd name="T58" fmla="*/ 56 w 89"/>
                <a:gd name="T59" fmla="*/ 149 h 155"/>
                <a:gd name="T60" fmla="*/ 56 w 89"/>
                <a:gd name="T61" fmla="*/ 143 h 155"/>
                <a:gd name="T62" fmla="*/ 62 w 89"/>
                <a:gd name="T63" fmla="*/ 137 h 155"/>
                <a:gd name="T64" fmla="*/ 69 w 89"/>
                <a:gd name="T65" fmla="*/ 131 h 155"/>
                <a:gd name="T66" fmla="*/ 69 w 89"/>
                <a:gd name="T67" fmla="*/ 125 h 155"/>
                <a:gd name="T68" fmla="*/ 81 w 89"/>
                <a:gd name="T69" fmla="*/ 125 h 155"/>
                <a:gd name="T70" fmla="*/ 94 w 89"/>
                <a:gd name="T71" fmla="*/ 120 h 155"/>
                <a:gd name="T72" fmla="*/ 100 w 89"/>
                <a:gd name="T73" fmla="*/ 120 h 155"/>
                <a:gd name="T74" fmla="*/ 94 w 89"/>
                <a:gd name="T75" fmla="*/ 114 h 155"/>
                <a:gd name="T76" fmla="*/ 94 w 89"/>
                <a:gd name="T77" fmla="*/ 102 h 155"/>
                <a:gd name="T78" fmla="*/ 94 w 89"/>
                <a:gd name="T79" fmla="*/ 96 h 155"/>
                <a:gd name="T80" fmla="*/ 100 w 89"/>
                <a:gd name="T81" fmla="*/ 84 h 155"/>
                <a:gd name="T82" fmla="*/ 94 w 89"/>
                <a:gd name="T83" fmla="*/ 66 h 155"/>
                <a:gd name="T84" fmla="*/ 94 w 89"/>
                <a:gd name="T85" fmla="*/ 54 h 155"/>
                <a:gd name="T86" fmla="*/ 94 w 89"/>
                <a:gd name="T87" fmla="*/ 36 h 155"/>
                <a:gd name="T88" fmla="*/ 94 w 89"/>
                <a:gd name="T89" fmla="*/ 24 h 155"/>
                <a:gd name="T90" fmla="*/ 100 w 89"/>
                <a:gd name="T91" fmla="*/ 18 h 155"/>
                <a:gd name="T92" fmla="*/ 100 w 89"/>
                <a:gd name="T93" fmla="*/ 12 h 155"/>
                <a:gd name="T94" fmla="*/ 105 w 89"/>
                <a:gd name="T95" fmla="*/ 6 h 155"/>
                <a:gd name="T96" fmla="*/ 105 w 89"/>
                <a:gd name="T97" fmla="*/ 6 h 155"/>
                <a:gd name="T98" fmla="*/ 105 w 89"/>
                <a:gd name="T99" fmla="*/ 6 h 155"/>
                <a:gd name="T100" fmla="*/ 105 w 89"/>
                <a:gd name="T101" fmla="*/ 6 h 155"/>
                <a:gd name="T102" fmla="*/ 105 w 89"/>
                <a:gd name="T103" fmla="*/ 0 h 155"/>
                <a:gd name="T104" fmla="*/ 105 w 89"/>
                <a:gd name="T105" fmla="*/ 0 h 155"/>
                <a:gd name="T106" fmla="*/ 105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4" name="Freeform 445"/>
            <p:cNvSpPr>
              <a:spLocks/>
            </p:cNvSpPr>
            <p:nvPr/>
          </p:nvSpPr>
          <p:spPr bwMode="auto">
            <a:xfrm>
              <a:off x="5263" y="1712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5" name="Freeform 446"/>
            <p:cNvSpPr>
              <a:spLocks/>
            </p:cNvSpPr>
            <p:nvPr/>
          </p:nvSpPr>
          <p:spPr bwMode="auto">
            <a:xfrm>
              <a:off x="5181" y="1521"/>
              <a:ext cx="142" cy="179"/>
            </a:xfrm>
            <a:custGeom>
              <a:avLst/>
              <a:gdLst>
                <a:gd name="T0" fmla="*/ 106 w 144"/>
                <a:gd name="T1" fmla="*/ 83 h 179"/>
                <a:gd name="T2" fmla="*/ 94 w 144"/>
                <a:gd name="T3" fmla="*/ 89 h 179"/>
                <a:gd name="T4" fmla="*/ 70 w 144"/>
                <a:gd name="T5" fmla="*/ 95 h 179"/>
                <a:gd name="T6" fmla="*/ 46 w 144"/>
                <a:gd name="T7" fmla="*/ 113 h 179"/>
                <a:gd name="T8" fmla="*/ 36 w 144"/>
                <a:gd name="T9" fmla="*/ 143 h 179"/>
                <a:gd name="T10" fmla="*/ 36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0 w 144"/>
                <a:gd name="T43" fmla="*/ 65 h 179"/>
                <a:gd name="T44" fmla="*/ 46 w 144"/>
                <a:gd name="T45" fmla="*/ 54 h 179"/>
                <a:gd name="T46" fmla="*/ 52 w 144"/>
                <a:gd name="T47" fmla="*/ 36 h 179"/>
                <a:gd name="T48" fmla="*/ 58 w 144"/>
                <a:gd name="T49" fmla="*/ 30 h 179"/>
                <a:gd name="T50" fmla="*/ 70 w 144"/>
                <a:gd name="T51" fmla="*/ 24 h 179"/>
                <a:gd name="T52" fmla="*/ 94 w 144"/>
                <a:gd name="T53" fmla="*/ 18 h 179"/>
                <a:gd name="T54" fmla="*/ 103 w 144"/>
                <a:gd name="T55" fmla="*/ 6 h 179"/>
                <a:gd name="T56" fmla="*/ 106 w 144"/>
                <a:gd name="T57" fmla="*/ 6 h 179"/>
                <a:gd name="T58" fmla="*/ 106 w 144"/>
                <a:gd name="T59" fmla="*/ 24 h 179"/>
                <a:gd name="T60" fmla="*/ 110 w 144"/>
                <a:gd name="T61" fmla="*/ 42 h 179"/>
                <a:gd name="T62" fmla="*/ 122 w 144"/>
                <a:gd name="T63" fmla="*/ 54 h 179"/>
                <a:gd name="T64" fmla="*/ 128 w 144"/>
                <a:gd name="T65" fmla="*/ 60 h 179"/>
                <a:gd name="T66" fmla="*/ 116 w 144"/>
                <a:gd name="T67" fmla="*/ 60 h 179"/>
                <a:gd name="T68" fmla="*/ 110 w 144"/>
                <a:gd name="T69" fmla="*/ 71 h 179"/>
                <a:gd name="T70" fmla="*/ 110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6" name="Freeform 447"/>
            <p:cNvSpPr>
              <a:spLocks/>
            </p:cNvSpPr>
            <p:nvPr/>
          </p:nvSpPr>
          <p:spPr bwMode="auto">
            <a:xfrm>
              <a:off x="5133" y="1522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" name="Freeform 448"/>
            <p:cNvSpPr>
              <a:spLocks/>
            </p:cNvSpPr>
            <p:nvPr/>
          </p:nvSpPr>
          <p:spPr bwMode="auto">
            <a:xfrm>
              <a:off x="4995" y="1604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" name="Freeform 449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" name="Freeform 450"/>
            <p:cNvSpPr>
              <a:spLocks/>
            </p:cNvSpPr>
            <p:nvPr/>
          </p:nvSpPr>
          <p:spPr bwMode="auto">
            <a:xfrm>
              <a:off x="5139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" name="Freeform 451"/>
            <p:cNvSpPr>
              <a:spLocks/>
            </p:cNvSpPr>
            <p:nvPr/>
          </p:nvSpPr>
          <p:spPr bwMode="auto">
            <a:xfrm>
              <a:off x="5169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" name="Freeform 452"/>
            <p:cNvSpPr>
              <a:spLocks/>
            </p:cNvSpPr>
            <p:nvPr/>
          </p:nvSpPr>
          <p:spPr bwMode="auto">
            <a:xfrm>
              <a:off x="5133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" name="Freeform 453"/>
            <p:cNvSpPr>
              <a:spLocks/>
            </p:cNvSpPr>
            <p:nvPr/>
          </p:nvSpPr>
          <p:spPr bwMode="auto">
            <a:xfrm>
              <a:off x="5109" y="1658"/>
              <a:ext cx="19" cy="12"/>
            </a:xfrm>
            <a:custGeom>
              <a:avLst/>
              <a:gdLst>
                <a:gd name="T0" fmla="*/ 15 w 17"/>
                <a:gd name="T1" fmla="*/ 0 h 12"/>
                <a:gd name="T2" fmla="*/ 15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15 w 17"/>
                <a:gd name="T9" fmla="*/ 12 h 12"/>
                <a:gd name="T10" fmla="*/ 15 w 17"/>
                <a:gd name="T11" fmla="*/ 12 h 12"/>
                <a:gd name="T12" fmla="*/ 29 w 17"/>
                <a:gd name="T13" fmla="*/ 12 h 12"/>
                <a:gd name="T14" fmla="*/ 29 w 17"/>
                <a:gd name="T15" fmla="*/ 12 h 12"/>
                <a:gd name="T16" fmla="*/ 40 w 17"/>
                <a:gd name="T17" fmla="*/ 12 h 12"/>
                <a:gd name="T18" fmla="*/ 40 w 17"/>
                <a:gd name="T19" fmla="*/ 12 h 12"/>
                <a:gd name="T20" fmla="*/ 40 w 17"/>
                <a:gd name="T21" fmla="*/ 6 h 12"/>
                <a:gd name="T22" fmla="*/ 40 w 17"/>
                <a:gd name="T23" fmla="*/ 6 h 12"/>
                <a:gd name="T24" fmla="*/ 40 w 17"/>
                <a:gd name="T25" fmla="*/ 0 h 12"/>
                <a:gd name="T26" fmla="*/ 29 w 17"/>
                <a:gd name="T27" fmla="*/ 0 h 12"/>
                <a:gd name="T28" fmla="*/ 29 w 17"/>
                <a:gd name="T29" fmla="*/ 0 h 12"/>
                <a:gd name="T30" fmla="*/ 15 w 17"/>
                <a:gd name="T31" fmla="*/ 0 h 12"/>
                <a:gd name="T32" fmla="*/ 15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" name="Freeform 454"/>
            <p:cNvSpPr>
              <a:spLocks/>
            </p:cNvSpPr>
            <p:nvPr/>
          </p:nvSpPr>
          <p:spPr bwMode="auto">
            <a:xfrm>
              <a:off x="5102" y="168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4" name="Freeform 455"/>
            <p:cNvSpPr>
              <a:spLocks/>
            </p:cNvSpPr>
            <p:nvPr/>
          </p:nvSpPr>
          <p:spPr bwMode="auto">
            <a:xfrm>
              <a:off x="5127" y="170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5" name="Freeform 456"/>
            <p:cNvSpPr>
              <a:spLocks/>
            </p:cNvSpPr>
            <p:nvPr/>
          </p:nvSpPr>
          <p:spPr bwMode="auto">
            <a:xfrm>
              <a:off x="5144" y="1689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6" name="Freeform 457"/>
            <p:cNvSpPr>
              <a:spLocks/>
            </p:cNvSpPr>
            <p:nvPr/>
          </p:nvSpPr>
          <p:spPr bwMode="auto">
            <a:xfrm>
              <a:off x="5163" y="1694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7" name="Freeform 458"/>
            <p:cNvSpPr>
              <a:spLocks/>
            </p:cNvSpPr>
            <p:nvPr/>
          </p:nvSpPr>
          <p:spPr bwMode="auto">
            <a:xfrm>
              <a:off x="5015" y="1713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8" name="Freeform 459"/>
            <p:cNvSpPr>
              <a:spLocks/>
            </p:cNvSpPr>
            <p:nvPr/>
          </p:nvSpPr>
          <p:spPr bwMode="auto">
            <a:xfrm>
              <a:off x="5024" y="1581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9" name="Freeform 460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0" name="Freeform 461"/>
            <p:cNvSpPr>
              <a:spLocks/>
            </p:cNvSpPr>
            <p:nvPr/>
          </p:nvSpPr>
          <p:spPr bwMode="auto">
            <a:xfrm>
              <a:off x="5139" y="1616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1" name="Freeform 462"/>
            <p:cNvSpPr>
              <a:spLocks/>
            </p:cNvSpPr>
            <p:nvPr/>
          </p:nvSpPr>
          <p:spPr bwMode="auto">
            <a:xfrm>
              <a:off x="5211" y="1617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2" name="Freeform 463"/>
            <p:cNvSpPr>
              <a:spLocks/>
            </p:cNvSpPr>
            <p:nvPr/>
          </p:nvSpPr>
          <p:spPr bwMode="auto">
            <a:xfrm>
              <a:off x="5181" y="1718"/>
              <a:ext cx="118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34 w 120"/>
                <a:gd name="T7" fmla="*/ 6 h 102"/>
                <a:gd name="T8" fmla="*/ 64 w 120"/>
                <a:gd name="T9" fmla="*/ 6 h 102"/>
                <a:gd name="T10" fmla="*/ 76 w 120"/>
                <a:gd name="T11" fmla="*/ 12 h 102"/>
                <a:gd name="T12" fmla="*/ 64 w 120"/>
                <a:gd name="T13" fmla="*/ 12 h 102"/>
                <a:gd name="T14" fmla="*/ 52 w 120"/>
                <a:gd name="T15" fmla="*/ 12 h 102"/>
                <a:gd name="T16" fmla="*/ 30 w 120"/>
                <a:gd name="T17" fmla="*/ 12 h 102"/>
                <a:gd name="T18" fmla="*/ 30 w 120"/>
                <a:gd name="T19" fmla="*/ 18 h 102"/>
                <a:gd name="T20" fmla="*/ 34 w 120"/>
                <a:gd name="T21" fmla="*/ 24 h 102"/>
                <a:gd name="T22" fmla="*/ 40 w 120"/>
                <a:gd name="T23" fmla="*/ 24 h 102"/>
                <a:gd name="T24" fmla="*/ 58 w 120"/>
                <a:gd name="T25" fmla="*/ 24 h 102"/>
                <a:gd name="T26" fmla="*/ 82 w 120"/>
                <a:gd name="T27" fmla="*/ 30 h 102"/>
                <a:gd name="T28" fmla="*/ 92 w 120"/>
                <a:gd name="T29" fmla="*/ 36 h 102"/>
                <a:gd name="T30" fmla="*/ 92 w 120"/>
                <a:gd name="T31" fmla="*/ 42 h 102"/>
                <a:gd name="T32" fmla="*/ 85 w 120"/>
                <a:gd name="T33" fmla="*/ 36 h 102"/>
                <a:gd name="T34" fmla="*/ 70 w 120"/>
                <a:gd name="T35" fmla="*/ 30 h 102"/>
                <a:gd name="T36" fmla="*/ 52 w 120"/>
                <a:gd name="T37" fmla="*/ 36 h 102"/>
                <a:gd name="T38" fmla="*/ 64 w 120"/>
                <a:gd name="T39" fmla="*/ 42 h 102"/>
                <a:gd name="T40" fmla="*/ 76 w 120"/>
                <a:gd name="T41" fmla="*/ 48 h 102"/>
                <a:gd name="T42" fmla="*/ 92 w 120"/>
                <a:gd name="T43" fmla="*/ 54 h 102"/>
                <a:gd name="T44" fmla="*/ 104 w 120"/>
                <a:gd name="T45" fmla="*/ 66 h 102"/>
                <a:gd name="T46" fmla="*/ 92 w 120"/>
                <a:gd name="T47" fmla="*/ 60 h 102"/>
                <a:gd name="T48" fmla="*/ 85 w 120"/>
                <a:gd name="T49" fmla="*/ 54 h 102"/>
                <a:gd name="T50" fmla="*/ 82 w 120"/>
                <a:gd name="T51" fmla="*/ 60 h 102"/>
                <a:gd name="T52" fmla="*/ 92 w 120"/>
                <a:gd name="T53" fmla="*/ 72 h 102"/>
                <a:gd name="T54" fmla="*/ 98 w 120"/>
                <a:gd name="T55" fmla="*/ 84 h 102"/>
                <a:gd name="T56" fmla="*/ 104 w 120"/>
                <a:gd name="T57" fmla="*/ 96 h 102"/>
                <a:gd name="T58" fmla="*/ 104 w 120"/>
                <a:gd name="T59" fmla="*/ 96 h 102"/>
                <a:gd name="T60" fmla="*/ 88 w 120"/>
                <a:gd name="T61" fmla="*/ 78 h 102"/>
                <a:gd name="T62" fmla="*/ 76 w 120"/>
                <a:gd name="T63" fmla="*/ 60 h 102"/>
                <a:gd name="T64" fmla="*/ 70 w 120"/>
                <a:gd name="T65" fmla="*/ 54 h 102"/>
                <a:gd name="T66" fmla="*/ 70 w 120"/>
                <a:gd name="T67" fmla="*/ 66 h 102"/>
                <a:gd name="T68" fmla="*/ 82 w 120"/>
                <a:gd name="T69" fmla="*/ 90 h 102"/>
                <a:gd name="T70" fmla="*/ 76 w 120"/>
                <a:gd name="T71" fmla="*/ 90 h 102"/>
                <a:gd name="T72" fmla="*/ 70 w 120"/>
                <a:gd name="T73" fmla="*/ 72 h 102"/>
                <a:gd name="T74" fmla="*/ 58 w 120"/>
                <a:gd name="T75" fmla="*/ 48 h 102"/>
                <a:gd name="T76" fmla="*/ 52 w 120"/>
                <a:gd name="T77" fmla="*/ 42 h 102"/>
                <a:gd name="T78" fmla="*/ 46 w 120"/>
                <a:gd name="T79" fmla="*/ 36 h 102"/>
                <a:gd name="T80" fmla="*/ 40 w 120"/>
                <a:gd name="T81" fmla="*/ 36 h 102"/>
                <a:gd name="T82" fmla="*/ 40 w 120"/>
                <a:gd name="T83" fmla="*/ 48 h 102"/>
                <a:gd name="T84" fmla="*/ 52 w 120"/>
                <a:gd name="T85" fmla="*/ 78 h 102"/>
                <a:gd name="T86" fmla="*/ 52 w 120"/>
                <a:gd name="T87" fmla="*/ 84 h 102"/>
                <a:gd name="T88" fmla="*/ 46 w 120"/>
                <a:gd name="T89" fmla="*/ 72 h 102"/>
                <a:gd name="T90" fmla="*/ 34 w 120"/>
                <a:gd name="T91" fmla="*/ 54 h 102"/>
                <a:gd name="T92" fmla="*/ 34 w 120"/>
                <a:gd name="T93" fmla="*/ 30 h 102"/>
                <a:gd name="T94" fmla="*/ 30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3" name="Freeform 464"/>
            <p:cNvSpPr>
              <a:spLocks/>
            </p:cNvSpPr>
            <p:nvPr/>
          </p:nvSpPr>
          <p:spPr bwMode="auto">
            <a:xfrm>
              <a:off x="5115" y="1731"/>
              <a:ext cx="85" cy="138"/>
            </a:xfrm>
            <a:custGeom>
              <a:avLst/>
              <a:gdLst>
                <a:gd name="T0" fmla="*/ 43 w 83"/>
                <a:gd name="T1" fmla="*/ 0 h 138"/>
                <a:gd name="T2" fmla="*/ 49 w 83"/>
                <a:gd name="T3" fmla="*/ 18 h 138"/>
                <a:gd name="T4" fmla="*/ 49 w 83"/>
                <a:gd name="T5" fmla="*/ 24 h 138"/>
                <a:gd name="T6" fmla="*/ 55 w 83"/>
                <a:gd name="T7" fmla="*/ 30 h 138"/>
                <a:gd name="T8" fmla="*/ 61 w 83"/>
                <a:gd name="T9" fmla="*/ 36 h 138"/>
                <a:gd name="T10" fmla="*/ 81 w 83"/>
                <a:gd name="T11" fmla="*/ 42 h 138"/>
                <a:gd name="T12" fmla="*/ 93 w 83"/>
                <a:gd name="T13" fmla="*/ 60 h 138"/>
                <a:gd name="T14" fmla="*/ 99 w 83"/>
                <a:gd name="T15" fmla="*/ 78 h 138"/>
                <a:gd name="T16" fmla="*/ 99 w 83"/>
                <a:gd name="T17" fmla="*/ 84 h 138"/>
                <a:gd name="T18" fmla="*/ 99 w 83"/>
                <a:gd name="T19" fmla="*/ 84 h 138"/>
                <a:gd name="T20" fmla="*/ 93 w 83"/>
                <a:gd name="T21" fmla="*/ 72 h 138"/>
                <a:gd name="T22" fmla="*/ 87 w 83"/>
                <a:gd name="T23" fmla="*/ 66 h 138"/>
                <a:gd name="T24" fmla="*/ 81 w 83"/>
                <a:gd name="T25" fmla="*/ 54 h 138"/>
                <a:gd name="T26" fmla="*/ 71 w 83"/>
                <a:gd name="T27" fmla="*/ 42 h 138"/>
                <a:gd name="T28" fmla="*/ 61 w 83"/>
                <a:gd name="T29" fmla="*/ 36 h 138"/>
                <a:gd name="T30" fmla="*/ 55 w 83"/>
                <a:gd name="T31" fmla="*/ 36 h 138"/>
                <a:gd name="T32" fmla="*/ 49 w 83"/>
                <a:gd name="T33" fmla="*/ 42 h 138"/>
                <a:gd name="T34" fmla="*/ 55 w 83"/>
                <a:gd name="T35" fmla="*/ 54 h 138"/>
                <a:gd name="T36" fmla="*/ 55 w 83"/>
                <a:gd name="T37" fmla="*/ 66 h 138"/>
                <a:gd name="T38" fmla="*/ 71 w 83"/>
                <a:gd name="T39" fmla="*/ 72 h 138"/>
                <a:gd name="T40" fmla="*/ 87 w 83"/>
                <a:gd name="T41" fmla="*/ 90 h 138"/>
                <a:gd name="T42" fmla="*/ 93 w 83"/>
                <a:gd name="T43" fmla="*/ 102 h 138"/>
                <a:gd name="T44" fmla="*/ 93 w 83"/>
                <a:gd name="T45" fmla="*/ 114 h 138"/>
                <a:gd name="T46" fmla="*/ 93 w 83"/>
                <a:gd name="T47" fmla="*/ 108 h 138"/>
                <a:gd name="T48" fmla="*/ 87 w 83"/>
                <a:gd name="T49" fmla="*/ 96 h 138"/>
                <a:gd name="T50" fmla="*/ 81 w 83"/>
                <a:gd name="T51" fmla="*/ 84 h 138"/>
                <a:gd name="T52" fmla="*/ 61 w 83"/>
                <a:gd name="T53" fmla="*/ 78 h 138"/>
                <a:gd name="T54" fmla="*/ 55 w 83"/>
                <a:gd name="T55" fmla="*/ 72 h 138"/>
                <a:gd name="T56" fmla="*/ 61 w 83"/>
                <a:gd name="T57" fmla="*/ 84 h 138"/>
                <a:gd name="T58" fmla="*/ 61 w 83"/>
                <a:gd name="T59" fmla="*/ 120 h 138"/>
                <a:gd name="T60" fmla="*/ 61 w 83"/>
                <a:gd name="T61" fmla="*/ 138 h 138"/>
                <a:gd name="T62" fmla="*/ 61 w 83"/>
                <a:gd name="T63" fmla="*/ 138 h 138"/>
                <a:gd name="T64" fmla="*/ 61 w 83"/>
                <a:gd name="T65" fmla="*/ 126 h 138"/>
                <a:gd name="T66" fmla="*/ 49 w 83"/>
                <a:gd name="T67" fmla="*/ 90 h 138"/>
                <a:gd name="T68" fmla="*/ 43 w 83"/>
                <a:gd name="T69" fmla="*/ 84 h 138"/>
                <a:gd name="T70" fmla="*/ 37 w 83"/>
                <a:gd name="T71" fmla="*/ 90 h 138"/>
                <a:gd name="T72" fmla="*/ 31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31 w 83"/>
                <a:gd name="T83" fmla="*/ 90 h 138"/>
                <a:gd name="T84" fmla="*/ 37 w 83"/>
                <a:gd name="T85" fmla="*/ 78 h 138"/>
                <a:gd name="T86" fmla="*/ 43 w 83"/>
                <a:gd name="T87" fmla="*/ 72 h 138"/>
                <a:gd name="T88" fmla="*/ 43 w 83"/>
                <a:gd name="T89" fmla="*/ 60 h 138"/>
                <a:gd name="T90" fmla="*/ 43 w 83"/>
                <a:gd name="T91" fmla="*/ 42 h 138"/>
                <a:gd name="T92" fmla="*/ 43 w 83"/>
                <a:gd name="T93" fmla="*/ 36 h 138"/>
                <a:gd name="T94" fmla="*/ 31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37 w 83"/>
                <a:gd name="T111" fmla="*/ 30 h 138"/>
                <a:gd name="T112" fmla="*/ 43 w 83"/>
                <a:gd name="T113" fmla="*/ 24 h 138"/>
                <a:gd name="T114" fmla="*/ 43 w 83"/>
                <a:gd name="T115" fmla="*/ 12 h 138"/>
                <a:gd name="T116" fmla="*/ 43 w 83"/>
                <a:gd name="T117" fmla="*/ 6 h 138"/>
                <a:gd name="T118" fmla="*/ 43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4" name="Freeform 465"/>
            <p:cNvSpPr>
              <a:spLocks/>
            </p:cNvSpPr>
            <p:nvPr/>
          </p:nvSpPr>
          <p:spPr bwMode="auto">
            <a:xfrm>
              <a:off x="5198" y="1551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5" name="Freeform 466"/>
            <p:cNvSpPr>
              <a:spLocks/>
            </p:cNvSpPr>
            <p:nvPr/>
          </p:nvSpPr>
          <p:spPr bwMode="auto">
            <a:xfrm>
              <a:off x="5048" y="1778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6" name="Freeform 467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7" name="Freeform 468"/>
            <p:cNvSpPr>
              <a:spLocks/>
            </p:cNvSpPr>
            <p:nvPr/>
          </p:nvSpPr>
          <p:spPr bwMode="auto">
            <a:xfrm>
              <a:off x="4566" y="1951"/>
              <a:ext cx="327" cy="329"/>
            </a:xfrm>
            <a:custGeom>
              <a:avLst/>
              <a:gdLst>
                <a:gd name="T0" fmla="*/ 124 w 329"/>
                <a:gd name="T1" fmla="*/ 72 h 329"/>
                <a:gd name="T2" fmla="*/ 82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82 w 329"/>
                <a:gd name="T13" fmla="*/ 138 h 329"/>
                <a:gd name="T14" fmla="*/ 112 w 329"/>
                <a:gd name="T15" fmla="*/ 156 h 329"/>
                <a:gd name="T16" fmla="*/ 100 w 329"/>
                <a:gd name="T17" fmla="*/ 162 h 329"/>
                <a:gd name="T18" fmla="*/ 82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06 w 329"/>
                <a:gd name="T33" fmla="*/ 215 h 329"/>
                <a:gd name="T34" fmla="*/ 112 w 329"/>
                <a:gd name="T35" fmla="*/ 192 h 329"/>
                <a:gd name="T36" fmla="*/ 129 w 329"/>
                <a:gd name="T37" fmla="*/ 174 h 329"/>
                <a:gd name="T38" fmla="*/ 135 w 329"/>
                <a:gd name="T39" fmla="*/ 180 h 329"/>
                <a:gd name="T40" fmla="*/ 124 w 329"/>
                <a:gd name="T41" fmla="*/ 209 h 329"/>
                <a:gd name="T42" fmla="*/ 112 w 329"/>
                <a:gd name="T43" fmla="*/ 215 h 329"/>
                <a:gd name="T44" fmla="*/ 94 w 329"/>
                <a:gd name="T45" fmla="*/ 233 h 329"/>
                <a:gd name="T46" fmla="*/ 82 w 329"/>
                <a:gd name="T47" fmla="*/ 269 h 329"/>
                <a:gd name="T48" fmla="*/ 88 w 329"/>
                <a:gd name="T49" fmla="*/ 293 h 329"/>
                <a:gd name="T50" fmla="*/ 82 w 329"/>
                <a:gd name="T51" fmla="*/ 329 h 329"/>
                <a:gd name="T52" fmla="*/ 112 w 329"/>
                <a:gd name="T53" fmla="*/ 323 h 329"/>
                <a:gd name="T54" fmla="*/ 153 w 329"/>
                <a:gd name="T55" fmla="*/ 293 h 329"/>
                <a:gd name="T56" fmla="*/ 171 w 329"/>
                <a:gd name="T57" fmla="*/ 251 h 329"/>
                <a:gd name="T58" fmla="*/ 159 w 329"/>
                <a:gd name="T59" fmla="*/ 209 h 329"/>
                <a:gd name="T60" fmla="*/ 159 w 329"/>
                <a:gd name="T61" fmla="*/ 186 h 329"/>
                <a:gd name="T62" fmla="*/ 171 w 329"/>
                <a:gd name="T63" fmla="*/ 209 h 329"/>
                <a:gd name="T64" fmla="*/ 183 w 329"/>
                <a:gd name="T65" fmla="*/ 251 h 329"/>
                <a:gd name="T66" fmla="*/ 219 w 329"/>
                <a:gd name="T67" fmla="*/ 275 h 329"/>
                <a:gd name="T68" fmla="*/ 253 w 329"/>
                <a:gd name="T69" fmla="*/ 293 h 329"/>
                <a:gd name="T70" fmla="*/ 271 w 329"/>
                <a:gd name="T71" fmla="*/ 269 h 329"/>
                <a:gd name="T72" fmla="*/ 237 w 329"/>
                <a:gd name="T73" fmla="*/ 204 h 329"/>
                <a:gd name="T74" fmla="*/ 213 w 329"/>
                <a:gd name="T75" fmla="*/ 198 h 329"/>
                <a:gd name="T76" fmla="*/ 207 w 329"/>
                <a:gd name="T77" fmla="*/ 186 h 329"/>
                <a:gd name="T78" fmla="*/ 240 w 329"/>
                <a:gd name="T79" fmla="*/ 198 h 329"/>
                <a:gd name="T80" fmla="*/ 277 w 329"/>
                <a:gd name="T81" fmla="*/ 192 h 329"/>
                <a:gd name="T82" fmla="*/ 307 w 329"/>
                <a:gd name="T83" fmla="*/ 186 h 329"/>
                <a:gd name="T84" fmla="*/ 301 w 329"/>
                <a:gd name="T85" fmla="*/ 174 h 329"/>
                <a:gd name="T86" fmla="*/ 277 w 329"/>
                <a:gd name="T87" fmla="*/ 150 h 329"/>
                <a:gd name="T88" fmla="*/ 243 w 329"/>
                <a:gd name="T89" fmla="*/ 126 h 329"/>
                <a:gd name="T90" fmla="*/ 207 w 329"/>
                <a:gd name="T91" fmla="*/ 126 h 329"/>
                <a:gd name="T92" fmla="*/ 195 w 329"/>
                <a:gd name="T93" fmla="*/ 138 h 329"/>
                <a:gd name="T94" fmla="*/ 189 w 329"/>
                <a:gd name="T95" fmla="*/ 126 h 329"/>
                <a:gd name="T96" fmla="*/ 201 w 329"/>
                <a:gd name="T97" fmla="*/ 120 h 329"/>
                <a:gd name="T98" fmla="*/ 219 w 329"/>
                <a:gd name="T99" fmla="*/ 114 h 329"/>
                <a:gd name="T100" fmla="*/ 237 w 329"/>
                <a:gd name="T101" fmla="*/ 60 h 329"/>
                <a:gd name="T102" fmla="*/ 225 w 329"/>
                <a:gd name="T103" fmla="*/ 6 h 329"/>
                <a:gd name="T104" fmla="*/ 207 w 329"/>
                <a:gd name="T105" fmla="*/ 24 h 329"/>
                <a:gd name="T106" fmla="*/ 171 w 329"/>
                <a:gd name="T107" fmla="*/ 36 h 329"/>
                <a:gd name="T108" fmla="*/ 141 w 329"/>
                <a:gd name="T109" fmla="*/ 90 h 329"/>
                <a:gd name="T110" fmla="*/ 135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8" name="Freeform 469"/>
            <p:cNvSpPr>
              <a:spLocks/>
            </p:cNvSpPr>
            <p:nvPr/>
          </p:nvSpPr>
          <p:spPr bwMode="auto">
            <a:xfrm>
              <a:off x="4655" y="1928"/>
              <a:ext cx="103" cy="144"/>
            </a:xfrm>
            <a:custGeom>
              <a:avLst/>
              <a:gdLst>
                <a:gd name="T0" fmla="*/ 117 w 101"/>
                <a:gd name="T1" fmla="*/ 60 h 144"/>
                <a:gd name="T2" fmla="*/ 111 w 101"/>
                <a:gd name="T3" fmla="*/ 60 h 144"/>
                <a:gd name="T4" fmla="*/ 105 w 101"/>
                <a:gd name="T5" fmla="*/ 66 h 144"/>
                <a:gd name="T6" fmla="*/ 99 w 101"/>
                <a:gd name="T7" fmla="*/ 72 h 144"/>
                <a:gd name="T8" fmla="*/ 93 w 101"/>
                <a:gd name="T9" fmla="*/ 72 h 144"/>
                <a:gd name="T10" fmla="*/ 82 w 101"/>
                <a:gd name="T11" fmla="*/ 78 h 144"/>
                <a:gd name="T12" fmla="*/ 82 w 101"/>
                <a:gd name="T13" fmla="*/ 90 h 144"/>
                <a:gd name="T14" fmla="*/ 73 w 101"/>
                <a:gd name="T15" fmla="*/ 96 h 144"/>
                <a:gd name="T16" fmla="*/ 73 w 101"/>
                <a:gd name="T17" fmla="*/ 102 h 144"/>
                <a:gd name="T18" fmla="*/ 67 w 101"/>
                <a:gd name="T19" fmla="*/ 108 h 144"/>
                <a:gd name="T20" fmla="*/ 67 w 101"/>
                <a:gd name="T21" fmla="*/ 108 h 144"/>
                <a:gd name="T22" fmla="*/ 67 w 101"/>
                <a:gd name="T23" fmla="*/ 114 h 144"/>
                <a:gd name="T24" fmla="*/ 67 w 101"/>
                <a:gd name="T25" fmla="*/ 114 h 144"/>
                <a:gd name="T26" fmla="*/ 67 w 101"/>
                <a:gd name="T27" fmla="*/ 120 h 144"/>
                <a:gd name="T28" fmla="*/ 67 w 101"/>
                <a:gd name="T29" fmla="*/ 126 h 144"/>
                <a:gd name="T30" fmla="*/ 73 w 101"/>
                <a:gd name="T31" fmla="*/ 138 h 144"/>
                <a:gd name="T32" fmla="*/ 73 w 101"/>
                <a:gd name="T33" fmla="*/ 144 h 144"/>
                <a:gd name="T34" fmla="*/ 67 w 101"/>
                <a:gd name="T35" fmla="*/ 144 h 144"/>
                <a:gd name="T36" fmla="*/ 67 w 101"/>
                <a:gd name="T37" fmla="*/ 144 h 144"/>
                <a:gd name="T38" fmla="*/ 61 w 101"/>
                <a:gd name="T39" fmla="*/ 144 h 144"/>
                <a:gd name="T40" fmla="*/ 61 w 101"/>
                <a:gd name="T41" fmla="*/ 144 h 144"/>
                <a:gd name="T42" fmla="*/ 61 w 101"/>
                <a:gd name="T43" fmla="*/ 132 h 144"/>
                <a:gd name="T44" fmla="*/ 55 w 101"/>
                <a:gd name="T45" fmla="*/ 120 h 144"/>
                <a:gd name="T46" fmla="*/ 50 w 101"/>
                <a:gd name="T47" fmla="*/ 108 h 144"/>
                <a:gd name="T48" fmla="*/ 50 w 101"/>
                <a:gd name="T49" fmla="*/ 96 h 144"/>
                <a:gd name="T50" fmla="*/ 38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8 w 101"/>
                <a:gd name="T89" fmla="*/ 18 h 144"/>
                <a:gd name="T90" fmla="*/ 44 w 101"/>
                <a:gd name="T91" fmla="*/ 18 h 144"/>
                <a:gd name="T92" fmla="*/ 55 w 101"/>
                <a:gd name="T93" fmla="*/ 24 h 144"/>
                <a:gd name="T94" fmla="*/ 61 w 101"/>
                <a:gd name="T95" fmla="*/ 24 h 144"/>
                <a:gd name="T96" fmla="*/ 73 w 101"/>
                <a:gd name="T97" fmla="*/ 24 h 144"/>
                <a:gd name="T98" fmla="*/ 73 w 101"/>
                <a:gd name="T99" fmla="*/ 30 h 144"/>
                <a:gd name="T100" fmla="*/ 73 w 101"/>
                <a:gd name="T101" fmla="*/ 36 h 144"/>
                <a:gd name="T102" fmla="*/ 73 w 101"/>
                <a:gd name="T103" fmla="*/ 42 h 144"/>
                <a:gd name="T104" fmla="*/ 73 w 101"/>
                <a:gd name="T105" fmla="*/ 48 h 144"/>
                <a:gd name="T106" fmla="*/ 82 w 101"/>
                <a:gd name="T107" fmla="*/ 54 h 144"/>
                <a:gd name="T108" fmla="*/ 93 w 101"/>
                <a:gd name="T109" fmla="*/ 60 h 144"/>
                <a:gd name="T110" fmla="*/ 105 w 101"/>
                <a:gd name="T111" fmla="*/ 60 h 144"/>
                <a:gd name="T112" fmla="*/ 117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9" name="Freeform 470"/>
            <p:cNvSpPr>
              <a:spLocks/>
            </p:cNvSpPr>
            <p:nvPr/>
          </p:nvSpPr>
          <p:spPr bwMode="auto">
            <a:xfrm>
              <a:off x="4567" y="2166"/>
              <a:ext cx="112" cy="132"/>
            </a:xfrm>
            <a:custGeom>
              <a:avLst/>
              <a:gdLst>
                <a:gd name="T0" fmla="*/ 34 w 114"/>
                <a:gd name="T1" fmla="*/ 24 h 132"/>
                <a:gd name="T2" fmla="*/ 40 w 114"/>
                <a:gd name="T3" fmla="*/ 24 h 132"/>
                <a:gd name="T4" fmla="*/ 46 w 114"/>
                <a:gd name="T5" fmla="*/ 24 h 132"/>
                <a:gd name="T6" fmla="*/ 52 w 114"/>
                <a:gd name="T7" fmla="*/ 24 h 132"/>
                <a:gd name="T8" fmla="*/ 58 w 114"/>
                <a:gd name="T9" fmla="*/ 24 h 132"/>
                <a:gd name="T10" fmla="*/ 70 w 114"/>
                <a:gd name="T11" fmla="*/ 24 h 132"/>
                <a:gd name="T12" fmla="*/ 76 w 114"/>
                <a:gd name="T13" fmla="*/ 24 h 132"/>
                <a:gd name="T14" fmla="*/ 79 w 114"/>
                <a:gd name="T15" fmla="*/ 18 h 132"/>
                <a:gd name="T16" fmla="*/ 86 w 114"/>
                <a:gd name="T17" fmla="*/ 12 h 132"/>
                <a:gd name="T18" fmla="*/ 92 w 114"/>
                <a:gd name="T19" fmla="*/ 6 h 132"/>
                <a:gd name="T20" fmla="*/ 98 w 114"/>
                <a:gd name="T21" fmla="*/ 0 h 132"/>
                <a:gd name="T22" fmla="*/ 98 w 114"/>
                <a:gd name="T23" fmla="*/ 6 h 132"/>
                <a:gd name="T24" fmla="*/ 92 w 114"/>
                <a:gd name="T25" fmla="*/ 12 h 132"/>
                <a:gd name="T26" fmla="*/ 86 w 114"/>
                <a:gd name="T27" fmla="*/ 24 h 132"/>
                <a:gd name="T28" fmla="*/ 82 w 114"/>
                <a:gd name="T29" fmla="*/ 36 h 132"/>
                <a:gd name="T30" fmla="*/ 79 w 114"/>
                <a:gd name="T31" fmla="*/ 54 h 132"/>
                <a:gd name="T32" fmla="*/ 79 w 114"/>
                <a:gd name="T33" fmla="*/ 66 h 132"/>
                <a:gd name="T34" fmla="*/ 82 w 114"/>
                <a:gd name="T35" fmla="*/ 78 h 132"/>
                <a:gd name="T36" fmla="*/ 79 w 114"/>
                <a:gd name="T37" fmla="*/ 78 h 132"/>
                <a:gd name="T38" fmla="*/ 76 w 114"/>
                <a:gd name="T39" fmla="*/ 84 h 132"/>
                <a:gd name="T40" fmla="*/ 64 w 114"/>
                <a:gd name="T41" fmla="*/ 96 h 132"/>
                <a:gd name="T42" fmla="*/ 64 w 114"/>
                <a:gd name="T43" fmla="*/ 114 h 132"/>
                <a:gd name="T44" fmla="*/ 58 w 114"/>
                <a:gd name="T45" fmla="*/ 120 h 132"/>
                <a:gd name="T46" fmla="*/ 40 w 114"/>
                <a:gd name="T47" fmla="*/ 114 h 132"/>
                <a:gd name="T48" fmla="*/ 28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28 w 114"/>
                <a:gd name="T69" fmla="*/ 36 h 132"/>
                <a:gd name="T70" fmla="*/ 28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0" name="Freeform 471"/>
            <p:cNvSpPr>
              <a:spLocks/>
            </p:cNvSpPr>
            <p:nvPr/>
          </p:nvSpPr>
          <p:spPr bwMode="auto">
            <a:xfrm>
              <a:off x="4661" y="1946"/>
              <a:ext cx="73" cy="96"/>
            </a:xfrm>
            <a:custGeom>
              <a:avLst/>
              <a:gdLst>
                <a:gd name="T0" fmla="*/ 68 w 71"/>
                <a:gd name="T1" fmla="*/ 90 h 96"/>
                <a:gd name="T2" fmla="*/ 68 w 71"/>
                <a:gd name="T3" fmla="*/ 96 h 96"/>
                <a:gd name="T4" fmla="*/ 68 w 71"/>
                <a:gd name="T5" fmla="*/ 90 h 96"/>
                <a:gd name="T6" fmla="*/ 56 w 71"/>
                <a:gd name="T7" fmla="*/ 78 h 96"/>
                <a:gd name="T8" fmla="*/ 49 w 71"/>
                <a:gd name="T9" fmla="*/ 72 h 96"/>
                <a:gd name="T10" fmla="*/ 44 w 71"/>
                <a:gd name="T11" fmla="*/ 72 h 96"/>
                <a:gd name="T12" fmla="*/ 38 w 71"/>
                <a:gd name="T13" fmla="*/ 66 h 96"/>
                <a:gd name="T14" fmla="*/ 32 w 71"/>
                <a:gd name="T15" fmla="*/ 66 h 96"/>
                <a:gd name="T16" fmla="*/ 26 w 71"/>
                <a:gd name="T17" fmla="*/ 66 h 96"/>
                <a:gd name="T18" fmla="*/ 26 w 71"/>
                <a:gd name="T19" fmla="*/ 66 h 96"/>
                <a:gd name="T20" fmla="*/ 26 w 71"/>
                <a:gd name="T21" fmla="*/ 60 h 96"/>
                <a:gd name="T22" fmla="*/ 38 w 71"/>
                <a:gd name="T23" fmla="*/ 66 h 96"/>
                <a:gd name="T24" fmla="*/ 44 w 71"/>
                <a:gd name="T25" fmla="*/ 66 h 96"/>
                <a:gd name="T26" fmla="*/ 49 w 71"/>
                <a:gd name="T27" fmla="*/ 66 h 96"/>
                <a:gd name="T28" fmla="*/ 49 w 71"/>
                <a:gd name="T29" fmla="*/ 60 h 96"/>
                <a:gd name="T30" fmla="*/ 44 w 71"/>
                <a:gd name="T31" fmla="*/ 54 h 96"/>
                <a:gd name="T32" fmla="*/ 38 w 71"/>
                <a:gd name="T33" fmla="*/ 48 h 96"/>
                <a:gd name="T34" fmla="*/ 26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32 w 71"/>
                <a:gd name="T49" fmla="*/ 42 h 96"/>
                <a:gd name="T50" fmla="*/ 38 w 71"/>
                <a:gd name="T51" fmla="*/ 42 h 96"/>
                <a:gd name="T52" fmla="*/ 44 w 71"/>
                <a:gd name="T53" fmla="*/ 42 h 96"/>
                <a:gd name="T54" fmla="*/ 38 w 71"/>
                <a:gd name="T55" fmla="*/ 24 h 96"/>
                <a:gd name="T56" fmla="*/ 32 w 71"/>
                <a:gd name="T57" fmla="*/ 12 h 96"/>
                <a:gd name="T58" fmla="*/ 26 w 71"/>
                <a:gd name="T59" fmla="*/ 6 h 96"/>
                <a:gd name="T60" fmla="*/ 12 w 71"/>
                <a:gd name="T61" fmla="*/ 0 h 96"/>
                <a:gd name="T62" fmla="*/ 26 w 71"/>
                <a:gd name="T63" fmla="*/ 0 h 96"/>
                <a:gd name="T64" fmla="*/ 32 w 71"/>
                <a:gd name="T65" fmla="*/ 6 h 96"/>
                <a:gd name="T66" fmla="*/ 38 w 71"/>
                <a:gd name="T67" fmla="*/ 12 h 96"/>
                <a:gd name="T68" fmla="*/ 44 w 71"/>
                <a:gd name="T69" fmla="*/ 24 h 96"/>
                <a:gd name="T70" fmla="*/ 49 w 71"/>
                <a:gd name="T71" fmla="*/ 36 h 96"/>
                <a:gd name="T72" fmla="*/ 56 w 71"/>
                <a:gd name="T73" fmla="*/ 36 h 96"/>
                <a:gd name="T74" fmla="*/ 68 w 71"/>
                <a:gd name="T75" fmla="*/ 18 h 96"/>
                <a:gd name="T76" fmla="*/ 68 w 71"/>
                <a:gd name="T77" fmla="*/ 6 h 96"/>
                <a:gd name="T78" fmla="*/ 68 w 71"/>
                <a:gd name="T79" fmla="*/ 12 h 96"/>
                <a:gd name="T80" fmla="*/ 68 w 71"/>
                <a:gd name="T81" fmla="*/ 18 h 96"/>
                <a:gd name="T82" fmla="*/ 56 w 71"/>
                <a:gd name="T83" fmla="*/ 36 h 96"/>
                <a:gd name="T84" fmla="*/ 56 w 71"/>
                <a:gd name="T85" fmla="*/ 54 h 96"/>
                <a:gd name="T86" fmla="*/ 56 w 71"/>
                <a:gd name="T87" fmla="*/ 60 h 96"/>
                <a:gd name="T88" fmla="*/ 68 w 71"/>
                <a:gd name="T89" fmla="*/ 66 h 96"/>
                <a:gd name="T90" fmla="*/ 75 w 71"/>
                <a:gd name="T91" fmla="*/ 60 h 96"/>
                <a:gd name="T92" fmla="*/ 75 w 71"/>
                <a:gd name="T93" fmla="*/ 60 h 96"/>
                <a:gd name="T94" fmla="*/ 81 w 71"/>
                <a:gd name="T95" fmla="*/ 54 h 96"/>
                <a:gd name="T96" fmla="*/ 81 w 71"/>
                <a:gd name="T97" fmla="*/ 48 h 96"/>
                <a:gd name="T98" fmla="*/ 87 w 71"/>
                <a:gd name="T99" fmla="*/ 48 h 96"/>
                <a:gd name="T100" fmla="*/ 87 w 71"/>
                <a:gd name="T101" fmla="*/ 54 h 96"/>
                <a:gd name="T102" fmla="*/ 81 w 71"/>
                <a:gd name="T103" fmla="*/ 60 h 96"/>
                <a:gd name="T104" fmla="*/ 75 w 71"/>
                <a:gd name="T105" fmla="*/ 66 h 96"/>
                <a:gd name="T106" fmla="*/ 68 w 71"/>
                <a:gd name="T107" fmla="*/ 72 h 96"/>
                <a:gd name="T108" fmla="*/ 68 w 71"/>
                <a:gd name="T109" fmla="*/ 78 h 96"/>
                <a:gd name="T110" fmla="*/ 68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1" name="Freeform 472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2" name="Freeform 473"/>
            <p:cNvSpPr>
              <a:spLocks/>
            </p:cNvSpPr>
            <p:nvPr/>
          </p:nvSpPr>
          <p:spPr bwMode="auto">
            <a:xfrm>
              <a:off x="4685" y="2071"/>
              <a:ext cx="97" cy="72"/>
            </a:xfrm>
            <a:custGeom>
              <a:avLst/>
              <a:gdLst>
                <a:gd name="T0" fmla="*/ 67 w 95"/>
                <a:gd name="T1" fmla="*/ 0 h 72"/>
                <a:gd name="T2" fmla="*/ 74 w 95"/>
                <a:gd name="T3" fmla="*/ 0 h 72"/>
                <a:gd name="T4" fmla="*/ 93 w 95"/>
                <a:gd name="T5" fmla="*/ 6 h 72"/>
                <a:gd name="T6" fmla="*/ 93 w 95"/>
                <a:gd name="T7" fmla="*/ 12 h 72"/>
                <a:gd name="T8" fmla="*/ 93 w 95"/>
                <a:gd name="T9" fmla="*/ 24 h 72"/>
                <a:gd name="T10" fmla="*/ 67 w 95"/>
                <a:gd name="T11" fmla="*/ 24 h 72"/>
                <a:gd name="T12" fmla="*/ 61 w 95"/>
                <a:gd name="T13" fmla="*/ 30 h 72"/>
                <a:gd name="T14" fmla="*/ 61 w 95"/>
                <a:gd name="T15" fmla="*/ 30 h 72"/>
                <a:gd name="T16" fmla="*/ 67 w 95"/>
                <a:gd name="T17" fmla="*/ 30 h 72"/>
                <a:gd name="T18" fmla="*/ 74 w 95"/>
                <a:gd name="T19" fmla="*/ 30 h 72"/>
                <a:gd name="T20" fmla="*/ 86 w 95"/>
                <a:gd name="T21" fmla="*/ 30 h 72"/>
                <a:gd name="T22" fmla="*/ 93 w 95"/>
                <a:gd name="T23" fmla="*/ 36 h 72"/>
                <a:gd name="T24" fmla="*/ 93 w 95"/>
                <a:gd name="T25" fmla="*/ 42 h 72"/>
                <a:gd name="T26" fmla="*/ 86 w 95"/>
                <a:gd name="T27" fmla="*/ 48 h 72"/>
                <a:gd name="T28" fmla="*/ 93 w 95"/>
                <a:gd name="T29" fmla="*/ 48 h 72"/>
                <a:gd name="T30" fmla="*/ 99 w 95"/>
                <a:gd name="T31" fmla="*/ 48 h 72"/>
                <a:gd name="T32" fmla="*/ 105 w 95"/>
                <a:gd name="T33" fmla="*/ 48 h 72"/>
                <a:gd name="T34" fmla="*/ 111 w 95"/>
                <a:gd name="T35" fmla="*/ 48 h 72"/>
                <a:gd name="T36" fmla="*/ 111 w 95"/>
                <a:gd name="T37" fmla="*/ 66 h 72"/>
                <a:gd name="T38" fmla="*/ 105 w 95"/>
                <a:gd name="T39" fmla="*/ 72 h 72"/>
                <a:gd name="T40" fmla="*/ 99 w 95"/>
                <a:gd name="T41" fmla="*/ 72 h 72"/>
                <a:gd name="T42" fmla="*/ 93 w 95"/>
                <a:gd name="T43" fmla="*/ 72 h 72"/>
                <a:gd name="T44" fmla="*/ 86 w 95"/>
                <a:gd name="T45" fmla="*/ 60 h 72"/>
                <a:gd name="T46" fmla="*/ 74 w 95"/>
                <a:gd name="T47" fmla="*/ 48 h 72"/>
                <a:gd name="T48" fmla="*/ 61 w 95"/>
                <a:gd name="T49" fmla="*/ 42 h 72"/>
                <a:gd name="T50" fmla="*/ 61 w 95"/>
                <a:gd name="T51" fmla="*/ 48 h 72"/>
                <a:gd name="T52" fmla="*/ 61 w 95"/>
                <a:gd name="T53" fmla="*/ 60 h 72"/>
                <a:gd name="T54" fmla="*/ 55 w 95"/>
                <a:gd name="T55" fmla="*/ 66 h 72"/>
                <a:gd name="T56" fmla="*/ 43 w 95"/>
                <a:gd name="T57" fmla="*/ 72 h 72"/>
                <a:gd name="T58" fmla="*/ 37 w 95"/>
                <a:gd name="T59" fmla="*/ 66 h 72"/>
                <a:gd name="T60" fmla="*/ 23 w 95"/>
                <a:gd name="T61" fmla="*/ 54 h 72"/>
                <a:gd name="T62" fmla="*/ 37 w 95"/>
                <a:gd name="T63" fmla="*/ 48 h 72"/>
                <a:gd name="T64" fmla="*/ 37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37 w 95"/>
                <a:gd name="T85" fmla="*/ 0 h 72"/>
                <a:gd name="T86" fmla="*/ 49 w 95"/>
                <a:gd name="T87" fmla="*/ 6 h 72"/>
                <a:gd name="T88" fmla="*/ 49 w 95"/>
                <a:gd name="T89" fmla="*/ 18 h 72"/>
                <a:gd name="T90" fmla="*/ 55 w 95"/>
                <a:gd name="T91" fmla="*/ 24 h 72"/>
                <a:gd name="T92" fmla="*/ 55 w 95"/>
                <a:gd name="T93" fmla="*/ 30 h 72"/>
                <a:gd name="T94" fmla="*/ 61 w 95"/>
                <a:gd name="T95" fmla="*/ 24 h 72"/>
                <a:gd name="T96" fmla="*/ 61 w 95"/>
                <a:gd name="T97" fmla="*/ 18 h 72"/>
                <a:gd name="T98" fmla="*/ 61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3" name="Freeform 474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4" name="Freeform 475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5" name="Freeform 476"/>
            <p:cNvSpPr>
              <a:spLocks/>
            </p:cNvSpPr>
            <p:nvPr/>
          </p:nvSpPr>
          <p:spPr bwMode="auto">
            <a:xfrm>
              <a:off x="4758" y="2089"/>
              <a:ext cx="118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0 w 120"/>
                <a:gd name="T11" fmla="*/ 24 h 54"/>
                <a:gd name="T12" fmla="*/ 34 w 120"/>
                <a:gd name="T13" fmla="*/ 24 h 54"/>
                <a:gd name="T14" fmla="*/ 34 w 120"/>
                <a:gd name="T15" fmla="*/ 30 h 54"/>
                <a:gd name="T16" fmla="*/ 40 w 120"/>
                <a:gd name="T17" fmla="*/ 42 h 54"/>
                <a:gd name="T18" fmla="*/ 46 w 120"/>
                <a:gd name="T19" fmla="*/ 48 h 54"/>
                <a:gd name="T20" fmla="*/ 52 w 120"/>
                <a:gd name="T21" fmla="*/ 48 h 54"/>
                <a:gd name="T22" fmla="*/ 52 w 120"/>
                <a:gd name="T23" fmla="*/ 48 h 54"/>
                <a:gd name="T24" fmla="*/ 46 w 120"/>
                <a:gd name="T25" fmla="*/ 42 h 54"/>
                <a:gd name="T26" fmla="*/ 40 w 120"/>
                <a:gd name="T27" fmla="*/ 30 h 54"/>
                <a:gd name="T28" fmla="*/ 40 w 120"/>
                <a:gd name="T29" fmla="*/ 24 h 54"/>
                <a:gd name="T30" fmla="*/ 46 w 120"/>
                <a:gd name="T31" fmla="*/ 24 h 54"/>
                <a:gd name="T32" fmla="*/ 52 w 120"/>
                <a:gd name="T33" fmla="*/ 30 h 54"/>
                <a:gd name="T34" fmla="*/ 58 w 120"/>
                <a:gd name="T35" fmla="*/ 30 h 54"/>
                <a:gd name="T36" fmla="*/ 64 w 120"/>
                <a:gd name="T37" fmla="*/ 30 h 54"/>
                <a:gd name="T38" fmla="*/ 64 w 120"/>
                <a:gd name="T39" fmla="*/ 36 h 54"/>
                <a:gd name="T40" fmla="*/ 70 w 120"/>
                <a:gd name="T41" fmla="*/ 48 h 54"/>
                <a:gd name="T42" fmla="*/ 76 w 120"/>
                <a:gd name="T43" fmla="*/ 48 h 54"/>
                <a:gd name="T44" fmla="*/ 85 w 120"/>
                <a:gd name="T45" fmla="*/ 54 h 54"/>
                <a:gd name="T46" fmla="*/ 85 w 120"/>
                <a:gd name="T47" fmla="*/ 54 h 54"/>
                <a:gd name="T48" fmla="*/ 82 w 120"/>
                <a:gd name="T49" fmla="*/ 48 h 54"/>
                <a:gd name="T50" fmla="*/ 76 w 120"/>
                <a:gd name="T51" fmla="*/ 42 h 54"/>
                <a:gd name="T52" fmla="*/ 70 w 120"/>
                <a:gd name="T53" fmla="*/ 36 h 54"/>
                <a:gd name="T54" fmla="*/ 70 w 120"/>
                <a:gd name="T55" fmla="*/ 36 h 54"/>
                <a:gd name="T56" fmla="*/ 70 w 120"/>
                <a:gd name="T57" fmla="*/ 36 h 54"/>
                <a:gd name="T58" fmla="*/ 82 w 120"/>
                <a:gd name="T59" fmla="*/ 36 h 54"/>
                <a:gd name="T60" fmla="*/ 92 w 120"/>
                <a:gd name="T61" fmla="*/ 42 h 54"/>
                <a:gd name="T62" fmla="*/ 98 w 120"/>
                <a:gd name="T63" fmla="*/ 42 h 54"/>
                <a:gd name="T64" fmla="*/ 104 w 120"/>
                <a:gd name="T65" fmla="*/ 42 h 54"/>
                <a:gd name="T66" fmla="*/ 104 w 120"/>
                <a:gd name="T67" fmla="*/ 36 h 54"/>
                <a:gd name="T68" fmla="*/ 98 w 120"/>
                <a:gd name="T69" fmla="*/ 36 h 54"/>
                <a:gd name="T70" fmla="*/ 88 w 120"/>
                <a:gd name="T71" fmla="*/ 36 h 54"/>
                <a:gd name="T72" fmla="*/ 82 w 120"/>
                <a:gd name="T73" fmla="*/ 30 h 54"/>
                <a:gd name="T74" fmla="*/ 76 w 120"/>
                <a:gd name="T75" fmla="*/ 30 h 54"/>
                <a:gd name="T76" fmla="*/ 76 w 120"/>
                <a:gd name="T77" fmla="*/ 24 h 54"/>
                <a:gd name="T78" fmla="*/ 82 w 120"/>
                <a:gd name="T79" fmla="*/ 18 h 54"/>
                <a:gd name="T80" fmla="*/ 85 w 120"/>
                <a:gd name="T81" fmla="*/ 18 h 54"/>
                <a:gd name="T82" fmla="*/ 85 w 120"/>
                <a:gd name="T83" fmla="*/ 18 h 54"/>
                <a:gd name="T84" fmla="*/ 82 w 120"/>
                <a:gd name="T85" fmla="*/ 12 h 54"/>
                <a:gd name="T86" fmla="*/ 76 w 120"/>
                <a:gd name="T87" fmla="*/ 12 h 54"/>
                <a:gd name="T88" fmla="*/ 70 w 120"/>
                <a:gd name="T89" fmla="*/ 18 h 54"/>
                <a:gd name="T90" fmla="*/ 70 w 120"/>
                <a:gd name="T91" fmla="*/ 18 h 54"/>
                <a:gd name="T92" fmla="*/ 64 w 120"/>
                <a:gd name="T93" fmla="*/ 24 h 54"/>
                <a:gd name="T94" fmla="*/ 58 w 120"/>
                <a:gd name="T95" fmla="*/ 24 h 54"/>
                <a:gd name="T96" fmla="*/ 52 w 120"/>
                <a:gd name="T97" fmla="*/ 18 h 54"/>
                <a:gd name="T98" fmla="*/ 46 w 120"/>
                <a:gd name="T99" fmla="*/ 18 h 54"/>
                <a:gd name="T100" fmla="*/ 40 w 120"/>
                <a:gd name="T101" fmla="*/ 18 h 54"/>
                <a:gd name="T102" fmla="*/ 46 w 120"/>
                <a:gd name="T103" fmla="*/ 6 h 54"/>
                <a:gd name="T104" fmla="*/ 58 w 120"/>
                <a:gd name="T105" fmla="*/ 0 h 54"/>
                <a:gd name="T106" fmla="*/ 58 w 120"/>
                <a:gd name="T107" fmla="*/ 0 h 54"/>
                <a:gd name="T108" fmla="*/ 52 w 120"/>
                <a:gd name="T109" fmla="*/ 0 h 54"/>
                <a:gd name="T110" fmla="*/ 46 w 120"/>
                <a:gd name="T111" fmla="*/ 6 h 54"/>
                <a:gd name="T112" fmla="*/ 34 w 120"/>
                <a:gd name="T113" fmla="*/ 6 h 54"/>
                <a:gd name="T114" fmla="*/ 34 w 120"/>
                <a:gd name="T115" fmla="*/ 12 h 54"/>
                <a:gd name="T116" fmla="*/ 30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6" name="Freeform 477"/>
            <p:cNvSpPr>
              <a:spLocks/>
            </p:cNvSpPr>
            <p:nvPr/>
          </p:nvSpPr>
          <p:spPr bwMode="auto">
            <a:xfrm>
              <a:off x="4744" y="2137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7" name="Freeform 478"/>
            <p:cNvSpPr>
              <a:spLocks/>
            </p:cNvSpPr>
            <p:nvPr/>
          </p:nvSpPr>
          <p:spPr bwMode="auto">
            <a:xfrm>
              <a:off x="4667" y="2149"/>
              <a:ext cx="73" cy="125"/>
            </a:xfrm>
            <a:custGeom>
              <a:avLst/>
              <a:gdLst>
                <a:gd name="T0" fmla="*/ 49 w 71"/>
                <a:gd name="T1" fmla="*/ 11 h 125"/>
                <a:gd name="T2" fmla="*/ 43 w 71"/>
                <a:gd name="T3" fmla="*/ 23 h 125"/>
                <a:gd name="T4" fmla="*/ 26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32 w 71"/>
                <a:gd name="T13" fmla="*/ 35 h 125"/>
                <a:gd name="T14" fmla="*/ 43 w 71"/>
                <a:gd name="T15" fmla="*/ 29 h 125"/>
                <a:gd name="T16" fmla="*/ 43 w 71"/>
                <a:gd name="T17" fmla="*/ 41 h 125"/>
                <a:gd name="T18" fmla="*/ 32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26 w 71"/>
                <a:gd name="T29" fmla="*/ 59 h 125"/>
                <a:gd name="T30" fmla="*/ 38 w 71"/>
                <a:gd name="T31" fmla="*/ 59 h 125"/>
                <a:gd name="T32" fmla="*/ 38 w 71"/>
                <a:gd name="T33" fmla="*/ 71 h 125"/>
                <a:gd name="T34" fmla="*/ 32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26 w 71"/>
                <a:gd name="T43" fmla="*/ 89 h 125"/>
                <a:gd name="T44" fmla="*/ 32 w 71"/>
                <a:gd name="T45" fmla="*/ 83 h 125"/>
                <a:gd name="T46" fmla="*/ 26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32 w 71"/>
                <a:gd name="T57" fmla="*/ 101 h 125"/>
                <a:gd name="T58" fmla="*/ 43 w 71"/>
                <a:gd name="T59" fmla="*/ 83 h 125"/>
                <a:gd name="T60" fmla="*/ 49 w 71"/>
                <a:gd name="T61" fmla="*/ 101 h 125"/>
                <a:gd name="T62" fmla="*/ 49 w 71"/>
                <a:gd name="T63" fmla="*/ 107 h 125"/>
                <a:gd name="T64" fmla="*/ 56 w 71"/>
                <a:gd name="T65" fmla="*/ 101 h 125"/>
                <a:gd name="T66" fmla="*/ 56 w 71"/>
                <a:gd name="T67" fmla="*/ 89 h 125"/>
                <a:gd name="T68" fmla="*/ 43 w 71"/>
                <a:gd name="T69" fmla="*/ 77 h 125"/>
                <a:gd name="T70" fmla="*/ 49 w 71"/>
                <a:gd name="T71" fmla="*/ 59 h 125"/>
                <a:gd name="T72" fmla="*/ 49 w 71"/>
                <a:gd name="T73" fmla="*/ 53 h 125"/>
                <a:gd name="T74" fmla="*/ 68 w 71"/>
                <a:gd name="T75" fmla="*/ 59 h 125"/>
                <a:gd name="T76" fmla="*/ 75 w 71"/>
                <a:gd name="T77" fmla="*/ 77 h 125"/>
                <a:gd name="T78" fmla="*/ 81 w 71"/>
                <a:gd name="T79" fmla="*/ 77 h 125"/>
                <a:gd name="T80" fmla="*/ 81 w 71"/>
                <a:gd name="T81" fmla="*/ 65 h 125"/>
                <a:gd name="T82" fmla="*/ 75 w 71"/>
                <a:gd name="T83" fmla="*/ 53 h 125"/>
                <a:gd name="T84" fmla="*/ 49 w 71"/>
                <a:gd name="T85" fmla="*/ 47 h 125"/>
                <a:gd name="T86" fmla="*/ 56 w 71"/>
                <a:gd name="T87" fmla="*/ 29 h 125"/>
                <a:gd name="T88" fmla="*/ 68 w 71"/>
                <a:gd name="T89" fmla="*/ 29 h 125"/>
                <a:gd name="T90" fmla="*/ 75 w 71"/>
                <a:gd name="T91" fmla="*/ 35 h 125"/>
                <a:gd name="T92" fmla="*/ 81 w 71"/>
                <a:gd name="T93" fmla="*/ 41 h 125"/>
                <a:gd name="T94" fmla="*/ 87 w 71"/>
                <a:gd name="T95" fmla="*/ 47 h 125"/>
                <a:gd name="T96" fmla="*/ 81 w 71"/>
                <a:gd name="T97" fmla="*/ 35 h 125"/>
                <a:gd name="T98" fmla="*/ 75 w 71"/>
                <a:gd name="T99" fmla="*/ 23 h 125"/>
                <a:gd name="T100" fmla="*/ 68 w 71"/>
                <a:gd name="T101" fmla="*/ 17 h 125"/>
                <a:gd name="T102" fmla="*/ 68 w 71"/>
                <a:gd name="T103" fmla="*/ 6 h 125"/>
                <a:gd name="T104" fmla="*/ 56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8" name="Freeform 479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9" name="Freeform 480"/>
            <p:cNvSpPr>
              <a:spLocks/>
            </p:cNvSpPr>
            <p:nvPr/>
          </p:nvSpPr>
          <p:spPr bwMode="auto">
            <a:xfrm>
              <a:off x="4744" y="2083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0" name="Freeform 481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1" name="Freeform 482"/>
            <p:cNvSpPr>
              <a:spLocks/>
            </p:cNvSpPr>
            <p:nvPr/>
          </p:nvSpPr>
          <p:spPr bwMode="auto">
            <a:xfrm>
              <a:off x="4762" y="212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2" name="Freeform 483"/>
            <p:cNvSpPr>
              <a:spLocks/>
            </p:cNvSpPr>
            <p:nvPr/>
          </p:nvSpPr>
          <p:spPr bwMode="auto">
            <a:xfrm>
              <a:off x="4720" y="2119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3" name="Freeform 484"/>
            <p:cNvSpPr>
              <a:spLocks/>
            </p:cNvSpPr>
            <p:nvPr/>
          </p:nvSpPr>
          <p:spPr bwMode="auto">
            <a:xfrm>
              <a:off x="4709" y="2096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4" name="Freeform 485"/>
            <p:cNvSpPr>
              <a:spLocks/>
            </p:cNvSpPr>
            <p:nvPr/>
          </p:nvSpPr>
          <p:spPr bwMode="auto">
            <a:xfrm>
              <a:off x="4691" y="2090"/>
              <a:ext cx="13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21 w 11"/>
                <a:gd name="T7" fmla="*/ 6 h 12"/>
                <a:gd name="T8" fmla="*/ 21 w 11"/>
                <a:gd name="T9" fmla="*/ 0 h 12"/>
                <a:gd name="T10" fmla="*/ 21 w 11"/>
                <a:gd name="T11" fmla="*/ 0 h 12"/>
                <a:gd name="T12" fmla="*/ 41 w 11"/>
                <a:gd name="T13" fmla="*/ 6 h 12"/>
                <a:gd name="T14" fmla="*/ 41 w 11"/>
                <a:gd name="T15" fmla="*/ 6 h 12"/>
                <a:gd name="T16" fmla="*/ 41 w 11"/>
                <a:gd name="T17" fmla="*/ 6 h 12"/>
                <a:gd name="T18" fmla="*/ 41 w 11"/>
                <a:gd name="T19" fmla="*/ 12 h 12"/>
                <a:gd name="T20" fmla="*/ 41 w 11"/>
                <a:gd name="T21" fmla="*/ 12 h 12"/>
                <a:gd name="T22" fmla="*/ 21 w 11"/>
                <a:gd name="T23" fmla="*/ 12 h 12"/>
                <a:gd name="T24" fmla="*/ 21 w 11"/>
                <a:gd name="T25" fmla="*/ 12 h 12"/>
                <a:gd name="T26" fmla="*/ 21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5" name="Freeform 486"/>
            <p:cNvSpPr>
              <a:spLocks/>
            </p:cNvSpPr>
            <p:nvPr/>
          </p:nvSpPr>
          <p:spPr bwMode="auto">
            <a:xfrm>
              <a:off x="4709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6" name="Freeform 487"/>
            <p:cNvSpPr>
              <a:spLocks/>
            </p:cNvSpPr>
            <p:nvPr/>
          </p:nvSpPr>
          <p:spPr bwMode="auto">
            <a:xfrm>
              <a:off x="5114" y="2029"/>
              <a:ext cx="97" cy="96"/>
            </a:xfrm>
            <a:custGeom>
              <a:avLst/>
              <a:gdLst>
                <a:gd name="T0" fmla="*/ 93 w 95"/>
                <a:gd name="T1" fmla="*/ 72 h 96"/>
                <a:gd name="T2" fmla="*/ 99 w 95"/>
                <a:gd name="T3" fmla="*/ 66 h 96"/>
                <a:gd name="T4" fmla="*/ 99 w 95"/>
                <a:gd name="T5" fmla="*/ 54 h 96"/>
                <a:gd name="T6" fmla="*/ 93 w 95"/>
                <a:gd name="T7" fmla="*/ 48 h 96"/>
                <a:gd name="T8" fmla="*/ 74 w 95"/>
                <a:gd name="T9" fmla="*/ 48 h 96"/>
                <a:gd name="T10" fmla="*/ 74 w 95"/>
                <a:gd name="T11" fmla="*/ 36 h 96"/>
                <a:gd name="T12" fmla="*/ 86 w 95"/>
                <a:gd name="T13" fmla="*/ 42 h 96"/>
                <a:gd name="T14" fmla="*/ 93 w 95"/>
                <a:gd name="T15" fmla="*/ 42 h 96"/>
                <a:gd name="T16" fmla="*/ 93 w 95"/>
                <a:gd name="T17" fmla="*/ 48 h 96"/>
                <a:gd name="T18" fmla="*/ 105 w 95"/>
                <a:gd name="T19" fmla="*/ 48 h 96"/>
                <a:gd name="T20" fmla="*/ 111 w 95"/>
                <a:gd name="T21" fmla="*/ 36 h 96"/>
                <a:gd name="T22" fmla="*/ 111 w 95"/>
                <a:gd name="T23" fmla="*/ 30 h 96"/>
                <a:gd name="T24" fmla="*/ 105 w 95"/>
                <a:gd name="T25" fmla="*/ 24 h 96"/>
                <a:gd name="T26" fmla="*/ 99 w 95"/>
                <a:gd name="T27" fmla="*/ 24 h 96"/>
                <a:gd name="T28" fmla="*/ 93 w 95"/>
                <a:gd name="T29" fmla="*/ 24 h 96"/>
                <a:gd name="T30" fmla="*/ 86 w 95"/>
                <a:gd name="T31" fmla="*/ 24 h 96"/>
                <a:gd name="T32" fmla="*/ 93 w 95"/>
                <a:gd name="T33" fmla="*/ 12 h 96"/>
                <a:gd name="T34" fmla="*/ 93 w 95"/>
                <a:gd name="T35" fmla="*/ 0 h 96"/>
                <a:gd name="T36" fmla="*/ 86 w 95"/>
                <a:gd name="T37" fmla="*/ 0 h 96"/>
                <a:gd name="T38" fmla="*/ 67 w 95"/>
                <a:gd name="T39" fmla="*/ 0 h 96"/>
                <a:gd name="T40" fmla="*/ 61 w 95"/>
                <a:gd name="T41" fmla="*/ 12 h 96"/>
                <a:gd name="T42" fmla="*/ 67 w 95"/>
                <a:gd name="T43" fmla="*/ 24 h 96"/>
                <a:gd name="T44" fmla="*/ 61 w 95"/>
                <a:gd name="T45" fmla="*/ 24 h 96"/>
                <a:gd name="T46" fmla="*/ 61 w 95"/>
                <a:gd name="T47" fmla="*/ 18 h 96"/>
                <a:gd name="T48" fmla="*/ 55 w 95"/>
                <a:gd name="T49" fmla="*/ 12 h 96"/>
                <a:gd name="T50" fmla="*/ 43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37 w 95"/>
                <a:gd name="T63" fmla="*/ 30 h 96"/>
                <a:gd name="T64" fmla="*/ 37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37 w 95"/>
                <a:gd name="T83" fmla="*/ 54 h 96"/>
                <a:gd name="T84" fmla="*/ 43 w 95"/>
                <a:gd name="T85" fmla="*/ 48 h 96"/>
                <a:gd name="T86" fmla="*/ 49 w 95"/>
                <a:gd name="T87" fmla="*/ 54 h 96"/>
                <a:gd name="T88" fmla="*/ 49 w 95"/>
                <a:gd name="T89" fmla="*/ 60 h 96"/>
                <a:gd name="T90" fmla="*/ 37 w 95"/>
                <a:gd name="T91" fmla="*/ 66 h 96"/>
                <a:gd name="T92" fmla="*/ 23 w 95"/>
                <a:gd name="T93" fmla="*/ 84 h 96"/>
                <a:gd name="T94" fmla="*/ 43 w 95"/>
                <a:gd name="T95" fmla="*/ 90 h 96"/>
                <a:gd name="T96" fmla="*/ 55 w 95"/>
                <a:gd name="T97" fmla="*/ 90 h 96"/>
                <a:gd name="T98" fmla="*/ 61 w 95"/>
                <a:gd name="T99" fmla="*/ 84 h 96"/>
                <a:gd name="T100" fmla="*/ 61 w 95"/>
                <a:gd name="T101" fmla="*/ 78 h 96"/>
                <a:gd name="T102" fmla="*/ 55 w 95"/>
                <a:gd name="T103" fmla="*/ 72 h 96"/>
                <a:gd name="T104" fmla="*/ 55 w 95"/>
                <a:gd name="T105" fmla="*/ 60 h 96"/>
                <a:gd name="T106" fmla="*/ 61 w 95"/>
                <a:gd name="T107" fmla="*/ 54 h 96"/>
                <a:gd name="T108" fmla="*/ 61 w 95"/>
                <a:gd name="T109" fmla="*/ 54 h 96"/>
                <a:gd name="T110" fmla="*/ 74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7" name="Freeform 488"/>
            <p:cNvSpPr>
              <a:spLocks/>
            </p:cNvSpPr>
            <p:nvPr/>
          </p:nvSpPr>
          <p:spPr bwMode="auto">
            <a:xfrm>
              <a:off x="5187" y="1832"/>
              <a:ext cx="106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27 w 108"/>
                <a:gd name="T7" fmla="*/ 137 h 167"/>
                <a:gd name="T8" fmla="*/ 34 w 108"/>
                <a:gd name="T9" fmla="*/ 137 h 167"/>
                <a:gd name="T10" fmla="*/ 46 w 108"/>
                <a:gd name="T11" fmla="*/ 131 h 167"/>
                <a:gd name="T12" fmla="*/ 58 w 108"/>
                <a:gd name="T13" fmla="*/ 131 h 167"/>
                <a:gd name="T14" fmla="*/ 70 w 108"/>
                <a:gd name="T15" fmla="*/ 131 h 167"/>
                <a:gd name="T16" fmla="*/ 74 w 108"/>
                <a:gd name="T17" fmla="*/ 131 h 167"/>
                <a:gd name="T18" fmla="*/ 74 w 108"/>
                <a:gd name="T19" fmla="*/ 125 h 167"/>
                <a:gd name="T20" fmla="*/ 74 w 108"/>
                <a:gd name="T21" fmla="*/ 125 h 167"/>
                <a:gd name="T22" fmla="*/ 77 w 108"/>
                <a:gd name="T23" fmla="*/ 119 h 167"/>
                <a:gd name="T24" fmla="*/ 77 w 108"/>
                <a:gd name="T25" fmla="*/ 113 h 167"/>
                <a:gd name="T26" fmla="*/ 77 w 108"/>
                <a:gd name="T27" fmla="*/ 107 h 167"/>
                <a:gd name="T28" fmla="*/ 80 w 108"/>
                <a:gd name="T29" fmla="*/ 107 h 167"/>
                <a:gd name="T30" fmla="*/ 86 w 108"/>
                <a:gd name="T31" fmla="*/ 101 h 167"/>
                <a:gd name="T32" fmla="*/ 92 w 108"/>
                <a:gd name="T33" fmla="*/ 95 h 167"/>
                <a:gd name="T34" fmla="*/ 86 w 108"/>
                <a:gd name="T35" fmla="*/ 89 h 167"/>
                <a:gd name="T36" fmla="*/ 86 w 108"/>
                <a:gd name="T37" fmla="*/ 71 h 167"/>
                <a:gd name="T38" fmla="*/ 86 w 108"/>
                <a:gd name="T39" fmla="*/ 59 h 167"/>
                <a:gd name="T40" fmla="*/ 92 w 108"/>
                <a:gd name="T41" fmla="*/ 47 h 167"/>
                <a:gd name="T42" fmla="*/ 86 w 108"/>
                <a:gd name="T43" fmla="*/ 47 h 167"/>
                <a:gd name="T44" fmla="*/ 80 w 108"/>
                <a:gd name="T45" fmla="*/ 41 h 167"/>
                <a:gd name="T46" fmla="*/ 77 w 108"/>
                <a:gd name="T47" fmla="*/ 41 h 167"/>
                <a:gd name="T48" fmla="*/ 74 w 108"/>
                <a:gd name="T49" fmla="*/ 36 h 167"/>
                <a:gd name="T50" fmla="*/ 74 w 108"/>
                <a:gd name="T51" fmla="*/ 30 h 167"/>
                <a:gd name="T52" fmla="*/ 70 w 108"/>
                <a:gd name="T53" fmla="*/ 24 h 167"/>
                <a:gd name="T54" fmla="*/ 64 w 108"/>
                <a:gd name="T55" fmla="*/ 12 h 167"/>
                <a:gd name="T56" fmla="*/ 64 w 108"/>
                <a:gd name="T57" fmla="*/ 0 h 167"/>
                <a:gd name="T58" fmla="*/ 58 w 108"/>
                <a:gd name="T59" fmla="*/ 6 h 167"/>
                <a:gd name="T60" fmla="*/ 58 w 108"/>
                <a:gd name="T61" fmla="*/ 12 h 167"/>
                <a:gd name="T62" fmla="*/ 52 w 108"/>
                <a:gd name="T63" fmla="*/ 18 h 167"/>
                <a:gd name="T64" fmla="*/ 46 w 108"/>
                <a:gd name="T65" fmla="*/ 24 h 167"/>
                <a:gd name="T66" fmla="*/ 40 w 108"/>
                <a:gd name="T67" fmla="*/ 30 h 167"/>
                <a:gd name="T68" fmla="*/ 34 w 108"/>
                <a:gd name="T69" fmla="*/ 36 h 167"/>
                <a:gd name="T70" fmla="*/ 28 w 108"/>
                <a:gd name="T71" fmla="*/ 36 h 167"/>
                <a:gd name="T72" fmla="*/ 24 w 108"/>
                <a:gd name="T73" fmla="*/ 36 h 167"/>
                <a:gd name="T74" fmla="*/ 27 w 108"/>
                <a:gd name="T75" fmla="*/ 41 h 167"/>
                <a:gd name="T76" fmla="*/ 27 w 108"/>
                <a:gd name="T77" fmla="*/ 53 h 167"/>
                <a:gd name="T78" fmla="*/ 27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8" name="Freeform 489"/>
            <p:cNvSpPr>
              <a:spLocks/>
            </p:cNvSpPr>
            <p:nvPr/>
          </p:nvSpPr>
          <p:spPr bwMode="auto">
            <a:xfrm>
              <a:off x="4863" y="1868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9" name="Freeform 490"/>
            <p:cNvSpPr>
              <a:spLocks/>
            </p:cNvSpPr>
            <p:nvPr/>
          </p:nvSpPr>
          <p:spPr bwMode="auto">
            <a:xfrm>
              <a:off x="4954" y="2048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0" name="Freeform 491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1" name="Freeform 492"/>
            <p:cNvSpPr>
              <a:spLocks/>
            </p:cNvSpPr>
            <p:nvPr/>
          </p:nvSpPr>
          <p:spPr bwMode="auto">
            <a:xfrm>
              <a:off x="4858" y="1827"/>
              <a:ext cx="479" cy="305"/>
            </a:xfrm>
            <a:custGeom>
              <a:avLst/>
              <a:gdLst>
                <a:gd name="T0" fmla="*/ 265 w 477"/>
                <a:gd name="T1" fmla="*/ 83 h 305"/>
                <a:gd name="T2" fmla="*/ 288 w 477"/>
                <a:gd name="T3" fmla="*/ 36 h 305"/>
                <a:gd name="T4" fmla="*/ 306 w 477"/>
                <a:gd name="T5" fmla="*/ 12 h 305"/>
                <a:gd name="T6" fmla="*/ 318 w 477"/>
                <a:gd name="T7" fmla="*/ 18 h 305"/>
                <a:gd name="T8" fmla="*/ 336 w 477"/>
                <a:gd name="T9" fmla="*/ 53 h 305"/>
                <a:gd name="T10" fmla="*/ 362 w 477"/>
                <a:gd name="T11" fmla="*/ 101 h 305"/>
                <a:gd name="T12" fmla="*/ 348 w 477"/>
                <a:gd name="T13" fmla="*/ 155 h 305"/>
                <a:gd name="T14" fmla="*/ 324 w 477"/>
                <a:gd name="T15" fmla="*/ 185 h 305"/>
                <a:gd name="T16" fmla="*/ 312 w 477"/>
                <a:gd name="T17" fmla="*/ 209 h 305"/>
                <a:gd name="T18" fmla="*/ 330 w 477"/>
                <a:gd name="T19" fmla="*/ 191 h 305"/>
                <a:gd name="T20" fmla="*/ 362 w 477"/>
                <a:gd name="T21" fmla="*/ 155 h 305"/>
                <a:gd name="T22" fmla="*/ 422 w 477"/>
                <a:gd name="T23" fmla="*/ 137 h 305"/>
                <a:gd name="T24" fmla="*/ 440 w 477"/>
                <a:gd name="T25" fmla="*/ 143 h 305"/>
                <a:gd name="T26" fmla="*/ 470 w 477"/>
                <a:gd name="T27" fmla="*/ 155 h 305"/>
                <a:gd name="T28" fmla="*/ 482 w 477"/>
                <a:gd name="T29" fmla="*/ 173 h 305"/>
                <a:gd name="T30" fmla="*/ 452 w 477"/>
                <a:gd name="T31" fmla="*/ 185 h 305"/>
                <a:gd name="T32" fmla="*/ 416 w 477"/>
                <a:gd name="T33" fmla="*/ 221 h 305"/>
                <a:gd name="T34" fmla="*/ 362 w 477"/>
                <a:gd name="T35" fmla="*/ 227 h 305"/>
                <a:gd name="T36" fmla="*/ 342 w 477"/>
                <a:gd name="T37" fmla="*/ 227 h 305"/>
                <a:gd name="T38" fmla="*/ 336 w 477"/>
                <a:gd name="T39" fmla="*/ 227 h 305"/>
                <a:gd name="T40" fmla="*/ 342 w 477"/>
                <a:gd name="T41" fmla="*/ 209 h 305"/>
                <a:gd name="T42" fmla="*/ 342 w 477"/>
                <a:gd name="T43" fmla="*/ 203 h 305"/>
                <a:gd name="T44" fmla="*/ 330 w 477"/>
                <a:gd name="T45" fmla="*/ 203 h 305"/>
                <a:gd name="T46" fmla="*/ 318 w 477"/>
                <a:gd name="T47" fmla="*/ 221 h 305"/>
                <a:gd name="T48" fmla="*/ 318 w 477"/>
                <a:gd name="T49" fmla="*/ 227 h 305"/>
                <a:gd name="T50" fmla="*/ 318 w 477"/>
                <a:gd name="T51" fmla="*/ 215 h 305"/>
                <a:gd name="T52" fmla="*/ 294 w 477"/>
                <a:gd name="T53" fmla="*/ 209 h 305"/>
                <a:gd name="T54" fmla="*/ 276 w 477"/>
                <a:gd name="T55" fmla="*/ 215 h 305"/>
                <a:gd name="T56" fmla="*/ 265 w 477"/>
                <a:gd name="T57" fmla="*/ 221 h 305"/>
                <a:gd name="T58" fmla="*/ 241 w 477"/>
                <a:gd name="T59" fmla="*/ 227 h 305"/>
                <a:gd name="T60" fmla="*/ 229 w 477"/>
                <a:gd name="T61" fmla="*/ 245 h 305"/>
                <a:gd name="T62" fmla="*/ 199 w 477"/>
                <a:gd name="T63" fmla="*/ 287 h 305"/>
                <a:gd name="T64" fmla="*/ 163 w 477"/>
                <a:gd name="T65" fmla="*/ 305 h 305"/>
                <a:gd name="T66" fmla="*/ 133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33 w 477"/>
                <a:gd name="T81" fmla="*/ 179 h 305"/>
                <a:gd name="T82" fmla="*/ 181 w 477"/>
                <a:gd name="T83" fmla="*/ 179 h 305"/>
                <a:gd name="T84" fmla="*/ 223 w 477"/>
                <a:gd name="T85" fmla="*/ 197 h 305"/>
                <a:gd name="T86" fmla="*/ 241 w 477"/>
                <a:gd name="T87" fmla="*/ 209 h 305"/>
                <a:gd name="T88" fmla="*/ 259 w 477"/>
                <a:gd name="T89" fmla="*/ 215 h 305"/>
                <a:gd name="T90" fmla="*/ 276 w 477"/>
                <a:gd name="T91" fmla="*/ 209 h 305"/>
                <a:gd name="T92" fmla="*/ 271 w 477"/>
                <a:gd name="T93" fmla="*/ 203 h 305"/>
                <a:gd name="T94" fmla="*/ 247 w 477"/>
                <a:gd name="T95" fmla="*/ 203 h 305"/>
                <a:gd name="T96" fmla="*/ 223 w 477"/>
                <a:gd name="T97" fmla="*/ 197 h 305"/>
                <a:gd name="T98" fmla="*/ 175 w 477"/>
                <a:gd name="T99" fmla="*/ 173 h 305"/>
                <a:gd name="T100" fmla="*/ 145 w 477"/>
                <a:gd name="T101" fmla="*/ 113 h 305"/>
                <a:gd name="T102" fmla="*/ 145 w 477"/>
                <a:gd name="T103" fmla="*/ 59 h 305"/>
                <a:gd name="T104" fmla="*/ 181 w 477"/>
                <a:gd name="T105" fmla="*/ 77 h 305"/>
                <a:gd name="T106" fmla="*/ 229 w 477"/>
                <a:gd name="T107" fmla="*/ 95 h 305"/>
                <a:gd name="T108" fmla="*/ 259 w 477"/>
                <a:gd name="T109" fmla="*/ 113 h 305"/>
                <a:gd name="T110" fmla="*/ 276 w 477"/>
                <a:gd name="T111" fmla="*/ 161 h 305"/>
                <a:gd name="T112" fmla="*/ 282 w 477"/>
                <a:gd name="T113" fmla="*/ 197 h 305"/>
                <a:gd name="T114" fmla="*/ 300 w 477"/>
                <a:gd name="T115" fmla="*/ 209 h 305"/>
                <a:gd name="T116" fmla="*/ 306 w 477"/>
                <a:gd name="T117" fmla="*/ 203 h 305"/>
                <a:gd name="T118" fmla="*/ 294 w 477"/>
                <a:gd name="T119" fmla="*/ 179 h 305"/>
                <a:gd name="T120" fmla="*/ 265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2" name="Freeform 493"/>
            <p:cNvSpPr>
              <a:spLocks/>
            </p:cNvSpPr>
            <p:nvPr/>
          </p:nvSpPr>
          <p:spPr bwMode="auto">
            <a:xfrm>
              <a:off x="5182" y="2066"/>
              <a:ext cx="118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0 w 120"/>
                <a:gd name="T43" fmla="*/ 119 h 149"/>
                <a:gd name="T44" fmla="*/ 70 w 120"/>
                <a:gd name="T45" fmla="*/ 131 h 149"/>
                <a:gd name="T46" fmla="*/ 82 w 120"/>
                <a:gd name="T47" fmla="*/ 137 h 149"/>
                <a:gd name="T48" fmla="*/ 92 w 120"/>
                <a:gd name="T49" fmla="*/ 143 h 149"/>
                <a:gd name="T50" fmla="*/ 104 w 120"/>
                <a:gd name="T51" fmla="*/ 149 h 149"/>
                <a:gd name="T52" fmla="*/ 104 w 120"/>
                <a:gd name="T53" fmla="*/ 143 h 149"/>
                <a:gd name="T54" fmla="*/ 98 w 120"/>
                <a:gd name="T55" fmla="*/ 125 h 149"/>
                <a:gd name="T56" fmla="*/ 92 w 120"/>
                <a:gd name="T57" fmla="*/ 107 h 149"/>
                <a:gd name="T58" fmla="*/ 88 w 120"/>
                <a:gd name="T59" fmla="*/ 84 h 149"/>
                <a:gd name="T60" fmla="*/ 88 w 120"/>
                <a:gd name="T61" fmla="*/ 72 h 149"/>
                <a:gd name="T62" fmla="*/ 85 w 120"/>
                <a:gd name="T63" fmla="*/ 48 h 149"/>
                <a:gd name="T64" fmla="*/ 70 w 120"/>
                <a:gd name="T65" fmla="*/ 24 h 149"/>
                <a:gd name="T66" fmla="*/ 46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3" name="Freeform 494"/>
            <p:cNvSpPr>
              <a:spLocks/>
            </p:cNvSpPr>
            <p:nvPr/>
          </p:nvSpPr>
          <p:spPr bwMode="auto">
            <a:xfrm>
              <a:off x="5151" y="210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4" name="Freeform 495"/>
            <p:cNvSpPr>
              <a:spLocks/>
            </p:cNvSpPr>
            <p:nvPr/>
          </p:nvSpPr>
          <p:spPr bwMode="auto">
            <a:xfrm>
              <a:off x="5124" y="2078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5" name="Freeform 496"/>
            <p:cNvSpPr>
              <a:spLocks/>
            </p:cNvSpPr>
            <p:nvPr/>
          </p:nvSpPr>
          <p:spPr bwMode="auto">
            <a:xfrm>
              <a:off x="5156" y="2059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6" name="Freeform 497"/>
            <p:cNvSpPr>
              <a:spLocks/>
            </p:cNvSpPr>
            <p:nvPr/>
          </p:nvSpPr>
          <p:spPr bwMode="auto">
            <a:xfrm>
              <a:off x="5180" y="2083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7" name="Freeform 498"/>
            <p:cNvSpPr>
              <a:spLocks/>
            </p:cNvSpPr>
            <p:nvPr/>
          </p:nvSpPr>
          <p:spPr bwMode="auto">
            <a:xfrm>
              <a:off x="5193" y="2060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8" name="Freeform 499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9" name="Freeform 500"/>
            <p:cNvSpPr>
              <a:spLocks/>
            </p:cNvSpPr>
            <p:nvPr/>
          </p:nvSpPr>
          <p:spPr bwMode="auto">
            <a:xfrm>
              <a:off x="5149" y="2041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0" name="Freeform 501"/>
            <p:cNvSpPr>
              <a:spLocks/>
            </p:cNvSpPr>
            <p:nvPr/>
          </p:nvSpPr>
          <p:spPr bwMode="auto">
            <a:xfrm>
              <a:off x="5133" y="2041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1" name="Freeform 502"/>
            <p:cNvSpPr>
              <a:spLocks/>
            </p:cNvSpPr>
            <p:nvPr/>
          </p:nvSpPr>
          <p:spPr bwMode="auto">
            <a:xfrm>
              <a:off x="5193" y="1963"/>
              <a:ext cx="118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34 w 120"/>
                <a:gd name="T11" fmla="*/ 78 h 84"/>
                <a:gd name="T12" fmla="*/ 58 w 120"/>
                <a:gd name="T13" fmla="*/ 84 h 84"/>
                <a:gd name="T14" fmla="*/ 58 w 120"/>
                <a:gd name="T15" fmla="*/ 78 h 84"/>
                <a:gd name="T16" fmla="*/ 40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0 w 120"/>
                <a:gd name="T27" fmla="*/ 54 h 84"/>
                <a:gd name="T28" fmla="*/ 46 w 120"/>
                <a:gd name="T29" fmla="*/ 60 h 84"/>
                <a:gd name="T30" fmla="*/ 70 w 120"/>
                <a:gd name="T31" fmla="*/ 66 h 84"/>
                <a:gd name="T32" fmla="*/ 76 w 120"/>
                <a:gd name="T33" fmla="*/ 60 h 84"/>
                <a:gd name="T34" fmla="*/ 70 w 120"/>
                <a:gd name="T35" fmla="*/ 60 h 84"/>
                <a:gd name="T36" fmla="*/ 64 w 120"/>
                <a:gd name="T37" fmla="*/ 60 h 84"/>
                <a:gd name="T38" fmla="*/ 52 w 120"/>
                <a:gd name="T39" fmla="*/ 60 h 84"/>
                <a:gd name="T40" fmla="*/ 40 w 120"/>
                <a:gd name="T41" fmla="*/ 54 h 84"/>
                <a:gd name="T42" fmla="*/ 34 w 120"/>
                <a:gd name="T43" fmla="*/ 48 h 84"/>
                <a:gd name="T44" fmla="*/ 46 w 120"/>
                <a:gd name="T45" fmla="*/ 48 h 84"/>
                <a:gd name="T46" fmla="*/ 52 w 120"/>
                <a:gd name="T47" fmla="*/ 42 h 84"/>
                <a:gd name="T48" fmla="*/ 58 w 120"/>
                <a:gd name="T49" fmla="*/ 42 h 84"/>
                <a:gd name="T50" fmla="*/ 70 w 120"/>
                <a:gd name="T51" fmla="*/ 48 h 84"/>
                <a:gd name="T52" fmla="*/ 76 w 120"/>
                <a:gd name="T53" fmla="*/ 48 h 84"/>
                <a:gd name="T54" fmla="*/ 85 w 120"/>
                <a:gd name="T55" fmla="*/ 54 h 84"/>
                <a:gd name="T56" fmla="*/ 82 w 120"/>
                <a:gd name="T57" fmla="*/ 48 h 84"/>
                <a:gd name="T58" fmla="*/ 70 w 120"/>
                <a:gd name="T59" fmla="*/ 42 h 84"/>
                <a:gd name="T60" fmla="*/ 64 w 120"/>
                <a:gd name="T61" fmla="*/ 42 h 84"/>
                <a:gd name="T62" fmla="*/ 82 w 120"/>
                <a:gd name="T63" fmla="*/ 36 h 84"/>
                <a:gd name="T64" fmla="*/ 92 w 120"/>
                <a:gd name="T65" fmla="*/ 36 h 84"/>
                <a:gd name="T66" fmla="*/ 104 w 120"/>
                <a:gd name="T67" fmla="*/ 30 h 84"/>
                <a:gd name="T68" fmla="*/ 98 w 120"/>
                <a:gd name="T69" fmla="*/ 30 h 84"/>
                <a:gd name="T70" fmla="*/ 85 w 120"/>
                <a:gd name="T71" fmla="*/ 30 h 84"/>
                <a:gd name="T72" fmla="*/ 70 w 120"/>
                <a:gd name="T73" fmla="*/ 30 h 84"/>
                <a:gd name="T74" fmla="*/ 64 w 120"/>
                <a:gd name="T75" fmla="*/ 30 h 84"/>
                <a:gd name="T76" fmla="*/ 76 w 120"/>
                <a:gd name="T77" fmla="*/ 6 h 84"/>
                <a:gd name="T78" fmla="*/ 76 w 120"/>
                <a:gd name="T79" fmla="*/ 0 h 84"/>
                <a:gd name="T80" fmla="*/ 70 w 120"/>
                <a:gd name="T81" fmla="*/ 12 h 84"/>
                <a:gd name="T82" fmla="*/ 58 w 120"/>
                <a:gd name="T83" fmla="*/ 24 h 84"/>
                <a:gd name="T84" fmla="*/ 52 w 120"/>
                <a:gd name="T85" fmla="*/ 36 h 84"/>
                <a:gd name="T86" fmla="*/ 46 w 120"/>
                <a:gd name="T87" fmla="*/ 36 h 84"/>
                <a:gd name="T88" fmla="*/ 30 w 120"/>
                <a:gd name="T89" fmla="*/ 42 h 84"/>
                <a:gd name="T90" fmla="*/ 30 w 120"/>
                <a:gd name="T91" fmla="*/ 36 h 84"/>
                <a:gd name="T92" fmla="*/ 34 w 120"/>
                <a:gd name="T93" fmla="*/ 12 h 84"/>
                <a:gd name="T94" fmla="*/ 34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2" name="Freeform 503"/>
            <p:cNvSpPr>
              <a:spLocks/>
            </p:cNvSpPr>
            <p:nvPr/>
          </p:nvSpPr>
          <p:spPr bwMode="auto">
            <a:xfrm>
              <a:off x="5197" y="2096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3" name="Freeform 504"/>
            <p:cNvSpPr>
              <a:spLocks/>
            </p:cNvSpPr>
            <p:nvPr/>
          </p:nvSpPr>
          <p:spPr bwMode="auto">
            <a:xfrm>
              <a:off x="5091" y="2077"/>
              <a:ext cx="61" cy="131"/>
            </a:xfrm>
            <a:custGeom>
              <a:avLst/>
              <a:gdLst>
                <a:gd name="T0" fmla="*/ 69 w 59"/>
                <a:gd name="T1" fmla="*/ 24 h 131"/>
                <a:gd name="T2" fmla="*/ 63 w 59"/>
                <a:gd name="T3" fmla="*/ 30 h 131"/>
                <a:gd name="T4" fmla="*/ 63 w 59"/>
                <a:gd name="T5" fmla="*/ 24 h 131"/>
                <a:gd name="T6" fmla="*/ 53 w 59"/>
                <a:gd name="T7" fmla="*/ 36 h 131"/>
                <a:gd name="T8" fmla="*/ 63 w 59"/>
                <a:gd name="T9" fmla="*/ 60 h 131"/>
                <a:gd name="T10" fmla="*/ 69 w 59"/>
                <a:gd name="T11" fmla="*/ 78 h 131"/>
                <a:gd name="T12" fmla="*/ 69 w 59"/>
                <a:gd name="T13" fmla="*/ 78 h 131"/>
                <a:gd name="T14" fmla="*/ 53 w 59"/>
                <a:gd name="T15" fmla="*/ 54 h 131"/>
                <a:gd name="T16" fmla="*/ 38 w 59"/>
                <a:gd name="T17" fmla="*/ 72 h 131"/>
                <a:gd name="T18" fmla="*/ 38 w 59"/>
                <a:gd name="T19" fmla="*/ 95 h 131"/>
                <a:gd name="T20" fmla="*/ 38 w 59"/>
                <a:gd name="T21" fmla="*/ 119 h 131"/>
                <a:gd name="T22" fmla="*/ 32 w 59"/>
                <a:gd name="T23" fmla="*/ 119 h 131"/>
                <a:gd name="T24" fmla="*/ 32 w 59"/>
                <a:gd name="T25" fmla="*/ 101 h 131"/>
                <a:gd name="T26" fmla="*/ 32 w 59"/>
                <a:gd name="T27" fmla="*/ 95 h 131"/>
                <a:gd name="T28" fmla="*/ 26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26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26 w 59"/>
                <a:gd name="T49" fmla="*/ 89 h 131"/>
                <a:gd name="T50" fmla="*/ 32 w 59"/>
                <a:gd name="T51" fmla="*/ 78 h 131"/>
                <a:gd name="T52" fmla="*/ 43 w 59"/>
                <a:gd name="T53" fmla="*/ 48 h 131"/>
                <a:gd name="T54" fmla="*/ 26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32 w 59"/>
                <a:gd name="T65" fmla="*/ 42 h 131"/>
                <a:gd name="T66" fmla="*/ 43 w 59"/>
                <a:gd name="T67" fmla="*/ 36 h 131"/>
                <a:gd name="T68" fmla="*/ 53 w 59"/>
                <a:gd name="T69" fmla="*/ 24 h 131"/>
                <a:gd name="T70" fmla="*/ 38 w 59"/>
                <a:gd name="T71" fmla="*/ 18 h 131"/>
                <a:gd name="T72" fmla="*/ 32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26 w 59"/>
                <a:gd name="T83" fmla="*/ 12 h 131"/>
                <a:gd name="T84" fmla="*/ 32 w 59"/>
                <a:gd name="T85" fmla="*/ 6 h 131"/>
                <a:gd name="T86" fmla="*/ 32 w 59"/>
                <a:gd name="T87" fmla="*/ 12 h 131"/>
                <a:gd name="T88" fmla="*/ 38 w 59"/>
                <a:gd name="T89" fmla="*/ 18 h 131"/>
                <a:gd name="T90" fmla="*/ 43 w 59"/>
                <a:gd name="T91" fmla="*/ 18 h 131"/>
                <a:gd name="T92" fmla="*/ 63 w 59"/>
                <a:gd name="T93" fmla="*/ 18 h 131"/>
                <a:gd name="T94" fmla="*/ 63 w 59"/>
                <a:gd name="T95" fmla="*/ 12 h 131"/>
                <a:gd name="T96" fmla="*/ 69 w 59"/>
                <a:gd name="T97" fmla="*/ 0 h 131"/>
                <a:gd name="T98" fmla="*/ 75 w 59"/>
                <a:gd name="T99" fmla="*/ 6 h 131"/>
                <a:gd name="T100" fmla="*/ 69 w 59"/>
                <a:gd name="T101" fmla="*/ 12 h 131"/>
                <a:gd name="T102" fmla="*/ 75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4" name="Freeform 505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5" name="Freeform 506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6" name="Freeform 507"/>
            <p:cNvSpPr>
              <a:spLocks/>
            </p:cNvSpPr>
            <p:nvPr/>
          </p:nvSpPr>
          <p:spPr bwMode="auto">
            <a:xfrm>
              <a:off x="5000" y="1897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7" name="Freeform 508"/>
            <p:cNvSpPr>
              <a:spLocks/>
            </p:cNvSpPr>
            <p:nvPr/>
          </p:nvSpPr>
          <p:spPr bwMode="auto">
            <a:xfrm>
              <a:off x="5115" y="1863"/>
              <a:ext cx="97" cy="155"/>
            </a:xfrm>
            <a:custGeom>
              <a:avLst/>
              <a:gdLst>
                <a:gd name="T0" fmla="*/ 49 w 95"/>
                <a:gd name="T1" fmla="*/ 149 h 155"/>
                <a:gd name="T2" fmla="*/ 49 w 95"/>
                <a:gd name="T3" fmla="*/ 137 h 155"/>
                <a:gd name="T4" fmla="*/ 49 w 95"/>
                <a:gd name="T5" fmla="*/ 125 h 155"/>
                <a:gd name="T6" fmla="*/ 43 w 95"/>
                <a:gd name="T7" fmla="*/ 119 h 155"/>
                <a:gd name="T8" fmla="*/ 37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37 w 95"/>
                <a:gd name="T29" fmla="*/ 107 h 155"/>
                <a:gd name="T30" fmla="*/ 43 w 95"/>
                <a:gd name="T31" fmla="*/ 113 h 155"/>
                <a:gd name="T32" fmla="*/ 49 w 95"/>
                <a:gd name="T33" fmla="*/ 107 h 155"/>
                <a:gd name="T34" fmla="*/ 49 w 95"/>
                <a:gd name="T35" fmla="*/ 89 h 155"/>
                <a:gd name="T36" fmla="*/ 49 w 95"/>
                <a:gd name="T37" fmla="*/ 77 h 155"/>
                <a:gd name="T38" fmla="*/ 37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37 w 95"/>
                <a:gd name="T51" fmla="*/ 53 h 155"/>
                <a:gd name="T52" fmla="*/ 43 w 95"/>
                <a:gd name="T53" fmla="*/ 65 h 155"/>
                <a:gd name="T54" fmla="*/ 49 w 95"/>
                <a:gd name="T55" fmla="*/ 71 h 155"/>
                <a:gd name="T56" fmla="*/ 49 w 95"/>
                <a:gd name="T57" fmla="*/ 59 h 155"/>
                <a:gd name="T58" fmla="*/ 49 w 95"/>
                <a:gd name="T59" fmla="*/ 17 h 155"/>
                <a:gd name="T60" fmla="*/ 49 w 95"/>
                <a:gd name="T61" fmla="*/ 0 h 155"/>
                <a:gd name="T62" fmla="*/ 55 w 95"/>
                <a:gd name="T63" fmla="*/ 0 h 155"/>
                <a:gd name="T64" fmla="*/ 49 w 95"/>
                <a:gd name="T65" fmla="*/ 17 h 155"/>
                <a:gd name="T66" fmla="*/ 55 w 95"/>
                <a:gd name="T67" fmla="*/ 53 h 155"/>
                <a:gd name="T68" fmla="*/ 61 w 95"/>
                <a:gd name="T69" fmla="*/ 65 h 155"/>
                <a:gd name="T70" fmla="*/ 67 w 95"/>
                <a:gd name="T71" fmla="*/ 59 h 155"/>
                <a:gd name="T72" fmla="*/ 86 w 95"/>
                <a:gd name="T73" fmla="*/ 47 h 155"/>
                <a:gd name="T74" fmla="*/ 93 w 95"/>
                <a:gd name="T75" fmla="*/ 35 h 155"/>
                <a:gd name="T76" fmla="*/ 93 w 95"/>
                <a:gd name="T77" fmla="*/ 29 h 155"/>
                <a:gd name="T78" fmla="*/ 99 w 95"/>
                <a:gd name="T79" fmla="*/ 35 h 155"/>
                <a:gd name="T80" fmla="*/ 93 w 95"/>
                <a:gd name="T81" fmla="*/ 41 h 155"/>
                <a:gd name="T82" fmla="*/ 86 w 95"/>
                <a:gd name="T83" fmla="*/ 53 h 155"/>
                <a:gd name="T84" fmla="*/ 74 w 95"/>
                <a:gd name="T85" fmla="*/ 65 h 155"/>
                <a:gd name="T86" fmla="*/ 61 w 95"/>
                <a:gd name="T87" fmla="*/ 77 h 155"/>
                <a:gd name="T88" fmla="*/ 61 w 95"/>
                <a:gd name="T89" fmla="*/ 89 h 155"/>
                <a:gd name="T90" fmla="*/ 55 w 95"/>
                <a:gd name="T91" fmla="*/ 107 h 155"/>
                <a:gd name="T92" fmla="*/ 61 w 95"/>
                <a:gd name="T93" fmla="*/ 113 h 155"/>
                <a:gd name="T94" fmla="*/ 74 w 95"/>
                <a:gd name="T95" fmla="*/ 101 h 155"/>
                <a:gd name="T96" fmla="*/ 93 w 95"/>
                <a:gd name="T97" fmla="*/ 89 h 155"/>
                <a:gd name="T98" fmla="*/ 105 w 95"/>
                <a:gd name="T99" fmla="*/ 77 h 155"/>
                <a:gd name="T100" fmla="*/ 111 w 95"/>
                <a:gd name="T101" fmla="*/ 65 h 155"/>
                <a:gd name="T102" fmla="*/ 111 w 95"/>
                <a:gd name="T103" fmla="*/ 71 h 155"/>
                <a:gd name="T104" fmla="*/ 105 w 95"/>
                <a:gd name="T105" fmla="*/ 77 h 155"/>
                <a:gd name="T106" fmla="*/ 99 w 95"/>
                <a:gd name="T107" fmla="*/ 89 h 155"/>
                <a:gd name="T108" fmla="*/ 86 w 95"/>
                <a:gd name="T109" fmla="*/ 107 h 155"/>
                <a:gd name="T110" fmla="*/ 67 w 95"/>
                <a:gd name="T111" fmla="*/ 119 h 155"/>
                <a:gd name="T112" fmla="*/ 55 w 95"/>
                <a:gd name="T113" fmla="*/ 131 h 155"/>
                <a:gd name="T114" fmla="*/ 55 w 95"/>
                <a:gd name="T115" fmla="*/ 143 h 155"/>
                <a:gd name="T116" fmla="*/ 55 w 95"/>
                <a:gd name="T117" fmla="*/ 149 h 155"/>
                <a:gd name="T118" fmla="*/ 55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8" name="Freeform 509"/>
            <p:cNvSpPr>
              <a:spLocks/>
            </p:cNvSpPr>
            <p:nvPr/>
          </p:nvSpPr>
          <p:spPr bwMode="auto">
            <a:xfrm>
              <a:off x="4978" y="2047"/>
              <a:ext cx="124" cy="149"/>
            </a:xfrm>
            <a:custGeom>
              <a:avLst/>
              <a:gdLst>
                <a:gd name="T0" fmla="*/ 110 w 126"/>
                <a:gd name="T1" fmla="*/ 6 h 149"/>
                <a:gd name="T2" fmla="*/ 104 w 126"/>
                <a:gd name="T3" fmla="*/ 12 h 149"/>
                <a:gd name="T4" fmla="*/ 98 w 126"/>
                <a:gd name="T5" fmla="*/ 24 h 149"/>
                <a:gd name="T6" fmla="*/ 93 w 126"/>
                <a:gd name="T7" fmla="*/ 36 h 149"/>
                <a:gd name="T8" fmla="*/ 90 w 126"/>
                <a:gd name="T9" fmla="*/ 42 h 149"/>
                <a:gd name="T10" fmla="*/ 90 w 126"/>
                <a:gd name="T11" fmla="*/ 48 h 149"/>
                <a:gd name="T12" fmla="*/ 87 w 126"/>
                <a:gd name="T13" fmla="*/ 60 h 149"/>
                <a:gd name="T14" fmla="*/ 82 w 126"/>
                <a:gd name="T15" fmla="*/ 66 h 149"/>
                <a:gd name="T16" fmla="*/ 82 w 126"/>
                <a:gd name="T17" fmla="*/ 72 h 149"/>
                <a:gd name="T18" fmla="*/ 87 w 126"/>
                <a:gd name="T19" fmla="*/ 84 h 149"/>
                <a:gd name="T20" fmla="*/ 87 w 126"/>
                <a:gd name="T21" fmla="*/ 90 h 149"/>
                <a:gd name="T22" fmla="*/ 87 w 126"/>
                <a:gd name="T23" fmla="*/ 90 h 149"/>
                <a:gd name="T24" fmla="*/ 82 w 126"/>
                <a:gd name="T25" fmla="*/ 84 h 149"/>
                <a:gd name="T26" fmla="*/ 76 w 126"/>
                <a:gd name="T27" fmla="*/ 78 h 149"/>
                <a:gd name="T28" fmla="*/ 70 w 126"/>
                <a:gd name="T29" fmla="*/ 84 h 149"/>
                <a:gd name="T30" fmla="*/ 58 w 126"/>
                <a:gd name="T31" fmla="*/ 90 h 149"/>
                <a:gd name="T32" fmla="*/ 52 w 126"/>
                <a:gd name="T33" fmla="*/ 102 h 149"/>
                <a:gd name="T34" fmla="*/ 46 w 126"/>
                <a:gd name="T35" fmla="*/ 108 h 149"/>
                <a:gd name="T36" fmla="*/ 40 w 126"/>
                <a:gd name="T37" fmla="*/ 113 h 149"/>
                <a:gd name="T38" fmla="*/ 46 w 126"/>
                <a:gd name="T39" fmla="*/ 131 h 149"/>
                <a:gd name="T40" fmla="*/ 52 w 126"/>
                <a:gd name="T41" fmla="*/ 143 h 149"/>
                <a:gd name="T42" fmla="*/ 52 w 126"/>
                <a:gd name="T43" fmla="*/ 149 h 149"/>
                <a:gd name="T44" fmla="*/ 46 w 126"/>
                <a:gd name="T45" fmla="*/ 137 h 149"/>
                <a:gd name="T46" fmla="*/ 40 w 126"/>
                <a:gd name="T47" fmla="*/ 119 h 149"/>
                <a:gd name="T48" fmla="*/ 34 w 126"/>
                <a:gd name="T49" fmla="*/ 119 h 149"/>
                <a:gd name="T50" fmla="*/ 31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1 w 126"/>
                <a:gd name="T65" fmla="*/ 119 h 149"/>
                <a:gd name="T66" fmla="*/ 34 w 126"/>
                <a:gd name="T67" fmla="*/ 108 h 149"/>
                <a:gd name="T68" fmla="*/ 31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34 w 126"/>
                <a:gd name="T87" fmla="*/ 102 h 149"/>
                <a:gd name="T88" fmla="*/ 40 w 126"/>
                <a:gd name="T89" fmla="*/ 102 h 149"/>
                <a:gd name="T90" fmla="*/ 46 w 126"/>
                <a:gd name="T91" fmla="*/ 96 h 149"/>
                <a:gd name="T92" fmla="*/ 52 w 126"/>
                <a:gd name="T93" fmla="*/ 90 h 149"/>
                <a:gd name="T94" fmla="*/ 58 w 126"/>
                <a:gd name="T95" fmla="*/ 84 h 149"/>
                <a:gd name="T96" fmla="*/ 58 w 126"/>
                <a:gd name="T97" fmla="*/ 78 h 149"/>
                <a:gd name="T98" fmla="*/ 52 w 126"/>
                <a:gd name="T99" fmla="*/ 78 h 149"/>
                <a:gd name="T100" fmla="*/ 52 w 126"/>
                <a:gd name="T101" fmla="*/ 78 h 149"/>
                <a:gd name="T102" fmla="*/ 58 w 126"/>
                <a:gd name="T103" fmla="*/ 72 h 149"/>
                <a:gd name="T104" fmla="*/ 64 w 126"/>
                <a:gd name="T105" fmla="*/ 72 h 149"/>
                <a:gd name="T106" fmla="*/ 64 w 126"/>
                <a:gd name="T107" fmla="*/ 72 h 149"/>
                <a:gd name="T108" fmla="*/ 70 w 126"/>
                <a:gd name="T109" fmla="*/ 66 h 149"/>
                <a:gd name="T110" fmla="*/ 76 w 126"/>
                <a:gd name="T111" fmla="*/ 54 h 149"/>
                <a:gd name="T112" fmla="*/ 87 w 126"/>
                <a:gd name="T113" fmla="*/ 36 h 149"/>
                <a:gd name="T114" fmla="*/ 90 w 126"/>
                <a:gd name="T115" fmla="*/ 24 h 149"/>
                <a:gd name="T116" fmla="*/ 93 w 126"/>
                <a:gd name="T117" fmla="*/ 12 h 149"/>
                <a:gd name="T118" fmla="*/ 93 w 126"/>
                <a:gd name="T119" fmla="*/ 6 h 149"/>
                <a:gd name="T120" fmla="*/ 98 w 126"/>
                <a:gd name="T121" fmla="*/ 6 h 149"/>
                <a:gd name="T122" fmla="*/ 110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9" name="Freeform 510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0" name="Freeform 511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8"/>
          <p:cNvGrpSpPr>
            <a:grpSpLocks/>
          </p:cNvGrpSpPr>
          <p:nvPr/>
        </p:nvGrpSpPr>
        <p:grpSpPr bwMode="auto">
          <a:xfrm rot="6358581" flipV="1">
            <a:off x="6705602" y="4419601"/>
            <a:ext cx="2782887" cy="2093912"/>
            <a:chOff x="4176" y="878"/>
            <a:chExt cx="1254" cy="1422"/>
          </a:xfrm>
        </p:grpSpPr>
        <p:sp>
          <p:nvSpPr>
            <p:cNvPr id="15635" name="Freeform 259"/>
            <p:cNvSpPr>
              <a:spLocks/>
            </p:cNvSpPr>
            <p:nvPr/>
          </p:nvSpPr>
          <p:spPr bwMode="auto">
            <a:xfrm>
              <a:off x="5148" y="1188"/>
              <a:ext cx="54" cy="150"/>
            </a:xfrm>
            <a:custGeom>
              <a:avLst/>
              <a:gdLst>
                <a:gd name="T0" fmla="*/ 42 w 54"/>
                <a:gd name="T1" fmla="*/ 157 h 149"/>
                <a:gd name="T2" fmla="*/ 42 w 54"/>
                <a:gd name="T3" fmla="*/ 157 h 149"/>
                <a:gd name="T4" fmla="*/ 42 w 54"/>
                <a:gd name="T5" fmla="*/ 151 h 149"/>
                <a:gd name="T6" fmla="*/ 42 w 54"/>
                <a:gd name="T7" fmla="*/ 151 h 149"/>
                <a:gd name="T8" fmla="*/ 42 w 54"/>
                <a:gd name="T9" fmla="*/ 151 h 149"/>
                <a:gd name="T10" fmla="*/ 48 w 54"/>
                <a:gd name="T11" fmla="*/ 127 h 149"/>
                <a:gd name="T12" fmla="*/ 48 w 54"/>
                <a:gd name="T13" fmla="*/ 104 h 149"/>
                <a:gd name="T14" fmla="*/ 48 w 54"/>
                <a:gd name="T15" fmla="*/ 86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92 h 149"/>
                <a:gd name="T36" fmla="*/ 54 w 54"/>
                <a:gd name="T37" fmla="*/ 115 h 149"/>
                <a:gd name="T38" fmla="*/ 54 w 54"/>
                <a:gd name="T39" fmla="*/ 139 h 149"/>
                <a:gd name="T40" fmla="*/ 42 w 54"/>
                <a:gd name="T41" fmla="*/ 15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36" name="Freeform 260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37" name="Freeform 261"/>
            <p:cNvSpPr>
              <a:spLocks/>
            </p:cNvSpPr>
            <p:nvPr/>
          </p:nvSpPr>
          <p:spPr bwMode="auto">
            <a:xfrm>
              <a:off x="5125" y="1218"/>
              <a:ext cx="60" cy="13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14 h 12"/>
                <a:gd name="T12" fmla="*/ 48 w 60"/>
                <a:gd name="T13" fmla="*/ 14 h 12"/>
                <a:gd name="T14" fmla="*/ 54 w 60"/>
                <a:gd name="T15" fmla="*/ 22 h 12"/>
                <a:gd name="T16" fmla="*/ 60 w 60"/>
                <a:gd name="T17" fmla="*/ 22 h 12"/>
                <a:gd name="T18" fmla="*/ 54 w 60"/>
                <a:gd name="T19" fmla="*/ 22 h 12"/>
                <a:gd name="T20" fmla="*/ 48 w 60"/>
                <a:gd name="T21" fmla="*/ 22 h 12"/>
                <a:gd name="T22" fmla="*/ 36 w 60"/>
                <a:gd name="T23" fmla="*/ 22 h 12"/>
                <a:gd name="T24" fmla="*/ 30 w 60"/>
                <a:gd name="T25" fmla="*/ 14 h 12"/>
                <a:gd name="T26" fmla="*/ 18 w 60"/>
                <a:gd name="T27" fmla="*/ 14 h 12"/>
                <a:gd name="T28" fmla="*/ 12 w 60"/>
                <a:gd name="T29" fmla="*/ 14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38" name="Freeform 262"/>
            <p:cNvSpPr>
              <a:spLocks/>
            </p:cNvSpPr>
            <p:nvPr/>
          </p:nvSpPr>
          <p:spPr bwMode="auto">
            <a:xfrm>
              <a:off x="5130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39" name="Freeform 263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0" name="Freeform 264"/>
            <p:cNvSpPr>
              <a:spLocks/>
            </p:cNvSpPr>
            <p:nvPr/>
          </p:nvSpPr>
          <p:spPr bwMode="auto">
            <a:xfrm>
              <a:off x="5155" y="1285"/>
              <a:ext cx="48" cy="3"/>
            </a:xfrm>
            <a:custGeom>
              <a:avLst/>
              <a:gdLst>
                <a:gd name="T0" fmla="*/ 0 w 48"/>
                <a:gd name="T1" fmla="*/ 1 h 5"/>
                <a:gd name="T2" fmla="*/ 0 w 48"/>
                <a:gd name="T3" fmla="*/ 1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1 h 5"/>
                <a:gd name="T16" fmla="*/ 48 w 48"/>
                <a:gd name="T17" fmla="*/ 1 h 5"/>
                <a:gd name="T18" fmla="*/ 42 w 48"/>
                <a:gd name="T19" fmla="*/ 1 h 5"/>
                <a:gd name="T20" fmla="*/ 36 w 48"/>
                <a:gd name="T21" fmla="*/ 1 h 5"/>
                <a:gd name="T22" fmla="*/ 30 w 48"/>
                <a:gd name="T23" fmla="*/ 1 h 5"/>
                <a:gd name="T24" fmla="*/ 18 w 48"/>
                <a:gd name="T25" fmla="*/ 1 h 5"/>
                <a:gd name="T26" fmla="*/ 12 w 48"/>
                <a:gd name="T27" fmla="*/ 1 h 5"/>
                <a:gd name="T28" fmla="*/ 6 w 48"/>
                <a:gd name="T29" fmla="*/ 1 h 5"/>
                <a:gd name="T30" fmla="*/ 0 w 48"/>
                <a:gd name="T31" fmla="*/ 1 h 5"/>
                <a:gd name="T32" fmla="*/ 0 w 48"/>
                <a:gd name="T33" fmla="*/ 1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1" name="Freeform 265"/>
            <p:cNvSpPr>
              <a:spLocks/>
            </p:cNvSpPr>
            <p:nvPr/>
          </p:nvSpPr>
          <p:spPr bwMode="auto">
            <a:xfrm>
              <a:off x="5173" y="1327"/>
              <a:ext cx="24" cy="4"/>
            </a:xfrm>
            <a:custGeom>
              <a:avLst/>
              <a:gdLst>
                <a:gd name="T0" fmla="*/ 0 w 24"/>
                <a:gd name="T1" fmla="*/ 1 h 6"/>
                <a:gd name="T2" fmla="*/ 0 w 24"/>
                <a:gd name="T3" fmla="*/ 1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1 h 6"/>
                <a:gd name="T26" fmla="*/ 6 w 24"/>
                <a:gd name="T27" fmla="*/ 1 h 6"/>
                <a:gd name="T28" fmla="*/ 0 w 24"/>
                <a:gd name="T29" fmla="*/ 1 h 6"/>
                <a:gd name="T30" fmla="*/ 0 w 24"/>
                <a:gd name="T31" fmla="*/ 1 h 6"/>
                <a:gd name="T32" fmla="*/ 0 w 24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2" name="Freeform 266"/>
            <p:cNvSpPr>
              <a:spLocks/>
            </p:cNvSpPr>
            <p:nvPr/>
          </p:nvSpPr>
          <p:spPr bwMode="auto">
            <a:xfrm>
              <a:off x="5125" y="1195"/>
              <a:ext cx="41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1 w 42"/>
                <a:gd name="T11" fmla="*/ 0 h 12"/>
                <a:gd name="T12" fmla="*/ 22 w 42"/>
                <a:gd name="T13" fmla="*/ 6 h 12"/>
                <a:gd name="T14" fmla="*/ 28 w 42"/>
                <a:gd name="T15" fmla="*/ 6 h 12"/>
                <a:gd name="T16" fmla="*/ 34 w 42"/>
                <a:gd name="T17" fmla="*/ 12 h 12"/>
                <a:gd name="T18" fmla="*/ 28 w 42"/>
                <a:gd name="T19" fmla="*/ 12 h 12"/>
                <a:gd name="T20" fmla="*/ 22 w 42"/>
                <a:gd name="T21" fmla="*/ 6 h 12"/>
                <a:gd name="T22" fmla="*/ 21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3" name="Freeform 267"/>
            <p:cNvSpPr>
              <a:spLocks/>
            </p:cNvSpPr>
            <p:nvPr/>
          </p:nvSpPr>
          <p:spPr bwMode="auto">
            <a:xfrm>
              <a:off x="5130" y="1231"/>
              <a:ext cx="59" cy="13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0 w 60"/>
                <a:gd name="T11" fmla="*/ 14 h 12"/>
                <a:gd name="T12" fmla="*/ 40 w 60"/>
                <a:gd name="T13" fmla="*/ 14 h 12"/>
                <a:gd name="T14" fmla="*/ 46 w 60"/>
                <a:gd name="T15" fmla="*/ 14 h 12"/>
                <a:gd name="T16" fmla="*/ 52 w 60"/>
                <a:gd name="T17" fmla="*/ 22 h 12"/>
                <a:gd name="T18" fmla="*/ 46 w 60"/>
                <a:gd name="T19" fmla="*/ 22 h 12"/>
                <a:gd name="T20" fmla="*/ 40 w 60"/>
                <a:gd name="T21" fmla="*/ 22 h 12"/>
                <a:gd name="T22" fmla="*/ 30 w 60"/>
                <a:gd name="T23" fmla="*/ 22 h 12"/>
                <a:gd name="T24" fmla="*/ 24 w 60"/>
                <a:gd name="T25" fmla="*/ 22 h 12"/>
                <a:gd name="T26" fmla="*/ 18 w 60"/>
                <a:gd name="T27" fmla="*/ 14 h 12"/>
                <a:gd name="T28" fmla="*/ 6 w 60"/>
                <a:gd name="T29" fmla="*/ 14 h 12"/>
                <a:gd name="T30" fmla="*/ 0 w 60"/>
                <a:gd name="T31" fmla="*/ 14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4" name="Freeform 268"/>
            <p:cNvSpPr>
              <a:spLocks/>
            </p:cNvSpPr>
            <p:nvPr/>
          </p:nvSpPr>
          <p:spPr bwMode="auto">
            <a:xfrm>
              <a:off x="5148" y="1272"/>
              <a:ext cx="54" cy="13"/>
            </a:xfrm>
            <a:custGeom>
              <a:avLst/>
              <a:gdLst>
                <a:gd name="T0" fmla="*/ 0 w 54"/>
                <a:gd name="T1" fmla="*/ 14 h 12"/>
                <a:gd name="T2" fmla="*/ 0 w 54"/>
                <a:gd name="T3" fmla="*/ 14 h 12"/>
                <a:gd name="T4" fmla="*/ 6 w 54"/>
                <a:gd name="T5" fmla="*/ 14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14 h 12"/>
                <a:gd name="T14" fmla="*/ 48 w 54"/>
                <a:gd name="T15" fmla="*/ 14 h 12"/>
                <a:gd name="T16" fmla="*/ 54 w 54"/>
                <a:gd name="T17" fmla="*/ 22 h 12"/>
                <a:gd name="T18" fmla="*/ 48 w 54"/>
                <a:gd name="T19" fmla="*/ 14 h 12"/>
                <a:gd name="T20" fmla="*/ 42 w 54"/>
                <a:gd name="T21" fmla="*/ 14 h 12"/>
                <a:gd name="T22" fmla="*/ 30 w 54"/>
                <a:gd name="T23" fmla="*/ 22 h 12"/>
                <a:gd name="T24" fmla="*/ 24 w 54"/>
                <a:gd name="T25" fmla="*/ 22 h 12"/>
                <a:gd name="T26" fmla="*/ 12 w 54"/>
                <a:gd name="T27" fmla="*/ 22 h 12"/>
                <a:gd name="T28" fmla="*/ 6 w 54"/>
                <a:gd name="T29" fmla="*/ 22 h 12"/>
                <a:gd name="T30" fmla="*/ 0 w 54"/>
                <a:gd name="T31" fmla="*/ 14 h 12"/>
                <a:gd name="T32" fmla="*/ 0 w 54"/>
                <a:gd name="T33" fmla="*/ 14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5" name="Freeform 269"/>
            <p:cNvSpPr>
              <a:spLocks/>
            </p:cNvSpPr>
            <p:nvPr/>
          </p:nvSpPr>
          <p:spPr bwMode="auto">
            <a:xfrm>
              <a:off x="5155" y="1295"/>
              <a:ext cx="48" cy="4"/>
            </a:xfrm>
            <a:custGeom>
              <a:avLst/>
              <a:gdLst>
                <a:gd name="T0" fmla="*/ 0 w 48"/>
                <a:gd name="T1" fmla="*/ 1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1 h 6"/>
                <a:gd name="T14" fmla="*/ 42 w 48"/>
                <a:gd name="T15" fmla="*/ 1 h 6"/>
                <a:gd name="T16" fmla="*/ 48 w 48"/>
                <a:gd name="T17" fmla="*/ 1 h 6"/>
                <a:gd name="T18" fmla="*/ 42 w 48"/>
                <a:gd name="T19" fmla="*/ 1 h 6"/>
                <a:gd name="T20" fmla="*/ 36 w 48"/>
                <a:gd name="T21" fmla="*/ 1 h 6"/>
                <a:gd name="T22" fmla="*/ 30 w 48"/>
                <a:gd name="T23" fmla="*/ 1 h 6"/>
                <a:gd name="T24" fmla="*/ 24 w 48"/>
                <a:gd name="T25" fmla="*/ 1 h 6"/>
                <a:gd name="T26" fmla="*/ 18 w 48"/>
                <a:gd name="T27" fmla="*/ 1 h 6"/>
                <a:gd name="T28" fmla="*/ 12 w 48"/>
                <a:gd name="T29" fmla="*/ 1 h 6"/>
                <a:gd name="T30" fmla="*/ 6 w 48"/>
                <a:gd name="T31" fmla="*/ 1 h 6"/>
                <a:gd name="T32" fmla="*/ 0 w 48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6" name="Freeform 270"/>
            <p:cNvSpPr>
              <a:spLocks/>
            </p:cNvSpPr>
            <p:nvPr/>
          </p:nvSpPr>
          <p:spPr bwMode="auto">
            <a:xfrm>
              <a:off x="5173" y="1306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7" name="Freeform 271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8" name="Freeform 272"/>
            <p:cNvSpPr>
              <a:spLocks/>
            </p:cNvSpPr>
            <p:nvPr/>
          </p:nvSpPr>
          <p:spPr bwMode="auto">
            <a:xfrm>
              <a:off x="5155" y="1172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49" name="Freeform 273"/>
            <p:cNvSpPr>
              <a:spLocks/>
            </p:cNvSpPr>
            <p:nvPr/>
          </p:nvSpPr>
          <p:spPr bwMode="auto">
            <a:xfrm>
              <a:off x="5135" y="1166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0" name="Freeform 274"/>
            <p:cNvSpPr>
              <a:spLocks/>
            </p:cNvSpPr>
            <p:nvPr/>
          </p:nvSpPr>
          <p:spPr bwMode="auto">
            <a:xfrm>
              <a:off x="5196" y="1307"/>
              <a:ext cx="36" cy="5"/>
            </a:xfrm>
            <a:custGeom>
              <a:avLst/>
              <a:gdLst>
                <a:gd name="T0" fmla="*/ 0 w 36"/>
                <a:gd name="T1" fmla="*/ 3 h 6"/>
                <a:gd name="T2" fmla="*/ 6 w 36"/>
                <a:gd name="T3" fmla="*/ 3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3 h 6"/>
                <a:gd name="T16" fmla="*/ 36 w 36"/>
                <a:gd name="T17" fmla="*/ 3 h 6"/>
                <a:gd name="T18" fmla="*/ 36 w 36"/>
                <a:gd name="T19" fmla="*/ 3 h 6"/>
                <a:gd name="T20" fmla="*/ 30 w 36"/>
                <a:gd name="T21" fmla="*/ 3 h 6"/>
                <a:gd name="T22" fmla="*/ 24 w 36"/>
                <a:gd name="T23" fmla="*/ 3 h 6"/>
                <a:gd name="T24" fmla="*/ 18 w 36"/>
                <a:gd name="T25" fmla="*/ 3 h 6"/>
                <a:gd name="T26" fmla="*/ 18 w 36"/>
                <a:gd name="T27" fmla="*/ 3 h 6"/>
                <a:gd name="T28" fmla="*/ 12 w 36"/>
                <a:gd name="T29" fmla="*/ 3 h 6"/>
                <a:gd name="T30" fmla="*/ 6 w 36"/>
                <a:gd name="T31" fmla="*/ 3 h 6"/>
                <a:gd name="T32" fmla="*/ 0 w 36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1" name="Freeform 275"/>
            <p:cNvSpPr>
              <a:spLocks/>
            </p:cNvSpPr>
            <p:nvPr/>
          </p:nvSpPr>
          <p:spPr bwMode="auto">
            <a:xfrm>
              <a:off x="5191" y="1327"/>
              <a:ext cx="30" cy="17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9 h 18"/>
                <a:gd name="T14" fmla="*/ 30 w 30"/>
                <a:gd name="T15" fmla="*/ 9 h 18"/>
                <a:gd name="T16" fmla="*/ 30 w 30"/>
                <a:gd name="T17" fmla="*/ 9 h 18"/>
                <a:gd name="T18" fmla="*/ 30 w 30"/>
                <a:gd name="T19" fmla="*/ 10 h 18"/>
                <a:gd name="T20" fmla="*/ 30 w 30"/>
                <a:gd name="T21" fmla="*/ 10 h 18"/>
                <a:gd name="T22" fmla="*/ 24 w 30"/>
                <a:gd name="T23" fmla="*/ 9 h 18"/>
                <a:gd name="T24" fmla="*/ 18 w 30"/>
                <a:gd name="T25" fmla="*/ 9 h 18"/>
                <a:gd name="T26" fmla="*/ 12 w 30"/>
                <a:gd name="T27" fmla="*/ 9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2" name="Freeform 276"/>
            <p:cNvSpPr>
              <a:spLocks/>
            </p:cNvSpPr>
            <p:nvPr/>
          </p:nvSpPr>
          <p:spPr bwMode="auto">
            <a:xfrm>
              <a:off x="5203" y="1297"/>
              <a:ext cx="30" cy="4"/>
            </a:xfrm>
            <a:custGeom>
              <a:avLst/>
              <a:gdLst>
                <a:gd name="T0" fmla="*/ 0 w 30"/>
                <a:gd name="T1" fmla="*/ 1 h 6"/>
                <a:gd name="T2" fmla="*/ 0 w 30"/>
                <a:gd name="T3" fmla="*/ 1 h 6"/>
                <a:gd name="T4" fmla="*/ 0 w 30"/>
                <a:gd name="T5" fmla="*/ 1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1 h 6"/>
                <a:gd name="T18" fmla="*/ 30 w 30"/>
                <a:gd name="T19" fmla="*/ 1 h 6"/>
                <a:gd name="T20" fmla="*/ 24 w 30"/>
                <a:gd name="T21" fmla="*/ 1 h 6"/>
                <a:gd name="T22" fmla="*/ 24 w 30"/>
                <a:gd name="T23" fmla="*/ 1 h 6"/>
                <a:gd name="T24" fmla="*/ 18 w 30"/>
                <a:gd name="T25" fmla="*/ 1 h 6"/>
                <a:gd name="T26" fmla="*/ 12 w 30"/>
                <a:gd name="T27" fmla="*/ 1 h 6"/>
                <a:gd name="T28" fmla="*/ 6 w 30"/>
                <a:gd name="T29" fmla="*/ 1 h 6"/>
                <a:gd name="T30" fmla="*/ 0 w 30"/>
                <a:gd name="T31" fmla="*/ 1 h 6"/>
                <a:gd name="T32" fmla="*/ 0 w 30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3" name="Freeform 277"/>
            <p:cNvSpPr>
              <a:spLocks/>
            </p:cNvSpPr>
            <p:nvPr/>
          </p:nvSpPr>
          <p:spPr bwMode="auto">
            <a:xfrm>
              <a:off x="5203" y="1286"/>
              <a:ext cx="30" cy="4"/>
            </a:xfrm>
            <a:custGeom>
              <a:avLst/>
              <a:gdLst>
                <a:gd name="T0" fmla="*/ 0 w 30"/>
                <a:gd name="T1" fmla="*/ 2 h 5"/>
                <a:gd name="T2" fmla="*/ 0 w 30"/>
                <a:gd name="T3" fmla="*/ 2 h 5"/>
                <a:gd name="T4" fmla="*/ 6 w 30"/>
                <a:gd name="T5" fmla="*/ 2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2 h 5"/>
                <a:gd name="T22" fmla="*/ 24 w 30"/>
                <a:gd name="T23" fmla="*/ 2 h 5"/>
                <a:gd name="T24" fmla="*/ 18 w 30"/>
                <a:gd name="T25" fmla="*/ 2 h 5"/>
                <a:gd name="T26" fmla="*/ 12 w 30"/>
                <a:gd name="T27" fmla="*/ 2 h 5"/>
                <a:gd name="T28" fmla="*/ 6 w 30"/>
                <a:gd name="T29" fmla="*/ 2 h 5"/>
                <a:gd name="T30" fmla="*/ 0 w 30"/>
                <a:gd name="T31" fmla="*/ 2 h 5"/>
                <a:gd name="T32" fmla="*/ 0 w 30"/>
                <a:gd name="T33" fmla="*/ 2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4" name="Freeform 278"/>
            <p:cNvSpPr>
              <a:spLocks/>
            </p:cNvSpPr>
            <p:nvPr/>
          </p:nvSpPr>
          <p:spPr bwMode="auto">
            <a:xfrm>
              <a:off x="5195" y="1273"/>
              <a:ext cx="36" cy="13"/>
            </a:xfrm>
            <a:custGeom>
              <a:avLst/>
              <a:gdLst>
                <a:gd name="T0" fmla="*/ 0 w 36"/>
                <a:gd name="T1" fmla="*/ 22 h 12"/>
                <a:gd name="T2" fmla="*/ 6 w 36"/>
                <a:gd name="T3" fmla="*/ 14 h 12"/>
                <a:gd name="T4" fmla="*/ 12 w 36"/>
                <a:gd name="T5" fmla="*/ 14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14 h 12"/>
                <a:gd name="T24" fmla="*/ 24 w 36"/>
                <a:gd name="T25" fmla="*/ 14 h 12"/>
                <a:gd name="T26" fmla="*/ 18 w 36"/>
                <a:gd name="T27" fmla="*/ 14 h 12"/>
                <a:gd name="T28" fmla="*/ 12 w 36"/>
                <a:gd name="T29" fmla="*/ 14 h 12"/>
                <a:gd name="T30" fmla="*/ 6 w 36"/>
                <a:gd name="T31" fmla="*/ 22 h 12"/>
                <a:gd name="T32" fmla="*/ 0 w 36"/>
                <a:gd name="T33" fmla="*/ 2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5" name="Freeform 279"/>
            <p:cNvSpPr>
              <a:spLocks/>
            </p:cNvSpPr>
            <p:nvPr/>
          </p:nvSpPr>
          <p:spPr bwMode="auto">
            <a:xfrm>
              <a:off x="5196" y="125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6" name="Freeform 280"/>
            <p:cNvSpPr>
              <a:spLocks/>
            </p:cNvSpPr>
            <p:nvPr/>
          </p:nvSpPr>
          <p:spPr bwMode="auto">
            <a:xfrm>
              <a:off x="5191" y="1230"/>
              <a:ext cx="36" cy="25"/>
            </a:xfrm>
            <a:custGeom>
              <a:avLst/>
              <a:gdLst>
                <a:gd name="T0" fmla="*/ 0 w 36"/>
                <a:gd name="T1" fmla="*/ 32 h 24"/>
                <a:gd name="T2" fmla="*/ 6 w 36"/>
                <a:gd name="T3" fmla="*/ 32 h 24"/>
                <a:gd name="T4" fmla="*/ 6 w 36"/>
                <a:gd name="T5" fmla="*/ 26 h 24"/>
                <a:gd name="T6" fmla="*/ 12 w 36"/>
                <a:gd name="T7" fmla="*/ 20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20 h 24"/>
                <a:gd name="T24" fmla="*/ 18 w 36"/>
                <a:gd name="T25" fmla="*/ 26 h 24"/>
                <a:gd name="T26" fmla="*/ 12 w 36"/>
                <a:gd name="T27" fmla="*/ 26 h 24"/>
                <a:gd name="T28" fmla="*/ 6 w 36"/>
                <a:gd name="T29" fmla="*/ 32 h 24"/>
                <a:gd name="T30" fmla="*/ 6 w 36"/>
                <a:gd name="T31" fmla="*/ 32 h 24"/>
                <a:gd name="T32" fmla="*/ 0 w 36"/>
                <a:gd name="T33" fmla="*/ 3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7" name="Freeform 281"/>
            <p:cNvSpPr>
              <a:spLocks/>
            </p:cNvSpPr>
            <p:nvPr/>
          </p:nvSpPr>
          <p:spPr bwMode="auto">
            <a:xfrm>
              <a:off x="5185" y="1214"/>
              <a:ext cx="36" cy="29"/>
            </a:xfrm>
            <a:custGeom>
              <a:avLst/>
              <a:gdLst>
                <a:gd name="T0" fmla="*/ 0 w 36"/>
                <a:gd name="T1" fmla="*/ 22 h 30"/>
                <a:gd name="T2" fmla="*/ 6 w 36"/>
                <a:gd name="T3" fmla="*/ 16 h 30"/>
                <a:gd name="T4" fmla="*/ 6 w 36"/>
                <a:gd name="T5" fmla="*/ 15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5 h 30"/>
                <a:gd name="T28" fmla="*/ 12 w 36"/>
                <a:gd name="T29" fmla="*/ 16 h 30"/>
                <a:gd name="T30" fmla="*/ 6 w 36"/>
                <a:gd name="T31" fmla="*/ 16 h 30"/>
                <a:gd name="T32" fmla="*/ 0 w 36"/>
                <a:gd name="T33" fmla="*/ 2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8" name="Freeform 282"/>
            <p:cNvSpPr>
              <a:spLocks/>
            </p:cNvSpPr>
            <p:nvPr/>
          </p:nvSpPr>
          <p:spPr bwMode="auto">
            <a:xfrm>
              <a:off x="5178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59" name="Freeform 283"/>
            <p:cNvSpPr>
              <a:spLocks/>
            </p:cNvSpPr>
            <p:nvPr/>
          </p:nvSpPr>
          <p:spPr bwMode="auto">
            <a:xfrm>
              <a:off x="5179" y="1181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0" name="Freeform 284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1" name="Freeform 285"/>
            <p:cNvSpPr>
              <a:spLocks/>
            </p:cNvSpPr>
            <p:nvPr/>
          </p:nvSpPr>
          <p:spPr bwMode="auto">
            <a:xfrm>
              <a:off x="5196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2" name="Freeform 286"/>
            <p:cNvSpPr>
              <a:spLocks/>
            </p:cNvSpPr>
            <p:nvPr/>
          </p:nvSpPr>
          <p:spPr bwMode="auto">
            <a:xfrm>
              <a:off x="5203" y="1064"/>
              <a:ext cx="30" cy="28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7 h 30"/>
                <a:gd name="T12" fmla="*/ 6 w 30"/>
                <a:gd name="T13" fmla="*/ 7 h 30"/>
                <a:gd name="T14" fmla="*/ 0 w 30"/>
                <a:gd name="T15" fmla="*/ 15 h 30"/>
                <a:gd name="T16" fmla="*/ 0 w 30"/>
                <a:gd name="T17" fmla="*/ 18 h 30"/>
                <a:gd name="T18" fmla="*/ 6 w 30"/>
                <a:gd name="T19" fmla="*/ 15 h 30"/>
                <a:gd name="T20" fmla="*/ 6 w 30"/>
                <a:gd name="T21" fmla="*/ 10 h 30"/>
                <a:gd name="T22" fmla="*/ 12 w 30"/>
                <a:gd name="T23" fmla="*/ 10 h 30"/>
                <a:gd name="T24" fmla="*/ 18 w 30"/>
                <a:gd name="T25" fmla="*/ 7 h 30"/>
                <a:gd name="T26" fmla="*/ 24 w 30"/>
                <a:gd name="T27" fmla="*/ 7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3" name="Freeform 287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4" name="Freeform 288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5" name="Freeform 289"/>
            <p:cNvSpPr>
              <a:spLocks/>
            </p:cNvSpPr>
            <p:nvPr/>
          </p:nvSpPr>
          <p:spPr bwMode="auto">
            <a:xfrm>
              <a:off x="5209" y="1148"/>
              <a:ext cx="36" cy="28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7 h 30"/>
                <a:gd name="T10" fmla="*/ 6 w 36"/>
                <a:gd name="T11" fmla="*/ 7 h 30"/>
                <a:gd name="T12" fmla="*/ 6 w 36"/>
                <a:gd name="T13" fmla="*/ 10 h 30"/>
                <a:gd name="T14" fmla="*/ 0 w 36"/>
                <a:gd name="T15" fmla="*/ 15 h 30"/>
                <a:gd name="T16" fmla="*/ 0 w 36"/>
                <a:gd name="T17" fmla="*/ 18 h 30"/>
                <a:gd name="T18" fmla="*/ 0 w 36"/>
                <a:gd name="T19" fmla="*/ 18 h 30"/>
                <a:gd name="T20" fmla="*/ 6 w 36"/>
                <a:gd name="T21" fmla="*/ 15 h 30"/>
                <a:gd name="T22" fmla="*/ 12 w 36"/>
                <a:gd name="T23" fmla="*/ 15 h 30"/>
                <a:gd name="T24" fmla="*/ 18 w 36"/>
                <a:gd name="T25" fmla="*/ 10 h 30"/>
                <a:gd name="T26" fmla="*/ 24 w 36"/>
                <a:gd name="T27" fmla="*/ 7 h 30"/>
                <a:gd name="T28" fmla="*/ 30 w 36"/>
                <a:gd name="T29" fmla="*/ 7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6" name="Freeform 290"/>
            <p:cNvSpPr>
              <a:spLocks/>
            </p:cNvSpPr>
            <p:nvPr/>
          </p:nvSpPr>
          <p:spPr bwMode="auto">
            <a:xfrm>
              <a:off x="5208" y="1171"/>
              <a:ext cx="36" cy="17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9 h 18"/>
                <a:gd name="T16" fmla="*/ 0 w 36"/>
                <a:gd name="T17" fmla="*/ 10 h 18"/>
                <a:gd name="T18" fmla="*/ 6 w 36"/>
                <a:gd name="T19" fmla="*/ 10 h 18"/>
                <a:gd name="T20" fmla="*/ 12 w 36"/>
                <a:gd name="T21" fmla="*/ 10 h 18"/>
                <a:gd name="T22" fmla="*/ 18 w 36"/>
                <a:gd name="T23" fmla="*/ 9 h 18"/>
                <a:gd name="T24" fmla="*/ 18 w 36"/>
                <a:gd name="T25" fmla="*/ 9 h 18"/>
                <a:gd name="T26" fmla="*/ 24 w 36"/>
                <a:gd name="T27" fmla="*/ 9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7" name="Freeform 291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8" name="Freeform 292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69" name="Freeform 293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0" name="Freeform 294"/>
            <p:cNvSpPr>
              <a:spLocks/>
            </p:cNvSpPr>
            <p:nvPr/>
          </p:nvSpPr>
          <p:spPr bwMode="auto">
            <a:xfrm>
              <a:off x="5203" y="1050"/>
              <a:ext cx="24" cy="25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20 h 24"/>
                <a:gd name="T14" fmla="*/ 0 w 24"/>
                <a:gd name="T15" fmla="*/ 26 h 24"/>
                <a:gd name="T16" fmla="*/ 0 w 24"/>
                <a:gd name="T17" fmla="*/ 32 h 24"/>
                <a:gd name="T18" fmla="*/ 6 w 24"/>
                <a:gd name="T19" fmla="*/ 26 h 24"/>
                <a:gd name="T20" fmla="*/ 6 w 24"/>
                <a:gd name="T21" fmla="*/ 26 h 24"/>
                <a:gd name="T22" fmla="*/ 12 w 24"/>
                <a:gd name="T23" fmla="*/ 20 h 24"/>
                <a:gd name="T24" fmla="*/ 18 w 24"/>
                <a:gd name="T25" fmla="*/ 20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1" name="Freeform 295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2" name="Freeform 296"/>
            <p:cNvSpPr>
              <a:spLocks/>
            </p:cNvSpPr>
            <p:nvPr/>
          </p:nvSpPr>
          <p:spPr bwMode="auto">
            <a:xfrm>
              <a:off x="5215" y="1189"/>
              <a:ext cx="30" cy="17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9 h 18"/>
                <a:gd name="T14" fmla="*/ 0 w 30"/>
                <a:gd name="T15" fmla="*/ 9 h 18"/>
                <a:gd name="T16" fmla="*/ 0 w 30"/>
                <a:gd name="T17" fmla="*/ 10 h 18"/>
                <a:gd name="T18" fmla="*/ 0 w 30"/>
                <a:gd name="T19" fmla="*/ 10 h 18"/>
                <a:gd name="T20" fmla="*/ 6 w 30"/>
                <a:gd name="T21" fmla="*/ 9 h 18"/>
                <a:gd name="T22" fmla="*/ 12 w 30"/>
                <a:gd name="T23" fmla="*/ 9 h 18"/>
                <a:gd name="T24" fmla="*/ 18 w 30"/>
                <a:gd name="T25" fmla="*/ 9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3" name="Freeform 297"/>
            <p:cNvSpPr>
              <a:spLocks/>
            </p:cNvSpPr>
            <p:nvPr/>
          </p:nvSpPr>
          <p:spPr bwMode="auto">
            <a:xfrm>
              <a:off x="5203" y="1035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4" name="Freeform 298"/>
            <p:cNvSpPr>
              <a:spLocks/>
            </p:cNvSpPr>
            <p:nvPr/>
          </p:nvSpPr>
          <p:spPr bwMode="auto">
            <a:xfrm>
              <a:off x="5167" y="1051"/>
              <a:ext cx="36" cy="41"/>
            </a:xfrm>
            <a:custGeom>
              <a:avLst/>
              <a:gdLst>
                <a:gd name="T0" fmla="*/ 36 w 36"/>
                <a:gd name="T1" fmla="*/ 34 h 42"/>
                <a:gd name="T2" fmla="*/ 30 w 36"/>
                <a:gd name="T3" fmla="*/ 28 h 42"/>
                <a:gd name="T4" fmla="*/ 30 w 36"/>
                <a:gd name="T5" fmla="*/ 22 h 42"/>
                <a:gd name="T6" fmla="*/ 24 w 36"/>
                <a:gd name="T7" fmla="*/ 21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1 h 42"/>
                <a:gd name="T26" fmla="*/ 24 w 36"/>
                <a:gd name="T27" fmla="*/ 22 h 42"/>
                <a:gd name="T28" fmla="*/ 30 w 36"/>
                <a:gd name="T29" fmla="*/ 28 h 42"/>
                <a:gd name="T30" fmla="*/ 30 w 36"/>
                <a:gd name="T31" fmla="*/ 34 h 42"/>
                <a:gd name="T32" fmla="*/ 36 w 36"/>
                <a:gd name="T33" fmla="*/ 3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5" name="Freeform 299"/>
            <p:cNvSpPr>
              <a:spLocks/>
            </p:cNvSpPr>
            <p:nvPr/>
          </p:nvSpPr>
          <p:spPr bwMode="auto">
            <a:xfrm>
              <a:off x="5166" y="1067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6" name="Freeform 300"/>
            <p:cNvSpPr>
              <a:spLocks/>
            </p:cNvSpPr>
            <p:nvPr/>
          </p:nvSpPr>
          <p:spPr bwMode="auto">
            <a:xfrm>
              <a:off x="5166" y="1092"/>
              <a:ext cx="36" cy="38"/>
            </a:xfrm>
            <a:custGeom>
              <a:avLst/>
              <a:gdLst>
                <a:gd name="T0" fmla="*/ 36 w 36"/>
                <a:gd name="T1" fmla="*/ 55 h 36"/>
                <a:gd name="T2" fmla="*/ 30 w 36"/>
                <a:gd name="T3" fmla="*/ 46 h 36"/>
                <a:gd name="T4" fmla="*/ 30 w 36"/>
                <a:gd name="T5" fmla="*/ 37 h 36"/>
                <a:gd name="T6" fmla="*/ 24 w 36"/>
                <a:gd name="T7" fmla="*/ 20 h 36"/>
                <a:gd name="T8" fmla="*/ 18 w 36"/>
                <a:gd name="T9" fmla="*/ 20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20 h 36"/>
                <a:gd name="T24" fmla="*/ 18 w 36"/>
                <a:gd name="T25" fmla="*/ 26 h 36"/>
                <a:gd name="T26" fmla="*/ 24 w 36"/>
                <a:gd name="T27" fmla="*/ 26 h 36"/>
                <a:gd name="T28" fmla="*/ 30 w 36"/>
                <a:gd name="T29" fmla="*/ 37 h 36"/>
                <a:gd name="T30" fmla="*/ 30 w 36"/>
                <a:gd name="T31" fmla="*/ 46 h 36"/>
                <a:gd name="T32" fmla="*/ 36 w 36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7" name="Freeform 301"/>
            <p:cNvSpPr>
              <a:spLocks/>
            </p:cNvSpPr>
            <p:nvPr/>
          </p:nvSpPr>
          <p:spPr bwMode="auto">
            <a:xfrm>
              <a:off x="5172" y="1119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8" name="Freeform 302"/>
            <p:cNvSpPr>
              <a:spLocks/>
            </p:cNvSpPr>
            <p:nvPr/>
          </p:nvSpPr>
          <p:spPr bwMode="auto">
            <a:xfrm>
              <a:off x="5173" y="1134"/>
              <a:ext cx="36" cy="26"/>
            </a:xfrm>
            <a:custGeom>
              <a:avLst/>
              <a:gdLst>
                <a:gd name="T0" fmla="*/ 36 w 36"/>
                <a:gd name="T1" fmla="*/ 46 h 24"/>
                <a:gd name="T2" fmla="*/ 30 w 36"/>
                <a:gd name="T3" fmla="*/ 46 h 24"/>
                <a:gd name="T4" fmla="*/ 24 w 36"/>
                <a:gd name="T5" fmla="*/ 36 h 24"/>
                <a:gd name="T6" fmla="*/ 18 w 36"/>
                <a:gd name="T7" fmla="*/ 22 h 24"/>
                <a:gd name="T8" fmla="*/ 12 w 36"/>
                <a:gd name="T9" fmla="*/ 22 h 24"/>
                <a:gd name="T10" fmla="*/ 6 w 36"/>
                <a:gd name="T11" fmla="*/ 14 h 24"/>
                <a:gd name="T12" fmla="*/ 6 w 36"/>
                <a:gd name="T13" fmla="*/ 14 h 24"/>
                <a:gd name="T14" fmla="*/ 0 w 36"/>
                <a:gd name="T15" fmla="*/ 0 h 24"/>
                <a:gd name="T16" fmla="*/ 0 w 36"/>
                <a:gd name="T17" fmla="*/ 14 h 24"/>
                <a:gd name="T18" fmla="*/ 0 w 36"/>
                <a:gd name="T19" fmla="*/ 14 h 24"/>
                <a:gd name="T20" fmla="*/ 6 w 36"/>
                <a:gd name="T21" fmla="*/ 22 h 24"/>
                <a:gd name="T22" fmla="*/ 12 w 36"/>
                <a:gd name="T23" fmla="*/ 36 h 24"/>
                <a:gd name="T24" fmla="*/ 18 w 36"/>
                <a:gd name="T25" fmla="*/ 36 h 24"/>
                <a:gd name="T26" fmla="*/ 24 w 36"/>
                <a:gd name="T27" fmla="*/ 46 h 24"/>
                <a:gd name="T28" fmla="*/ 24 w 36"/>
                <a:gd name="T29" fmla="*/ 46 h 24"/>
                <a:gd name="T30" fmla="*/ 30 w 36"/>
                <a:gd name="T31" fmla="*/ 46 h 24"/>
                <a:gd name="T32" fmla="*/ 36 w 36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79" name="Freeform 303"/>
            <p:cNvSpPr>
              <a:spLocks/>
            </p:cNvSpPr>
            <p:nvPr/>
          </p:nvSpPr>
          <p:spPr bwMode="auto">
            <a:xfrm>
              <a:off x="5178" y="116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0" name="Freeform 304"/>
            <p:cNvSpPr>
              <a:spLocks/>
            </p:cNvSpPr>
            <p:nvPr/>
          </p:nvSpPr>
          <p:spPr bwMode="auto">
            <a:xfrm>
              <a:off x="5185" y="1189"/>
              <a:ext cx="29" cy="6"/>
            </a:xfrm>
            <a:custGeom>
              <a:avLst/>
              <a:gdLst>
                <a:gd name="T0" fmla="*/ 22 w 30"/>
                <a:gd name="T1" fmla="*/ 6 h 6"/>
                <a:gd name="T2" fmla="*/ 16 w 30"/>
                <a:gd name="T3" fmla="*/ 0 h 6"/>
                <a:gd name="T4" fmla="*/ 15 w 30"/>
                <a:gd name="T5" fmla="*/ 0 h 6"/>
                <a:gd name="T6" fmla="*/ 15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5 w 30"/>
                <a:gd name="T27" fmla="*/ 6 h 6"/>
                <a:gd name="T28" fmla="*/ 15 w 30"/>
                <a:gd name="T29" fmla="*/ 6 h 6"/>
                <a:gd name="T30" fmla="*/ 16 w 30"/>
                <a:gd name="T31" fmla="*/ 6 h 6"/>
                <a:gd name="T32" fmla="*/ 22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1" name="Freeform 305"/>
            <p:cNvSpPr>
              <a:spLocks/>
            </p:cNvSpPr>
            <p:nvPr/>
          </p:nvSpPr>
          <p:spPr bwMode="auto">
            <a:xfrm>
              <a:off x="5191" y="1200"/>
              <a:ext cx="24" cy="4"/>
            </a:xfrm>
            <a:custGeom>
              <a:avLst/>
              <a:gdLst>
                <a:gd name="T0" fmla="*/ 24 w 24"/>
                <a:gd name="T1" fmla="*/ 1 h 6"/>
                <a:gd name="T2" fmla="*/ 24 w 24"/>
                <a:gd name="T3" fmla="*/ 1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1 h 6"/>
                <a:gd name="T16" fmla="*/ 0 w 24"/>
                <a:gd name="T17" fmla="*/ 1 h 6"/>
                <a:gd name="T18" fmla="*/ 0 w 24"/>
                <a:gd name="T19" fmla="*/ 1 h 6"/>
                <a:gd name="T20" fmla="*/ 0 w 24"/>
                <a:gd name="T21" fmla="*/ 1 h 6"/>
                <a:gd name="T22" fmla="*/ 6 w 24"/>
                <a:gd name="T23" fmla="*/ 1 h 6"/>
                <a:gd name="T24" fmla="*/ 6 w 24"/>
                <a:gd name="T25" fmla="*/ 1 h 6"/>
                <a:gd name="T26" fmla="*/ 12 w 24"/>
                <a:gd name="T27" fmla="*/ 1 h 6"/>
                <a:gd name="T28" fmla="*/ 18 w 24"/>
                <a:gd name="T29" fmla="*/ 1 h 6"/>
                <a:gd name="T30" fmla="*/ 24 w 24"/>
                <a:gd name="T31" fmla="*/ 1 h 6"/>
                <a:gd name="T32" fmla="*/ 24 w 24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2" name="Freeform 306"/>
            <p:cNvSpPr>
              <a:spLocks/>
            </p:cNvSpPr>
            <p:nvPr/>
          </p:nvSpPr>
          <p:spPr bwMode="auto">
            <a:xfrm>
              <a:off x="5196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3" name="Freeform 307"/>
            <p:cNvSpPr>
              <a:spLocks/>
            </p:cNvSpPr>
            <p:nvPr/>
          </p:nvSpPr>
          <p:spPr bwMode="auto">
            <a:xfrm>
              <a:off x="5203" y="1225"/>
              <a:ext cx="24" cy="5"/>
            </a:xfrm>
            <a:custGeom>
              <a:avLst/>
              <a:gdLst>
                <a:gd name="T0" fmla="*/ 24 w 24"/>
                <a:gd name="T1" fmla="*/ 3 h 6"/>
                <a:gd name="T2" fmla="*/ 24 w 24"/>
                <a:gd name="T3" fmla="*/ 3 h 6"/>
                <a:gd name="T4" fmla="*/ 18 w 24"/>
                <a:gd name="T5" fmla="*/ 3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3 h 6"/>
                <a:gd name="T20" fmla="*/ 0 w 24"/>
                <a:gd name="T21" fmla="*/ 3 h 6"/>
                <a:gd name="T22" fmla="*/ 6 w 24"/>
                <a:gd name="T23" fmla="*/ 3 h 6"/>
                <a:gd name="T24" fmla="*/ 6 w 24"/>
                <a:gd name="T25" fmla="*/ 3 h 6"/>
                <a:gd name="T26" fmla="*/ 12 w 24"/>
                <a:gd name="T27" fmla="*/ 3 h 6"/>
                <a:gd name="T28" fmla="*/ 18 w 24"/>
                <a:gd name="T29" fmla="*/ 3 h 6"/>
                <a:gd name="T30" fmla="*/ 24 w 24"/>
                <a:gd name="T31" fmla="*/ 3 h 6"/>
                <a:gd name="T32" fmla="*/ 24 w 24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4" name="Freeform 308"/>
            <p:cNvSpPr>
              <a:spLocks/>
            </p:cNvSpPr>
            <p:nvPr/>
          </p:nvSpPr>
          <p:spPr bwMode="auto">
            <a:xfrm>
              <a:off x="5179" y="1032"/>
              <a:ext cx="24" cy="46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2 h 48"/>
                <a:gd name="T8" fmla="*/ 12 w 24"/>
                <a:gd name="T9" fmla="*/ 16 h 48"/>
                <a:gd name="T10" fmla="*/ 18 w 24"/>
                <a:gd name="T11" fmla="*/ 22 h 48"/>
                <a:gd name="T12" fmla="*/ 18 w 24"/>
                <a:gd name="T13" fmla="*/ 28 h 48"/>
                <a:gd name="T14" fmla="*/ 24 w 24"/>
                <a:gd name="T15" fmla="*/ 31 h 48"/>
                <a:gd name="T16" fmla="*/ 24 w 24"/>
                <a:gd name="T17" fmla="*/ 34 h 48"/>
                <a:gd name="T18" fmla="*/ 24 w 24"/>
                <a:gd name="T19" fmla="*/ 28 h 48"/>
                <a:gd name="T20" fmla="*/ 18 w 24"/>
                <a:gd name="T21" fmla="*/ 22 h 48"/>
                <a:gd name="T22" fmla="*/ 18 w 24"/>
                <a:gd name="T23" fmla="*/ 16 h 48"/>
                <a:gd name="T24" fmla="*/ 12 w 24"/>
                <a:gd name="T25" fmla="*/ 12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5" name="Freeform 309"/>
            <p:cNvSpPr>
              <a:spLocks/>
            </p:cNvSpPr>
            <p:nvPr/>
          </p:nvSpPr>
          <p:spPr bwMode="auto">
            <a:xfrm>
              <a:off x="5190" y="1026"/>
              <a:ext cx="12" cy="38"/>
            </a:xfrm>
            <a:custGeom>
              <a:avLst/>
              <a:gdLst>
                <a:gd name="T0" fmla="*/ 12 w 12"/>
                <a:gd name="T1" fmla="*/ 55 h 36"/>
                <a:gd name="T2" fmla="*/ 12 w 12"/>
                <a:gd name="T3" fmla="*/ 37 h 36"/>
                <a:gd name="T4" fmla="*/ 6 w 12"/>
                <a:gd name="T5" fmla="*/ 20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20 h 36"/>
                <a:gd name="T16" fmla="*/ 6 w 12"/>
                <a:gd name="T17" fmla="*/ 26 h 36"/>
                <a:gd name="T18" fmla="*/ 6 w 12"/>
                <a:gd name="T19" fmla="*/ 37 h 36"/>
                <a:gd name="T20" fmla="*/ 12 w 12"/>
                <a:gd name="T21" fmla="*/ 46 h 36"/>
                <a:gd name="T22" fmla="*/ 12 w 12"/>
                <a:gd name="T23" fmla="*/ 46 h 36"/>
                <a:gd name="T24" fmla="*/ 12 w 12"/>
                <a:gd name="T25" fmla="*/ 55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6" name="Freeform 310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7" name="Freeform 311"/>
            <p:cNvSpPr>
              <a:spLocks/>
            </p:cNvSpPr>
            <p:nvPr/>
          </p:nvSpPr>
          <p:spPr bwMode="auto">
            <a:xfrm>
              <a:off x="5286" y="1151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8" name="Freeform 312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89" name="Freeform 313"/>
            <p:cNvSpPr>
              <a:spLocks/>
            </p:cNvSpPr>
            <p:nvPr/>
          </p:nvSpPr>
          <p:spPr bwMode="auto">
            <a:xfrm>
              <a:off x="5275" y="117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0" name="Freeform 314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1" name="Freeform 315"/>
            <p:cNvSpPr>
              <a:spLocks/>
            </p:cNvSpPr>
            <p:nvPr/>
          </p:nvSpPr>
          <p:spPr bwMode="auto">
            <a:xfrm>
              <a:off x="5269" y="122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2" name="Freeform 316"/>
            <p:cNvSpPr>
              <a:spLocks/>
            </p:cNvSpPr>
            <p:nvPr/>
          </p:nvSpPr>
          <p:spPr bwMode="auto">
            <a:xfrm>
              <a:off x="5269" y="1256"/>
              <a:ext cx="36" cy="29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5 h 30"/>
                <a:gd name="T14" fmla="*/ 36 w 36"/>
                <a:gd name="T15" fmla="*/ 16 h 30"/>
                <a:gd name="T16" fmla="*/ 36 w 36"/>
                <a:gd name="T17" fmla="*/ 22 h 30"/>
                <a:gd name="T18" fmla="*/ 30 w 36"/>
                <a:gd name="T19" fmla="*/ 22 h 30"/>
                <a:gd name="T20" fmla="*/ 30 w 36"/>
                <a:gd name="T21" fmla="*/ 16 h 30"/>
                <a:gd name="T22" fmla="*/ 18 w 36"/>
                <a:gd name="T23" fmla="*/ 15 h 30"/>
                <a:gd name="T24" fmla="*/ 12 w 36"/>
                <a:gd name="T25" fmla="*/ 15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3" name="Freeform 317"/>
            <p:cNvSpPr>
              <a:spLocks/>
            </p:cNvSpPr>
            <p:nvPr/>
          </p:nvSpPr>
          <p:spPr bwMode="auto">
            <a:xfrm>
              <a:off x="5256" y="1297"/>
              <a:ext cx="24" cy="4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1 h 6"/>
                <a:gd name="T16" fmla="*/ 24 w 24"/>
                <a:gd name="T17" fmla="*/ 1 h 6"/>
                <a:gd name="T18" fmla="*/ 24 w 24"/>
                <a:gd name="T19" fmla="*/ 1 h 6"/>
                <a:gd name="T20" fmla="*/ 18 w 24"/>
                <a:gd name="T21" fmla="*/ 1 h 6"/>
                <a:gd name="T22" fmla="*/ 12 w 24"/>
                <a:gd name="T23" fmla="*/ 1 h 6"/>
                <a:gd name="T24" fmla="*/ 12 w 24"/>
                <a:gd name="T25" fmla="*/ 1 h 6"/>
                <a:gd name="T26" fmla="*/ 6 w 24"/>
                <a:gd name="T27" fmla="*/ 1 h 6"/>
                <a:gd name="T28" fmla="*/ 6 w 24"/>
                <a:gd name="T29" fmla="*/ 1 h 6"/>
                <a:gd name="T30" fmla="*/ 0 w 24"/>
                <a:gd name="T31" fmla="*/ 1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4" name="Freeform 318"/>
            <p:cNvSpPr>
              <a:spLocks/>
            </p:cNvSpPr>
            <p:nvPr/>
          </p:nvSpPr>
          <p:spPr bwMode="auto">
            <a:xfrm>
              <a:off x="5281" y="1170"/>
              <a:ext cx="41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22 w 42"/>
                <a:gd name="T11" fmla="*/ 12 h 36"/>
                <a:gd name="T12" fmla="*/ 28 w 42"/>
                <a:gd name="T13" fmla="*/ 24 h 36"/>
                <a:gd name="T14" fmla="*/ 34 w 42"/>
                <a:gd name="T15" fmla="*/ 30 h 36"/>
                <a:gd name="T16" fmla="*/ 34 w 42"/>
                <a:gd name="T17" fmla="*/ 36 h 36"/>
                <a:gd name="T18" fmla="*/ 34 w 42"/>
                <a:gd name="T19" fmla="*/ 30 h 36"/>
                <a:gd name="T20" fmla="*/ 28 w 42"/>
                <a:gd name="T21" fmla="*/ 30 h 36"/>
                <a:gd name="T22" fmla="*/ 21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5" name="Freeform 319"/>
            <p:cNvSpPr>
              <a:spLocks/>
            </p:cNvSpPr>
            <p:nvPr/>
          </p:nvSpPr>
          <p:spPr bwMode="auto">
            <a:xfrm>
              <a:off x="5274" y="1193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6" name="Freeform 320"/>
            <p:cNvSpPr>
              <a:spLocks/>
            </p:cNvSpPr>
            <p:nvPr/>
          </p:nvSpPr>
          <p:spPr bwMode="auto">
            <a:xfrm>
              <a:off x="5263" y="1244"/>
              <a:ext cx="48" cy="28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7 h 30"/>
                <a:gd name="T10" fmla="*/ 30 w 48"/>
                <a:gd name="T11" fmla="*/ 7 h 30"/>
                <a:gd name="T12" fmla="*/ 42 w 48"/>
                <a:gd name="T13" fmla="*/ 10 h 30"/>
                <a:gd name="T14" fmla="*/ 48 w 48"/>
                <a:gd name="T15" fmla="*/ 15 h 30"/>
                <a:gd name="T16" fmla="*/ 48 w 48"/>
                <a:gd name="T17" fmla="*/ 18 h 30"/>
                <a:gd name="T18" fmla="*/ 42 w 48"/>
                <a:gd name="T19" fmla="*/ 18 h 30"/>
                <a:gd name="T20" fmla="*/ 36 w 48"/>
                <a:gd name="T21" fmla="*/ 15 h 30"/>
                <a:gd name="T22" fmla="*/ 30 w 48"/>
                <a:gd name="T23" fmla="*/ 10 h 30"/>
                <a:gd name="T24" fmla="*/ 24 w 48"/>
                <a:gd name="T25" fmla="*/ 10 h 30"/>
                <a:gd name="T26" fmla="*/ 12 w 48"/>
                <a:gd name="T27" fmla="*/ 7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7" name="Freeform 321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8" name="Freeform 322"/>
            <p:cNvSpPr>
              <a:spLocks/>
            </p:cNvSpPr>
            <p:nvPr/>
          </p:nvSpPr>
          <p:spPr bwMode="auto">
            <a:xfrm>
              <a:off x="5269" y="1285"/>
              <a:ext cx="24" cy="12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21 h 11"/>
                <a:gd name="T16" fmla="*/ 24 w 24"/>
                <a:gd name="T17" fmla="*/ 21 h 11"/>
                <a:gd name="T18" fmla="*/ 24 w 24"/>
                <a:gd name="T19" fmla="*/ 21 h 11"/>
                <a:gd name="T20" fmla="*/ 18 w 24"/>
                <a:gd name="T21" fmla="*/ 2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699" name="Freeform 323"/>
            <p:cNvSpPr>
              <a:spLocks/>
            </p:cNvSpPr>
            <p:nvPr/>
          </p:nvSpPr>
          <p:spPr bwMode="auto">
            <a:xfrm>
              <a:off x="5298" y="1134"/>
              <a:ext cx="18" cy="26"/>
            </a:xfrm>
            <a:custGeom>
              <a:avLst/>
              <a:gdLst>
                <a:gd name="T0" fmla="*/ 18 w 18"/>
                <a:gd name="T1" fmla="*/ 46 h 24"/>
                <a:gd name="T2" fmla="*/ 18 w 18"/>
                <a:gd name="T3" fmla="*/ 46 h 24"/>
                <a:gd name="T4" fmla="*/ 12 w 18"/>
                <a:gd name="T5" fmla="*/ 46 h 24"/>
                <a:gd name="T6" fmla="*/ 12 w 18"/>
                <a:gd name="T7" fmla="*/ 36 h 24"/>
                <a:gd name="T8" fmla="*/ 6 w 18"/>
                <a:gd name="T9" fmla="*/ 22 h 24"/>
                <a:gd name="T10" fmla="*/ 0 w 18"/>
                <a:gd name="T11" fmla="*/ 22 h 24"/>
                <a:gd name="T12" fmla="*/ 0 w 18"/>
                <a:gd name="T13" fmla="*/ 14 h 24"/>
                <a:gd name="T14" fmla="*/ 0 w 18"/>
                <a:gd name="T15" fmla="*/ 14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14 h 24"/>
                <a:gd name="T22" fmla="*/ 6 w 18"/>
                <a:gd name="T23" fmla="*/ 14 h 24"/>
                <a:gd name="T24" fmla="*/ 12 w 18"/>
                <a:gd name="T25" fmla="*/ 22 h 24"/>
                <a:gd name="T26" fmla="*/ 12 w 18"/>
                <a:gd name="T27" fmla="*/ 22 h 24"/>
                <a:gd name="T28" fmla="*/ 18 w 18"/>
                <a:gd name="T29" fmla="*/ 36 h 24"/>
                <a:gd name="T30" fmla="*/ 18 w 18"/>
                <a:gd name="T31" fmla="*/ 46 h 24"/>
                <a:gd name="T32" fmla="*/ 18 w 18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0" name="Freeform 324"/>
            <p:cNvSpPr>
              <a:spLocks/>
            </p:cNvSpPr>
            <p:nvPr/>
          </p:nvSpPr>
          <p:spPr bwMode="auto">
            <a:xfrm>
              <a:off x="5317" y="1131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1" name="Freeform 325"/>
            <p:cNvSpPr>
              <a:spLocks/>
            </p:cNvSpPr>
            <p:nvPr/>
          </p:nvSpPr>
          <p:spPr bwMode="auto">
            <a:xfrm>
              <a:off x="5316" y="1134"/>
              <a:ext cx="23" cy="26"/>
            </a:xfrm>
            <a:custGeom>
              <a:avLst/>
              <a:gdLst>
                <a:gd name="T0" fmla="*/ 0 w 23"/>
                <a:gd name="T1" fmla="*/ 46 h 24"/>
                <a:gd name="T2" fmla="*/ 0 w 23"/>
                <a:gd name="T3" fmla="*/ 46 h 24"/>
                <a:gd name="T4" fmla="*/ 6 w 23"/>
                <a:gd name="T5" fmla="*/ 36 h 24"/>
                <a:gd name="T6" fmla="*/ 12 w 23"/>
                <a:gd name="T7" fmla="*/ 22 h 24"/>
                <a:gd name="T8" fmla="*/ 12 w 23"/>
                <a:gd name="T9" fmla="*/ 22 h 24"/>
                <a:gd name="T10" fmla="*/ 17 w 23"/>
                <a:gd name="T11" fmla="*/ 14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14 h 24"/>
                <a:gd name="T20" fmla="*/ 23 w 23"/>
                <a:gd name="T21" fmla="*/ 14 h 24"/>
                <a:gd name="T22" fmla="*/ 17 w 23"/>
                <a:gd name="T23" fmla="*/ 22 h 24"/>
                <a:gd name="T24" fmla="*/ 12 w 23"/>
                <a:gd name="T25" fmla="*/ 22 h 24"/>
                <a:gd name="T26" fmla="*/ 12 w 23"/>
                <a:gd name="T27" fmla="*/ 36 h 24"/>
                <a:gd name="T28" fmla="*/ 6 w 23"/>
                <a:gd name="T29" fmla="*/ 36 h 24"/>
                <a:gd name="T30" fmla="*/ 0 w 23"/>
                <a:gd name="T31" fmla="*/ 46 h 24"/>
                <a:gd name="T32" fmla="*/ 0 w 23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2" name="Freeform 326"/>
            <p:cNvSpPr>
              <a:spLocks/>
            </p:cNvSpPr>
            <p:nvPr/>
          </p:nvSpPr>
          <p:spPr bwMode="auto">
            <a:xfrm>
              <a:off x="5299" y="12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3" name="Freeform 327"/>
            <p:cNvSpPr>
              <a:spLocks/>
            </p:cNvSpPr>
            <p:nvPr/>
          </p:nvSpPr>
          <p:spPr bwMode="auto">
            <a:xfrm>
              <a:off x="5292" y="1297"/>
              <a:ext cx="30" cy="16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4 h 18"/>
                <a:gd name="T8" fmla="*/ 18 w 30"/>
                <a:gd name="T9" fmla="*/ 4 h 18"/>
                <a:gd name="T10" fmla="*/ 24 w 30"/>
                <a:gd name="T11" fmla="*/ 4 h 18"/>
                <a:gd name="T12" fmla="*/ 30 w 30"/>
                <a:gd name="T13" fmla="*/ 4 h 18"/>
                <a:gd name="T14" fmla="*/ 30 w 30"/>
                <a:gd name="T15" fmla="*/ 4 h 18"/>
                <a:gd name="T16" fmla="*/ 30 w 30"/>
                <a:gd name="T17" fmla="*/ 7 h 18"/>
                <a:gd name="T18" fmla="*/ 30 w 30"/>
                <a:gd name="T19" fmla="*/ 7 h 18"/>
                <a:gd name="T20" fmla="*/ 24 w 30"/>
                <a:gd name="T21" fmla="*/ 7 h 18"/>
                <a:gd name="T22" fmla="*/ 24 w 30"/>
                <a:gd name="T23" fmla="*/ 7 h 18"/>
                <a:gd name="T24" fmla="*/ 18 w 30"/>
                <a:gd name="T25" fmla="*/ 4 h 18"/>
                <a:gd name="T26" fmla="*/ 12 w 30"/>
                <a:gd name="T27" fmla="*/ 4 h 18"/>
                <a:gd name="T28" fmla="*/ 6 w 30"/>
                <a:gd name="T29" fmla="*/ 4 h 18"/>
                <a:gd name="T30" fmla="*/ 0 w 30"/>
                <a:gd name="T31" fmla="*/ 4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4" name="Freeform 328"/>
            <p:cNvSpPr>
              <a:spLocks/>
            </p:cNvSpPr>
            <p:nvPr/>
          </p:nvSpPr>
          <p:spPr bwMode="auto">
            <a:xfrm>
              <a:off x="5299" y="1280"/>
              <a:ext cx="35" cy="5"/>
            </a:xfrm>
            <a:custGeom>
              <a:avLst/>
              <a:gdLst>
                <a:gd name="T0" fmla="*/ 0 w 35"/>
                <a:gd name="T1" fmla="*/ 3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3 h 6"/>
                <a:gd name="T18" fmla="*/ 35 w 35"/>
                <a:gd name="T19" fmla="*/ 3 h 6"/>
                <a:gd name="T20" fmla="*/ 30 w 35"/>
                <a:gd name="T21" fmla="*/ 3 h 6"/>
                <a:gd name="T22" fmla="*/ 30 w 35"/>
                <a:gd name="T23" fmla="*/ 3 h 6"/>
                <a:gd name="T24" fmla="*/ 24 w 35"/>
                <a:gd name="T25" fmla="*/ 3 h 6"/>
                <a:gd name="T26" fmla="*/ 18 w 35"/>
                <a:gd name="T27" fmla="*/ 3 h 6"/>
                <a:gd name="T28" fmla="*/ 12 w 35"/>
                <a:gd name="T29" fmla="*/ 3 h 6"/>
                <a:gd name="T30" fmla="*/ 6 w 35"/>
                <a:gd name="T31" fmla="*/ 3 h 6"/>
                <a:gd name="T32" fmla="*/ 0 w 35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5" name="Freeform 329"/>
            <p:cNvSpPr>
              <a:spLocks/>
            </p:cNvSpPr>
            <p:nvPr/>
          </p:nvSpPr>
          <p:spPr bwMode="auto">
            <a:xfrm>
              <a:off x="5305" y="1265"/>
              <a:ext cx="35" cy="5"/>
            </a:xfrm>
            <a:custGeom>
              <a:avLst/>
              <a:gdLst>
                <a:gd name="T0" fmla="*/ 0 w 35"/>
                <a:gd name="T1" fmla="*/ 3 h 6"/>
                <a:gd name="T2" fmla="*/ 6 w 35"/>
                <a:gd name="T3" fmla="*/ 3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3 h 6"/>
                <a:gd name="T20" fmla="*/ 35 w 35"/>
                <a:gd name="T21" fmla="*/ 3 h 6"/>
                <a:gd name="T22" fmla="*/ 29 w 35"/>
                <a:gd name="T23" fmla="*/ 3 h 6"/>
                <a:gd name="T24" fmla="*/ 24 w 35"/>
                <a:gd name="T25" fmla="*/ 3 h 6"/>
                <a:gd name="T26" fmla="*/ 18 w 35"/>
                <a:gd name="T27" fmla="*/ 3 h 6"/>
                <a:gd name="T28" fmla="*/ 12 w 35"/>
                <a:gd name="T29" fmla="*/ 3 h 6"/>
                <a:gd name="T30" fmla="*/ 6 w 35"/>
                <a:gd name="T31" fmla="*/ 3 h 6"/>
                <a:gd name="T32" fmla="*/ 0 w 35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6" name="Freeform 330"/>
            <p:cNvSpPr>
              <a:spLocks/>
            </p:cNvSpPr>
            <p:nvPr/>
          </p:nvSpPr>
          <p:spPr bwMode="auto">
            <a:xfrm>
              <a:off x="5311" y="1256"/>
              <a:ext cx="35" cy="4"/>
            </a:xfrm>
            <a:custGeom>
              <a:avLst/>
              <a:gdLst>
                <a:gd name="T0" fmla="*/ 0 w 35"/>
                <a:gd name="T1" fmla="*/ 1 h 6"/>
                <a:gd name="T2" fmla="*/ 6 w 35"/>
                <a:gd name="T3" fmla="*/ 1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1 h 6"/>
                <a:gd name="T22" fmla="*/ 29 w 35"/>
                <a:gd name="T23" fmla="*/ 1 h 6"/>
                <a:gd name="T24" fmla="*/ 23 w 35"/>
                <a:gd name="T25" fmla="*/ 1 h 6"/>
                <a:gd name="T26" fmla="*/ 18 w 35"/>
                <a:gd name="T27" fmla="*/ 1 h 6"/>
                <a:gd name="T28" fmla="*/ 12 w 35"/>
                <a:gd name="T29" fmla="*/ 1 h 6"/>
                <a:gd name="T30" fmla="*/ 6 w 35"/>
                <a:gd name="T31" fmla="*/ 1 h 6"/>
                <a:gd name="T32" fmla="*/ 0 w 35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7" name="Freeform 331"/>
            <p:cNvSpPr>
              <a:spLocks/>
            </p:cNvSpPr>
            <p:nvPr/>
          </p:nvSpPr>
          <p:spPr bwMode="auto">
            <a:xfrm>
              <a:off x="5317" y="1242"/>
              <a:ext cx="35" cy="4"/>
            </a:xfrm>
            <a:custGeom>
              <a:avLst/>
              <a:gdLst>
                <a:gd name="T0" fmla="*/ 0 w 35"/>
                <a:gd name="T1" fmla="*/ 1 h 6"/>
                <a:gd name="T2" fmla="*/ 6 w 35"/>
                <a:gd name="T3" fmla="*/ 1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1 h 6"/>
                <a:gd name="T22" fmla="*/ 29 w 35"/>
                <a:gd name="T23" fmla="*/ 1 h 6"/>
                <a:gd name="T24" fmla="*/ 23 w 35"/>
                <a:gd name="T25" fmla="*/ 1 h 6"/>
                <a:gd name="T26" fmla="*/ 17 w 35"/>
                <a:gd name="T27" fmla="*/ 1 h 6"/>
                <a:gd name="T28" fmla="*/ 12 w 35"/>
                <a:gd name="T29" fmla="*/ 1 h 6"/>
                <a:gd name="T30" fmla="*/ 6 w 35"/>
                <a:gd name="T31" fmla="*/ 1 h 6"/>
                <a:gd name="T32" fmla="*/ 0 w 35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8" name="Freeform 332"/>
            <p:cNvSpPr>
              <a:spLocks/>
            </p:cNvSpPr>
            <p:nvPr/>
          </p:nvSpPr>
          <p:spPr bwMode="auto">
            <a:xfrm>
              <a:off x="5316" y="1224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09" name="Freeform 333"/>
            <p:cNvSpPr>
              <a:spLocks/>
            </p:cNvSpPr>
            <p:nvPr/>
          </p:nvSpPr>
          <p:spPr bwMode="auto">
            <a:xfrm>
              <a:off x="5317" y="1205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0" name="Freeform 334"/>
            <p:cNvSpPr>
              <a:spLocks/>
            </p:cNvSpPr>
            <p:nvPr/>
          </p:nvSpPr>
          <p:spPr bwMode="auto">
            <a:xfrm>
              <a:off x="5316" y="1177"/>
              <a:ext cx="46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3 w 47"/>
                <a:gd name="T11" fmla="*/ 6 h 30"/>
                <a:gd name="T12" fmla="*/ 27 w 47"/>
                <a:gd name="T13" fmla="*/ 6 h 30"/>
                <a:gd name="T14" fmla="*/ 33 w 47"/>
                <a:gd name="T15" fmla="*/ 0 h 30"/>
                <a:gd name="T16" fmla="*/ 39 w 47"/>
                <a:gd name="T17" fmla="*/ 6 h 30"/>
                <a:gd name="T18" fmla="*/ 39 w 47"/>
                <a:gd name="T19" fmla="*/ 6 h 30"/>
                <a:gd name="T20" fmla="*/ 33 w 47"/>
                <a:gd name="T21" fmla="*/ 12 h 30"/>
                <a:gd name="T22" fmla="*/ 27 w 47"/>
                <a:gd name="T23" fmla="*/ 12 h 30"/>
                <a:gd name="T24" fmla="*/ 23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1" name="Freeform 335"/>
            <p:cNvSpPr>
              <a:spLocks/>
            </p:cNvSpPr>
            <p:nvPr/>
          </p:nvSpPr>
          <p:spPr bwMode="auto">
            <a:xfrm>
              <a:off x="5317" y="1159"/>
              <a:ext cx="41" cy="29"/>
            </a:xfrm>
            <a:custGeom>
              <a:avLst/>
              <a:gdLst>
                <a:gd name="T0" fmla="*/ 0 w 41"/>
                <a:gd name="T1" fmla="*/ 22 h 30"/>
                <a:gd name="T2" fmla="*/ 6 w 41"/>
                <a:gd name="T3" fmla="*/ 22 h 30"/>
                <a:gd name="T4" fmla="*/ 12 w 41"/>
                <a:gd name="T5" fmla="*/ 16 h 30"/>
                <a:gd name="T6" fmla="*/ 17 w 41"/>
                <a:gd name="T7" fmla="*/ 15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5 h 30"/>
                <a:gd name="T26" fmla="*/ 17 w 41"/>
                <a:gd name="T27" fmla="*/ 16 h 30"/>
                <a:gd name="T28" fmla="*/ 12 w 41"/>
                <a:gd name="T29" fmla="*/ 22 h 30"/>
                <a:gd name="T30" fmla="*/ 6 w 41"/>
                <a:gd name="T31" fmla="*/ 22 h 30"/>
                <a:gd name="T32" fmla="*/ 0 w 41"/>
                <a:gd name="T33" fmla="*/ 2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2" name="Freeform 336"/>
            <p:cNvSpPr>
              <a:spLocks/>
            </p:cNvSpPr>
            <p:nvPr/>
          </p:nvSpPr>
          <p:spPr bwMode="auto">
            <a:xfrm>
              <a:off x="5317" y="1148"/>
              <a:ext cx="35" cy="28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7 h 30"/>
                <a:gd name="T10" fmla="*/ 17 w 35"/>
                <a:gd name="T11" fmla="*/ 10 h 30"/>
                <a:gd name="T12" fmla="*/ 12 w 35"/>
                <a:gd name="T13" fmla="*/ 10 h 30"/>
                <a:gd name="T14" fmla="*/ 6 w 35"/>
                <a:gd name="T15" fmla="*/ 15 h 30"/>
                <a:gd name="T16" fmla="*/ 0 w 35"/>
                <a:gd name="T17" fmla="*/ 18 h 30"/>
                <a:gd name="T18" fmla="*/ 6 w 35"/>
                <a:gd name="T19" fmla="*/ 15 h 30"/>
                <a:gd name="T20" fmla="*/ 6 w 35"/>
                <a:gd name="T21" fmla="*/ 10 h 30"/>
                <a:gd name="T22" fmla="*/ 12 w 35"/>
                <a:gd name="T23" fmla="*/ 7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3" name="Freeform 337"/>
            <p:cNvSpPr>
              <a:spLocks/>
            </p:cNvSpPr>
            <p:nvPr/>
          </p:nvSpPr>
          <p:spPr bwMode="auto">
            <a:xfrm>
              <a:off x="5251" y="986"/>
              <a:ext cx="41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1 w 42"/>
                <a:gd name="T13" fmla="*/ 113 h 155"/>
                <a:gd name="T14" fmla="*/ 22 w 42"/>
                <a:gd name="T15" fmla="*/ 89 h 155"/>
                <a:gd name="T16" fmla="*/ 28 w 42"/>
                <a:gd name="T17" fmla="*/ 71 h 155"/>
                <a:gd name="T18" fmla="*/ 22 w 42"/>
                <a:gd name="T19" fmla="*/ 47 h 155"/>
                <a:gd name="T20" fmla="*/ 22 w 42"/>
                <a:gd name="T21" fmla="*/ 29 h 155"/>
                <a:gd name="T22" fmla="*/ 21 w 42"/>
                <a:gd name="T23" fmla="*/ 12 h 155"/>
                <a:gd name="T24" fmla="*/ 21 w 42"/>
                <a:gd name="T25" fmla="*/ 0 h 155"/>
                <a:gd name="T26" fmla="*/ 22 w 42"/>
                <a:gd name="T27" fmla="*/ 12 h 155"/>
                <a:gd name="T28" fmla="*/ 28 w 42"/>
                <a:gd name="T29" fmla="*/ 23 h 155"/>
                <a:gd name="T30" fmla="*/ 34 w 42"/>
                <a:gd name="T31" fmla="*/ 47 h 155"/>
                <a:gd name="T32" fmla="*/ 34 w 42"/>
                <a:gd name="T33" fmla="*/ 71 h 155"/>
                <a:gd name="T34" fmla="*/ 28 w 42"/>
                <a:gd name="T35" fmla="*/ 95 h 155"/>
                <a:gd name="T36" fmla="*/ 22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4" name="Freeform 338"/>
            <p:cNvSpPr>
              <a:spLocks/>
            </p:cNvSpPr>
            <p:nvPr/>
          </p:nvSpPr>
          <p:spPr bwMode="auto">
            <a:xfrm>
              <a:off x="5251" y="988"/>
              <a:ext cx="30" cy="24"/>
            </a:xfrm>
            <a:custGeom>
              <a:avLst/>
              <a:gdLst>
                <a:gd name="T0" fmla="*/ 30 w 30"/>
                <a:gd name="T1" fmla="*/ 31 h 23"/>
                <a:gd name="T2" fmla="*/ 30 w 30"/>
                <a:gd name="T3" fmla="*/ 25 h 23"/>
                <a:gd name="T4" fmla="*/ 24 w 30"/>
                <a:gd name="T5" fmla="*/ 20 h 23"/>
                <a:gd name="T6" fmla="*/ 18 w 30"/>
                <a:gd name="T7" fmla="*/ 20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20 h 23"/>
                <a:gd name="T26" fmla="*/ 18 w 30"/>
                <a:gd name="T27" fmla="*/ 20 h 23"/>
                <a:gd name="T28" fmla="*/ 24 w 30"/>
                <a:gd name="T29" fmla="*/ 25 h 23"/>
                <a:gd name="T30" fmla="*/ 30 w 30"/>
                <a:gd name="T31" fmla="*/ 25 h 23"/>
                <a:gd name="T32" fmla="*/ 30 w 30"/>
                <a:gd name="T33" fmla="*/ 3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5" name="Freeform 339"/>
            <p:cNvSpPr>
              <a:spLocks/>
            </p:cNvSpPr>
            <p:nvPr/>
          </p:nvSpPr>
          <p:spPr bwMode="auto">
            <a:xfrm>
              <a:off x="5251" y="997"/>
              <a:ext cx="36" cy="25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20 h 23"/>
                <a:gd name="T14" fmla="*/ 30 w 36"/>
                <a:gd name="T15" fmla="*/ 33 h 23"/>
                <a:gd name="T16" fmla="*/ 36 w 36"/>
                <a:gd name="T17" fmla="*/ 45 h 23"/>
                <a:gd name="T18" fmla="*/ 30 w 36"/>
                <a:gd name="T19" fmla="*/ 33 h 23"/>
                <a:gd name="T20" fmla="*/ 24 w 36"/>
                <a:gd name="T21" fmla="*/ 33 h 23"/>
                <a:gd name="T22" fmla="*/ 18 w 36"/>
                <a:gd name="T23" fmla="*/ 20 h 23"/>
                <a:gd name="T24" fmla="*/ 12 w 36"/>
                <a:gd name="T25" fmla="*/ 20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6" name="Freeform 340"/>
            <p:cNvSpPr>
              <a:spLocks/>
            </p:cNvSpPr>
            <p:nvPr/>
          </p:nvSpPr>
          <p:spPr bwMode="auto">
            <a:xfrm>
              <a:off x="5239" y="1019"/>
              <a:ext cx="48" cy="29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5 h 30"/>
                <a:gd name="T14" fmla="*/ 48 w 48"/>
                <a:gd name="T15" fmla="*/ 16 h 30"/>
                <a:gd name="T16" fmla="*/ 48 w 48"/>
                <a:gd name="T17" fmla="*/ 22 h 30"/>
                <a:gd name="T18" fmla="*/ 48 w 48"/>
                <a:gd name="T19" fmla="*/ 22 h 30"/>
                <a:gd name="T20" fmla="*/ 42 w 48"/>
                <a:gd name="T21" fmla="*/ 16 h 30"/>
                <a:gd name="T22" fmla="*/ 30 w 48"/>
                <a:gd name="T23" fmla="*/ 15 h 30"/>
                <a:gd name="T24" fmla="*/ 24 w 48"/>
                <a:gd name="T25" fmla="*/ 15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7" name="Freeform 341"/>
            <p:cNvSpPr>
              <a:spLocks/>
            </p:cNvSpPr>
            <p:nvPr/>
          </p:nvSpPr>
          <p:spPr bwMode="auto">
            <a:xfrm>
              <a:off x="5233" y="1044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8" name="Freeform 342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19" name="Freeform 343"/>
            <p:cNvSpPr>
              <a:spLocks/>
            </p:cNvSpPr>
            <p:nvPr/>
          </p:nvSpPr>
          <p:spPr bwMode="auto">
            <a:xfrm>
              <a:off x="5238" y="1083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0" name="Freeform 344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1" name="Freeform 345"/>
            <p:cNvSpPr>
              <a:spLocks/>
            </p:cNvSpPr>
            <p:nvPr/>
          </p:nvSpPr>
          <p:spPr bwMode="auto">
            <a:xfrm>
              <a:off x="5238" y="1117"/>
              <a:ext cx="18" cy="16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4 h 18"/>
                <a:gd name="T8" fmla="*/ 12 w 18"/>
                <a:gd name="T9" fmla="*/ 4 h 18"/>
                <a:gd name="T10" fmla="*/ 18 w 18"/>
                <a:gd name="T11" fmla="*/ 4 h 18"/>
                <a:gd name="T12" fmla="*/ 18 w 18"/>
                <a:gd name="T13" fmla="*/ 4 h 18"/>
                <a:gd name="T14" fmla="*/ 18 w 18"/>
                <a:gd name="T15" fmla="*/ 7 h 18"/>
                <a:gd name="T16" fmla="*/ 18 w 18"/>
                <a:gd name="T17" fmla="*/ 7 h 18"/>
                <a:gd name="T18" fmla="*/ 18 w 18"/>
                <a:gd name="T19" fmla="*/ 7 h 18"/>
                <a:gd name="T20" fmla="*/ 18 w 18"/>
                <a:gd name="T21" fmla="*/ 4 h 18"/>
                <a:gd name="T22" fmla="*/ 12 w 18"/>
                <a:gd name="T23" fmla="*/ 4 h 18"/>
                <a:gd name="T24" fmla="*/ 6 w 18"/>
                <a:gd name="T25" fmla="*/ 4 h 18"/>
                <a:gd name="T26" fmla="*/ 6 w 18"/>
                <a:gd name="T27" fmla="*/ 4 h 18"/>
                <a:gd name="T28" fmla="*/ 6 w 18"/>
                <a:gd name="T29" fmla="*/ 4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2" name="Freeform 346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3" name="Freeform 347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4" name="Freeform 348"/>
            <p:cNvSpPr>
              <a:spLocks/>
            </p:cNvSpPr>
            <p:nvPr/>
          </p:nvSpPr>
          <p:spPr bwMode="auto">
            <a:xfrm>
              <a:off x="5269" y="967"/>
              <a:ext cx="6" cy="25"/>
            </a:xfrm>
            <a:custGeom>
              <a:avLst/>
              <a:gdLst>
                <a:gd name="T0" fmla="*/ 6 w 6"/>
                <a:gd name="T1" fmla="*/ 32 h 24"/>
                <a:gd name="T2" fmla="*/ 6 w 6"/>
                <a:gd name="T3" fmla="*/ 26 h 24"/>
                <a:gd name="T4" fmla="*/ 6 w 6"/>
                <a:gd name="T5" fmla="*/ 20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26 h 24"/>
                <a:gd name="T16" fmla="*/ 6 w 6"/>
                <a:gd name="T17" fmla="*/ 3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5" name="Freeform 349"/>
            <p:cNvSpPr>
              <a:spLocks/>
            </p:cNvSpPr>
            <p:nvPr/>
          </p:nvSpPr>
          <p:spPr bwMode="auto">
            <a:xfrm>
              <a:off x="5281" y="978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6" name="Freeform 350"/>
            <p:cNvSpPr>
              <a:spLocks/>
            </p:cNvSpPr>
            <p:nvPr/>
          </p:nvSpPr>
          <p:spPr bwMode="auto">
            <a:xfrm>
              <a:off x="5263" y="1121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7" name="Freeform 351"/>
            <p:cNvSpPr>
              <a:spLocks/>
            </p:cNvSpPr>
            <p:nvPr/>
          </p:nvSpPr>
          <p:spPr bwMode="auto">
            <a:xfrm>
              <a:off x="5257" y="1135"/>
              <a:ext cx="30" cy="13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14 h 12"/>
                <a:gd name="T14" fmla="*/ 30 w 30"/>
                <a:gd name="T15" fmla="*/ 14 h 12"/>
                <a:gd name="T16" fmla="*/ 30 w 30"/>
                <a:gd name="T17" fmla="*/ 22 h 12"/>
                <a:gd name="T18" fmla="*/ 30 w 30"/>
                <a:gd name="T19" fmla="*/ 22 h 12"/>
                <a:gd name="T20" fmla="*/ 30 w 30"/>
                <a:gd name="T21" fmla="*/ 22 h 12"/>
                <a:gd name="T22" fmla="*/ 24 w 30"/>
                <a:gd name="T23" fmla="*/ 22 h 12"/>
                <a:gd name="T24" fmla="*/ 18 w 30"/>
                <a:gd name="T25" fmla="*/ 14 h 12"/>
                <a:gd name="T26" fmla="*/ 12 w 30"/>
                <a:gd name="T27" fmla="*/ 14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8" name="Freeform 352"/>
            <p:cNvSpPr>
              <a:spLocks/>
            </p:cNvSpPr>
            <p:nvPr/>
          </p:nvSpPr>
          <p:spPr bwMode="auto">
            <a:xfrm>
              <a:off x="5274" y="111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29" name="Freeform 353"/>
            <p:cNvSpPr>
              <a:spLocks/>
            </p:cNvSpPr>
            <p:nvPr/>
          </p:nvSpPr>
          <p:spPr bwMode="auto">
            <a:xfrm>
              <a:off x="5274" y="1086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0" name="Freeform 354"/>
            <p:cNvSpPr>
              <a:spLocks/>
            </p:cNvSpPr>
            <p:nvPr/>
          </p:nvSpPr>
          <p:spPr bwMode="auto">
            <a:xfrm>
              <a:off x="5287" y="1067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1" name="Freeform 355"/>
            <p:cNvSpPr>
              <a:spLocks/>
            </p:cNvSpPr>
            <p:nvPr/>
          </p:nvSpPr>
          <p:spPr bwMode="auto">
            <a:xfrm>
              <a:off x="5287" y="1034"/>
              <a:ext cx="42" cy="16"/>
            </a:xfrm>
            <a:custGeom>
              <a:avLst/>
              <a:gdLst>
                <a:gd name="T0" fmla="*/ 0 w 42"/>
                <a:gd name="T1" fmla="*/ 7 h 18"/>
                <a:gd name="T2" fmla="*/ 0 w 42"/>
                <a:gd name="T3" fmla="*/ 7 h 18"/>
                <a:gd name="T4" fmla="*/ 6 w 42"/>
                <a:gd name="T5" fmla="*/ 4 h 18"/>
                <a:gd name="T6" fmla="*/ 12 w 42"/>
                <a:gd name="T7" fmla="*/ 4 h 18"/>
                <a:gd name="T8" fmla="*/ 24 w 42"/>
                <a:gd name="T9" fmla="*/ 4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4 h 18"/>
                <a:gd name="T22" fmla="*/ 30 w 42"/>
                <a:gd name="T23" fmla="*/ 4 h 18"/>
                <a:gd name="T24" fmla="*/ 24 w 42"/>
                <a:gd name="T25" fmla="*/ 4 h 18"/>
                <a:gd name="T26" fmla="*/ 12 w 42"/>
                <a:gd name="T27" fmla="*/ 4 h 18"/>
                <a:gd name="T28" fmla="*/ 6 w 42"/>
                <a:gd name="T29" fmla="*/ 4 h 18"/>
                <a:gd name="T30" fmla="*/ 0 w 42"/>
                <a:gd name="T31" fmla="*/ 7 h 18"/>
                <a:gd name="T32" fmla="*/ 0 w 42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2" name="Freeform 356"/>
            <p:cNvSpPr>
              <a:spLocks/>
            </p:cNvSpPr>
            <p:nvPr/>
          </p:nvSpPr>
          <p:spPr bwMode="auto">
            <a:xfrm>
              <a:off x="5281" y="992"/>
              <a:ext cx="41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1 w 42"/>
                <a:gd name="T9" fmla="*/ 11 h 29"/>
                <a:gd name="T10" fmla="*/ 22 w 42"/>
                <a:gd name="T11" fmla="*/ 6 h 29"/>
                <a:gd name="T12" fmla="*/ 28 w 42"/>
                <a:gd name="T13" fmla="*/ 6 h 29"/>
                <a:gd name="T14" fmla="*/ 28 w 42"/>
                <a:gd name="T15" fmla="*/ 0 h 29"/>
                <a:gd name="T16" fmla="*/ 34 w 42"/>
                <a:gd name="T17" fmla="*/ 6 h 29"/>
                <a:gd name="T18" fmla="*/ 34 w 42"/>
                <a:gd name="T19" fmla="*/ 6 h 29"/>
                <a:gd name="T20" fmla="*/ 28 w 42"/>
                <a:gd name="T21" fmla="*/ 11 h 29"/>
                <a:gd name="T22" fmla="*/ 22 w 42"/>
                <a:gd name="T23" fmla="*/ 11 h 29"/>
                <a:gd name="T24" fmla="*/ 21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3" name="Freeform 357"/>
            <p:cNvSpPr>
              <a:spLocks/>
            </p:cNvSpPr>
            <p:nvPr/>
          </p:nvSpPr>
          <p:spPr bwMode="auto">
            <a:xfrm>
              <a:off x="5286" y="1047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4" name="Freeform 358"/>
            <p:cNvSpPr>
              <a:spLocks/>
            </p:cNvSpPr>
            <p:nvPr/>
          </p:nvSpPr>
          <p:spPr bwMode="auto">
            <a:xfrm>
              <a:off x="5239" y="1035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5" name="Freeform 359"/>
            <p:cNvSpPr>
              <a:spLocks/>
            </p:cNvSpPr>
            <p:nvPr/>
          </p:nvSpPr>
          <p:spPr bwMode="auto">
            <a:xfrm>
              <a:off x="5243" y="1010"/>
              <a:ext cx="42" cy="28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7 h 30"/>
                <a:gd name="T12" fmla="*/ 36 w 42"/>
                <a:gd name="T13" fmla="*/ 10 h 30"/>
                <a:gd name="T14" fmla="*/ 42 w 42"/>
                <a:gd name="T15" fmla="*/ 15 h 30"/>
                <a:gd name="T16" fmla="*/ 42 w 42"/>
                <a:gd name="T17" fmla="*/ 18 h 30"/>
                <a:gd name="T18" fmla="*/ 36 w 42"/>
                <a:gd name="T19" fmla="*/ 15 h 30"/>
                <a:gd name="T20" fmla="*/ 30 w 42"/>
                <a:gd name="T21" fmla="*/ 15 h 30"/>
                <a:gd name="T22" fmla="*/ 24 w 42"/>
                <a:gd name="T23" fmla="*/ 10 h 30"/>
                <a:gd name="T24" fmla="*/ 18 w 42"/>
                <a:gd name="T25" fmla="*/ 7 h 30"/>
                <a:gd name="T26" fmla="*/ 12 w 42"/>
                <a:gd name="T27" fmla="*/ 7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6" name="Freeform 360"/>
            <p:cNvSpPr>
              <a:spLocks/>
            </p:cNvSpPr>
            <p:nvPr/>
          </p:nvSpPr>
          <p:spPr bwMode="auto">
            <a:xfrm>
              <a:off x="5287" y="1009"/>
              <a:ext cx="36" cy="25"/>
            </a:xfrm>
            <a:custGeom>
              <a:avLst/>
              <a:gdLst>
                <a:gd name="T0" fmla="*/ 0 w 36"/>
                <a:gd name="T1" fmla="*/ 32 h 24"/>
                <a:gd name="T2" fmla="*/ 0 w 36"/>
                <a:gd name="T3" fmla="*/ 32 h 24"/>
                <a:gd name="T4" fmla="*/ 6 w 36"/>
                <a:gd name="T5" fmla="*/ 26 h 24"/>
                <a:gd name="T6" fmla="*/ 12 w 36"/>
                <a:gd name="T7" fmla="*/ 20 h 24"/>
                <a:gd name="T8" fmla="*/ 18 w 36"/>
                <a:gd name="T9" fmla="*/ 20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20 h 24"/>
                <a:gd name="T24" fmla="*/ 18 w 36"/>
                <a:gd name="T25" fmla="*/ 26 h 24"/>
                <a:gd name="T26" fmla="*/ 12 w 36"/>
                <a:gd name="T27" fmla="*/ 26 h 24"/>
                <a:gd name="T28" fmla="*/ 6 w 36"/>
                <a:gd name="T29" fmla="*/ 32 h 24"/>
                <a:gd name="T30" fmla="*/ 0 w 36"/>
                <a:gd name="T31" fmla="*/ 32 h 24"/>
                <a:gd name="T32" fmla="*/ 0 w 36"/>
                <a:gd name="T33" fmla="*/ 3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7" name="Freeform 361"/>
            <p:cNvSpPr>
              <a:spLocks/>
            </p:cNvSpPr>
            <p:nvPr/>
          </p:nvSpPr>
          <p:spPr bwMode="auto">
            <a:xfrm>
              <a:off x="5197" y="885"/>
              <a:ext cx="36" cy="17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9 h 18"/>
                <a:gd name="T14" fmla="*/ 30 w 36"/>
                <a:gd name="T15" fmla="*/ 9 h 18"/>
                <a:gd name="T16" fmla="*/ 36 w 36"/>
                <a:gd name="T17" fmla="*/ 10 h 18"/>
                <a:gd name="T18" fmla="*/ 30 w 36"/>
                <a:gd name="T19" fmla="*/ 10 h 18"/>
                <a:gd name="T20" fmla="*/ 24 w 36"/>
                <a:gd name="T21" fmla="*/ 9 h 18"/>
                <a:gd name="T22" fmla="*/ 18 w 36"/>
                <a:gd name="T23" fmla="*/ 9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8" name="Freeform 362"/>
            <p:cNvSpPr>
              <a:spLocks/>
            </p:cNvSpPr>
            <p:nvPr/>
          </p:nvSpPr>
          <p:spPr bwMode="auto">
            <a:xfrm>
              <a:off x="5191" y="901"/>
              <a:ext cx="42" cy="26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14 h 24"/>
                <a:gd name="T8" fmla="*/ 18 w 42"/>
                <a:gd name="T9" fmla="*/ 14 h 24"/>
                <a:gd name="T10" fmla="*/ 30 w 42"/>
                <a:gd name="T11" fmla="*/ 22 h 24"/>
                <a:gd name="T12" fmla="*/ 36 w 42"/>
                <a:gd name="T13" fmla="*/ 36 h 24"/>
                <a:gd name="T14" fmla="*/ 36 w 42"/>
                <a:gd name="T15" fmla="*/ 46 h 24"/>
                <a:gd name="T16" fmla="*/ 42 w 42"/>
                <a:gd name="T17" fmla="*/ 46 h 24"/>
                <a:gd name="T18" fmla="*/ 42 w 42"/>
                <a:gd name="T19" fmla="*/ 46 h 24"/>
                <a:gd name="T20" fmla="*/ 36 w 42"/>
                <a:gd name="T21" fmla="*/ 46 h 24"/>
                <a:gd name="T22" fmla="*/ 24 w 42"/>
                <a:gd name="T23" fmla="*/ 36 h 24"/>
                <a:gd name="T24" fmla="*/ 18 w 42"/>
                <a:gd name="T25" fmla="*/ 22 h 24"/>
                <a:gd name="T26" fmla="*/ 12 w 42"/>
                <a:gd name="T27" fmla="*/ 14 h 24"/>
                <a:gd name="T28" fmla="*/ 6 w 42"/>
                <a:gd name="T29" fmla="*/ 14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39" name="Freeform 363"/>
            <p:cNvSpPr>
              <a:spLocks/>
            </p:cNvSpPr>
            <p:nvPr/>
          </p:nvSpPr>
          <p:spPr bwMode="auto">
            <a:xfrm>
              <a:off x="5185" y="925"/>
              <a:ext cx="48" cy="25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20 h 24"/>
                <a:gd name="T12" fmla="*/ 36 w 48"/>
                <a:gd name="T13" fmla="*/ 26 h 24"/>
                <a:gd name="T14" fmla="*/ 42 w 48"/>
                <a:gd name="T15" fmla="*/ 32 h 24"/>
                <a:gd name="T16" fmla="*/ 48 w 48"/>
                <a:gd name="T17" fmla="*/ 32 h 24"/>
                <a:gd name="T18" fmla="*/ 42 w 48"/>
                <a:gd name="T19" fmla="*/ 32 h 24"/>
                <a:gd name="T20" fmla="*/ 36 w 48"/>
                <a:gd name="T21" fmla="*/ 32 h 24"/>
                <a:gd name="T22" fmla="*/ 30 w 48"/>
                <a:gd name="T23" fmla="*/ 26 h 24"/>
                <a:gd name="T24" fmla="*/ 24 w 48"/>
                <a:gd name="T25" fmla="*/ 20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0" name="Freeform 364"/>
            <p:cNvSpPr>
              <a:spLocks/>
            </p:cNvSpPr>
            <p:nvPr/>
          </p:nvSpPr>
          <p:spPr bwMode="auto">
            <a:xfrm>
              <a:off x="5191" y="938"/>
              <a:ext cx="36" cy="29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5 h 30"/>
                <a:gd name="T12" fmla="*/ 30 w 36"/>
                <a:gd name="T13" fmla="*/ 16 h 30"/>
                <a:gd name="T14" fmla="*/ 36 w 36"/>
                <a:gd name="T15" fmla="*/ 22 h 30"/>
                <a:gd name="T16" fmla="*/ 36 w 36"/>
                <a:gd name="T17" fmla="*/ 22 h 30"/>
                <a:gd name="T18" fmla="*/ 30 w 36"/>
                <a:gd name="T19" fmla="*/ 22 h 30"/>
                <a:gd name="T20" fmla="*/ 24 w 36"/>
                <a:gd name="T21" fmla="*/ 16 h 30"/>
                <a:gd name="T22" fmla="*/ 18 w 36"/>
                <a:gd name="T23" fmla="*/ 15 h 30"/>
                <a:gd name="T24" fmla="*/ 12 w 36"/>
                <a:gd name="T25" fmla="*/ 15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1" name="Freeform 365"/>
            <p:cNvSpPr>
              <a:spLocks/>
            </p:cNvSpPr>
            <p:nvPr/>
          </p:nvSpPr>
          <p:spPr bwMode="auto">
            <a:xfrm>
              <a:off x="5191" y="955"/>
              <a:ext cx="30" cy="26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14 h 24"/>
                <a:gd name="T10" fmla="*/ 18 w 30"/>
                <a:gd name="T11" fmla="*/ 22 h 24"/>
                <a:gd name="T12" fmla="*/ 24 w 30"/>
                <a:gd name="T13" fmla="*/ 22 h 24"/>
                <a:gd name="T14" fmla="*/ 30 w 30"/>
                <a:gd name="T15" fmla="*/ 36 h 24"/>
                <a:gd name="T16" fmla="*/ 30 w 30"/>
                <a:gd name="T17" fmla="*/ 46 h 24"/>
                <a:gd name="T18" fmla="*/ 30 w 30"/>
                <a:gd name="T19" fmla="*/ 46 h 24"/>
                <a:gd name="T20" fmla="*/ 24 w 30"/>
                <a:gd name="T21" fmla="*/ 36 h 24"/>
                <a:gd name="T22" fmla="*/ 18 w 30"/>
                <a:gd name="T23" fmla="*/ 22 h 24"/>
                <a:gd name="T24" fmla="*/ 12 w 30"/>
                <a:gd name="T25" fmla="*/ 22 h 24"/>
                <a:gd name="T26" fmla="*/ 6 w 30"/>
                <a:gd name="T27" fmla="*/ 14 h 24"/>
                <a:gd name="T28" fmla="*/ 6 w 30"/>
                <a:gd name="T29" fmla="*/ 14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2" name="Freeform 366"/>
            <p:cNvSpPr>
              <a:spLocks/>
            </p:cNvSpPr>
            <p:nvPr/>
          </p:nvSpPr>
          <p:spPr bwMode="auto">
            <a:xfrm>
              <a:off x="5191" y="966"/>
              <a:ext cx="24" cy="25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20 h 24"/>
                <a:gd name="T10" fmla="*/ 18 w 24"/>
                <a:gd name="T11" fmla="*/ 20 h 24"/>
                <a:gd name="T12" fmla="*/ 18 w 24"/>
                <a:gd name="T13" fmla="*/ 26 h 24"/>
                <a:gd name="T14" fmla="*/ 24 w 24"/>
                <a:gd name="T15" fmla="*/ 32 h 24"/>
                <a:gd name="T16" fmla="*/ 24 w 24"/>
                <a:gd name="T17" fmla="*/ 32 h 24"/>
                <a:gd name="T18" fmla="*/ 18 w 24"/>
                <a:gd name="T19" fmla="*/ 32 h 24"/>
                <a:gd name="T20" fmla="*/ 18 w 24"/>
                <a:gd name="T21" fmla="*/ 26 h 24"/>
                <a:gd name="T22" fmla="*/ 12 w 24"/>
                <a:gd name="T23" fmla="*/ 26 h 24"/>
                <a:gd name="T24" fmla="*/ 12 w 24"/>
                <a:gd name="T25" fmla="*/ 20 h 24"/>
                <a:gd name="T26" fmla="*/ 6 w 24"/>
                <a:gd name="T27" fmla="*/ 20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3" name="Freeform 367"/>
            <p:cNvSpPr>
              <a:spLocks/>
            </p:cNvSpPr>
            <p:nvPr/>
          </p:nvSpPr>
          <p:spPr bwMode="auto">
            <a:xfrm>
              <a:off x="5191" y="984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4" name="Freeform 368"/>
            <p:cNvSpPr>
              <a:spLocks/>
            </p:cNvSpPr>
            <p:nvPr/>
          </p:nvSpPr>
          <p:spPr bwMode="auto">
            <a:xfrm>
              <a:off x="5208" y="993"/>
              <a:ext cx="30" cy="4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1 h 6"/>
                <a:gd name="T20" fmla="*/ 30 w 30"/>
                <a:gd name="T21" fmla="*/ 1 h 6"/>
                <a:gd name="T22" fmla="*/ 24 w 30"/>
                <a:gd name="T23" fmla="*/ 1 h 6"/>
                <a:gd name="T24" fmla="*/ 18 w 30"/>
                <a:gd name="T25" fmla="*/ 1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5" name="Freeform 369"/>
            <p:cNvSpPr>
              <a:spLocks/>
            </p:cNvSpPr>
            <p:nvPr/>
          </p:nvSpPr>
          <p:spPr bwMode="auto">
            <a:xfrm>
              <a:off x="5208" y="997"/>
              <a:ext cx="24" cy="13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18 h 11"/>
                <a:gd name="T12" fmla="*/ 24 w 24"/>
                <a:gd name="T13" fmla="*/ 18 h 11"/>
                <a:gd name="T14" fmla="*/ 24 w 24"/>
                <a:gd name="T15" fmla="*/ 18 h 11"/>
                <a:gd name="T16" fmla="*/ 24 w 24"/>
                <a:gd name="T17" fmla="*/ 18 h 11"/>
                <a:gd name="T18" fmla="*/ 24 w 24"/>
                <a:gd name="T19" fmla="*/ 41 h 11"/>
                <a:gd name="T20" fmla="*/ 24 w 24"/>
                <a:gd name="T21" fmla="*/ 41 h 11"/>
                <a:gd name="T22" fmla="*/ 18 w 24"/>
                <a:gd name="T23" fmla="*/ 18 h 11"/>
                <a:gd name="T24" fmla="*/ 12 w 24"/>
                <a:gd name="T25" fmla="*/ 18 h 11"/>
                <a:gd name="T26" fmla="*/ 6 w 24"/>
                <a:gd name="T27" fmla="*/ 18 h 11"/>
                <a:gd name="T28" fmla="*/ 6 w 24"/>
                <a:gd name="T29" fmla="*/ 18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6" name="Freeform 370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7" name="Freeform 371"/>
            <p:cNvSpPr>
              <a:spLocks/>
            </p:cNvSpPr>
            <p:nvPr/>
          </p:nvSpPr>
          <p:spPr bwMode="auto">
            <a:xfrm>
              <a:off x="5226" y="960"/>
              <a:ext cx="30" cy="5"/>
            </a:xfrm>
            <a:custGeom>
              <a:avLst/>
              <a:gdLst>
                <a:gd name="T0" fmla="*/ 0 w 30"/>
                <a:gd name="T1" fmla="*/ 3 h 6"/>
                <a:gd name="T2" fmla="*/ 0 w 30"/>
                <a:gd name="T3" fmla="*/ 3 h 6"/>
                <a:gd name="T4" fmla="*/ 6 w 30"/>
                <a:gd name="T5" fmla="*/ 3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3 h 6"/>
                <a:gd name="T22" fmla="*/ 24 w 30"/>
                <a:gd name="T23" fmla="*/ 3 h 6"/>
                <a:gd name="T24" fmla="*/ 18 w 30"/>
                <a:gd name="T25" fmla="*/ 3 h 6"/>
                <a:gd name="T26" fmla="*/ 12 w 30"/>
                <a:gd name="T27" fmla="*/ 3 h 6"/>
                <a:gd name="T28" fmla="*/ 6 w 30"/>
                <a:gd name="T29" fmla="*/ 3 h 6"/>
                <a:gd name="T30" fmla="*/ 0 w 30"/>
                <a:gd name="T31" fmla="*/ 3 h 6"/>
                <a:gd name="T32" fmla="*/ 0 w 30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8" name="Freeform 372"/>
            <p:cNvSpPr>
              <a:spLocks/>
            </p:cNvSpPr>
            <p:nvPr/>
          </p:nvSpPr>
          <p:spPr bwMode="auto">
            <a:xfrm>
              <a:off x="5226" y="942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49" name="Freeform 373"/>
            <p:cNvSpPr>
              <a:spLocks/>
            </p:cNvSpPr>
            <p:nvPr/>
          </p:nvSpPr>
          <p:spPr bwMode="auto">
            <a:xfrm>
              <a:off x="5233" y="90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0" name="Freeform 374"/>
            <p:cNvSpPr>
              <a:spLocks/>
            </p:cNvSpPr>
            <p:nvPr/>
          </p:nvSpPr>
          <p:spPr bwMode="auto">
            <a:xfrm>
              <a:off x="5226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1" name="Freeform 375"/>
            <p:cNvSpPr>
              <a:spLocks/>
            </p:cNvSpPr>
            <p:nvPr/>
          </p:nvSpPr>
          <p:spPr bwMode="auto">
            <a:xfrm>
              <a:off x="5233" y="927"/>
              <a:ext cx="30" cy="17"/>
            </a:xfrm>
            <a:custGeom>
              <a:avLst/>
              <a:gdLst>
                <a:gd name="T0" fmla="*/ 0 w 30"/>
                <a:gd name="T1" fmla="*/ 10 h 18"/>
                <a:gd name="T2" fmla="*/ 0 w 30"/>
                <a:gd name="T3" fmla="*/ 9 h 18"/>
                <a:gd name="T4" fmla="*/ 6 w 30"/>
                <a:gd name="T5" fmla="*/ 9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9 h 18"/>
                <a:gd name="T26" fmla="*/ 12 w 30"/>
                <a:gd name="T27" fmla="*/ 9 h 18"/>
                <a:gd name="T28" fmla="*/ 6 w 30"/>
                <a:gd name="T29" fmla="*/ 9 h 18"/>
                <a:gd name="T30" fmla="*/ 0 w 30"/>
                <a:gd name="T31" fmla="*/ 9 h 18"/>
                <a:gd name="T32" fmla="*/ 0 w 3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2" name="Freeform 376"/>
            <p:cNvSpPr>
              <a:spLocks/>
            </p:cNvSpPr>
            <p:nvPr/>
          </p:nvSpPr>
          <p:spPr bwMode="auto">
            <a:xfrm>
              <a:off x="5191" y="913"/>
              <a:ext cx="42" cy="26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14 h 24"/>
                <a:gd name="T10" fmla="*/ 30 w 42"/>
                <a:gd name="T11" fmla="*/ 22 h 24"/>
                <a:gd name="T12" fmla="*/ 36 w 42"/>
                <a:gd name="T13" fmla="*/ 36 h 24"/>
                <a:gd name="T14" fmla="*/ 42 w 42"/>
                <a:gd name="T15" fmla="*/ 46 h 24"/>
                <a:gd name="T16" fmla="*/ 42 w 42"/>
                <a:gd name="T17" fmla="*/ 46 h 24"/>
                <a:gd name="T18" fmla="*/ 42 w 42"/>
                <a:gd name="T19" fmla="*/ 46 h 24"/>
                <a:gd name="T20" fmla="*/ 36 w 42"/>
                <a:gd name="T21" fmla="*/ 46 h 24"/>
                <a:gd name="T22" fmla="*/ 24 w 42"/>
                <a:gd name="T23" fmla="*/ 36 h 24"/>
                <a:gd name="T24" fmla="*/ 18 w 42"/>
                <a:gd name="T25" fmla="*/ 22 h 24"/>
                <a:gd name="T26" fmla="*/ 12 w 42"/>
                <a:gd name="T27" fmla="*/ 14 h 24"/>
                <a:gd name="T28" fmla="*/ 6 w 42"/>
                <a:gd name="T29" fmla="*/ 14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3" name="Freeform 377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4" name="Freeform 378"/>
            <p:cNvSpPr>
              <a:spLocks/>
            </p:cNvSpPr>
            <p:nvPr/>
          </p:nvSpPr>
          <p:spPr bwMode="auto">
            <a:xfrm>
              <a:off x="5226" y="896"/>
              <a:ext cx="36" cy="16"/>
            </a:xfrm>
            <a:custGeom>
              <a:avLst/>
              <a:gdLst>
                <a:gd name="T0" fmla="*/ 0 w 36"/>
                <a:gd name="T1" fmla="*/ 7 h 18"/>
                <a:gd name="T2" fmla="*/ 6 w 36"/>
                <a:gd name="T3" fmla="*/ 7 h 18"/>
                <a:gd name="T4" fmla="*/ 12 w 36"/>
                <a:gd name="T5" fmla="*/ 4 h 18"/>
                <a:gd name="T6" fmla="*/ 18 w 36"/>
                <a:gd name="T7" fmla="*/ 4 h 18"/>
                <a:gd name="T8" fmla="*/ 24 w 36"/>
                <a:gd name="T9" fmla="*/ 4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4 h 18"/>
                <a:gd name="T22" fmla="*/ 30 w 36"/>
                <a:gd name="T23" fmla="*/ 4 h 18"/>
                <a:gd name="T24" fmla="*/ 24 w 36"/>
                <a:gd name="T25" fmla="*/ 4 h 18"/>
                <a:gd name="T26" fmla="*/ 18 w 36"/>
                <a:gd name="T27" fmla="*/ 4 h 18"/>
                <a:gd name="T28" fmla="*/ 12 w 36"/>
                <a:gd name="T29" fmla="*/ 4 h 18"/>
                <a:gd name="T30" fmla="*/ 6 w 36"/>
                <a:gd name="T31" fmla="*/ 7 h 18"/>
                <a:gd name="T32" fmla="*/ 0 w 36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5" name="Freeform 379"/>
            <p:cNvSpPr>
              <a:spLocks/>
            </p:cNvSpPr>
            <p:nvPr/>
          </p:nvSpPr>
          <p:spPr bwMode="auto">
            <a:xfrm>
              <a:off x="4588" y="207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6" name="Freeform 380"/>
            <p:cNvSpPr>
              <a:spLocks/>
            </p:cNvSpPr>
            <p:nvPr/>
          </p:nvSpPr>
          <p:spPr bwMode="auto">
            <a:xfrm>
              <a:off x="4605" y="2086"/>
              <a:ext cx="11" cy="28"/>
            </a:xfrm>
            <a:custGeom>
              <a:avLst/>
              <a:gdLst>
                <a:gd name="T0" fmla="*/ 0 w 12"/>
                <a:gd name="T1" fmla="*/ 18 h 30"/>
                <a:gd name="T2" fmla="*/ 0 w 12"/>
                <a:gd name="T3" fmla="*/ 15 h 30"/>
                <a:gd name="T4" fmla="*/ 0 w 12"/>
                <a:gd name="T5" fmla="*/ 7 h 30"/>
                <a:gd name="T6" fmla="*/ 6 w 12"/>
                <a:gd name="T7" fmla="*/ 6 h 30"/>
                <a:gd name="T8" fmla="*/ 6 w 12"/>
                <a:gd name="T9" fmla="*/ 0 h 30"/>
                <a:gd name="T10" fmla="*/ 6 w 12"/>
                <a:gd name="T11" fmla="*/ 6 h 30"/>
                <a:gd name="T12" fmla="*/ 6 w 12"/>
                <a:gd name="T13" fmla="*/ 10 h 30"/>
                <a:gd name="T14" fmla="*/ 6 w 12"/>
                <a:gd name="T15" fmla="*/ 15 h 30"/>
                <a:gd name="T16" fmla="*/ 0 w 12"/>
                <a:gd name="T17" fmla="*/ 18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7" name="Freeform 381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8" name="Freeform 382"/>
            <p:cNvSpPr>
              <a:spLocks/>
            </p:cNvSpPr>
            <p:nvPr/>
          </p:nvSpPr>
          <p:spPr bwMode="auto">
            <a:xfrm>
              <a:off x="4450" y="2065"/>
              <a:ext cx="24" cy="5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3 h 6"/>
                <a:gd name="T20" fmla="*/ 0 w 24"/>
                <a:gd name="T21" fmla="*/ 3 h 6"/>
                <a:gd name="T22" fmla="*/ 6 w 24"/>
                <a:gd name="T23" fmla="*/ 3 h 6"/>
                <a:gd name="T24" fmla="*/ 6 w 24"/>
                <a:gd name="T25" fmla="*/ 3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59" name="Freeform 383"/>
            <p:cNvSpPr>
              <a:spLocks/>
            </p:cNvSpPr>
            <p:nvPr/>
          </p:nvSpPr>
          <p:spPr bwMode="auto">
            <a:xfrm>
              <a:off x="4457" y="204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0" name="Freeform 384"/>
            <p:cNvSpPr>
              <a:spLocks/>
            </p:cNvSpPr>
            <p:nvPr/>
          </p:nvSpPr>
          <p:spPr bwMode="auto">
            <a:xfrm>
              <a:off x="4610" y="2050"/>
              <a:ext cx="6" cy="37"/>
            </a:xfrm>
            <a:custGeom>
              <a:avLst/>
              <a:gdLst>
                <a:gd name="T0" fmla="*/ 0 w 6"/>
                <a:gd name="T1" fmla="*/ 44 h 36"/>
                <a:gd name="T2" fmla="*/ 0 w 6"/>
                <a:gd name="T3" fmla="*/ 32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32 h 36"/>
                <a:gd name="T16" fmla="*/ 0 w 6"/>
                <a:gd name="T17" fmla="*/ 4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1" name="Freeform 385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2" name="Freeform 386"/>
            <p:cNvSpPr>
              <a:spLocks/>
            </p:cNvSpPr>
            <p:nvPr/>
          </p:nvSpPr>
          <p:spPr bwMode="auto">
            <a:xfrm>
              <a:off x="4600" y="2050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3" name="Freeform 387"/>
            <p:cNvSpPr>
              <a:spLocks/>
            </p:cNvSpPr>
            <p:nvPr/>
          </p:nvSpPr>
          <p:spPr bwMode="auto">
            <a:xfrm>
              <a:off x="4588" y="2043"/>
              <a:ext cx="6" cy="29"/>
            </a:xfrm>
            <a:custGeom>
              <a:avLst/>
              <a:gdLst>
                <a:gd name="T0" fmla="*/ 6 w 6"/>
                <a:gd name="T1" fmla="*/ 22 h 30"/>
                <a:gd name="T2" fmla="*/ 0 w 6"/>
                <a:gd name="T3" fmla="*/ 16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16 h 30"/>
                <a:gd name="T16" fmla="*/ 6 w 6"/>
                <a:gd name="T17" fmla="*/ 2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4" name="Freeform 388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5" name="Freeform 389"/>
            <p:cNvSpPr>
              <a:spLocks/>
            </p:cNvSpPr>
            <p:nvPr/>
          </p:nvSpPr>
          <p:spPr bwMode="auto">
            <a:xfrm>
              <a:off x="4558" y="2023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6" name="Freeform 390"/>
            <p:cNvSpPr>
              <a:spLocks/>
            </p:cNvSpPr>
            <p:nvPr/>
          </p:nvSpPr>
          <p:spPr bwMode="auto">
            <a:xfrm>
              <a:off x="4540" y="2017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7" name="Freeform 391"/>
            <p:cNvSpPr>
              <a:spLocks/>
            </p:cNvSpPr>
            <p:nvPr/>
          </p:nvSpPr>
          <p:spPr bwMode="auto">
            <a:xfrm>
              <a:off x="4528" y="2017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8" name="Freeform 392"/>
            <p:cNvSpPr>
              <a:spLocks/>
            </p:cNvSpPr>
            <p:nvPr/>
          </p:nvSpPr>
          <p:spPr bwMode="auto">
            <a:xfrm>
              <a:off x="4498" y="2018"/>
              <a:ext cx="30" cy="50"/>
            </a:xfrm>
            <a:custGeom>
              <a:avLst/>
              <a:gdLst>
                <a:gd name="T0" fmla="*/ 30 w 30"/>
                <a:gd name="T1" fmla="*/ 66 h 48"/>
                <a:gd name="T2" fmla="*/ 24 w 30"/>
                <a:gd name="T3" fmla="*/ 58 h 48"/>
                <a:gd name="T4" fmla="*/ 18 w 30"/>
                <a:gd name="T5" fmla="*/ 52 h 48"/>
                <a:gd name="T6" fmla="*/ 12 w 30"/>
                <a:gd name="T7" fmla="*/ 40 h 48"/>
                <a:gd name="T8" fmla="*/ 6 w 30"/>
                <a:gd name="T9" fmla="*/ 32 h 48"/>
                <a:gd name="T10" fmla="*/ 6 w 30"/>
                <a:gd name="T11" fmla="*/ 26 h 48"/>
                <a:gd name="T12" fmla="*/ 0 w 30"/>
                <a:gd name="T13" fmla="*/ 20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20 h 48"/>
                <a:gd name="T24" fmla="*/ 18 w 30"/>
                <a:gd name="T25" fmla="*/ 26 h 48"/>
                <a:gd name="T26" fmla="*/ 18 w 30"/>
                <a:gd name="T27" fmla="*/ 32 h 48"/>
                <a:gd name="T28" fmla="*/ 24 w 30"/>
                <a:gd name="T29" fmla="*/ 40 h 48"/>
                <a:gd name="T30" fmla="*/ 24 w 30"/>
                <a:gd name="T31" fmla="*/ 52 h 48"/>
                <a:gd name="T32" fmla="*/ 30 w 30"/>
                <a:gd name="T33" fmla="*/ 6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69" name="Freeform 393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0" name="Freeform 394"/>
            <p:cNvSpPr>
              <a:spLocks/>
            </p:cNvSpPr>
            <p:nvPr/>
          </p:nvSpPr>
          <p:spPr bwMode="auto">
            <a:xfrm>
              <a:off x="4463" y="2030"/>
              <a:ext cx="29" cy="38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20 h 36"/>
                <a:gd name="T8" fmla="*/ 18 w 29"/>
                <a:gd name="T9" fmla="*/ 26 h 36"/>
                <a:gd name="T10" fmla="*/ 18 w 29"/>
                <a:gd name="T11" fmla="*/ 26 h 36"/>
                <a:gd name="T12" fmla="*/ 24 w 29"/>
                <a:gd name="T13" fmla="*/ 37 h 36"/>
                <a:gd name="T14" fmla="*/ 29 w 29"/>
                <a:gd name="T15" fmla="*/ 46 h 36"/>
                <a:gd name="T16" fmla="*/ 29 w 29"/>
                <a:gd name="T17" fmla="*/ 55 h 36"/>
                <a:gd name="T18" fmla="*/ 29 w 29"/>
                <a:gd name="T19" fmla="*/ 46 h 36"/>
                <a:gd name="T20" fmla="*/ 18 w 29"/>
                <a:gd name="T21" fmla="*/ 46 h 36"/>
                <a:gd name="T22" fmla="*/ 18 w 29"/>
                <a:gd name="T23" fmla="*/ 37 h 36"/>
                <a:gd name="T24" fmla="*/ 12 w 29"/>
                <a:gd name="T25" fmla="*/ 26 h 36"/>
                <a:gd name="T26" fmla="*/ 6 w 29"/>
                <a:gd name="T27" fmla="*/ 20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1" name="Freeform 395"/>
            <p:cNvSpPr>
              <a:spLocks/>
            </p:cNvSpPr>
            <p:nvPr/>
          </p:nvSpPr>
          <p:spPr bwMode="auto">
            <a:xfrm>
              <a:off x="4306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2" name="Freeform 396"/>
            <p:cNvSpPr>
              <a:spLocks/>
            </p:cNvSpPr>
            <p:nvPr/>
          </p:nvSpPr>
          <p:spPr bwMode="auto">
            <a:xfrm>
              <a:off x="4307" y="2102"/>
              <a:ext cx="18" cy="38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20 h 36"/>
                <a:gd name="T6" fmla="*/ 12 w 18"/>
                <a:gd name="T7" fmla="*/ 26 h 36"/>
                <a:gd name="T8" fmla="*/ 6 w 18"/>
                <a:gd name="T9" fmla="*/ 26 h 36"/>
                <a:gd name="T10" fmla="*/ 6 w 18"/>
                <a:gd name="T11" fmla="*/ 37 h 36"/>
                <a:gd name="T12" fmla="*/ 0 w 18"/>
                <a:gd name="T13" fmla="*/ 46 h 36"/>
                <a:gd name="T14" fmla="*/ 0 w 18"/>
                <a:gd name="T15" fmla="*/ 55 h 36"/>
                <a:gd name="T16" fmla="*/ 0 w 18"/>
                <a:gd name="T17" fmla="*/ 55 h 36"/>
                <a:gd name="T18" fmla="*/ 6 w 18"/>
                <a:gd name="T19" fmla="*/ 55 h 36"/>
                <a:gd name="T20" fmla="*/ 6 w 18"/>
                <a:gd name="T21" fmla="*/ 46 h 36"/>
                <a:gd name="T22" fmla="*/ 6 w 18"/>
                <a:gd name="T23" fmla="*/ 46 h 36"/>
                <a:gd name="T24" fmla="*/ 12 w 18"/>
                <a:gd name="T25" fmla="*/ 37 h 36"/>
                <a:gd name="T26" fmla="*/ 12 w 18"/>
                <a:gd name="T27" fmla="*/ 26 h 36"/>
                <a:gd name="T28" fmla="*/ 12 w 18"/>
                <a:gd name="T29" fmla="*/ 20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3" name="Freeform 397"/>
            <p:cNvSpPr>
              <a:spLocks/>
            </p:cNvSpPr>
            <p:nvPr/>
          </p:nvSpPr>
          <p:spPr bwMode="auto">
            <a:xfrm>
              <a:off x="4319" y="2102"/>
              <a:ext cx="24" cy="38"/>
            </a:xfrm>
            <a:custGeom>
              <a:avLst/>
              <a:gdLst>
                <a:gd name="T0" fmla="*/ 0 w 24"/>
                <a:gd name="T1" fmla="*/ 55 h 36"/>
                <a:gd name="T2" fmla="*/ 0 w 24"/>
                <a:gd name="T3" fmla="*/ 55 h 36"/>
                <a:gd name="T4" fmla="*/ 0 w 24"/>
                <a:gd name="T5" fmla="*/ 46 h 36"/>
                <a:gd name="T6" fmla="*/ 0 w 24"/>
                <a:gd name="T7" fmla="*/ 37 h 36"/>
                <a:gd name="T8" fmla="*/ 6 w 24"/>
                <a:gd name="T9" fmla="*/ 26 h 36"/>
                <a:gd name="T10" fmla="*/ 6 w 24"/>
                <a:gd name="T11" fmla="*/ 20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26 h 36"/>
                <a:gd name="T24" fmla="*/ 12 w 24"/>
                <a:gd name="T25" fmla="*/ 37 h 36"/>
                <a:gd name="T26" fmla="*/ 6 w 24"/>
                <a:gd name="T27" fmla="*/ 46 h 36"/>
                <a:gd name="T28" fmla="*/ 6 w 24"/>
                <a:gd name="T29" fmla="*/ 46 h 36"/>
                <a:gd name="T30" fmla="*/ 0 w 24"/>
                <a:gd name="T31" fmla="*/ 55 h 36"/>
                <a:gd name="T32" fmla="*/ 0 w 24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4" name="Freeform 398"/>
            <p:cNvSpPr>
              <a:spLocks/>
            </p:cNvSpPr>
            <p:nvPr/>
          </p:nvSpPr>
          <p:spPr bwMode="auto">
            <a:xfrm>
              <a:off x="4343" y="2098"/>
              <a:ext cx="30" cy="46"/>
            </a:xfrm>
            <a:custGeom>
              <a:avLst/>
              <a:gdLst>
                <a:gd name="T0" fmla="*/ 0 w 30"/>
                <a:gd name="T1" fmla="*/ 34 h 48"/>
                <a:gd name="T2" fmla="*/ 0 w 30"/>
                <a:gd name="T3" fmla="*/ 34 h 48"/>
                <a:gd name="T4" fmla="*/ 0 w 30"/>
                <a:gd name="T5" fmla="*/ 31 h 48"/>
                <a:gd name="T6" fmla="*/ 6 w 30"/>
                <a:gd name="T7" fmla="*/ 28 h 48"/>
                <a:gd name="T8" fmla="*/ 6 w 30"/>
                <a:gd name="T9" fmla="*/ 16 h 48"/>
                <a:gd name="T10" fmla="*/ 12 w 30"/>
                <a:gd name="T11" fmla="*/ 12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2 h 48"/>
                <a:gd name="T24" fmla="*/ 12 w 30"/>
                <a:gd name="T25" fmla="*/ 22 h 48"/>
                <a:gd name="T26" fmla="*/ 12 w 30"/>
                <a:gd name="T27" fmla="*/ 28 h 48"/>
                <a:gd name="T28" fmla="*/ 6 w 30"/>
                <a:gd name="T29" fmla="*/ 31 h 48"/>
                <a:gd name="T30" fmla="*/ 0 w 30"/>
                <a:gd name="T31" fmla="*/ 34 h 48"/>
                <a:gd name="T32" fmla="*/ 0 w 30"/>
                <a:gd name="T33" fmla="*/ 3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5" name="Freeform 399"/>
            <p:cNvSpPr>
              <a:spLocks/>
            </p:cNvSpPr>
            <p:nvPr/>
          </p:nvSpPr>
          <p:spPr bwMode="auto">
            <a:xfrm>
              <a:off x="4365" y="2103"/>
              <a:ext cx="36" cy="50"/>
            </a:xfrm>
            <a:custGeom>
              <a:avLst/>
              <a:gdLst>
                <a:gd name="T0" fmla="*/ 0 w 36"/>
                <a:gd name="T1" fmla="*/ 66 h 48"/>
                <a:gd name="T2" fmla="*/ 0 w 36"/>
                <a:gd name="T3" fmla="*/ 66 h 48"/>
                <a:gd name="T4" fmla="*/ 0 w 36"/>
                <a:gd name="T5" fmla="*/ 58 h 48"/>
                <a:gd name="T6" fmla="*/ 6 w 36"/>
                <a:gd name="T7" fmla="*/ 52 h 48"/>
                <a:gd name="T8" fmla="*/ 12 w 36"/>
                <a:gd name="T9" fmla="*/ 32 h 48"/>
                <a:gd name="T10" fmla="*/ 18 w 36"/>
                <a:gd name="T11" fmla="*/ 26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26 h 48"/>
                <a:gd name="T24" fmla="*/ 18 w 36"/>
                <a:gd name="T25" fmla="*/ 32 h 48"/>
                <a:gd name="T26" fmla="*/ 12 w 36"/>
                <a:gd name="T27" fmla="*/ 52 h 48"/>
                <a:gd name="T28" fmla="*/ 6 w 36"/>
                <a:gd name="T29" fmla="*/ 58 h 48"/>
                <a:gd name="T30" fmla="*/ 6 w 36"/>
                <a:gd name="T31" fmla="*/ 66 h 48"/>
                <a:gd name="T32" fmla="*/ 0 w 36"/>
                <a:gd name="T33" fmla="*/ 6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6" name="Freeform 400"/>
            <p:cNvSpPr>
              <a:spLocks/>
            </p:cNvSpPr>
            <p:nvPr/>
          </p:nvSpPr>
          <p:spPr bwMode="auto">
            <a:xfrm>
              <a:off x="4384" y="2103"/>
              <a:ext cx="36" cy="50"/>
            </a:xfrm>
            <a:custGeom>
              <a:avLst/>
              <a:gdLst>
                <a:gd name="T0" fmla="*/ 0 w 36"/>
                <a:gd name="T1" fmla="*/ 66 h 48"/>
                <a:gd name="T2" fmla="*/ 0 w 36"/>
                <a:gd name="T3" fmla="*/ 58 h 48"/>
                <a:gd name="T4" fmla="*/ 0 w 36"/>
                <a:gd name="T5" fmla="*/ 52 h 48"/>
                <a:gd name="T6" fmla="*/ 6 w 36"/>
                <a:gd name="T7" fmla="*/ 40 h 48"/>
                <a:gd name="T8" fmla="*/ 12 w 36"/>
                <a:gd name="T9" fmla="*/ 32 h 48"/>
                <a:gd name="T10" fmla="*/ 18 w 36"/>
                <a:gd name="T11" fmla="*/ 26 h 48"/>
                <a:gd name="T12" fmla="*/ 24 w 36"/>
                <a:gd name="T13" fmla="*/ 20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20 h 48"/>
                <a:gd name="T22" fmla="*/ 24 w 36"/>
                <a:gd name="T23" fmla="*/ 26 h 48"/>
                <a:gd name="T24" fmla="*/ 18 w 36"/>
                <a:gd name="T25" fmla="*/ 40 h 48"/>
                <a:gd name="T26" fmla="*/ 12 w 36"/>
                <a:gd name="T27" fmla="*/ 52 h 48"/>
                <a:gd name="T28" fmla="*/ 6 w 36"/>
                <a:gd name="T29" fmla="*/ 58 h 48"/>
                <a:gd name="T30" fmla="*/ 0 w 36"/>
                <a:gd name="T31" fmla="*/ 66 h 48"/>
                <a:gd name="T32" fmla="*/ 0 w 36"/>
                <a:gd name="T33" fmla="*/ 6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7" name="Freeform 401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8" name="Freeform 402"/>
            <p:cNvSpPr>
              <a:spLocks/>
            </p:cNvSpPr>
            <p:nvPr/>
          </p:nvSpPr>
          <p:spPr bwMode="auto">
            <a:xfrm>
              <a:off x="4419" y="2122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79" name="Freeform 403"/>
            <p:cNvSpPr>
              <a:spLocks/>
            </p:cNvSpPr>
            <p:nvPr/>
          </p:nvSpPr>
          <p:spPr bwMode="auto">
            <a:xfrm>
              <a:off x="4439" y="2126"/>
              <a:ext cx="18" cy="16"/>
            </a:xfrm>
            <a:custGeom>
              <a:avLst/>
              <a:gdLst>
                <a:gd name="T0" fmla="*/ 0 w 18"/>
                <a:gd name="T1" fmla="*/ 7 h 18"/>
                <a:gd name="T2" fmla="*/ 0 w 18"/>
                <a:gd name="T3" fmla="*/ 4 h 18"/>
                <a:gd name="T4" fmla="*/ 0 w 18"/>
                <a:gd name="T5" fmla="*/ 4 h 18"/>
                <a:gd name="T6" fmla="*/ 6 w 18"/>
                <a:gd name="T7" fmla="*/ 4 h 18"/>
                <a:gd name="T8" fmla="*/ 6 w 18"/>
                <a:gd name="T9" fmla="*/ 4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4 h 18"/>
                <a:gd name="T22" fmla="*/ 12 w 18"/>
                <a:gd name="T23" fmla="*/ 4 h 18"/>
                <a:gd name="T24" fmla="*/ 6 w 18"/>
                <a:gd name="T25" fmla="*/ 4 h 18"/>
                <a:gd name="T26" fmla="*/ 6 w 18"/>
                <a:gd name="T27" fmla="*/ 4 h 18"/>
                <a:gd name="T28" fmla="*/ 6 w 18"/>
                <a:gd name="T29" fmla="*/ 7 h 18"/>
                <a:gd name="T30" fmla="*/ 0 w 18"/>
                <a:gd name="T31" fmla="*/ 7 h 18"/>
                <a:gd name="T32" fmla="*/ 0 w 18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0" name="Freeform 404"/>
            <p:cNvSpPr>
              <a:spLocks/>
            </p:cNvSpPr>
            <p:nvPr/>
          </p:nvSpPr>
          <p:spPr bwMode="auto">
            <a:xfrm>
              <a:off x="4294" y="2110"/>
              <a:ext cx="19" cy="24"/>
            </a:xfrm>
            <a:custGeom>
              <a:avLst/>
              <a:gdLst>
                <a:gd name="T0" fmla="*/ 26 w 18"/>
                <a:gd name="T1" fmla="*/ 0 h 24"/>
                <a:gd name="T2" fmla="*/ 26 w 18"/>
                <a:gd name="T3" fmla="*/ 6 h 24"/>
                <a:gd name="T4" fmla="*/ 26 w 18"/>
                <a:gd name="T5" fmla="*/ 6 h 24"/>
                <a:gd name="T6" fmla="*/ 20 w 18"/>
                <a:gd name="T7" fmla="*/ 12 h 24"/>
                <a:gd name="T8" fmla="*/ 20 w 18"/>
                <a:gd name="T9" fmla="*/ 18 h 24"/>
                <a:gd name="T10" fmla="*/ 20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20 w 18"/>
                <a:gd name="T27" fmla="*/ 12 h 24"/>
                <a:gd name="T28" fmla="*/ 26 w 18"/>
                <a:gd name="T29" fmla="*/ 6 h 24"/>
                <a:gd name="T30" fmla="*/ 26 w 18"/>
                <a:gd name="T31" fmla="*/ 6 h 24"/>
                <a:gd name="T32" fmla="*/ 26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1" name="Freeform 405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2" name="Freeform 406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3" name="Freeform 407"/>
            <p:cNvSpPr>
              <a:spLocks/>
            </p:cNvSpPr>
            <p:nvPr/>
          </p:nvSpPr>
          <p:spPr bwMode="auto">
            <a:xfrm>
              <a:off x="4301" y="2087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4" name="Freeform 408"/>
            <p:cNvSpPr>
              <a:spLocks/>
            </p:cNvSpPr>
            <p:nvPr/>
          </p:nvSpPr>
          <p:spPr bwMode="auto">
            <a:xfrm>
              <a:off x="4444" y="209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5" name="Freeform 409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6" name="Freeform 410"/>
            <p:cNvSpPr>
              <a:spLocks/>
            </p:cNvSpPr>
            <p:nvPr/>
          </p:nvSpPr>
          <p:spPr bwMode="auto">
            <a:xfrm>
              <a:off x="4427" y="2081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7" name="Freeform 411"/>
            <p:cNvSpPr>
              <a:spLocks/>
            </p:cNvSpPr>
            <p:nvPr/>
          </p:nvSpPr>
          <p:spPr bwMode="auto">
            <a:xfrm>
              <a:off x="4409" y="2072"/>
              <a:ext cx="11" cy="38"/>
            </a:xfrm>
            <a:custGeom>
              <a:avLst/>
              <a:gdLst>
                <a:gd name="T0" fmla="*/ 6 w 12"/>
                <a:gd name="T1" fmla="*/ 55 h 36"/>
                <a:gd name="T2" fmla="*/ 6 w 12"/>
                <a:gd name="T3" fmla="*/ 37 h 36"/>
                <a:gd name="T4" fmla="*/ 0 w 12"/>
                <a:gd name="T5" fmla="*/ 20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6 w 12"/>
                <a:gd name="T13" fmla="*/ 20 h 36"/>
                <a:gd name="T14" fmla="*/ 6 w 12"/>
                <a:gd name="T15" fmla="*/ 37 h 36"/>
                <a:gd name="T16" fmla="*/ 6 w 12"/>
                <a:gd name="T17" fmla="*/ 5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8" name="Freeform 412"/>
            <p:cNvSpPr>
              <a:spLocks/>
            </p:cNvSpPr>
            <p:nvPr/>
          </p:nvSpPr>
          <p:spPr bwMode="auto">
            <a:xfrm>
              <a:off x="4391" y="2059"/>
              <a:ext cx="11" cy="4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6 w 12"/>
                <a:gd name="T21" fmla="*/ 18 h 42"/>
                <a:gd name="T22" fmla="*/ 6 w 12"/>
                <a:gd name="T23" fmla="*/ 30 h 42"/>
                <a:gd name="T24" fmla="*/ 6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89" name="Freeform 413"/>
            <p:cNvSpPr>
              <a:spLocks/>
            </p:cNvSpPr>
            <p:nvPr/>
          </p:nvSpPr>
          <p:spPr bwMode="auto">
            <a:xfrm>
              <a:off x="4349" y="2059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0" name="Freeform 414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1" name="Freeform 415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2" name="Freeform 416"/>
            <p:cNvSpPr>
              <a:spLocks/>
            </p:cNvSpPr>
            <p:nvPr/>
          </p:nvSpPr>
          <p:spPr bwMode="auto">
            <a:xfrm>
              <a:off x="4355" y="2099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3" name="Freeform 417"/>
            <p:cNvSpPr>
              <a:spLocks/>
            </p:cNvSpPr>
            <p:nvPr/>
          </p:nvSpPr>
          <p:spPr bwMode="auto">
            <a:xfrm>
              <a:off x="4331" y="2095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4" name="Freeform 418"/>
            <p:cNvSpPr>
              <a:spLocks/>
            </p:cNvSpPr>
            <p:nvPr/>
          </p:nvSpPr>
          <p:spPr bwMode="auto">
            <a:xfrm>
              <a:off x="4331" y="2059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5" name="Freeform 419"/>
            <p:cNvSpPr>
              <a:spLocks/>
            </p:cNvSpPr>
            <p:nvPr/>
          </p:nvSpPr>
          <p:spPr bwMode="auto">
            <a:xfrm>
              <a:off x="4193" y="2155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6" name="Freeform 420"/>
            <p:cNvSpPr>
              <a:spLocks/>
            </p:cNvSpPr>
            <p:nvPr/>
          </p:nvSpPr>
          <p:spPr bwMode="auto">
            <a:xfrm>
              <a:off x="4193" y="2163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7" name="Freeform 421"/>
            <p:cNvSpPr>
              <a:spLocks/>
            </p:cNvSpPr>
            <p:nvPr/>
          </p:nvSpPr>
          <p:spPr bwMode="auto">
            <a:xfrm>
              <a:off x="4206" y="2156"/>
              <a:ext cx="18" cy="37"/>
            </a:xfrm>
            <a:custGeom>
              <a:avLst/>
              <a:gdLst>
                <a:gd name="T0" fmla="*/ 0 w 18"/>
                <a:gd name="T1" fmla="*/ 54 h 35"/>
                <a:gd name="T2" fmla="*/ 0 w 18"/>
                <a:gd name="T3" fmla="*/ 45 h 35"/>
                <a:gd name="T4" fmla="*/ 0 w 18"/>
                <a:gd name="T5" fmla="*/ 45 h 35"/>
                <a:gd name="T6" fmla="*/ 0 w 18"/>
                <a:gd name="T7" fmla="*/ 35 h 35"/>
                <a:gd name="T8" fmla="*/ 0 w 18"/>
                <a:gd name="T9" fmla="*/ 25 h 35"/>
                <a:gd name="T10" fmla="*/ 6 w 18"/>
                <a:gd name="T11" fmla="*/ 25 h 35"/>
                <a:gd name="T12" fmla="*/ 12 w 18"/>
                <a:gd name="T13" fmla="*/ 19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9 h 35"/>
                <a:gd name="T22" fmla="*/ 12 w 18"/>
                <a:gd name="T23" fmla="*/ 25 h 35"/>
                <a:gd name="T24" fmla="*/ 6 w 18"/>
                <a:gd name="T25" fmla="*/ 25 h 35"/>
                <a:gd name="T26" fmla="*/ 6 w 18"/>
                <a:gd name="T27" fmla="*/ 35 h 35"/>
                <a:gd name="T28" fmla="*/ 0 w 18"/>
                <a:gd name="T29" fmla="*/ 45 h 35"/>
                <a:gd name="T30" fmla="*/ 0 w 18"/>
                <a:gd name="T31" fmla="*/ 45 h 35"/>
                <a:gd name="T32" fmla="*/ 0 w 18"/>
                <a:gd name="T33" fmla="*/ 5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8" name="Freeform 422"/>
            <p:cNvSpPr>
              <a:spLocks/>
            </p:cNvSpPr>
            <p:nvPr/>
          </p:nvSpPr>
          <p:spPr bwMode="auto">
            <a:xfrm>
              <a:off x="4223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799" name="Freeform 423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0" name="Freeform 424"/>
            <p:cNvSpPr>
              <a:spLocks/>
            </p:cNvSpPr>
            <p:nvPr/>
          </p:nvSpPr>
          <p:spPr bwMode="auto">
            <a:xfrm>
              <a:off x="4259" y="2161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1" name="Freeform 425"/>
            <p:cNvSpPr>
              <a:spLocks/>
            </p:cNvSpPr>
            <p:nvPr/>
          </p:nvSpPr>
          <p:spPr bwMode="auto">
            <a:xfrm>
              <a:off x="4278" y="2169"/>
              <a:ext cx="23" cy="28"/>
            </a:xfrm>
            <a:custGeom>
              <a:avLst/>
              <a:gdLst>
                <a:gd name="T0" fmla="*/ 0 w 23"/>
                <a:gd name="T1" fmla="*/ 18 h 30"/>
                <a:gd name="T2" fmla="*/ 0 w 23"/>
                <a:gd name="T3" fmla="*/ 15 h 30"/>
                <a:gd name="T4" fmla="*/ 0 w 23"/>
                <a:gd name="T5" fmla="*/ 15 h 30"/>
                <a:gd name="T6" fmla="*/ 0 w 23"/>
                <a:gd name="T7" fmla="*/ 10 h 30"/>
                <a:gd name="T8" fmla="*/ 5 w 23"/>
                <a:gd name="T9" fmla="*/ 7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7 h 30"/>
                <a:gd name="T24" fmla="*/ 11 w 23"/>
                <a:gd name="T25" fmla="*/ 10 h 30"/>
                <a:gd name="T26" fmla="*/ 5 w 23"/>
                <a:gd name="T27" fmla="*/ 15 h 30"/>
                <a:gd name="T28" fmla="*/ 5 w 23"/>
                <a:gd name="T29" fmla="*/ 15 h 30"/>
                <a:gd name="T30" fmla="*/ 0 w 23"/>
                <a:gd name="T31" fmla="*/ 18 h 30"/>
                <a:gd name="T32" fmla="*/ 0 w 23"/>
                <a:gd name="T33" fmla="*/ 18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2" name="Freeform 426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3" name="Freeform 427"/>
            <p:cNvSpPr>
              <a:spLocks/>
            </p:cNvSpPr>
            <p:nvPr/>
          </p:nvSpPr>
          <p:spPr bwMode="auto">
            <a:xfrm>
              <a:off x="4306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4" name="Freeform 428"/>
            <p:cNvSpPr>
              <a:spLocks/>
            </p:cNvSpPr>
            <p:nvPr/>
          </p:nvSpPr>
          <p:spPr bwMode="auto">
            <a:xfrm>
              <a:off x="4181" y="2169"/>
              <a:ext cx="19" cy="17"/>
            </a:xfrm>
            <a:custGeom>
              <a:avLst/>
              <a:gdLst>
                <a:gd name="T0" fmla="*/ 26 w 18"/>
                <a:gd name="T1" fmla="*/ 0 h 18"/>
                <a:gd name="T2" fmla="*/ 26 w 18"/>
                <a:gd name="T3" fmla="*/ 0 h 18"/>
                <a:gd name="T4" fmla="*/ 20 w 18"/>
                <a:gd name="T5" fmla="*/ 9 h 18"/>
                <a:gd name="T6" fmla="*/ 6 w 18"/>
                <a:gd name="T7" fmla="*/ 10 h 18"/>
                <a:gd name="T8" fmla="*/ 6 w 18"/>
                <a:gd name="T9" fmla="*/ 10 h 18"/>
                <a:gd name="T10" fmla="*/ 0 w 18"/>
                <a:gd name="T11" fmla="*/ 9 h 18"/>
                <a:gd name="T12" fmla="*/ 6 w 18"/>
                <a:gd name="T13" fmla="*/ 9 h 18"/>
                <a:gd name="T14" fmla="*/ 6 w 18"/>
                <a:gd name="T15" fmla="*/ 6 h 18"/>
                <a:gd name="T16" fmla="*/ 6 w 18"/>
                <a:gd name="T17" fmla="*/ 6 h 18"/>
                <a:gd name="T18" fmla="*/ 20 w 18"/>
                <a:gd name="T19" fmla="*/ 6 h 18"/>
                <a:gd name="T20" fmla="*/ 26 w 18"/>
                <a:gd name="T21" fmla="*/ 0 h 18"/>
                <a:gd name="T22" fmla="*/ 26 w 18"/>
                <a:gd name="T23" fmla="*/ 0 h 18"/>
                <a:gd name="T24" fmla="*/ 26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5" name="Freeform 429"/>
            <p:cNvSpPr>
              <a:spLocks/>
            </p:cNvSpPr>
            <p:nvPr/>
          </p:nvSpPr>
          <p:spPr bwMode="auto">
            <a:xfrm>
              <a:off x="4181" y="2155"/>
              <a:ext cx="19" cy="5"/>
            </a:xfrm>
            <a:custGeom>
              <a:avLst/>
              <a:gdLst>
                <a:gd name="T0" fmla="*/ 26 w 18"/>
                <a:gd name="T1" fmla="*/ 5 h 5"/>
                <a:gd name="T2" fmla="*/ 26 w 18"/>
                <a:gd name="T3" fmla="*/ 5 h 5"/>
                <a:gd name="T4" fmla="*/ 26 w 18"/>
                <a:gd name="T5" fmla="*/ 5 h 5"/>
                <a:gd name="T6" fmla="*/ 20 w 18"/>
                <a:gd name="T7" fmla="*/ 5 h 5"/>
                <a:gd name="T8" fmla="*/ 20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20 w 18"/>
                <a:gd name="T27" fmla="*/ 5 h 5"/>
                <a:gd name="T28" fmla="*/ 20 w 18"/>
                <a:gd name="T29" fmla="*/ 5 h 5"/>
                <a:gd name="T30" fmla="*/ 26 w 18"/>
                <a:gd name="T31" fmla="*/ 5 h 5"/>
                <a:gd name="T32" fmla="*/ 26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6" name="Freeform 430"/>
            <p:cNvSpPr>
              <a:spLocks/>
            </p:cNvSpPr>
            <p:nvPr/>
          </p:nvSpPr>
          <p:spPr bwMode="auto">
            <a:xfrm>
              <a:off x="4176" y="2168"/>
              <a:ext cx="24" cy="4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1 h 6"/>
                <a:gd name="T20" fmla="*/ 0 w 24"/>
                <a:gd name="T21" fmla="*/ 1 h 6"/>
                <a:gd name="T22" fmla="*/ 6 w 24"/>
                <a:gd name="T23" fmla="*/ 1 h 6"/>
                <a:gd name="T24" fmla="*/ 12 w 24"/>
                <a:gd name="T25" fmla="*/ 1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7" name="Freeform 431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8" name="Freeform 432"/>
            <p:cNvSpPr>
              <a:spLocks/>
            </p:cNvSpPr>
            <p:nvPr/>
          </p:nvSpPr>
          <p:spPr bwMode="auto">
            <a:xfrm>
              <a:off x="4313" y="2149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09" name="Freeform 433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0" name="Freeform 434"/>
            <p:cNvSpPr>
              <a:spLocks/>
            </p:cNvSpPr>
            <p:nvPr/>
          </p:nvSpPr>
          <p:spPr bwMode="auto">
            <a:xfrm>
              <a:off x="4294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1" name="Freeform 435"/>
            <p:cNvSpPr>
              <a:spLocks/>
            </p:cNvSpPr>
            <p:nvPr/>
          </p:nvSpPr>
          <p:spPr bwMode="auto">
            <a:xfrm>
              <a:off x="4283" y="2132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2" name="Freeform 436"/>
            <p:cNvSpPr>
              <a:spLocks/>
            </p:cNvSpPr>
            <p:nvPr/>
          </p:nvSpPr>
          <p:spPr bwMode="auto">
            <a:xfrm>
              <a:off x="4266" y="2128"/>
              <a:ext cx="12" cy="28"/>
            </a:xfrm>
            <a:custGeom>
              <a:avLst/>
              <a:gdLst>
                <a:gd name="T0" fmla="*/ 12 w 12"/>
                <a:gd name="T1" fmla="*/ 18 h 30"/>
                <a:gd name="T2" fmla="*/ 6 w 12"/>
                <a:gd name="T3" fmla="*/ 15 h 30"/>
                <a:gd name="T4" fmla="*/ 0 w 12"/>
                <a:gd name="T5" fmla="*/ 7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7 h 30"/>
                <a:gd name="T14" fmla="*/ 12 w 12"/>
                <a:gd name="T15" fmla="*/ 15 h 30"/>
                <a:gd name="T16" fmla="*/ 12 w 12"/>
                <a:gd name="T17" fmla="*/ 18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3" name="Freeform 437"/>
            <p:cNvSpPr>
              <a:spLocks/>
            </p:cNvSpPr>
            <p:nvPr/>
          </p:nvSpPr>
          <p:spPr bwMode="auto">
            <a:xfrm>
              <a:off x="4229" y="2119"/>
              <a:ext cx="19" cy="36"/>
            </a:xfrm>
            <a:custGeom>
              <a:avLst/>
              <a:gdLst>
                <a:gd name="T0" fmla="*/ 26 w 18"/>
                <a:gd name="T1" fmla="*/ 36 h 36"/>
                <a:gd name="T2" fmla="*/ 26 w 18"/>
                <a:gd name="T3" fmla="*/ 36 h 36"/>
                <a:gd name="T4" fmla="*/ 20 w 18"/>
                <a:gd name="T5" fmla="*/ 30 h 36"/>
                <a:gd name="T6" fmla="*/ 20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20 w 18"/>
                <a:gd name="T23" fmla="*/ 12 h 36"/>
                <a:gd name="T24" fmla="*/ 20 w 18"/>
                <a:gd name="T25" fmla="*/ 18 h 36"/>
                <a:gd name="T26" fmla="*/ 20 w 18"/>
                <a:gd name="T27" fmla="*/ 24 h 36"/>
                <a:gd name="T28" fmla="*/ 26 w 18"/>
                <a:gd name="T29" fmla="*/ 30 h 36"/>
                <a:gd name="T30" fmla="*/ 26 w 18"/>
                <a:gd name="T31" fmla="*/ 36 h 36"/>
                <a:gd name="T32" fmla="*/ 26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4" name="Freeform 438"/>
            <p:cNvSpPr>
              <a:spLocks/>
            </p:cNvSpPr>
            <p:nvPr/>
          </p:nvSpPr>
          <p:spPr bwMode="auto">
            <a:xfrm>
              <a:off x="4200" y="2128"/>
              <a:ext cx="24" cy="34"/>
            </a:xfrm>
            <a:custGeom>
              <a:avLst/>
              <a:gdLst>
                <a:gd name="T0" fmla="*/ 24 w 24"/>
                <a:gd name="T1" fmla="*/ 27 h 35"/>
                <a:gd name="T2" fmla="*/ 18 w 24"/>
                <a:gd name="T3" fmla="*/ 22 h 35"/>
                <a:gd name="T4" fmla="*/ 18 w 24"/>
                <a:gd name="T5" fmla="*/ 22 h 35"/>
                <a:gd name="T6" fmla="*/ 12 w 24"/>
                <a:gd name="T7" fmla="*/ 17 h 35"/>
                <a:gd name="T8" fmla="*/ 6 w 24"/>
                <a:gd name="T9" fmla="*/ 17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7 h 35"/>
                <a:gd name="T26" fmla="*/ 12 w 24"/>
                <a:gd name="T27" fmla="*/ 17 h 35"/>
                <a:gd name="T28" fmla="*/ 18 w 24"/>
                <a:gd name="T29" fmla="*/ 22 h 35"/>
                <a:gd name="T30" fmla="*/ 18 w 24"/>
                <a:gd name="T31" fmla="*/ 27 h 35"/>
                <a:gd name="T32" fmla="*/ 24 w 24"/>
                <a:gd name="T33" fmla="*/ 2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5" name="Freeform 439"/>
            <p:cNvSpPr>
              <a:spLocks/>
            </p:cNvSpPr>
            <p:nvPr/>
          </p:nvSpPr>
          <p:spPr bwMode="auto">
            <a:xfrm>
              <a:off x="4248" y="2128"/>
              <a:ext cx="18" cy="28"/>
            </a:xfrm>
            <a:custGeom>
              <a:avLst/>
              <a:gdLst>
                <a:gd name="T0" fmla="*/ 18 w 18"/>
                <a:gd name="T1" fmla="*/ 18 h 30"/>
                <a:gd name="T2" fmla="*/ 12 w 18"/>
                <a:gd name="T3" fmla="*/ 18 h 30"/>
                <a:gd name="T4" fmla="*/ 12 w 18"/>
                <a:gd name="T5" fmla="*/ 15 h 30"/>
                <a:gd name="T6" fmla="*/ 6 w 18"/>
                <a:gd name="T7" fmla="*/ 10 h 30"/>
                <a:gd name="T8" fmla="*/ 0 w 18"/>
                <a:gd name="T9" fmla="*/ 7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7 h 30"/>
                <a:gd name="T26" fmla="*/ 12 w 18"/>
                <a:gd name="T27" fmla="*/ 10 h 30"/>
                <a:gd name="T28" fmla="*/ 12 w 18"/>
                <a:gd name="T29" fmla="*/ 15 h 30"/>
                <a:gd name="T30" fmla="*/ 12 w 18"/>
                <a:gd name="T31" fmla="*/ 18 h 30"/>
                <a:gd name="T32" fmla="*/ 18 w 18"/>
                <a:gd name="T33" fmla="*/ 18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6" name="Freeform 440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7" name="Freeform 441"/>
            <p:cNvSpPr>
              <a:spLocks/>
            </p:cNvSpPr>
            <p:nvPr/>
          </p:nvSpPr>
          <p:spPr bwMode="auto">
            <a:xfrm>
              <a:off x="4210" y="2156"/>
              <a:ext cx="24" cy="37"/>
            </a:xfrm>
            <a:custGeom>
              <a:avLst/>
              <a:gdLst>
                <a:gd name="T0" fmla="*/ 0 w 24"/>
                <a:gd name="T1" fmla="*/ 54 h 35"/>
                <a:gd name="T2" fmla="*/ 0 w 24"/>
                <a:gd name="T3" fmla="*/ 54 h 35"/>
                <a:gd name="T4" fmla="*/ 6 w 24"/>
                <a:gd name="T5" fmla="*/ 45 h 35"/>
                <a:gd name="T6" fmla="*/ 6 w 24"/>
                <a:gd name="T7" fmla="*/ 35 h 35"/>
                <a:gd name="T8" fmla="*/ 6 w 24"/>
                <a:gd name="T9" fmla="*/ 25 h 35"/>
                <a:gd name="T10" fmla="*/ 12 w 24"/>
                <a:gd name="T11" fmla="*/ 19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9 h 35"/>
                <a:gd name="T22" fmla="*/ 18 w 24"/>
                <a:gd name="T23" fmla="*/ 25 h 35"/>
                <a:gd name="T24" fmla="*/ 12 w 24"/>
                <a:gd name="T25" fmla="*/ 35 h 35"/>
                <a:gd name="T26" fmla="*/ 12 w 24"/>
                <a:gd name="T27" fmla="*/ 45 h 35"/>
                <a:gd name="T28" fmla="*/ 6 w 24"/>
                <a:gd name="T29" fmla="*/ 45 h 35"/>
                <a:gd name="T30" fmla="*/ 6 w 24"/>
                <a:gd name="T31" fmla="*/ 54 h 35"/>
                <a:gd name="T32" fmla="*/ 0 w 24"/>
                <a:gd name="T33" fmla="*/ 5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8" name="Freeform 442"/>
            <p:cNvSpPr>
              <a:spLocks/>
            </p:cNvSpPr>
            <p:nvPr/>
          </p:nvSpPr>
          <p:spPr bwMode="auto">
            <a:xfrm>
              <a:off x="4211" y="2129"/>
              <a:ext cx="24" cy="34"/>
            </a:xfrm>
            <a:custGeom>
              <a:avLst/>
              <a:gdLst>
                <a:gd name="T0" fmla="*/ 24 w 24"/>
                <a:gd name="T1" fmla="*/ 27 h 35"/>
                <a:gd name="T2" fmla="*/ 24 w 24"/>
                <a:gd name="T3" fmla="*/ 22 h 35"/>
                <a:gd name="T4" fmla="*/ 18 w 24"/>
                <a:gd name="T5" fmla="*/ 17 h 35"/>
                <a:gd name="T6" fmla="*/ 12 w 24"/>
                <a:gd name="T7" fmla="*/ 17 h 35"/>
                <a:gd name="T8" fmla="*/ 12 w 24"/>
                <a:gd name="T9" fmla="*/ 17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7 h 35"/>
                <a:gd name="T28" fmla="*/ 18 w 24"/>
                <a:gd name="T29" fmla="*/ 17 h 35"/>
                <a:gd name="T30" fmla="*/ 24 w 24"/>
                <a:gd name="T31" fmla="*/ 22 h 35"/>
                <a:gd name="T32" fmla="*/ 24 w 24"/>
                <a:gd name="T33" fmla="*/ 2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19" name="Freeform 443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0" name="Freeform 444"/>
            <p:cNvSpPr>
              <a:spLocks/>
            </p:cNvSpPr>
            <p:nvPr/>
          </p:nvSpPr>
          <p:spPr bwMode="auto">
            <a:xfrm>
              <a:off x="5036" y="1752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1" name="Freeform 445"/>
            <p:cNvSpPr>
              <a:spLocks/>
            </p:cNvSpPr>
            <p:nvPr/>
          </p:nvSpPr>
          <p:spPr bwMode="auto">
            <a:xfrm>
              <a:off x="5263" y="1714"/>
              <a:ext cx="167" cy="125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3 h 126"/>
                <a:gd name="T38" fmla="*/ 48 w 167"/>
                <a:gd name="T39" fmla="*/ 76 h 126"/>
                <a:gd name="T40" fmla="*/ 48 w 167"/>
                <a:gd name="T41" fmla="*/ 88 h 126"/>
                <a:gd name="T42" fmla="*/ 54 w 167"/>
                <a:gd name="T43" fmla="*/ 88 h 126"/>
                <a:gd name="T44" fmla="*/ 60 w 167"/>
                <a:gd name="T45" fmla="*/ 88 h 126"/>
                <a:gd name="T46" fmla="*/ 66 w 167"/>
                <a:gd name="T47" fmla="*/ 88 h 126"/>
                <a:gd name="T48" fmla="*/ 71 w 167"/>
                <a:gd name="T49" fmla="*/ 94 h 126"/>
                <a:gd name="T50" fmla="*/ 77 w 167"/>
                <a:gd name="T51" fmla="*/ 100 h 126"/>
                <a:gd name="T52" fmla="*/ 83 w 167"/>
                <a:gd name="T53" fmla="*/ 106 h 126"/>
                <a:gd name="T54" fmla="*/ 89 w 167"/>
                <a:gd name="T55" fmla="*/ 112 h 126"/>
                <a:gd name="T56" fmla="*/ 89 w 167"/>
                <a:gd name="T57" fmla="*/ 118 h 126"/>
                <a:gd name="T58" fmla="*/ 95 w 167"/>
                <a:gd name="T59" fmla="*/ 112 h 126"/>
                <a:gd name="T60" fmla="*/ 101 w 167"/>
                <a:gd name="T61" fmla="*/ 112 h 126"/>
                <a:gd name="T62" fmla="*/ 107 w 167"/>
                <a:gd name="T63" fmla="*/ 106 h 126"/>
                <a:gd name="T64" fmla="*/ 119 w 167"/>
                <a:gd name="T65" fmla="*/ 106 h 126"/>
                <a:gd name="T66" fmla="*/ 131 w 167"/>
                <a:gd name="T67" fmla="*/ 106 h 126"/>
                <a:gd name="T68" fmla="*/ 143 w 167"/>
                <a:gd name="T69" fmla="*/ 106 h 126"/>
                <a:gd name="T70" fmla="*/ 155 w 167"/>
                <a:gd name="T71" fmla="*/ 106 h 126"/>
                <a:gd name="T72" fmla="*/ 167 w 167"/>
                <a:gd name="T73" fmla="*/ 112 h 126"/>
                <a:gd name="T74" fmla="*/ 161 w 167"/>
                <a:gd name="T75" fmla="*/ 106 h 126"/>
                <a:gd name="T76" fmla="*/ 161 w 167"/>
                <a:gd name="T77" fmla="*/ 100 h 126"/>
                <a:gd name="T78" fmla="*/ 155 w 167"/>
                <a:gd name="T79" fmla="*/ 94 h 126"/>
                <a:gd name="T80" fmla="*/ 155 w 167"/>
                <a:gd name="T81" fmla="*/ 88 h 126"/>
                <a:gd name="T82" fmla="*/ 149 w 167"/>
                <a:gd name="T83" fmla="*/ 76 h 126"/>
                <a:gd name="T84" fmla="*/ 155 w 167"/>
                <a:gd name="T85" fmla="*/ 70 h 126"/>
                <a:gd name="T86" fmla="*/ 155 w 167"/>
                <a:gd name="T87" fmla="*/ 63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2" name="Freeform 446"/>
            <p:cNvSpPr>
              <a:spLocks/>
            </p:cNvSpPr>
            <p:nvPr/>
          </p:nvSpPr>
          <p:spPr bwMode="auto">
            <a:xfrm>
              <a:off x="5177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3" name="Freeform 447"/>
            <p:cNvSpPr>
              <a:spLocks/>
            </p:cNvSpPr>
            <p:nvPr/>
          </p:nvSpPr>
          <p:spPr bwMode="auto">
            <a:xfrm>
              <a:off x="5131" y="1522"/>
              <a:ext cx="84" cy="175"/>
            </a:xfrm>
            <a:custGeom>
              <a:avLst/>
              <a:gdLst>
                <a:gd name="T0" fmla="*/ 48 w 84"/>
                <a:gd name="T1" fmla="*/ 189 h 173"/>
                <a:gd name="T2" fmla="*/ 42 w 84"/>
                <a:gd name="T3" fmla="*/ 183 h 173"/>
                <a:gd name="T4" fmla="*/ 30 w 84"/>
                <a:gd name="T5" fmla="*/ 183 h 173"/>
                <a:gd name="T6" fmla="*/ 24 w 84"/>
                <a:gd name="T7" fmla="*/ 183 h 173"/>
                <a:gd name="T8" fmla="*/ 30 w 84"/>
                <a:gd name="T9" fmla="*/ 177 h 173"/>
                <a:gd name="T10" fmla="*/ 30 w 84"/>
                <a:gd name="T11" fmla="*/ 171 h 173"/>
                <a:gd name="T12" fmla="*/ 42 w 84"/>
                <a:gd name="T13" fmla="*/ 171 h 173"/>
                <a:gd name="T14" fmla="*/ 48 w 84"/>
                <a:gd name="T15" fmla="*/ 165 h 173"/>
                <a:gd name="T16" fmla="*/ 54 w 84"/>
                <a:gd name="T17" fmla="*/ 159 h 173"/>
                <a:gd name="T18" fmla="*/ 54 w 84"/>
                <a:gd name="T19" fmla="*/ 159 h 173"/>
                <a:gd name="T20" fmla="*/ 54 w 84"/>
                <a:gd name="T21" fmla="*/ 153 h 173"/>
                <a:gd name="T22" fmla="*/ 48 w 84"/>
                <a:gd name="T23" fmla="*/ 153 h 173"/>
                <a:gd name="T24" fmla="*/ 48 w 84"/>
                <a:gd name="T25" fmla="*/ 147 h 173"/>
                <a:gd name="T26" fmla="*/ 36 w 84"/>
                <a:gd name="T27" fmla="*/ 147 h 173"/>
                <a:gd name="T28" fmla="*/ 30 w 84"/>
                <a:gd name="T29" fmla="*/ 153 h 173"/>
                <a:gd name="T30" fmla="*/ 30 w 84"/>
                <a:gd name="T31" fmla="*/ 159 h 173"/>
                <a:gd name="T32" fmla="*/ 30 w 84"/>
                <a:gd name="T33" fmla="*/ 165 h 173"/>
                <a:gd name="T34" fmla="*/ 24 w 84"/>
                <a:gd name="T35" fmla="*/ 165 h 173"/>
                <a:gd name="T36" fmla="*/ 18 w 84"/>
                <a:gd name="T37" fmla="*/ 165 h 173"/>
                <a:gd name="T38" fmla="*/ 18 w 84"/>
                <a:gd name="T39" fmla="*/ 165 h 173"/>
                <a:gd name="T40" fmla="*/ 18 w 84"/>
                <a:gd name="T41" fmla="*/ 159 h 173"/>
                <a:gd name="T42" fmla="*/ 18 w 84"/>
                <a:gd name="T43" fmla="*/ 153 h 173"/>
                <a:gd name="T44" fmla="*/ 24 w 84"/>
                <a:gd name="T45" fmla="*/ 147 h 173"/>
                <a:gd name="T46" fmla="*/ 24 w 84"/>
                <a:gd name="T47" fmla="*/ 136 h 173"/>
                <a:gd name="T48" fmla="*/ 30 w 84"/>
                <a:gd name="T49" fmla="*/ 136 h 173"/>
                <a:gd name="T50" fmla="*/ 30 w 84"/>
                <a:gd name="T51" fmla="*/ 127 h 173"/>
                <a:gd name="T52" fmla="*/ 24 w 84"/>
                <a:gd name="T53" fmla="*/ 127 h 173"/>
                <a:gd name="T54" fmla="*/ 24 w 84"/>
                <a:gd name="T55" fmla="*/ 121 h 173"/>
                <a:gd name="T56" fmla="*/ 12 w 84"/>
                <a:gd name="T57" fmla="*/ 121 h 173"/>
                <a:gd name="T58" fmla="*/ 12 w 84"/>
                <a:gd name="T59" fmla="*/ 121 h 173"/>
                <a:gd name="T60" fmla="*/ 6 w 84"/>
                <a:gd name="T61" fmla="*/ 121 h 173"/>
                <a:gd name="T62" fmla="*/ 6 w 84"/>
                <a:gd name="T63" fmla="*/ 121 h 173"/>
                <a:gd name="T64" fmla="*/ 0 w 84"/>
                <a:gd name="T65" fmla="*/ 109 h 173"/>
                <a:gd name="T66" fmla="*/ 6 w 84"/>
                <a:gd name="T67" fmla="*/ 73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56 h 173"/>
                <a:gd name="T86" fmla="*/ 72 w 84"/>
                <a:gd name="T87" fmla="*/ 73 h 173"/>
                <a:gd name="T88" fmla="*/ 78 w 84"/>
                <a:gd name="T89" fmla="*/ 91 h 173"/>
                <a:gd name="T90" fmla="*/ 84 w 84"/>
                <a:gd name="T91" fmla="*/ 109 h 173"/>
                <a:gd name="T92" fmla="*/ 84 w 84"/>
                <a:gd name="T93" fmla="*/ 121 h 173"/>
                <a:gd name="T94" fmla="*/ 84 w 84"/>
                <a:gd name="T95" fmla="*/ 147 h 173"/>
                <a:gd name="T96" fmla="*/ 72 w 84"/>
                <a:gd name="T97" fmla="*/ 171 h 173"/>
                <a:gd name="T98" fmla="*/ 60 w 84"/>
                <a:gd name="T99" fmla="*/ 183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4" name="Freeform 448"/>
            <p:cNvSpPr>
              <a:spLocks/>
            </p:cNvSpPr>
            <p:nvPr/>
          </p:nvSpPr>
          <p:spPr bwMode="auto">
            <a:xfrm>
              <a:off x="4994" y="1608"/>
              <a:ext cx="423" cy="300"/>
            </a:xfrm>
            <a:custGeom>
              <a:avLst/>
              <a:gdLst>
                <a:gd name="T0" fmla="*/ 197 w 424"/>
                <a:gd name="T1" fmla="*/ 260 h 299"/>
                <a:gd name="T2" fmla="*/ 179 w 424"/>
                <a:gd name="T3" fmla="*/ 289 h 299"/>
                <a:gd name="T4" fmla="*/ 173 w 424"/>
                <a:gd name="T5" fmla="*/ 295 h 299"/>
                <a:gd name="T6" fmla="*/ 149 w 424"/>
                <a:gd name="T7" fmla="*/ 260 h 299"/>
                <a:gd name="T8" fmla="*/ 131 w 424"/>
                <a:gd name="T9" fmla="*/ 248 h 299"/>
                <a:gd name="T10" fmla="*/ 120 w 424"/>
                <a:gd name="T11" fmla="*/ 218 h 299"/>
                <a:gd name="T12" fmla="*/ 126 w 424"/>
                <a:gd name="T13" fmla="*/ 170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70 h 299"/>
                <a:gd name="T22" fmla="*/ 72 w 424"/>
                <a:gd name="T23" fmla="*/ 194 h 299"/>
                <a:gd name="T24" fmla="*/ 48 w 424"/>
                <a:gd name="T25" fmla="*/ 188 h 299"/>
                <a:gd name="T26" fmla="*/ 24 w 424"/>
                <a:gd name="T27" fmla="*/ 176 h 299"/>
                <a:gd name="T28" fmla="*/ 12 w 424"/>
                <a:gd name="T29" fmla="*/ 164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2 w 424"/>
                <a:gd name="T59" fmla="*/ 90 h 299"/>
                <a:gd name="T60" fmla="*/ 219 w 424"/>
                <a:gd name="T61" fmla="*/ 66 h 299"/>
                <a:gd name="T62" fmla="*/ 255 w 424"/>
                <a:gd name="T63" fmla="*/ 12 h 299"/>
                <a:gd name="T64" fmla="*/ 303 w 424"/>
                <a:gd name="T65" fmla="*/ 0 h 299"/>
                <a:gd name="T66" fmla="*/ 332 w 424"/>
                <a:gd name="T67" fmla="*/ 6 h 299"/>
                <a:gd name="T68" fmla="*/ 368 w 424"/>
                <a:gd name="T69" fmla="*/ 18 h 299"/>
                <a:gd name="T70" fmla="*/ 398 w 424"/>
                <a:gd name="T71" fmla="*/ 24 h 299"/>
                <a:gd name="T72" fmla="*/ 410 w 424"/>
                <a:gd name="T73" fmla="*/ 30 h 299"/>
                <a:gd name="T74" fmla="*/ 368 w 424"/>
                <a:gd name="T75" fmla="*/ 84 h 299"/>
                <a:gd name="T76" fmla="*/ 327 w 424"/>
                <a:gd name="T77" fmla="*/ 108 h 299"/>
                <a:gd name="T78" fmla="*/ 279 w 424"/>
                <a:gd name="T79" fmla="*/ 126 h 299"/>
                <a:gd name="T80" fmla="*/ 243 w 424"/>
                <a:gd name="T81" fmla="*/ 114 h 299"/>
                <a:gd name="T82" fmla="*/ 213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19 w 424"/>
                <a:gd name="T93" fmla="*/ 108 h 299"/>
                <a:gd name="T94" fmla="*/ 249 w 424"/>
                <a:gd name="T95" fmla="*/ 114 h 299"/>
                <a:gd name="T96" fmla="*/ 291 w 424"/>
                <a:gd name="T97" fmla="*/ 164 h 299"/>
                <a:gd name="T98" fmla="*/ 309 w 424"/>
                <a:gd name="T99" fmla="*/ 218 h 299"/>
                <a:gd name="T100" fmla="*/ 297 w 424"/>
                <a:gd name="T101" fmla="*/ 230 h 299"/>
                <a:gd name="T102" fmla="*/ 249 w 424"/>
                <a:gd name="T103" fmla="*/ 212 h 299"/>
                <a:gd name="T104" fmla="*/ 213 w 424"/>
                <a:gd name="T105" fmla="*/ 206 h 299"/>
                <a:gd name="T106" fmla="*/ 197 w 424"/>
                <a:gd name="T107" fmla="*/ 176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64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5" name="Freeform 449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6" name="Freeform 450"/>
            <p:cNvSpPr>
              <a:spLocks/>
            </p:cNvSpPr>
            <p:nvPr/>
          </p:nvSpPr>
          <p:spPr bwMode="auto">
            <a:xfrm>
              <a:off x="5136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7" name="Freeform 451"/>
            <p:cNvSpPr>
              <a:spLocks/>
            </p:cNvSpPr>
            <p:nvPr/>
          </p:nvSpPr>
          <p:spPr bwMode="auto">
            <a:xfrm>
              <a:off x="5167" y="1657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8" name="Freeform 452"/>
            <p:cNvSpPr>
              <a:spLocks/>
            </p:cNvSpPr>
            <p:nvPr/>
          </p:nvSpPr>
          <p:spPr bwMode="auto">
            <a:xfrm>
              <a:off x="5130" y="1677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29" name="Freeform 453"/>
            <p:cNvSpPr>
              <a:spLocks/>
            </p:cNvSpPr>
            <p:nvPr/>
          </p:nvSpPr>
          <p:spPr bwMode="auto">
            <a:xfrm>
              <a:off x="5108" y="1659"/>
              <a:ext cx="17" cy="13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14 h 12"/>
                <a:gd name="T6" fmla="*/ 0 w 17"/>
                <a:gd name="T7" fmla="*/ 14 h 12"/>
                <a:gd name="T8" fmla="*/ 6 w 17"/>
                <a:gd name="T9" fmla="*/ 22 h 12"/>
                <a:gd name="T10" fmla="*/ 6 w 17"/>
                <a:gd name="T11" fmla="*/ 22 h 12"/>
                <a:gd name="T12" fmla="*/ 12 w 17"/>
                <a:gd name="T13" fmla="*/ 22 h 12"/>
                <a:gd name="T14" fmla="*/ 12 w 17"/>
                <a:gd name="T15" fmla="*/ 22 h 12"/>
                <a:gd name="T16" fmla="*/ 17 w 17"/>
                <a:gd name="T17" fmla="*/ 22 h 12"/>
                <a:gd name="T18" fmla="*/ 17 w 17"/>
                <a:gd name="T19" fmla="*/ 22 h 12"/>
                <a:gd name="T20" fmla="*/ 17 w 17"/>
                <a:gd name="T21" fmla="*/ 14 h 12"/>
                <a:gd name="T22" fmla="*/ 17 w 17"/>
                <a:gd name="T23" fmla="*/ 14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0" name="Freeform 454"/>
            <p:cNvSpPr>
              <a:spLocks/>
            </p:cNvSpPr>
            <p:nvPr/>
          </p:nvSpPr>
          <p:spPr bwMode="auto">
            <a:xfrm>
              <a:off x="5101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1" name="Freeform 455"/>
            <p:cNvSpPr>
              <a:spLocks/>
            </p:cNvSpPr>
            <p:nvPr/>
          </p:nvSpPr>
          <p:spPr bwMode="auto">
            <a:xfrm>
              <a:off x="5125" y="1708"/>
              <a:ext cx="11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6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2" name="Freeform 456"/>
            <p:cNvSpPr>
              <a:spLocks/>
            </p:cNvSpPr>
            <p:nvPr/>
          </p:nvSpPr>
          <p:spPr bwMode="auto">
            <a:xfrm>
              <a:off x="5143" y="1688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3" name="Freeform 457"/>
            <p:cNvSpPr>
              <a:spLocks/>
            </p:cNvSpPr>
            <p:nvPr/>
          </p:nvSpPr>
          <p:spPr bwMode="auto">
            <a:xfrm>
              <a:off x="5161" y="1694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4" name="Freeform 458"/>
            <p:cNvSpPr>
              <a:spLocks/>
            </p:cNvSpPr>
            <p:nvPr/>
          </p:nvSpPr>
          <p:spPr bwMode="auto">
            <a:xfrm>
              <a:off x="5012" y="1712"/>
              <a:ext cx="108" cy="71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36 h 72"/>
                <a:gd name="T60" fmla="*/ 24 w 108"/>
                <a:gd name="T61" fmla="*/ 40 h 72"/>
                <a:gd name="T62" fmla="*/ 6 w 108"/>
                <a:gd name="T63" fmla="*/ 40 h 72"/>
                <a:gd name="T64" fmla="*/ 0 w 108"/>
                <a:gd name="T65" fmla="*/ 46 h 72"/>
                <a:gd name="T66" fmla="*/ 12 w 108"/>
                <a:gd name="T67" fmla="*/ 46 h 72"/>
                <a:gd name="T68" fmla="*/ 30 w 108"/>
                <a:gd name="T69" fmla="*/ 40 h 72"/>
                <a:gd name="T70" fmla="*/ 48 w 108"/>
                <a:gd name="T71" fmla="*/ 36 h 72"/>
                <a:gd name="T72" fmla="*/ 48 w 108"/>
                <a:gd name="T73" fmla="*/ 52 h 72"/>
                <a:gd name="T74" fmla="*/ 36 w 108"/>
                <a:gd name="T75" fmla="*/ 64 h 72"/>
                <a:gd name="T76" fmla="*/ 42 w 108"/>
                <a:gd name="T77" fmla="*/ 64 h 72"/>
                <a:gd name="T78" fmla="*/ 54 w 108"/>
                <a:gd name="T79" fmla="*/ 40 h 72"/>
                <a:gd name="T80" fmla="*/ 60 w 108"/>
                <a:gd name="T81" fmla="*/ 36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52 h 72"/>
                <a:gd name="T88" fmla="*/ 72 w 108"/>
                <a:gd name="T89" fmla="*/ 58 h 72"/>
                <a:gd name="T90" fmla="*/ 78 w 108"/>
                <a:gd name="T91" fmla="*/ 52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46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5" name="Freeform 459"/>
            <p:cNvSpPr>
              <a:spLocks/>
            </p:cNvSpPr>
            <p:nvPr/>
          </p:nvSpPr>
          <p:spPr bwMode="auto">
            <a:xfrm>
              <a:off x="5023" y="1582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6" name="Freeform 460"/>
            <p:cNvSpPr>
              <a:spLocks/>
            </p:cNvSpPr>
            <p:nvPr/>
          </p:nvSpPr>
          <p:spPr bwMode="auto">
            <a:xfrm>
              <a:off x="5148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7" name="Freeform 461"/>
            <p:cNvSpPr>
              <a:spLocks/>
            </p:cNvSpPr>
            <p:nvPr/>
          </p:nvSpPr>
          <p:spPr bwMode="auto">
            <a:xfrm>
              <a:off x="5137" y="1616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8" name="Freeform 462"/>
            <p:cNvSpPr>
              <a:spLocks/>
            </p:cNvSpPr>
            <p:nvPr/>
          </p:nvSpPr>
          <p:spPr bwMode="auto">
            <a:xfrm>
              <a:off x="5209" y="1616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39" name="Freeform 463"/>
            <p:cNvSpPr>
              <a:spLocks/>
            </p:cNvSpPr>
            <p:nvPr/>
          </p:nvSpPr>
          <p:spPr bwMode="auto">
            <a:xfrm>
              <a:off x="5178" y="1719"/>
              <a:ext cx="119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64 w 120"/>
                <a:gd name="T9" fmla="*/ 6 h 102"/>
                <a:gd name="T10" fmla="*/ 76 w 120"/>
                <a:gd name="T11" fmla="*/ 12 h 102"/>
                <a:gd name="T12" fmla="*/ 64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0 w 120"/>
                <a:gd name="T25" fmla="*/ 24 h 102"/>
                <a:gd name="T26" fmla="*/ 82 w 120"/>
                <a:gd name="T27" fmla="*/ 30 h 102"/>
                <a:gd name="T28" fmla="*/ 100 w 120"/>
                <a:gd name="T29" fmla="*/ 36 h 102"/>
                <a:gd name="T30" fmla="*/ 100 w 120"/>
                <a:gd name="T31" fmla="*/ 42 h 102"/>
                <a:gd name="T32" fmla="*/ 88 w 120"/>
                <a:gd name="T33" fmla="*/ 36 h 102"/>
                <a:gd name="T34" fmla="*/ 70 w 120"/>
                <a:gd name="T35" fmla="*/ 30 h 102"/>
                <a:gd name="T36" fmla="*/ 60 w 120"/>
                <a:gd name="T37" fmla="*/ 36 h 102"/>
                <a:gd name="T38" fmla="*/ 64 w 120"/>
                <a:gd name="T39" fmla="*/ 42 h 102"/>
                <a:gd name="T40" fmla="*/ 76 w 120"/>
                <a:gd name="T41" fmla="*/ 48 h 102"/>
                <a:gd name="T42" fmla="*/ 100 w 120"/>
                <a:gd name="T43" fmla="*/ 54 h 102"/>
                <a:gd name="T44" fmla="*/ 112 w 120"/>
                <a:gd name="T45" fmla="*/ 66 h 102"/>
                <a:gd name="T46" fmla="*/ 100 w 120"/>
                <a:gd name="T47" fmla="*/ 60 h 102"/>
                <a:gd name="T48" fmla="*/ 88 w 120"/>
                <a:gd name="T49" fmla="*/ 54 h 102"/>
                <a:gd name="T50" fmla="*/ 82 w 120"/>
                <a:gd name="T51" fmla="*/ 60 h 102"/>
                <a:gd name="T52" fmla="*/ 100 w 120"/>
                <a:gd name="T53" fmla="*/ 72 h 102"/>
                <a:gd name="T54" fmla="*/ 106 w 120"/>
                <a:gd name="T55" fmla="*/ 84 h 102"/>
                <a:gd name="T56" fmla="*/ 112 w 120"/>
                <a:gd name="T57" fmla="*/ 96 h 102"/>
                <a:gd name="T58" fmla="*/ 112 w 120"/>
                <a:gd name="T59" fmla="*/ 96 h 102"/>
                <a:gd name="T60" fmla="*/ 94 w 120"/>
                <a:gd name="T61" fmla="*/ 78 h 102"/>
                <a:gd name="T62" fmla="*/ 76 w 120"/>
                <a:gd name="T63" fmla="*/ 60 h 102"/>
                <a:gd name="T64" fmla="*/ 70 w 120"/>
                <a:gd name="T65" fmla="*/ 54 h 102"/>
                <a:gd name="T66" fmla="*/ 70 w 120"/>
                <a:gd name="T67" fmla="*/ 66 h 102"/>
                <a:gd name="T68" fmla="*/ 82 w 120"/>
                <a:gd name="T69" fmla="*/ 90 h 102"/>
                <a:gd name="T70" fmla="*/ 76 w 120"/>
                <a:gd name="T71" fmla="*/ 90 h 102"/>
                <a:gd name="T72" fmla="*/ 70 w 120"/>
                <a:gd name="T73" fmla="*/ 72 h 102"/>
                <a:gd name="T74" fmla="*/ 60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0" name="Freeform 464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1" name="Freeform 465"/>
            <p:cNvSpPr>
              <a:spLocks/>
            </p:cNvSpPr>
            <p:nvPr/>
          </p:nvSpPr>
          <p:spPr bwMode="auto">
            <a:xfrm>
              <a:off x="5196" y="1551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2" name="Freeform 466"/>
            <p:cNvSpPr>
              <a:spLocks/>
            </p:cNvSpPr>
            <p:nvPr/>
          </p:nvSpPr>
          <p:spPr bwMode="auto">
            <a:xfrm>
              <a:off x="5048" y="1781"/>
              <a:ext cx="66" cy="111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28 h 113"/>
                <a:gd name="T8" fmla="*/ 12 w 66"/>
                <a:gd name="T9" fmla="*/ 28 h 113"/>
                <a:gd name="T10" fmla="*/ 6 w 66"/>
                <a:gd name="T11" fmla="*/ 34 h 113"/>
                <a:gd name="T12" fmla="*/ 0 w 66"/>
                <a:gd name="T13" fmla="*/ 34 h 113"/>
                <a:gd name="T14" fmla="*/ 0 w 66"/>
                <a:gd name="T15" fmla="*/ 40 h 113"/>
                <a:gd name="T16" fmla="*/ 6 w 66"/>
                <a:gd name="T17" fmla="*/ 34 h 113"/>
                <a:gd name="T18" fmla="*/ 12 w 66"/>
                <a:gd name="T19" fmla="*/ 28 h 113"/>
                <a:gd name="T20" fmla="*/ 24 w 66"/>
                <a:gd name="T21" fmla="*/ 28 h 113"/>
                <a:gd name="T22" fmla="*/ 30 w 66"/>
                <a:gd name="T23" fmla="*/ 28 h 113"/>
                <a:gd name="T24" fmla="*/ 36 w 66"/>
                <a:gd name="T25" fmla="*/ 28 h 113"/>
                <a:gd name="T26" fmla="*/ 30 w 66"/>
                <a:gd name="T27" fmla="*/ 40 h 113"/>
                <a:gd name="T28" fmla="*/ 24 w 66"/>
                <a:gd name="T29" fmla="*/ 52 h 113"/>
                <a:gd name="T30" fmla="*/ 18 w 66"/>
                <a:gd name="T31" fmla="*/ 58 h 113"/>
                <a:gd name="T32" fmla="*/ 12 w 66"/>
                <a:gd name="T33" fmla="*/ 64 h 113"/>
                <a:gd name="T34" fmla="*/ 6 w 66"/>
                <a:gd name="T35" fmla="*/ 70 h 113"/>
                <a:gd name="T36" fmla="*/ 6 w 66"/>
                <a:gd name="T37" fmla="*/ 76 h 113"/>
                <a:gd name="T38" fmla="*/ 6 w 66"/>
                <a:gd name="T39" fmla="*/ 76 h 113"/>
                <a:gd name="T40" fmla="*/ 6 w 66"/>
                <a:gd name="T41" fmla="*/ 76 h 113"/>
                <a:gd name="T42" fmla="*/ 12 w 66"/>
                <a:gd name="T43" fmla="*/ 70 h 113"/>
                <a:gd name="T44" fmla="*/ 24 w 66"/>
                <a:gd name="T45" fmla="*/ 64 h 113"/>
                <a:gd name="T46" fmla="*/ 30 w 66"/>
                <a:gd name="T47" fmla="*/ 58 h 113"/>
                <a:gd name="T48" fmla="*/ 30 w 66"/>
                <a:gd name="T49" fmla="*/ 64 h 113"/>
                <a:gd name="T50" fmla="*/ 30 w 66"/>
                <a:gd name="T51" fmla="*/ 85 h 113"/>
                <a:gd name="T52" fmla="*/ 36 w 66"/>
                <a:gd name="T53" fmla="*/ 97 h 113"/>
                <a:gd name="T54" fmla="*/ 36 w 66"/>
                <a:gd name="T55" fmla="*/ 97 h 113"/>
                <a:gd name="T56" fmla="*/ 36 w 66"/>
                <a:gd name="T57" fmla="*/ 85 h 113"/>
                <a:gd name="T58" fmla="*/ 36 w 66"/>
                <a:gd name="T59" fmla="*/ 58 h 113"/>
                <a:gd name="T60" fmla="*/ 36 w 66"/>
                <a:gd name="T61" fmla="*/ 46 h 113"/>
                <a:gd name="T62" fmla="*/ 36 w 66"/>
                <a:gd name="T63" fmla="*/ 52 h 113"/>
                <a:gd name="T64" fmla="*/ 42 w 66"/>
                <a:gd name="T65" fmla="*/ 58 h 113"/>
                <a:gd name="T66" fmla="*/ 48 w 66"/>
                <a:gd name="T67" fmla="*/ 64 h 113"/>
                <a:gd name="T68" fmla="*/ 54 w 66"/>
                <a:gd name="T69" fmla="*/ 70 h 113"/>
                <a:gd name="T70" fmla="*/ 60 w 66"/>
                <a:gd name="T71" fmla="*/ 76 h 113"/>
                <a:gd name="T72" fmla="*/ 66 w 66"/>
                <a:gd name="T73" fmla="*/ 76 h 113"/>
                <a:gd name="T74" fmla="*/ 60 w 66"/>
                <a:gd name="T75" fmla="*/ 76 h 113"/>
                <a:gd name="T76" fmla="*/ 54 w 66"/>
                <a:gd name="T77" fmla="*/ 70 h 113"/>
                <a:gd name="T78" fmla="*/ 48 w 66"/>
                <a:gd name="T79" fmla="*/ 64 h 113"/>
                <a:gd name="T80" fmla="*/ 48 w 66"/>
                <a:gd name="T81" fmla="*/ 52 h 113"/>
                <a:gd name="T82" fmla="*/ 42 w 66"/>
                <a:gd name="T83" fmla="*/ 46 h 113"/>
                <a:gd name="T84" fmla="*/ 42 w 66"/>
                <a:gd name="T85" fmla="*/ 40 h 113"/>
                <a:gd name="T86" fmla="*/ 42 w 66"/>
                <a:gd name="T87" fmla="*/ 28 h 113"/>
                <a:gd name="T88" fmla="*/ 42 w 66"/>
                <a:gd name="T89" fmla="*/ 28 h 113"/>
                <a:gd name="T90" fmla="*/ 48 w 66"/>
                <a:gd name="T91" fmla="*/ 28 h 113"/>
                <a:gd name="T92" fmla="*/ 48 w 66"/>
                <a:gd name="T93" fmla="*/ 28 h 113"/>
                <a:gd name="T94" fmla="*/ 54 w 66"/>
                <a:gd name="T95" fmla="*/ 34 h 113"/>
                <a:gd name="T96" fmla="*/ 60 w 66"/>
                <a:gd name="T97" fmla="*/ 40 h 113"/>
                <a:gd name="T98" fmla="*/ 66 w 66"/>
                <a:gd name="T99" fmla="*/ 40 h 113"/>
                <a:gd name="T100" fmla="*/ 66 w 66"/>
                <a:gd name="T101" fmla="*/ 46 h 113"/>
                <a:gd name="T102" fmla="*/ 66 w 66"/>
                <a:gd name="T103" fmla="*/ 40 h 113"/>
                <a:gd name="T104" fmla="*/ 60 w 66"/>
                <a:gd name="T105" fmla="*/ 28 h 113"/>
                <a:gd name="T106" fmla="*/ 48 w 66"/>
                <a:gd name="T107" fmla="*/ 28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3" name="Freeform 467"/>
            <p:cNvSpPr>
              <a:spLocks/>
            </p:cNvSpPr>
            <p:nvPr/>
          </p:nvSpPr>
          <p:spPr bwMode="auto">
            <a:xfrm>
              <a:off x="5281" y="1730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4" name="Freeform 468"/>
            <p:cNvSpPr>
              <a:spLocks/>
            </p:cNvSpPr>
            <p:nvPr/>
          </p:nvSpPr>
          <p:spPr bwMode="auto">
            <a:xfrm>
              <a:off x="4563" y="1951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5" name="Freeform 469"/>
            <p:cNvSpPr>
              <a:spLocks/>
            </p:cNvSpPr>
            <p:nvPr/>
          </p:nvSpPr>
          <p:spPr bwMode="auto">
            <a:xfrm>
              <a:off x="4654" y="1929"/>
              <a:ext cx="101" cy="143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2 h 144"/>
                <a:gd name="T12" fmla="*/ 71 w 101"/>
                <a:gd name="T13" fmla="*/ 82 h 144"/>
                <a:gd name="T14" fmla="*/ 65 w 101"/>
                <a:gd name="T15" fmla="*/ 88 h 144"/>
                <a:gd name="T16" fmla="*/ 65 w 101"/>
                <a:gd name="T17" fmla="*/ 94 h 144"/>
                <a:gd name="T18" fmla="*/ 59 w 101"/>
                <a:gd name="T19" fmla="*/ 100 h 144"/>
                <a:gd name="T20" fmla="*/ 59 w 101"/>
                <a:gd name="T21" fmla="*/ 100 h 144"/>
                <a:gd name="T22" fmla="*/ 59 w 101"/>
                <a:gd name="T23" fmla="*/ 106 h 144"/>
                <a:gd name="T24" fmla="*/ 59 w 101"/>
                <a:gd name="T25" fmla="*/ 106 h 144"/>
                <a:gd name="T26" fmla="*/ 59 w 101"/>
                <a:gd name="T27" fmla="*/ 112 h 144"/>
                <a:gd name="T28" fmla="*/ 59 w 101"/>
                <a:gd name="T29" fmla="*/ 118 h 144"/>
                <a:gd name="T30" fmla="*/ 65 w 101"/>
                <a:gd name="T31" fmla="*/ 130 h 144"/>
                <a:gd name="T32" fmla="*/ 65 w 101"/>
                <a:gd name="T33" fmla="*/ 136 h 144"/>
                <a:gd name="T34" fmla="*/ 59 w 101"/>
                <a:gd name="T35" fmla="*/ 136 h 144"/>
                <a:gd name="T36" fmla="*/ 59 w 101"/>
                <a:gd name="T37" fmla="*/ 136 h 144"/>
                <a:gd name="T38" fmla="*/ 53 w 101"/>
                <a:gd name="T39" fmla="*/ 136 h 144"/>
                <a:gd name="T40" fmla="*/ 53 w 101"/>
                <a:gd name="T41" fmla="*/ 136 h 144"/>
                <a:gd name="T42" fmla="*/ 53 w 101"/>
                <a:gd name="T43" fmla="*/ 124 h 144"/>
                <a:gd name="T44" fmla="*/ 47 w 101"/>
                <a:gd name="T45" fmla="*/ 112 h 144"/>
                <a:gd name="T46" fmla="*/ 42 w 101"/>
                <a:gd name="T47" fmla="*/ 100 h 144"/>
                <a:gd name="T48" fmla="*/ 42 w 101"/>
                <a:gd name="T49" fmla="*/ 88 h 144"/>
                <a:gd name="T50" fmla="*/ 30 w 101"/>
                <a:gd name="T51" fmla="*/ 82 h 144"/>
                <a:gd name="T52" fmla="*/ 24 w 101"/>
                <a:gd name="T53" fmla="*/ 76 h 144"/>
                <a:gd name="T54" fmla="*/ 18 w 101"/>
                <a:gd name="T55" fmla="*/ 72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6" name="Freeform 470"/>
            <p:cNvSpPr>
              <a:spLocks/>
            </p:cNvSpPr>
            <p:nvPr/>
          </p:nvSpPr>
          <p:spPr bwMode="auto">
            <a:xfrm>
              <a:off x="4563" y="2168"/>
              <a:ext cx="114" cy="133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74 h 132"/>
                <a:gd name="T34" fmla="*/ 96 w 114"/>
                <a:gd name="T35" fmla="*/ 86 h 132"/>
                <a:gd name="T36" fmla="*/ 90 w 114"/>
                <a:gd name="T37" fmla="*/ 86 h 132"/>
                <a:gd name="T38" fmla="*/ 84 w 114"/>
                <a:gd name="T39" fmla="*/ 92 h 132"/>
                <a:gd name="T40" fmla="*/ 72 w 114"/>
                <a:gd name="T41" fmla="*/ 104 h 132"/>
                <a:gd name="T42" fmla="*/ 72 w 114"/>
                <a:gd name="T43" fmla="*/ 122 h 132"/>
                <a:gd name="T44" fmla="*/ 66 w 114"/>
                <a:gd name="T45" fmla="*/ 128 h 132"/>
                <a:gd name="T46" fmla="*/ 48 w 114"/>
                <a:gd name="T47" fmla="*/ 122 h 132"/>
                <a:gd name="T48" fmla="*/ 36 w 114"/>
                <a:gd name="T49" fmla="*/ 122 h 132"/>
                <a:gd name="T50" fmla="*/ 24 w 114"/>
                <a:gd name="T51" fmla="*/ 134 h 132"/>
                <a:gd name="T52" fmla="*/ 18 w 114"/>
                <a:gd name="T53" fmla="*/ 134 h 132"/>
                <a:gd name="T54" fmla="*/ 18 w 114"/>
                <a:gd name="T55" fmla="*/ 116 h 132"/>
                <a:gd name="T56" fmla="*/ 12 w 114"/>
                <a:gd name="T57" fmla="*/ 104 h 132"/>
                <a:gd name="T58" fmla="*/ 6 w 114"/>
                <a:gd name="T59" fmla="*/ 92 h 132"/>
                <a:gd name="T60" fmla="*/ 6 w 114"/>
                <a:gd name="T61" fmla="*/ 80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7" name="Freeform 471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8" name="Freeform 472"/>
            <p:cNvSpPr>
              <a:spLocks/>
            </p:cNvSpPr>
            <p:nvPr/>
          </p:nvSpPr>
          <p:spPr bwMode="auto">
            <a:xfrm>
              <a:off x="4575" y="2191"/>
              <a:ext cx="66" cy="88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2 h 90"/>
                <a:gd name="T14" fmla="*/ 12 w 66"/>
                <a:gd name="T15" fmla="*/ 22 h 90"/>
                <a:gd name="T16" fmla="*/ 6 w 66"/>
                <a:gd name="T17" fmla="*/ 22 h 90"/>
                <a:gd name="T18" fmla="*/ 6 w 66"/>
                <a:gd name="T19" fmla="*/ 22 h 90"/>
                <a:gd name="T20" fmla="*/ 12 w 66"/>
                <a:gd name="T21" fmla="*/ 22 h 90"/>
                <a:gd name="T22" fmla="*/ 18 w 66"/>
                <a:gd name="T23" fmla="*/ 22 h 90"/>
                <a:gd name="T24" fmla="*/ 30 w 66"/>
                <a:gd name="T25" fmla="*/ 22 h 90"/>
                <a:gd name="T26" fmla="*/ 36 w 66"/>
                <a:gd name="T27" fmla="*/ 22 h 90"/>
                <a:gd name="T28" fmla="*/ 36 w 66"/>
                <a:gd name="T29" fmla="*/ 22 h 90"/>
                <a:gd name="T30" fmla="*/ 30 w 66"/>
                <a:gd name="T31" fmla="*/ 34 h 90"/>
                <a:gd name="T32" fmla="*/ 24 w 66"/>
                <a:gd name="T33" fmla="*/ 40 h 90"/>
                <a:gd name="T34" fmla="*/ 18 w 66"/>
                <a:gd name="T35" fmla="*/ 40 h 90"/>
                <a:gd name="T36" fmla="*/ 12 w 66"/>
                <a:gd name="T37" fmla="*/ 40 h 90"/>
                <a:gd name="T38" fmla="*/ 0 w 66"/>
                <a:gd name="T39" fmla="*/ 46 h 90"/>
                <a:gd name="T40" fmla="*/ 0 w 66"/>
                <a:gd name="T41" fmla="*/ 46 h 90"/>
                <a:gd name="T42" fmla="*/ 0 w 66"/>
                <a:gd name="T43" fmla="*/ 46 h 90"/>
                <a:gd name="T44" fmla="*/ 6 w 66"/>
                <a:gd name="T45" fmla="*/ 46 h 90"/>
                <a:gd name="T46" fmla="*/ 12 w 66"/>
                <a:gd name="T47" fmla="*/ 46 h 90"/>
                <a:gd name="T48" fmla="*/ 18 w 66"/>
                <a:gd name="T49" fmla="*/ 46 h 90"/>
                <a:gd name="T50" fmla="*/ 24 w 66"/>
                <a:gd name="T51" fmla="*/ 46 h 90"/>
                <a:gd name="T52" fmla="*/ 24 w 66"/>
                <a:gd name="T53" fmla="*/ 46 h 90"/>
                <a:gd name="T54" fmla="*/ 12 w 66"/>
                <a:gd name="T55" fmla="*/ 61 h 90"/>
                <a:gd name="T56" fmla="*/ 12 w 66"/>
                <a:gd name="T57" fmla="*/ 68 h 90"/>
                <a:gd name="T58" fmla="*/ 18 w 66"/>
                <a:gd name="T59" fmla="*/ 64 h 90"/>
                <a:gd name="T60" fmla="*/ 24 w 66"/>
                <a:gd name="T61" fmla="*/ 58 h 90"/>
                <a:gd name="T62" fmla="*/ 30 w 66"/>
                <a:gd name="T63" fmla="*/ 46 h 90"/>
                <a:gd name="T64" fmla="*/ 36 w 66"/>
                <a:gd name="T65" fmla="*/ 52 h 90"/>
                <a:gd name="T66" fmla="*/ 42 w 66"/>
                <a:gd name="T67" fmla="*/ 64 h 90"/>
                <a:gd name="T68" fmla="*/ 48 w 66"/>
                <a:gd name="T69" fmla="*/ 68 h 90"/>
                <a:gd name="T70" fmla="*/ 48 w 66"/>
                <a:gd name="T71" fmla="*/ 68 h 90"/>
                <a:gd name="T72" fmla="*/ 42 w 66"/>
                <a:gd name="T73" fmla="*/ 61 h 90"/>
                <a:gd name="T74" fmla="*/ 36 w 66"/>
                <a:gd name="T75" fmla="*/ 46 h 90"/>
                <a:gd name="T76" fmla="*/ 42 w 66"/>
                <a:gd name="T77" fmla="*/ 34 h 90"/>
                <a:gd name="T78" fmla="*/ 48 w 66"/>
                <a:gd name="T79" fmla="*/ 22 h 90"/>
                <a:gd name="T80" fmla="*/ 54 w 66"/>
                <a:gd name="T81" fmla="*/ 22 h 90"/>
                <a:gd name="T82" fmla="*/ 60 w 66"/>
                <a:gd name="T83" fmla="*/ 34 h 90"/>
                <a:gd name="T84" fmla="*/ 66 w 66"/>
                <a:gd name="T85" fmla="*/ 52 h 90"/>
                <a:gd name="T86" fmla="*/ 66 w 66"/>
                <a:gd name="T87" fmla="*/ 46 h 90"/>
                <a:gd name="T88" fmla="*/ 66 w 66"/>
                <a:gd name="T89" fmla="*/ 34 h 90"/>
                <a:gd name="T90" fmla="*/ 60 w 66"/>
                <a:gd name="T91" fmla="*/ 22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49" name="Freeform 473"/>
            <p:cNvSpPr>
              <a:spLocks/>
            </p:cNvSpPr>
            <p:nvPr/>
          </p:nvSpPr>
          <p:spPr bwMode="auto">
            <a:xfrm>
              <a:off x="4684" y="2071"/>
              <a:ext cx="95" cy="71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36 h 72"/>
                <a:gd name="T26" fmla="*/ 71 w 95"/>
                <a:gd name="T27" fmla="*/ 40 h 72"/>
                <a:gd name="T28" fmla="*/ 77 w 95"/>
                <a:gd name="T29" fmla="*/ 40 h 72"/>
                <a:gd name="T30" fmla="*/ 83 w 95"/>
                <a:gd name="T31" fmla="*/ 40 h 72"/>
                <a:gd name="T32" fmla="*/ 89 w 95"/>
                <a:gd name="T33" fmla="*/ 40 h 72"/>
                <a:gd name="T34" fmla="*/ 95 w 95"/>
                <a:gd name="T35" fmla="*/ 40 h 72"/>
                <a:gd name="T36" fmla="*/ 95 w 95"/>
                <a:gd name="T37" fmla="*/ 58 h 72"/>
                <a:gd name="T38" fmla="*/ 89 w 95"/>
                <a:gd name="T39" fmla="*/ 64 h 72"/>
                <a:gd name="T40" fmla="*/ 83 w 95"/>
                <a:gd name="T41" fmla="*/ 64 h 72"/>
                <a:gd name="T42" fmla="*/ 77 w 95"/>
                <a:gd name="T43" fmla="*/ 64 h 72"/>
                <a:gd name="T44" fmla="*/ 71 w 95"/>
                <a:gd name="T45" fmla="*/ 52 h 72"/>
                <a:gd name="T46" fmla="*/ 65 w 95"/>
                <a:gd name="T47" fmla="*/ 40 h 72"/>
                <a:gd name="T48" fmla="*/ 53 w 95"/>
                <a:gd name="T49" fmla="*/ 36 h 72"/>
                <a:gd name="T50" fmla="*/ 53 w 95"/>
                <a:gd name="T51" fmla="*/ 40 h 72"/>
                <a:gd name="T52" fmla="*/ 53 w 95"/>
                <a:gd name="T53" fmla="*/ 52 h 72"/>
                <a:gd name="T54" fmla="*/ 47 w 95"/>
                <a:gd name="T55" fmla="*/ 58 h 72"/>
                <a:gd name="T56" fmla="*/ 35 w 95"/>
                <a:gd name="T57" fmla="*/ 64 h 72"/>
                <a:gd name="T58" fmla="*/ 29 w 95"/>
                <a:gd name="T59" fmla="*/ 58 h 72"/>
                <a:gd name="T60" fmla="*/ 23 w 95"/>
                <a:gd name="T61" fmla="*/ 46 h 72"/>
                <a:gd name="T62" fmla="*/ 29 w 95"/>
                <a:gd name="T63" fmla="*/ 40 h 72"/>
                <a:gd name="T64" fmla="*/ 29 w 95"/>
                <a:gd name="T65" fmla="*/ 36 h 72"/>
                <a:gd name="T66" fmla="*/ 17 w 95"/>
                <a:gd name="T67" fmla="*/ 36 h 72"/>
                <a:gd name="T68" fmla="*/ 12 w 95"/>
                <a:gd name="T69" fmla="*/ 36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0" name="Freeform 474"/>
            <p:cNvSpPr>
              <a:spLocks/>
            </p:cNvSpPr>
            <p:nvPr/>
          </p:nvSpPr>
          <p:spPr bwMode="auto">
            <a:xfrm>
              <a:off x="4600" y="2002"/>
              <a:ext cx="96" cy="88"/>
            </a:xfrm>
            <a:custGeom>
              <a:avLst/>
              <a:gdLst>
                <a:gd name="T0" fmla="*/ 90 w 96"/>
                <a:gd name="T1" fmla="*/ 74 h 90"/>
                <a:gd name="T2" fmla="*/ 84 w 96"/>
                <a:gd name="T3" fmla="*/ 68 h 90"/>
                <a:gd name="T4" fmla="*/ 78 w 96"/>
                <a:gd name="T5" fmla="*/ 68 h 90"/>
                <a:gd name="T6" fmla="*/ 66 w 96"/>
                <a:gd name="T7" fmla="*/ 68 h 90"/>
                <a:gd name="T8" fmla="*/ 54 w 96"/>
                <a:gd name="T9" fmla="*/ 68 h 90"/>
                <a:gd name="T10" fmla="*/ 48 w 96"/>
                <a:gd name="T11" fmla="*/ 68 h 90"/>
                <a:gd name="T12" fmla="*/ 54 w 96"/>
                <a:gd name="T13" fmla="*/ 64 h 90"/>
                <a:gd name="T14" fmla="*/ 60 w 96"/>
                <a:gd name="T15" fmla="*/ 64 h 90"/>
                <a:gd name="T16" fmla="*/ 72 w 96"/>
                <a:gd name="T17" fmla="*/ 64 h 90"/>
                <a:gd name="T18" fmla="*/ 72 w 96"/>
                <a:gd name="T19" fmla="*/ 61 h 90"/>
                <a:gd name="T20" fmla="*/ 60 w 96"/>
                <a:gd name="T21" fmla="*/ 52 h 90"/>
                <a:gd name="T22" fmla="*/ 48 w 96"/>
                <a:gd name="T23" fmla="*/ 58 h 90"/>
                <a:gd name="T24" fmla="*/ 30 w 96"/>
                <a:gd name="T25" fmla="*/ 58 h 90"/>
                <a:gd name="T26" fmla="*/ 18 w 96"/>
                <a:gd name="T27" fmla="*/ 52 h 90"/>
                <a:gd name="T28" fmla="*/ 24 w 96"/>
                <a:gd name="T29" fmla="*/ 52 h 90"/>
                <a:gd name="T30" fmla="*/ 36 w 96"/>
                <a:gd name="T31" fmla="*/ 52 h 90"/>
                <a:gd name="T32" fmla="*/ 48 w 96"/>
                <a:gd name="T33" fmla="*/ 46 h 90"/>
                <a:gd name="T34" fmla="*/ 48 w 96"/>
                <a:gd name="T35" fmla="*/ 40 h 90"/>
                <a:gd name="T36" fmla="*/ 36 w 96"/>
                <a:gd name="T37" fmla="*/ 34 h 90"/>
                <a:gd name="T38" fmla="*/ 24 w 96"/>
                <a:gd name="T39" fmla="*/ 34 h 90"/>
                <a:gd name="T40" fmla="*/ 6 w 96"/>
                <a:gd name="T41" fmla="*/ 34 h 90"/>
                <a:gd name="T42" fmla="*/ 0 w 96"/>
                <a:gd name="T43" fmla="*/ 28 h 90"/>
                <a:gd name="T44" fmla="*/ 6 w 96"/>
                <a:gd name="T45" fmla="*/ 28 h 90"/>
                <a:gd name="T46" fmla="*/ 12 w 96"/>
                <a:gd name="T47" fmla="*/ 28 h 90"/>
                <a:gd name="T48" fmla="*/ 24 w 96"/>
                <a:gd name="T49" fmla="*/ 28 h 90"/>
                <a:gd name="T50" fmla="*/ 30 w 96"/>
                <a:gd name="T51" fmla="*/ 22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22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22 h 90"/>
                <a:gd name="T72" fmla="*/ 54 w 96"/>
                <a:gd name="T73" fmla="*/ 34 h 90"/>
                <a:gd name="T74" fmla="*/ 60 w 96"/>
                <a:gd name="T75" fmla="*/ 40 h 90"/>
                <a:gd name="T76" fmla="*/ 66 w 96"/>
                <a:gd name="T77" fmla="*/ 22 h 90"/>
                <a:gd name="T78" fmla="*/ 66 w 96"/>
                <a:gd name="T79" fmla="*/ 22 h 90"/>
                <a:gd name="T80" fmla="*/ 72 w 96"/>
                <a:gd name="T81" fmla="*/ 34 h 90"/>
                <a:gd name="T82" fmla="*/ 72 w 96"/>
                <a:gd name="T83" fmla="*/ 52 h 90"/>
                <a:gd name="T84" fmla="*/ 84 w 96"/>
                <a:gd name="T85" fmla="*/ 61 h 90"/>
                <a:gd name="T86" fmla="*/ 90 w 96"/>
                <a:gd name="T87" fmla="*/ 58 h 90"/>
                <a:gd name="T88" fmla="*/ 90 w 96"/>
                <a:gd name="T89" fmla="*/ 52 h 90"/>
                <a:gd name="T90" fmla="*/ 90 w 96"/>
                <a:gd name="T91" fmla="*/ 58 h 90"/>
                <a:gd name="T92" fmla="*/ 90 w 96"/>
                <a:gd name="T93" fmla="*/ 64 h 90"/>
                <a:gd name="T94" fmla="*/ 90 w 96"/>
                <a:gd name="T95" fmla="*/ 68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1" name="Freeform 475"/>
            <p:cNvSpPr>
              <a:spLocks/>
            </p:cNvSpPr>
            <p:nvPr/>
          </p:nvSpPr>
          <p:spPr bwMode="auto">
            <a:xfrm>
              <a:off x="4719" y="1975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2" name="Freeform 476"/>
            <p:cNvSpPr>
              <a:spLocks/>
            </p:cNvSpPr>
            <p:nvPr/>
          </p:nvSpPr>
          <p:spPr bwMode="auto">
            <a:xfrm>
              <a:off x="4754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3" name="Freeform 477"/>
            <p:cNvSpPr>
              <a:spLocks/>
            </p:cNvSpPr>
            <p:nvPr/>
          </p:nvSpPr>
          <p:spPr bwMode="auto">
            <a:xfrm>
              <a:off x="4743" y="2137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4" name="Freeform 478"/>
            <p:cNvSpPr>
              <a:spLocks/>
            </p:cNvSpPr>
            <p:nvPr/>
          </p:nvSpPr>
          <p:spPr bwMode="auto">
            <a:xfrm>
              <a:off x="4666" y="2153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5" name="Freeform 479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6" name="Freeform 480"/>
            <p:cNvSpPr>
              <a:spLocks/>
            </p:cNvSpPr>
            <p:nvPr/>
          </p:nvSpPr>
          <p:spPr bwMode="auto">
            <a:xfrm>
              <a:off x="4743" y="2086"/>
              <a:ext cx="11" cy="4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6 w 12"/>
                <a:gd name="T7" fmla="*/ 0 h 6"/>
                <a:gd name="T8" fmla="*/ 6 w 12"/>
                <a:gd name="T9" fmla="*/ 0 h 6"/>
                <a:gd name="T10" fmla="*/ 6 w 12"/>
                <a:gd name="T11" fmla="*/ 0 h 6"/>
                <a:gd name="T12" fmla="*/ 6 w 12"/>
                <a:gd name="T13" fmla="*/ 1 h 6"/>
                <a:gd name="T14" fmla="*/ 6 w 12"/>
                <a:gd name="T15" fmla="*/ 1 h 6"/>
                <a:gd name="T16" fmla="*/ 6 w 12"/>
                <a:gd name="T17" fmla="*/ 1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0 w 12"/>
                <a:gd name="T25" fmla="*/ 1 h 6"/>
                <a:gd name="T26" fmla="*/ 0 w 12"/>
                <a:gd name="T27" fmla="*/ 1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7" name="Freeform 481"/>
            <p:cNvSpPr>
              <a:spLocks/>
            </p:cNvSpPr>
            <p:nvPr/>
          </p:nvSpPr>
          <p:spPr bwMode="auto">
            <a:xfrm>
              <a:off x="4743" y="2110"/>
              <a:ext cx="6" cy="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1 h 6"/>
                <a:gd name="T14" fmla="*/ 6 w 6"/>
                <a:gd name="T15" fmla="*/ 1 h 6"/>
                <a:gd name="T16" fmla="*/ 6 w 6"/>
                <a:gd name="T17" fmla="*/ 1 h 6"/>
                <a:gd name="T18" fmla="*/ 6 w 6"/>
                <a:gd name="T19" fmla="*/ 1 h 6"/>
                <a:gd name="T20" fmla="*/ 0 w 6"/>
                <a:gd name="T21" fmla="*/ 1 h 6"/>
                <a:gd name="T22" fmla="*/ 0 w 6"/>
                <a:gd name="T23" fmla="*/ 1 h 6"/>
                <a:gd name="T24" fmla="*/ 0 w 6"/>
                <a:gd name="T25" fmla="*/ 1 h 6"/>
                <a:gd name="T26" fmla="*/ 0 w 6"/>
                <a:gd name="T27" fmla="*/ 1 h 6"/>
                <a:gd name="T28" fmla="*/ 0 w 6"/>
                <a:gd name="T29" fmla="*/ 1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8" name="Freeform 482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59" name="Freeform 483"/>
            <p:cNvSpPr>
              <a:spLocks/>
            </p:cNvSpPr>
            <p:nvPr/>
          </p:nvSpPr>
          <p:spPr bwMode="auto">
            <a:xfrm>
              <a:off x="4719" y="2119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0" name="Freeform 484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1" name="Freeform 485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2" name="Freeform 486"/>
            <p:cNvSpPr>
              <a:spLocks/>
            </p:cNvSpPr>
            <p:nvPr/>
          </p:nvSpPr>
          <p:spPr bwMode="auto">
            <a:xfrm>
              <a:off x="4707" y="2072"/>
              <a:ext cx="12" cy="14"/>
            </a:xfrm>
            <a:custGeom>
              <a:avLst/>
              <a:gdLst>
                <a:gd name="T0" fmla="*/ 0 w 12"/>
                <a:gd name="T1" fmla="*/ 21 h 12"/>
                <a:gd name="T2" fmla="*/ 0 w 12"/>
                <a:gd name="T3" fmla="*/ 21 h 12"/>
                <a:gd name="T4" fmla="*/ 0 w 12"/>
                <a:gd name="T5" fmla="*/ 21 h 12"/>
                <a:gd name="T6" fmla="*/ 0 w 12"/>
                <a:gd name="T7" fmla="*/ 21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21 h 12"/>
                <a:gd name="T14" fmla="*/ 12 w 12"/>
                <a:gd name="T15" fmla="*/ 21 h 12"/>
                <a:gd name="T16" fmla="*/ 12 w 12"/>
                <a:gd name="T17" fmla="*/ 21 h 12"/>
                <a:gd name="T18" fmla="*/ 12 w 12"/>
                <a:gd name="T19" fmla="*/ 21 h 12"/>
                <a:gd name="T20" fmla="*/ 12 w 12"/>
                <a:gd name="T21" fmla="*/ 41 h 12"/>
                <a:gd name="T22" fmla="*/ 6 w 12"/>
                <a:gd name="T23" fmla="*/ 41 h 12"/>
                <a:gd name="T24" fmla="*/ 6 w 12"/>
                <a:gd name="T25" fmla="*/ 41 h 12"/>
                <a:gd name="T26" fmla="*/ 6 w 12"/>
                <a:gd name="T27" fmla="*/ 41 h 12"/>
                <a:gd name="T28" fmla="*/ 0 w 12"/>
                <a:gd name="T29" fmla="*/ 41 h 12"/>
                <a:gd name="T30" fmla="*/ 0 w 12"/>
                <a:gd name="T31" fmla="*/ 41 h 12"/>
                <a:gd name="T32" fmla="*/ 0 w 12"/>
                <a:gd name="T33" fmla="*/ 2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3" name="Freeform 487"/>
            <p:cNvSpPr>
              <a:spLocks/>
            </p:cNvSpPr>
            <p:nvPr/>
          </p:nvSpPr>
          <p:spPr bwMode="auto">
            <a:xfrm>
              <a:off x="5113" y="2030"/>
              <a:ext cx="95" cy="97"/>
            </a:xfrm>
            <a:custGeom>
              <a:avLst/>
              <a:gdLst>
                <a:gd name="T0" fmla="*/ 77 w 95"/>
                <a:gd name="T1" fmla="*/ 80 h 96"/>
                <a:gd name="T2" fmla="*/ 83 w 95"/>
                <a:gd name="T3" fmla="*/ 74 h 96"/>
                <a:gd name="T4" fmla="*/ 83 w 95"/>
                <a:gd name="T5" fmla="*/ 62 h 96"/>
                <a:gd name="T6" fmla="*/ 77 w 95"/>
                <a:gd name="T7" fmla="*/ 56 h 96"/>
                <a:gd name="T8" fmla="*/ 65 w 95"/>
                <a:gd name="T9" fmla="*/ 56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56 h 96"/>
                <a:gd name="T18" fmla="*/ 89 w 95"/>
                <a:gd name="T19" fmla="*/ 56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56 h 96"/>
                <a:gd name="T72" fmla="*/ 0 w 95"/>
                <a:gd name="T73" fmla="*/ 62 h 96"/>
                <a:gd name="T74" fmla="*/ 6 w 95"/>
                <a:gd name="T75" fmla="*/ 74 h 96"/>
                <a:gd name="T76" fmla="*/ 11 w 95"/>
                <a:gd name="T77" fmla="*/ 74 h 96"/>
                <a:gd name="T78" fmla="*/ 17 w 95"/>
                <a:gd name="T79" fmla="*/ 74 h 96"/>
                <a:gd name="T80" fmla="*/ 23 w 95"/>
                <a:gd name="T81" fmla="*/ 68 h 96"/>
                <a:gd name="T82" fmla="*/ 29 w 95"/>
                <a:gd name="T83" fmla="*/ 62 h 96"/>
                <a:gd name="T84" fmla="*/ 35 w 95"/>
                <a:gd name="T85" fmla="*/ 56 h 96"/>
                <a:gd name="T86" fmla="*/ 41 w 95"/>
                <a:gd name="T87" fmla="*/ 62 h 96"/>
                <a:gd name="T88" fmla="*/ 41 w 95"/>
                <a:gd name="T89" fmla="*/ 68 h 96"/>
                <a:gd name="T90" fmla="*/ 29 w 95"/>
                <a:gd name="T91" fmla="*/ 74 h 96"/>
                <a:gd name="T92" fmla="*/ 23 w 95"/>
                <a:gd name="T93" fmla="*/ 92 h 96"/>
                <a:gd name="T94" fmla="*/ 35 w 95"/>
                <a:gd name="T95" fmla="*/ 98 h 96"/>
                <a:gd name="T96" fmla="*/ 47 w 95"/>
                <a:gd name="T97" fmla="*/ 98 h 96"/>
                <a:gd name="T98" fmla="*/ 53 w 95"/>
                <a:gd name="T99" fmla="*/ 92 h 96"/>
                <a:gd name="T100" fmla="*/ 53 w 95"/>
                <a:gd name="T101" fmla="*/ 86 h 96"/>
                <a:gd name="T102" fmla="*/ 47 w 95"/>
                <a:gd name="T103" fmla="*/ 80 h 96"/>
                <a:gd name="T104" fmla="*/ 47 w 95"/>
                <a:gd name="T105" fmla="*/ 68 h 96"/>
                <a:gd name="T106" fmla="*/ 53 w 95"/>
                <a:gd name="T107" fmla="*/ 62 h 96"/>
                <a:gd name="T108" fmla="*/ 53 w 95"/>
                <a:gd name="T109" fmla="*/ 62 h 96"/>
                <a:gd name="T110" fmla="*/ 65 w 95"/>
                <a:gd name="T111" fmla="*/ 8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4" name="Freeform 488"/>
            <p:cNvSpPr>
              <a:spLocks/>
            </p:cNvSpPr>
            <p:nvPr/>
          </p:nvSpPr>
          <p:spPr bwMode="auto">
            <a:xfrm>
              <a:off x="5185" y="1834"/>
              <a:ext cx="107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58 w 108"/>
                <a:gd name="T13" fmla="*/ 131 h 167"/>
                <a:gd name="T14" fmla="*/ 70 w 108"/>
                <a:gd name="T15" fmla="*/ 131 h 167"/>
                <a:gd name="T16" fmla="*/ 76 w 108"/>
                <a:gd name="T17" fmla="*/ 131 h 167"/>
                <a:gd name="T18" fmla="*/ 76 w 108"/>
                <a:gd name="T19" fmla="*/ 125 h 167"/>
                <a:gd name="T20" fmla="*/ 76 w 108"/>
                <a:gd name="T21" fmla="*/ 125 h 167"/>
                <a:gd name="T22" fmla="*/ 82 w 108"/>
                <a:gd name="T23" fmla="*/ 119 h 167"/>
                <a:gd name="T24" fmla="*/ 82 w 108"/>
                <a:gd name="T25" fmla="*/ 113 h 167"/>
                <a:gd name="T26" fmla="*/ 82 w 108"/>
                <a:gd name="T27" fmla="*/ 107 h 167"/>
                <a:gd name="T28" fmla="*/ 88 w 108"/>
                <a:gd name="T29" fmla="*/ 107 h 167"/>
                <a:gd name="T30" fmla="*/ 94 w 108"/>
                <a:gd name="T31" fmla="*/ 101 h 167"/>
                <a:gd name="T32" fmla="*/ 100 w 108"/>
                <a:gd name="T33" fmla="*/ 95 h 167"/>
                <a:gd name="T34" fmla="*/ 94 w 108"/>
                <a:gd name="T35" fmla="*/ 89 h 167"/>
                <a:gd name="T36" fmla="*/ 94 w 108"/>
                <a:gd name="T37" fmla="*/ 71 h 167"/>
                <a:gd name="T38" fmla="*/ 94 w 108"/>
                <a:gd name="T39" fmla="*/ 59 h 167"/>
                <a:gd name="T40" fmla="*/ 100 w 108"/>
                <a:gd name="T41" fmla="*/ 47 h 167"/>
                <a:gd name="T42" fmla="*/ 94 w 108"/>
                <a:gd name="T43" fmla="*/ 47 h 167"/>
                <a:gd name="T44" fmla="*/ 88 w 108"/>
                <a:gd name="T45" fmla="*/ 41 h 167"/>
                <a:gd name="T46" fmla="*/ 82 w 108"/>
                <a:gd name="T47" fmla="*/ 41 h 167"/>
                <a:gd name="T48" fmla="*/ 76 w 108"/>
                <a:gd name="T49" fmla="*/ 36 h 167"/>
                <a:gd name="T50" fmla="*/ 76 w 108"/>
                <a:gd name="T51" fmla="*/ 30 h 167"/>
                <a:gd name="T52" fmla="*/ 70 w 108"/>
                <a:gd name="T53" fmla="*/ 24 h 167"/>
                <a:gd name="T54" fmla="*/ 64 w 108"/>
                <a:gd name="T55" fmla="*/ 12 h 167"/>
                <a:gd name="T56" fmla="*/ 64 w 108"/>
                <a:gd name="T57" fmla="*/ 0 h 167"/>
                <a:gd name="T58" fmla="*/ 58 w 108"/>
                <a:gd name="T59" fmla="*/ 6 h 167"/>
                <a:gd name="T60" fmla="*/ 58 w 108"/>
                <a:gd name="T61" fmla="*/ 12 h 167"/>
                <a:gd name="T62" fmla="*/ 54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5" name="Freeform 489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6" name="Freeform 490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7" name="Freeform 491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8" name="Freeform 492"/>
            <p:cNvSpPr>
              <a:spLocks/>
            </p:cNvSpPr>
            <p:nvPr/>
          </p:nvSpPr>
          <p:spPr bwMode="auto">
            <a:xfrm>
              <a:off x="4857" y="1826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69" name="Freeform 493"/>
            <p:cNvSpPr>
              <a:spLocks/>
            </p:cNvSpPr>
            <p:nvPr/>
          </p:nvSpPr>
          <p:spPr bwMode="auto">
            <a:xfrm>
              <a:off x="5178" y="2068"/>
              <a:ext cx="119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0 w 120"/>
                <a:gd name="T45" fmla="*/ 131 h 149"/>
                <a:gd name="T46" fmla="*/ 82 w 120"/>
                <a:gd name="T47" fmla="*/ 137 h 149"/>
                <a:gd name="T48" fmla="*/ 100 w 120"/>
                <a:gd name="T49" fmla="*/ 143 h 149"/>
                <a:gd name="T50" fmla="*/ 112 w 120"/>
                <a:gd name="T51" fmla="*/ 149 h 149"/>
                <a:gd name="T52" fmla="*/ 112 w 120"/>
                <a:gd name="T53" fmla="*/ 143 h 149"/>
                <a:gd name="T54" fmla="*/ 106 w 120"/>
                <a:gd name="T55" fmla="*/ 125 h 149"/>
                <a:gd name="T56" fmla="*/ 100 w 120"/>
                <a:gd name="T57" fmla="*/ 107 h 149"/>
                <a:gd name="T58" fmla="*/ 94 w 120"/>
                <a:gd name="T59" fmla="*/ 84 h 149"/>
                <a:gd name="T60" fmla="*/ 94 w 120"/>
                <a:gd name="T61" fmla="*/ 72 h 149"/>
                <a:gd name="T62" fmla="*/ 88 w 120"/>
                <a:gd name="T63" fmla="*/ 48 h 149"/>
                <a:gd name="T64" fmla="*/ 70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0" name="Freeform 494"/>
            <p:cNvSpPr>
              <a:spLocks/>
            </p:cNvSpPr>
            <p:nvPr/>
          </p:nvSpPr>
          <p:spPr bwMode="auto">
            <a:xfrm>
              <a:off x="5149" y="210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1" name="Freeform 495"/>
            <p:cNvSpPr>
              <a:spLocks/>
            </p:cNvSpPr>
            <p:nvPr/>
          </p:nvSpPr>
          <p:spPr bwMode="auto">
            <a:xfrm>
              <a:off x="5120" y="2078"/>
              <a:ext cx="16" cy="12"/>
            </a:xfrm>
            <a:custGeom>
              <a:avLst/>
              <a:gdLst>
                <a:gd name="T0" fmla="*/ 8 w 17"/>
                <a:gd name="T1" fmla="*/ 12 h 12"/>
                <a:gd name="T2" fmla="*/ 8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8 w 17"/>
                <a:gd name="T23" fmla="*/ 0 h 12"/>
                <a:gd name="T24" fmla="*/ 8 w 17"/>
                <a:gd name="T25" fmla="*/ 0 h 12"/>
                <a:gd name="T26" fmla="*/ 8 w 17"/>
                <a:gd name="T27" fmla="*/ 6 h 12"/>
                <a:gd name="T28" fmla="*/ 9 w 17"/>
                <a:gd name="T29" fmla="*/ 6 h 12"/>
                <a:gd name="T30" fmla="*/ 9 w 17"/>
                <a:gd name="T31" fmla="*/ 12 h 12"/>
                <a:gd name="T32" fmla="*/ 8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2" name="Freeform 496"/>
            <p:cNvSpPr>
              <a:spLocks/>
            </p:cNvSpPr>
            <p:nvPr/>
          </p:nvSpPr>
          <p:spPr bwMode="auto">
            <a:xfrm>
              <a:off x="5155" y="2058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3" name="Freeform 497"/>
            <p:cNvSpPr>
              <a:spLocks/>
            </p:cNvSpPr>
            <p:nvPr/>
          </p:nvSpPr>
          <p:spPr bwMode="auto">
            <a:xfrm>
              <a:off x="5179" y="2086"/>
              <a:ext cx="18" cy="16"/>
            </a:xfrm>
            <a:custGeom>
              <a:avLst/>
              <a:gdLst>
                <a:gd name="T0" fmla="*/ 12 w 18"/>
                <a:gd name="T1" fmla="*/ 7 h 18"/>
                <a:gd name="T2" fmla="*/ 12 w 18"/>
                <a:gd name="T3" fmla="*/ 4 h 18"/>
                <a:gd name="T4" fmla="*/ 18 w 18"/>
                <a:gd name="T5" fmla="*/ 4 h 18"/>
                <a:gd name="T6" fmla="*/ 18 w 18"/>
                <a:gd name="T7" fmla="*/ 4 h 18"/>
                <a:gd name="T8" fmla="*/ 18 w 18"/>
                <a:gd name="T9" fmla="*/ 4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4 h 18"/>
                <a:gd name="T20" fmla="*/ 0 w 18"/>
                <a:gd name="T21" fmla="*/ 4 h 18"/>
                <a:gd name="T22" fmla="*/ 0 w 18"/>
                <a:gd name="T23" fmla="*/ 4 h 18"/>
                <a:gd name="T24" fmla="*/ 0 w 18"/>
                <a:gd name="T25" fmla="*/ 4 h 18"/>
                <a:gd name="T26" fmla="*/ 0 w 18"/>
                <a:gd name="T27" fmla="*/ 4 h 18"/>
                <a:gd name="T28" fmla="*/ 6 w 18"/>
                <a:gd name="T29" fmla="*/ 4 h 18"/>
                <a:gd name="T30" fmla="*/ 12 w 18"/>
                <a:gd name="T31" fmla="*/ 7 h 18"/>
                <a:gd name="T32" fmla="*/ 12 w 18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4" name="Freeform 498"/>
            <p:cNvSpPr>
              <a:spLocks/>
            </p:cNvSpPr>
            <p:nvPr/>
          </p:nvSpPr>
          <p:spPr bwMode="auto">
            <a:xfrm>
              <a:off x="5191" y="2060"/>
              <a:ext cx="18" cy="13"/>
            </a:xfrm>
            <a:custGeom>
              <a:avLst/>
              <a:gdLst>
                <a:gd name="T0" fmla="*/ 18 w 18"/>
                <a:gd name="T1" fmla="*/ 14 h 12"/>
                <a:gd name="T2" fmla="*/ 18 w 18"/>
                <a:gd name="T3" fmla="*/ 14 h 12"/>
                <a:gd name="T4" fmla="*/ 18 w 18"/>
                <a:gd name="T5" fmla="*/ 14 h 12"/>
                <a:gd name="T6" fmla="*/ 12 w 18"/>
                <a:gd name="T7" fmla="*/ 22 h 12"/>
                <a:gd name="T8" fmla="*/ 12 w 18"/>
                <a:gd name="T9" fmla="*/ 22 h 12"/>
                <a:gd name="T10" fmla="*/ 6 w 18"/>
                <a:gd name="T11" fmla="*/ 22 h 12"/>
                <a:gd name="T12" fmla="*/ 6 w 18"/>
                <a:gd name="T13" fmla="*/ 22 h 12"/>
                <a:gd name="T14" fmla="*/ 6 w 18"/>
                <a:gd name="T15" fmla="*/ 14 h 12"/>
                <a:gd name="T16" fmla="*/ 0 w 18"/>
                <a:gd name="T17" fmla="*/ 14 h 12"/>
                <a:gd name="T18" fmla="*/ 6 w 18"/>
                <a:gd name="T19" fmla="*/ 14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14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5" name="Freeform 499"/>
            <p:cNvSpPr>
              <a:spLocks/>
            </p:cNvSpPr>
            <p:nvPr/>
          </p:nvSpPr>
          <p:spPr bwMode="auto">
            <a:xfrm>
              <a:off x="5173" y="2031"/>
              <a:ext cx="12" cy="17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9 h 18"/>
                <a:gd name="T10" fmla="*/ 12 w 12"/>
                <a:gd name="T11" fmla="*/ 9 h 18"/>
                <a:gd name="T12" fmla="*/ 6 w 12"/>
                <a:gd name="T13" fmla="*/ 10 h 18"/>
                <a:gd name="T14" fmla="*/ 6 w 12"/>
                <a:gd name="T15" fmla="*/ 10 h 18"/>
                <a:gd name="T16" fmla="*/ 6 w 12"/>
                <a:gd name="T17" fmla="*/ 10 h 18"/>
                <a:gd name="T18" fmla="*/ 0 w 12"/>
                <a:gd name="T19" fmla="*/ 10 h 18"/>
                <a:gd name="T20" fmla="*/ 0 w 12"/>
                <a:gd name="T21" fmla="*/ 9 h 18"/>
                <a:gd name="T22" fmla="*/ 0 w 12"/>
                <a:gd name="T23" fmla="*/ 9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6" name="Freeform 500"/>
            <p:cNvSpPr>
              <a:spLocks/>
            </p:cNvSpPr>
            <p:nvPr/>
          </p:nvSpPr>
          <p:spPr bwMode="auto">
            <a:xfrm>
              <a:off x="5149" y="2043"/>
              <a:ext cx="12" cy="16"/>
            </a:xfrm>
            <a:custGeom>
              <a:avLst/>
              <a:gdLst>
                <a:gd name="T0" fmla="*/ 12 w 12"/>
                <a:gd name="T1" fmla="*/ 4 h 18"/>
                <a:gd name="T2" fmla="*/ 12 w 12"/>
                <a:gd name="T3" fmla="*/ 4 h 18"/>
                <a:gd name="T4" fmla="*/ 12 w 12"/>
                <a:gd name="T5" fmla="*/ 7 h 18"/>
                <a:gd name="T6" fmla="*/ 6 w 12"/>
                <a:gd name="T7" fmla="*/ 7 h 18"/>
                <a:gd name="T8" fmla="*/ 6 w 12"/>
                <a:gd name="T9" fmla="*/ 7 h 18"/>
                <a:gd name="T10" fmla="*/ 0 w 12"/>
                <a:gd name="T11" fmla="*/ 7 h 18"/>
                <a:gd name="T12" fmla="*/ 0 w 12"/>
                <a:gd name="T13" fmla="*/ 4 h 18"/>
                <a:gd name="T14" fmla="*/ 0 w 12"/>
                <a:gd name="T15" fmla="*/ 4 h 18"/>
                <a:gd name="T16" fmla="*/ 0 w 12"/>
                <a:gd name="T17" fmla="*/ 4 h 18"/>
                <a:gd name="T18" fmla="*/ 0 w 12"/>
                <a:gd name="T19" fmla="*/ 4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4 h 18"/>
                <a:gd name="T30" fmla="*/ 12 w 12"/>
                <a:gd name="T31" fmla="*/ 4 h 18"/>
                <a:gd name="T32" fmla="*/ 12 w 12"/>
                <a:gd name="T33" fmla="*/ 4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7" name="Freeform 501"/>
            <p:cNvSpPr>
              <a:spLocks/>
            </p:cNvSpPr>
            <p:nvPr/>
          </p:nvSpPr>
          <p:spPr bwMode="auto">
            <a:xfrm>
              <a:off x="5131" y="204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8" name="Freeform 502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79" name="Freeform 503"/>
            <p:cNvSpPr>
              <a:spLocks/>
            </p:cNvSpPr>
            <p:nvPr/>
          </p:nvSpPr>
          <p:spPr bwMode="auto">
            <a:xfrm>
              <a:off x="5197" y="2098"/>
              <a:ext cx="84" cy="99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0 h 101"/>
                <a:gd name="T12" fmla="*/ 12 w 84"/>
                <a:gd name="T13" fmla="*/ 52 h 101"/>
                <a:gd name="T14" fmla="*/ 12 w 84"/>
                <a:gd name="T15" fmla="*/ 52 h 101"/>
                <a:gd name="T16" fmla="*/ 12 w 84"/>
                <a:gd name="T17" fmla="*/ 40 h 101"/>
                <a:gd name="T18" fmla="*/ 12 w 84"/>
                <a:gd name="T19" fmla="*/ 25 h 101"/>
                <a:gd name="T20" fmla="*/ 18 w 84"/>
                <a:gd name="T21" fmla="*/ 25 h 101"/>
                <a:gd name="T22" fmla="*/ 24 w 84"/>
                <a:gd name="T23" fmla="*/ 25 h 101"/>
                <a:gd name="T24" fmla="*/ 30 w 84"/>
                <a:gd name="T25" fmla="*/ 28 h 101"/>
                <a:gd name="T26" fmla="*/ 30 w 84"/>
                <a:gd name="T27" fmla="*/ 34 h 101"/>
                <a:gd name="T28" fmla="*/ 36 w 84"/>
                <a:gd name="T29" fmla="*/ 40 h 101"/>
                <a:gd name="T30" fmla="*/ 36 w 84"/>
                <a:gd name="T31" fmla="*/ 57 h 101"/>
                <a:gd name="T32" fmla="*/ 36 w 84"/>
                <a:gd name="T33" fmla="*/ 68 h 101"/>
                <a:gd name="T34" fmla="*/ 36 w 84"/>
                <a:gd name="T35" fmla="*/ 74 h 101"/>
                <a:gd name="T36" fmla="*/ 36 w 84"/>
                <a:gd name="T37" fmla="*/ 74 h 101"/>
                <a:gd name="T38" fmla="*/ 42 w 84"/>
                <a:gd name="T39" fmla="*/ 74 h 101"/>
                <a:gd name="T40" fmla="*/ 36 w 84"/>
                <a:gd name="T41" fmla="*/ 68 h 101"/>
                <a:gd name="T42" fmla="*/ 42 w 84"/>
                <a:gd name="T43" fmla="*/ 63 h 101"/>
                <a:gd name="T44" fmla="*/ 42 w 84"/>
                <a:gd name="T45" fmla="*/ 57 h 101"/>
                <a:gd name="T46" fmla="*/ 42 w 84"/>
                <a:gd name="T47" fmla="*/ 46 h 101"/>
                <a:gd name="T48" fmla="*/ 48 w 84"/>
                <a:gd name="T49" fmla="*/ 46 h 101"/>
                <a:gd name="T50" fmla="*/ 60 w 84"/>
                <a:gd name="T51" fmla="*/ 63 h 101"/>
                <a:gd name="T52" fmla="*/ 72 w 84"/>
                <a:gd name="T53" fmla="*/ 71 h 101"/>
                <a:gd name="T54" fmla="*/ 78 w 84"/>
                <a:gd name="T55" fmla="*/ 79 h 101"/>
                <a:gd name="T56" fmla="*/ 84 w 84"/>
                <a:gd name="T57" fmla="*/ 79 h 101"/>
                <a:gd name="T58" fmla="*/ 78 w 84"/>
                <a:gd name="T59" fmla="*/ 71 h 101"/>
                <a:gd name="T60" fmla="*/ 72 w 84"/>
                <a:gd name="T61" fmla="*/ 68 h 101"/>
                <a:gd name="T62" fmla="*/ 66 w 84"/>
                <a:gd name="T63" fmla="*/ 57 h 101"/>
                <a:gd name="T64" fmla="*/ 66 w 84"/>
                <a:gd name="T65" fmla="*/ 57 h 101"/>
                <a:gd name="T66" fmla="*/ 60 w 84"/>
                <a:gd name="T67" fmla="*/ 52 h 101"/>
                <a:gd name="T68" fmla="*/ 54 w 84"/>
                <a:gd name="T69" fmla="*/ 46 h 101"/>
                <a:gd name="T70" fmla="*/ 48 w 84"/>
                <a:gd name="T71" fmla="*/ 40 h 101"/>
                <a:gd name="T72" fmla="*/ 48 w 84"/>
                <a:gd name="T73" fmla="*/ 34 h 101"/>
                <a:gd name="T74" fmla="*/ 54 w 84"/>
                <a:gd name="T75" fmla="*/ 40 h 101"/>
                <a:gd name="T76" fmla="*/ 60 w 84"/>
                <a:gd name="T77" fmla="*/ 40 h 101"/>
                <a:gd name="T78" fmla="*/ 66 w 84"/>
                <a:gd name="T79" fmla="*/ 40 h 101"/>
                <a:gd name="T80" fmla="*/ 72 w 84"/>
                <a:gd name="T81" fmla="*/ 46 h 101"/>
                <a:gd name="T82" fmla="*/ 72 w 84"/>
                <a:gd name="T83" fmla="*/ 46 h 101"/>
                <a:gd name="T84" fmla="*/ 72 w 84"/>
                <a:gd name="T85" fmla="*/ 40 h 101"/>
                <a:gd name="T86" fmla="*/ 60 w 84"/>
                <a:gd name="T87" fmla="*/ 34 h 101"/>
                <a:gd name="T88" fmla="*/ 54 w 84"/>
                <a:gd name="T89" fmla="*/ 28 h 101"/>
                <a:gd name="T90" fmla="*/ 42 w 84"/>
                <a:gd name="T91" fmla="*/ 28 h 101"/>
                <a:gd name="T92" fmla="*/ 36 w 84"/>
                <a:gd name="T93" fmla="*/ 25 h 101"/>
                <a:gd name="T94" fmla="*/ 30 w 84"/>
                <a:gd name="T95" fmla="*/ 25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0" name="Freeform 504"/>
            <p:cNvSpPr>
              <a:spLocks/>
            </p:cNvSpPr>
            <p:nvPr/>
          </p:nvSpPr>
          <p:spPr bwMode="auto">
            <a:xfrm>
              <a:off x="5090" y="2079"/>
              <a:ext cx="59" cy="132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86 h 131"/>
                <a:gd name="T12" fmla="*/ 53 w 59"/>
                <a:gd name="T13" fmla="*/ 86 h 131"/>
                <a:gd name="T14" fmla="*/ 41 w 59"/>
                <a:gd name="T15" fmla="*/ 54 h 131"/>
                <a:gd name="T16" fmla="*/ 30 w 59"/>
                <a:gd name="T17" fmla="*/ 80 h 131"/>
                <a:gd name="T18" fmla="*/ 30 w 59"/>
                <a:gd name="T19" fmla="*/ 103 h 131"/>
                <a:gd name="T20" fmla="*/ 30 w 59"/>
                <a:gd name="T21" fmla="*/ 127 h 131"/>
                <a:gd name="T22" fmla="*/ 24 w 59"/>
                <a:gd name="T23" fmla="*/ 127 h 131"/>
                <a:gd name="T24" fmla="*/ 24 w 59"/>
                <a:gd name="T25" fmla="*/ 109 h 131"/>
                <a:gd name="T26" fmla="*/ 24 w 59"/>
                <a:gd name="T27" fmla="*/ 103 h 131"/>
                <a:gd name="T28" fmla="*/ 18 w 59"/>
                <a:gd name="T29" fmla="*/ 121 h 131"/>
                <a:gd name="T30" fmla="*/ 6 w 59"/>
                <a:gd name="T31" fmla="*/ 133 h 131"/>
                <a:gd name="T32" fmla="*/ 0 w 59"/>
                <a:gd name="T33" fmla="*/ 139 h 131"/>
                <a:gd name="T34" fmla="*/ 6 w 59"/>
                <a:gd name="T35" fmla="*/ 127 h 131"/>
                <a:gd name="T36" fmla="*/ 18 w 59"/>
                <a:gd name="T37" fmla="*/ 103 h 131"/>
                <a:gd name="T38" fmla="*/ 12 w 59"/>
                <a:gd name="T39" fmla="*/ 103 h 131"/>
                <a:gd name="T40" fmla="*/ 6 w 59"/>
                <a:gd name="T41" fmla="*/ 103 h 131"/>
                <a:gd name="T42" fmla="*/ 0 w 59"/>
                <a:gd name="T43" fmla="*/ 109 h 131"/>
                <a:gd name="T44" fmla="*/ 0 w 59"/>
                <a:gd name="T45" fmla="*/ 103 h 131"/>
                <a:gd name="T46" fmla="*/ 6 w 59"/>
                <a:gd name="T47" fmla="*/ 97 h 131"/>
                <a:gd name="T48" fmla="*/ 18 w 59"/>
                <a:gd name="T49" fmla="*/ 97 h 131"/>
                <a:gd name="T50" fmla="*/ 24 w 59"/>
                <a:gd name="T51" fmla="*/ 86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1" name="Freeform 505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2" name="Freeform 506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3" name="Freeform 507"/>
            <p:cNvSpPr>
              <a:spLocks/>
            </p:cNvSpPr>
            <p:nvPr/>
          </p:nvSpPr>
          <p:spPr bwMode="auto">
            <a:xfrm>
              <a:off x="5000" y="1897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4" name="Freeform 508"/>
            <p:cNvSpPr>
              <a:spLocks/>
            </p:cNvSpPr>
            <p:nvPr/>
          </p:nvSpPr>
          <p:spPr bwMode="auto">
            <a:xfrm>
              <a:off x="5113" y="1865"/>
              <a:ext cx="95" cy="153"/>
            </a:xfrm>
            <a:custGeom>
              <a:avLst/>
              <a:gdLst>
                <a:gd name="T0" fmla="*/ 41 w 95"/>
                <a:gd name="T1" fmla="*/ 133 h 155"/>
                <a:gd name="T2" fmla="*/ 41 w 95"/>
                <a:gd name="T3" fmla="*/ 121 h 155"/>
                <a:gd name="T4" fmla="*/ 41 w 95"/>
                <a:gd name="T5" fmla="*/ 112 h 155"/>
                <a:gd name="T6" fmla="*/ 35 w 95"/>
                <a:gd name="T7" fmla="*/ 109 h 155"/>
                <a:gd name="T8" fmla="*/ 29 w 95"/>
                <a:gd name="T9" fmla="*/ 105 h 155"/>
                <a:gd name="T10" fmla="*/ 17 w 95"/>
                <a:gd name="T11" fmla="*/ 93 h 155"/>
                <a:gd name="T12" fmla="*/ 11 w 95"/>
                <a:gd name="T13" fmla="*/ 69 h 155"/>
                <a:gd name="T14" fmla="*/ 6 w 95"/>
                <a:gd name="T15" fmla="*/ 57 h 155"/>
                <a:gd name="T16" fmla="*/ 6 w 95"/>
                <a:gd name="T17" fmla="*/ 51 h 155"/>
                <a:gd name="T18" fmla="*/ 6 w 95"/>
                <a:gd name="T19" fmla="*/ 51 h 155"/>
                <a:gd name="T20" fmla="*/ 6 w 95"/>
                <a:gd name="T21" fmla="*/ 57 h 155"/>
                <a:gd name="T22" fmla="*/ 11 w 95"/>
                <a:gd name="T23" fmla="*/ 69 h 155"/>
                <a:gd name="T24" fmla="*/ 17 w 95"/>
                <a:gd name="T25" fmla="*/ 81 h 155"/>
                <a:gd name="T26" fmla="*/ 23 w 95"/>
                <a:gd name="T27" fmla="*/ 93 h 155"/>
                <a:gd name="T28" fmla="*/ 29 w 95"/>
                <a:gd name="T29" fmla="*/ 99 h 155"/>
                <a:gd name="T30" fmla="*/ 35 w 95"/>
                <a:gd name="T31" fmla="*/ 105 h 155"/>
                <a:gd name="T32" fmla="*/ 41 w 95"/>
                <a:gd name="T33" fmla="*/ 99 h 155"/>
                <a:gd name="T34" fmla="*/ 41 w 95"/>
                <a:gd name="T35" fmla="*/ 81 h 155"/>
                <a:gd name="T36" fmla="*/ 41 w 95"/>
                <a:gd name="T37" fmla="*/ 69 h 155"/>
                <a:gd name="T38" fmla="*/ 29 w 95"/>
                <a:gd name="T39" fmla="*/ 57 h 155"/>
                <a:gd name="T40" fmla="*/ 17 w 95"/>
                <a:gd name="T41" fmla="*/ 45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38 h 155"/>
                <a:gd name="T50" fmla="*/ 29 w 95"/>
                <a:gd name="T51" fmla="*/ 45 h 155"/>
                <a:gd name="T52" fmla="*/ 35 w 95"/>
                <a:gd name="T53" fmla="*/ 57 h 155"/>
                <a:gd name="T54" fmla="*/ 41 w 95"/>
                <a:gd name="T55" fmla="*/ 63 h 155"/>
                <a:gd name="T56" fmla="*/ 41 w 95"/>
                <a:gd name="T57" fmla="*/ 51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45 h 155"/>
                <a:gd name="T68" fmla="*/ 53 w 95"/>
                <a:gd name="T69" fmla="*/ 57 h 155"/>
                <a:gd name="T70" fmla="*/ 59 w 95"/>
                <a:gd name="T71" fmla="*/ 51 h 155"/>
                <a:gd name="T72" fmla="*/ 71 w 95"/>
                <a:gd name="T73" fmla="*/ 39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38 h 155"/>
                <a:gd name="T82" fmla="*/ 71 w 95"/>
                <a:gd name="T83" fmla="*/ 45 h 155"/>
                <a:gd name="T84" fmla="*/ 65 w 95"/>
                <a:gd name="T85" fmla="*/ 57 h 155"/>
                <a:gd name="T86" fmla="*/ 53 w 95"/>
                <a:gd name="T87" fmla="*/ 69 h 155"/>
                <a:gd name="T88" fmla="*/ 53 w 95"/>
                <a:gd name="T89" fmla="*/ 81 h 155"/>
                <a:gd name="T90" fmla="*/ 47 w 95"/>
                <a:gd name="T91" fmla="*/ 99 h 155"/>
                <a:gd name="T92" fmla="*/ 53 w 95"/>
                <a:gd name="T93" fmla="*/ 105 h 155"/>
                <a:gd name="T94" fmla="*/ 65 w 95"/>
                <a:gd name="T95" fmla="*/ 93 h 155"/>
                <a:gd name="T96" fmla="*/ 77 w 95"/>
                <a:gd name="T97" fmla="*/ 81 h 155"/>
                <a:gd name="T98" fmla="*/ 89 w 95"/>
                <a:gd name="T99" fmla="*/ 69 h 155"/>
                <a:gd name="T100" fmla="*/ 95 w 95"/>
                <a:gd name="T101" fmla="*/ 57 h 155"/>
                <a:gd name="T102" fmla="*/ 95 w 95"/>
                <a:gd name="T103" fmla="*/ 63 h 155"/>
                <a:gd name="T104" fmla="*/ 89 w 95"/>
                <a:gd name="T105" fmla="*/ 69 h 155"/>
                <a:gd name="T106" fmla="*/ 83 w 95"/>
                <a:gd name="T107" fmla="*/ 81 h 155"/>
                <a:gd name="T108" fmla="*/ 71 w 95"/>
                <a:gd name="T109" fmla="*/ 99 h 155"/>
                <a:gd name="T110" fmla="*/ 59 w 95"/>
                <a:gd name="T111" fmla="*/ 109 h 155"/>
                <a:gd name="T112" fmla="*/ 47 w 95"/>
                <a:gd name="T113" fmla="*/ 115 h 155"/>
                <a:gd name="T114" fmla="*/ 47 w 95"/>
                <a:gd name="T115" fmla="*/ 127 h 155"/>
                <a:gd name="T116" fmla="*/ 47 w 95"/>
                <a:gd name="T117" fmla="*/ 133 h 155"/>
                <a:gd name="T118" fmla="*/ 47 w 95"/>
                <a:gd name="T119" fmla="*/ 133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5" name="Freeform 509"/>
            <p:cNvSpPr>
              <a:spLocks/>
            </p:cNvSpPr>
            <p:nvPr/>
          </p:nvSpPr>
          <p:spPr bwMode="auto">
            <a:xfrm>
              <a:off x="4974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6" name="Freeform 510"/>
            <p:cNvSpPr>
              <a:spLocks/>
            </p:cNvSpPr>
            <p:nvPr/>
          </p:nvSpPr>
          <p:spPr bwMode="auto">
            <a:xfrm>
              <a:off x="5209" y="1848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887" name="Freeform 511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 rot="5060217">
            <a:off x="-18257" y="4529932"/>
            <a:ext cx="2366963" cy="2286000"/>
            <a:chOff x="4176" y="878"/>
            <a:chExt cx="1254" cy="1422"/>
          </a:xfrm>
        </p:grpSpPr>
        <p:sp>
          <p:nvSpPr>
            <p:cNvPr id="15382" name="Freeform 5"/>
            <p:cNvSpPr>
              <a:spLocks/>
            </p:cNvSpPr>
            <p:nvPr/>
          </p:nvSpPr>
          <p:spPr bwMode="auto">
            <a:xfrm>
              <a:off x="5149" y="1191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3" name="Freeform 6"/>
            <p:cNvSpPr>
              <a:spLocks/>
            </p:cNvSpPr>
            <p:nvPr/>
          </p:nvSpPr>
          <p:spPr bwMode="auto">
            <a:xfrm>
              <a:off x="5123" y="1208"/>
              <a:ext cx="56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26 w 54"/>
                <a:gd name="T7" fmla="*/ 0 h 12"/>
                <a:gd name="T8" fmla="*/ 32 w 54"/>
                <a:gd name="T9" fmla="*/ 0 h 12"/>
                <a:gd name="T10" fmla="*/ 38 w 54"/>
                <a:gd name="T11" fmla="*/ 6 h 12"/>
                <a:gd name="T12" fmla="*/ 58 w 54"/>
                <a:gd name="T13" fmla="*/ 6 h 12"/>
                <a:gd name="T14" fmla="*/ 64 w 54"/>
                <a:gd name="T15" fmla="*/ 12 h 12"/>
                <a:gd name="T16" fmla="*/ 71 w 54"/>
                <a:gd name="T17" fmla="*/ 12 h 12"/>
                <a:gd name="T18" fmla="*/ 64 w 54"/>
                <a:gd name="T19" fmla="*/ 12 h 12"/>
                <a:gd name="T20" fmla="*/ 58 w 54"/>
                <a:gd name="T21" fmla="*/ 12 h 12"/>
                <a:gd name="T22" fmla="*/ 38 w 54"/>
                <a:gd name="T23" fmla="*/ 12 h 12"/>
                <a:gd name="T24" fmla="*/ 32 w 54"/>
                <a:gd name="T25" fmla="*/ 6 h 12"/>
                <a:gd name="T26" fmla="*/ 26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4" name="Freeform 7"/>
            <p:cNvSpPr>
              <a:spLocks/>
            </p:cNvSpPr>
            <p:nvPr/>
          </p:nvSpPr>
          <p:spPr bwMode="auto">
            <a:xfrm>
              <a:off x="5123" y="1219"/>
              <a:ext cx="61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44 w 60"/>
                <a:gd name="T11" fmla="*/ 6 h 12"/>
                <a:gd name="T12" fmla="*/ 56 w 60"/>
                <a:gd name="T13" fmla="*/ 6 h 12"/>
                <a:gd name="T14" fmla="*/ 62 w 60"/>
                <a:gd name="T15" fmla="*/ 12 h 12"/>
                <a:gd name="T16" fmla="*/ 68 w 60"/>
                <a:gd name="T17" fmla="*/ 12 h 12"/>
                <a:gd name="T18" fmla="*/ 62 w 60"/>
                <a:gd name="T19" fmla="*/ 12 h 12"/>
                <a:gd name="T20" fmla="*/ 56 w 60"/>
                <a:gd name="T21" fmla="*/ 12 h 12"/>
                <a:gd name="T22" fmla="*/ 44 w 60"/>
                <a:gd name="T23" fmla="*/ 12 h 12"/>
                <a:gd name="T24" fmla="*/ 38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5" name="Freeform 8"/>
            <p:cNvSpPr>
              <a:spLocks/>
            </p:cNvSpPr>
            <p:nvPr/>
          </p:nvSpPr>
          <p:spPr bwMode="auto">
            <a:xfrm>
              <a:off x="5130" y="1245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6" name="Freeform 9"/>
            <p:cNvSpPr>
              <a:spLocks/>
            </p:cNvSpPr>
            <p:nvPr/>
          </p:nvSpPr>
          <p:spPr bwMode="auto">
            <a:xfrm>
              <a:off x="5143" y="1263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7" name="Freeform 10"/>
            <p:cNvSpPr>
              <a:spLocks/>
            </p:cNvSpPr>
            <p:nvPr/>
          </p:nvSpPr>
          <p:spPr bwMode="auto">
            <a:xfrm>
              <a:off x="5153" y="1287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8" name="Freeform 11"/>
            <p:cNvSpPr>
              <a:spLocks/>
            </p:cNvSpPr>
            <p:nvPr/>
          </p:nvSpPr>
          <p:spPr bwMode="auto">
            <a:xfrm>
              <a:off x="5171" y="132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89" name="Freeform 12"/>
            <p:cNvSpPr>
              <a:spLocks/>
            </p:cNvSpPr>
            <p:nvPr/>
          </p:nvSpPr>
          <p:spPr bwMode="auto">
            <a:xfrm>
              <a:off x="5124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0" name="Freeform 13"/>
            <p:cNvSpPr>
              <a:spLocks/>
            </p:cNvSpPr>
            <p:nvPr/>
          </p:nvSpPr>
          <p:spPr bwMode="auto">
            <a:xfrm>
              <a:off x="5129" y="1232"/>
              <a:ext cx="61" cy="14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44 w 60"/>
                <a:gd name="T11" fmla="*/ 21 h 12"/>
                <a:gd name="T12" fmla="*/ 56 w 60"/>
                <a:gd name="T13" fmla="*/ 21 h 12"/>
                <a:gd name="T14" fmla="*/ 62 w 60"/>
                <a:gd name="T15" fmla="*/ 21 h 12"/>
                <a:gd name="T16" fmla="*/ 68 w 60"/>
                <a:gd name="T17" fmla="*/ 41 h 12"/>
                <a:gd name="T18" fmla="*/ 62 w 60"/>
                <a:gd name="T19" fmla="*/ 41 h 12"/>
                <a:gd name="T20" fmla="*/ 56 w 60"/>
                <a:gd name="T21" fmla="*/ 41 h 12"/>
                <a:gd name="T22" fmla="*/ 44 w 60"/>
                <a:gd name="T23" fmla="*/ 41 h 12"/>
                <a:gd name="T24" fmla="*/ 24 w 60"/>
                <a:gd name="T25" fmla="*/ 41 h 12"/>
                <a:gd name="T26" fmla="*/ 18 w 60"/>
                <a:gd name="T27" fmla="*/ 21 h 12"/>
                <a:gd name="T28" fmla="*/ 6 w 60"/>
                <a:gd name="T29" fmla="*/ 21 h 12"/>
                <a:gd name="T30" fmla="*/ 0 w 60"/>
                <a:gd name="T31" fmla="*/ 21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1" name="Freeform 14"/>
            <p:cNvSpPr>
              <a:spLocks/>
            </p:cNvSpPr>
            <p:nvPr/>
          </p:nvSpPr>
          <p:spPr bwMode="auto">
            <a:xfrm>
              <a:off x="5148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2" name="Freeform 15"/>
            <p:cNvSpPr>
              <a:spLocks/>
            </p:cNvSpPr>
            <p:nvPr/>
          </p:nvSpPr>
          <p:spPr bwMode="auto">
            <a:xfrm>
              <a:off x="5153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3" name="Freeform 16"/>
            <p:cNvSpPr>
              <a:spLocks/>
            </p:cNvSpPr>
            <p:nvPr/>
          </p:nvSpPr>
          <p:spPr bwMode="auto">
            <a:xfrm>
              <a:off x="5171" y="1309"/>
              <a:ext cx="24" cy="14"/>
            </a:xfrm>
            <a:custGeom>
              <a:avLst/>
              <a:gdLst>
                <a:gd name="T0" fmla="*/ 0 w 24"/>
                <a:gd name="T1" fmla="*/ 21 h 12"/>
                <a:gd name="T2" fmla="*/ 0 w 24"/>
                <a:gd name="T3" fmla="*/ 21 h 12"/>
                <a:gd name="T4" fmla="*/ 6 w 24"/>
                <a:gd name="T5" fmla="*/ 21 h 12"/>
                <a:gd name="T6" fmla="*/ 6 w 24"/>
                <a:gd name="T7" fmla="*/ 21 h 12"/>
                <a:gd name="T8" fmla="*/ 12 w 24"/>
                <a:gd name="T9" fmla="*/ 21 h 12"/>
                <a:gd name="T10" fmla="*/ 18 w 24"/>
                <a:gd name="T11" fmla="*/ 0 h 12"/>
                <a:gd name="T12" fmla="*/ 24 w 24"/>
                <a:gd name="T13" fmla="*/ 21 h 12"/>
                <a:gd name="T14" fmla="*/ 24 w 24"/>
                <a:gd name="T15" fmla="*/ 21 h 12"/>
                <a:gd name="T16" fmla="*/ 24 w 24"/>
                <a:gd name="T17" fmla="*/ 21 h 12"/>
                <a:gd name="T18" fmla="*/ 24 w 24"/>
                <a:gd name="T19" fmla="*/ 21 h 12"/>
                <a:gd name="T20" fmla="*/ 18 w 24"/>
                <a:gd name="T21" fmla="*/ 21 h 12"/>
                <a:gd name="T22" fmla="*/ 12 w 24"/>
                <a:gd name="T23" fmla="*/ 21 h 12"/>
                <a:gd name="T24" fmla="*/ 12 w 24"/>
                <a:gd name="T25" fmla="*/ 21 h 12"/>
                <a:gd name="T26" fmla="*/ 6 w 24"/>
                <a:gd name="T27" fmla="*/ 41 h 12"/>
                <a:gd name="T28" fmla="*/ 0 w 24"/>
                <a:gd name="T29" fmla="*/ 41 h 12"/>
                <a:gd name="T30" fmla="*/ 0 w 24"/>
                <a:gd name="T31" fmla="*/ 41 h 12"/>
                <a:gd name="T32" fmla="*/ 0 w 24"/>
                <a:gd name="T33" fmla="*/ 2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4" name="Freeform 17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5" name="Freeform 18"/>
            <p:cNvSpPr>
              <a:spLocks/>
            </p:cNvSpPr>
            <p:nvPr/>
          </p:nvSpPr>
          <p:spPr bwMode="auto">
            <a:xfrm>
              <a:off x="5155" y="1173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6" name="Freeform 19"/>
            <p:cNvSpPr>
              <a:spLocks/>
            </p:cNvSpPr>
            <p:nvPr/>
          </p:nvSpPr>
          <p:spPr bwMode="auto">
            <a:xfrm>
              <a:off x="5136" y="1167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7" name="Freeform 20"/>
            <p:cNvSpPr>
              <a:spLocks/>
            </p:cNvSpPr>
            <p:nvPr/>
          </p:nvSpPr>
          <p:spPr bwMode="auto">
            <a:xfrm>
              <a:off x="5195" y="1309"/>
              <a:ext cx="36" cy="8"/>
            </a:xfrm>
            <a:custGeom>
              <a:avLst/>
              <a:gdLst>
                <a:gd name="T0" fmla="*/ 0 w 36"/>
                <a:gd name="T1" fmla="*/ 64 h 6"/>
                <a:gd name="T2" fmla="*/ 6 w 36"/>
                <a:gd name="T3" fmla="*/ 64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4 h 6"/>
                <a:gd name="T16" fmla="*/ 36 w 36"/>
                <a:gd name="T17" fmla="*/ 64 h 6"/>
                <a:gd name="T18" fmla="*/ 36 w 36"/>
                <a:gd name="T19" fmla="*/ 64 h 6"/>
                <a:gd name="T20" fmla="*/ 30 w 36"/>
                <a:gd name="T21" fmla="*/ 64 h 6"/>
                <a:gd name="T22" fmla="*/ 24 w 36"/>
                <a:gd name="T23" fmla="*/ 64 h 6"/>
                <a:gd name="T24" fmla="*/ 18 w 36"/>
                <a:gd name="T25" fmla="*/ 64 h 6"/>
                <a:gd name="T26" fmla="*/ 18 w 36"/>
                <a:gd name="T27" fmla="*/ 64 h 6"/>
                <a:gd name="T28" fmla="*/ 12 w 36"/>
                <a:gd name="T29" fmla="*/ 64 h 6"/>
                <a:gd name="T30" fmla="*/ 6 w 36"/>
                <a:gd name="T31" fmla="*/ 64 h 6"/>
                <a:gd name="T32" fmla="*/ 0 w 36"/>
                <a:gd name="T33" fmla="*/ 64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8" name="Freeform 21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399" name="Freeform 22"/>
            <p:cNvSpPr>
              <a:spLocks/>
            </p:cNvSpPr>
            <p:nvPr/>
          </p:nvSpPr>
          <p:spPr bwMode="auto">
            <a:xfrm>
              <a:off x="5202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0" name="Freeform 23"/>
            <p:cNvSpPr>
              <a:spLocks/>
            </p:cNvSpPr>
            <p:nvPr/>
          </p:nvSpPr>
          <p:spPr bwMode="auto">
            <a:xfrm>
              <a:off x="5202" y="1287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1" name="Freeform 24"/>
            <p:cNvSpPr>
              <a:spLocks/>
            </p:cNvSpPr>
            <p:nvPr/>
          </p:nvSpPr>
          <p:spPr bwMode="auto">
            <a:xfrm>
              <a:off x="5196" y="1275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2" name="Freeform 25"/>
            <p:cNvSpPr>
              <a:spLocks/>
            </p:cNvSpPr>
            <p:nvPr/>
          </p:nvSpPr>
          <p:spPr bwMode="auto">
            <a:xfrm>
              <a:off x="5195" y="125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3" name="Freeform 26"/>
            <p:cNvSpPr>
              <a:spLocks/>
            </p:cNvSpPr>
            <p:nvPr/>
          </p:nvSpPr>
          <p:spPr bwMode="auto">
            <a:xfrm>
              <a:off x="5191" y="1232"/>
              <a:ext cx="36" cy="26"/>
            </a:xfrm>
            <a:custGeom>
              <a:avLst/>
              <a:gdLst>
                <a:gd name="T0" fmla="*/ 0 w 36"/>
                <a:gd name="T1" fmla="*/ 46 h 24"/>
                <a:gd name="T2" fmla="*/ 6 w 36"/>
                <a:gd name="T3" fmla="*/ 46 h 24"/>
                <a:gd name="T4" fmla="*/ 6 w 36"/>
                <a:gd name="T5" fmla="*/ 36 h 24"/>
                <a:gd name="T6" fmla="*/ 12 w 36"/>
                <a:gd name="T7" fmla="*/ 22 h 24"/>
                <a:gd name="T8" fmla="*/ 18 w 36"/>
                <a:gd name="T9" fmla="*/ 14 h 24"/>
                <a:gd name="T10" fmla="*/ 24 w 36"/>
                <a:gd name="T11" fmla="*/ 14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14 h 24"/>
                <a:gd name="T20" fmla="*/ 30 w 36"/>
                <a:gd name="T21" fmla="*/ 14 h 24"/>
                <a:gd name="T22" fmla="*/ 24 w 36"/>
                <a:gd name="T23" fmla="*/ 22 h 24"/>
                <a:gd name="T24" fmla="*/ 18 w 36"/>
                <a:gd name="T25" fmla="*/ 36 h 24"/>
                <a:gd name="T26" fmla="*/ 12 w 36"/>
                <a:gd name="T27" fmla="*/ 36 h 24"/>
                <a:gd name="T28" fmla="*/ 6 w 36"/>
                <a:gd name="T29" fmla="*/ 46 h 24"/>
                <a:gd name="T30" fmla="*/ 6 w 36"/>
                <a:gd name="T31" fmla="*/ 46 h 24"/>
                <a:gd name="T32" fmla="*/ 0 w 36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4" name="Freeform 27"/>
            <p:cNvSpPr>
              <a:spLocks/>
            </p:cNvSpPr>
            <p:nvPr/>
          </p:nvSpPr>
          <p:spPr bwMode="auto">
            <a:xfrm>
              <a:off x="5185" y="1214"/>
              <a:ext cx="36" cy="32"/>
            </a:xfrm>
            <a:custGeom>
              <a:avLst/>
              <a:gdLst>
                <a:gd name="T0" fmla="*/ 0 w 36"/>
                <a:gd name="T1" fmla="*/ 50 h 30"/>
                <a:gd name="T2" fmla="*/ 6 w 36"/>
                <a:gd name="T3" fmla="*/ 41 h 30"/>
                <a:gd name="T4" fmla="*/ 6 w 36"/>
                <a:gd name="T5" fmla="*/ 29 h 30"/>
                <a:gd name="T6" fmla="*/ 12 w 36"/>
                <a:gd name="T7" fmla="*/ 20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20 h 30"/>
                <a:gd name="T24" fmla="*/ 24 w 36"/>
                <a:gd name="T25" fmla="*/ 20 h 30"/>
                <a:gd name="T26" fmla="*/ 18 w 36"/>
                <a:gd name="T27" fmla="*/ 29 h 30"/>
                <a:gd name="T28" fmla="*/ 12 w 36"/>
                <a:gd name="T29" fmla="*/ 41 h 30"/>
                <a:gd name="T30" fmla="*/ 6 w 36"/>
                <a:gd name="T31" fmla="*/ 41 h 30"/>
                <a:gd name="T32" fmla="*/ 0 w 36"/>
                <a:gd name="T33" fmla="*/ 5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5" name="Freeform 28"/>
            <p:cNvSpPr>
              <a:spLocks/>
            </p:cNvSpPr>
            <p:nvPr/>
          </p:nvSpPr>
          <p:spPr bwMode="auto">
            <a:xfrm>
              <a:off x="5179" y="1195"/>
              <a:ext cx="34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9 w 36"/>
                <a:gd name="T7" fmla="*/ 18 h 36"/>
                <a:gd name="T8" fmla="*/ 9 w 36"/>
                <a:gd name="T9" fmla="*/ 12 h 36"/>
                <a:gd name="T10" fmla="*/ 10 w 36"/>
                <a:gd name="T11" fmla="*/ 6 h 36"/>
                <a:gd name="T12" fmla="*/ 16 w 36"/>
                <a:gd name="T13" fmla="*/ 0 h 36"/>
                <a:gd name="T14" fmla="*/ 20 w 36"/>
                <a:gd name="T15" fmla="*/ 0 h 36"/>
                <a:gd name="T16" fmla="*/ 23 w 36"/>
                <a:gd name="T17" fmla="*/ 0 h 36"/>
                <a:gd name="T18" fmla="*/ 23 w 36"/>
                <a:gd name="T19" fmla="*/ 0 h 36"/>
                <a:gd name="T20" fmla="*/ 20 w 36"/>
                <a:gd name="T21" fmla="*/ 6 h 36"/>
                <a:gd name="T22" fmla="*/ 20 w 36"/>
                <a:gd name="T23" fmla="*/ 6 h 36"/>
                <a:gd name="T24" fmla="*/ 16 w 36"/>
                <a:gd name="T25" fmla="*/ 12 h 36"/>
                <a:gd name="T26" fmla="*/ 10 w 36"/>
                <a:gd name="T27" fmla="*/ 18 h 36"/>
                <a:gd name="T28" fmla="*/ 9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6" name="Freeform 29"/>
            <p:cNvSpPr>
              <a:spLocks/>
            </p:cNvSpPr>
            <p:nvPr/>
          </p:nvSpPr>
          <p:spPr bwMode="auto">
            <a:xfrm>
              <a:off x="5179" y="1185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7" name="Freeform 30"/>
            <p:cNvSpPr>
              <a:spLocks/>
            </p:cNvSpPr>
            <p:nvPr/>
          </p:nvSpPr>
          <p:spPr bwMode="auto">
            <a:xfrm>
              <a:off x="5165" y="1168"/>
              <a:ext cx="13" cy="40"/>
            </a:xfrm>
            <a:custGeom>
              <a:avLst/>
              <a:gdLst>
                <a:gd name="T0" fmla="*/ 22 w 12"/>
                <a:gd name="T1" fmla="*/ 0 h 42"/>
                <a:gd name="T2" fmla="*/ 22 w 12"/>
                <a:gd name="T3" fmla="*/ 6 h 42"/>
                <a:gd name="T4" fmla="*/ 22 w 12"/>
                <a:gd name="T5" fmla="*/ 6 h 42"/>
                <a:gd name="T6" fmla="*/ 22 w 12"/>
                <a:gd name="T7" fmla="*/ 10 h 42"/>
                <a:gd name="T8" fmla="*/ 14 w 12"/>
                <a:gd name="T9" fmla="*/ 10 h 42"/>
                <a:gd name="T10" fmla="*/ 14 w 12"/>
                <a:gd name="T11" fmla="*/ 22 h 42"/>
                <a:gd name="T12" fmla="*/ 14 w 12"/>
                <a:gd name="T13" fmla="*/ 25 h 42"/>
                <a:gd name="T14" fmla="*/ 0 w 12"/>
                <a:gd name="T15" fmla="*/ 25 h 42"/>
                <a:gd name="T16" fmla="*/ 0 w 12"/>
                <a:gd name="T17" fmla="*/ 28 h 42"/>
                <a:gd name="T18" fmla="*/ 0 w 12"/>
                <a:gd name="T19" fmla="*/ 25 h 42"/>
                <a:gd name="T20" fmla="*/ 0 w 12"/>
                <a:gd name="T21" fmla="*/ 22 h 42"/>
                <a:gd name="T22" fmla="*/ 0 w 12"/>
                <a:gd name="T23" fmla="*/ 16 h 42"/>
                <a:gd name="T24" fmla="*/ 0 w 12"/>
                <a:gd name="T25" fmla="*/ 10 h 42"/>
                <a:gd name="T26" fmla="*/ 14 w 12"/>
                <a:gd name="T27" fmla="*/ 10 h 42"/>
                <a:gd name="T28" fmla="*/ 14 w 12"/>
                <a:gd name="T29" fmla="*/ 6 h 42"/>
                <a:gd name="T30" fmla="*/ 22 w 12"/>
                <a:gd name="T31" fmla="*/ 0 h 42"/>
                <a:gd name="T32" fmla="*/ 2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8" name="Freeform 31"/>
            <p:cNvSpPr>
              <a:spLocks/>
            </p:cNvSpPr>
            <p:nvPr/>
          </p:nvSpPr>
          <p:spPr bwMode="auto">
            <a:xfrm>
              <a:off x="5195" y="1053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9" name="Freeform 32"/>
            <p:cNvSpPr>
              <a:spLocks/>
            </p:cNvSpPr>
            <p:nvPr/>
          </p:nvSpPr>
          <p:spPr bwMode="auto">
            <a:xfrm>
              <a:off x="5202" y="1064"/>
              <a:ext cx="30" cy="32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20 h 30"/>
                <a:gd name="T12" fmla="*/ 6 w 30"/>
                <a:gd name="T13" fmla="*/ 20 h 30"/>
                <a:gd name="T14" fmla="*/ 0 w 30"/>
                <a:gd name="T15" fmla="*/ 41 h 30"/>
                <a:gd name="T16" fmla="*/ 0 w 30"/>
                <a:gd name="T17" fmla="*/ 50 h 30"/>
                <a:gd name="T18" fmla="*/ 6 w 30"/>
                <a:gd name="T19" fmla="*/ 41 h 30"/>
                <a:gd name="T20" fmla="*/ 6 w 30"/>
                <a:gd name="T21" fmla="*/ 29 h 30"/>
                <a:gd name="T22" fmla="*/ 12 w 30"/>
                <a:gd name="T23" fmla="*/ 29 h 30"/>
                <a:gd name="T24" fmla="*/ 18 w 30"/>
                <a:gd name="T25" fmla="*/ 20 h 30"/>
                <a:gd name="T26" fmla="*/ 24 w 30"/>
                <a:gd name="T27" fmla="*/ 20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0" name="Freeform 33"/>
            <p:cNvSpPr>
              <a:spLocks/>
            </p:cNvSpPr>
            <p:nvPr/>
          </p:nvSpPr>
          <p:spPr bwMode="auto">
            <a:xfrm>
              <a:off x="5203" y="1089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1" name="Freeform 34"/>
            <p:cNvSpPr>
              <a:spLocks/>
            </p:cNvSpPr>
            <p:nvPr/>
          </p:nvSpPr>
          <p:spPr bwMode="auto">
            <a:xfrm>
              <a:off x="5203" y="1113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2" name="Freeform 35"/>
            <p:cNvSpPr>
              <a:spLocks/>
            </p:cNvSpPr>
            <p:nvPr/>
          </p:nvSpPr>
          <p:spPr bwMode="auto">
            <a:xfrm>
              <a:off x="5208" y="1148"/>
              <a:ext cx="36" cy="32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20 h 30"/>
                <a:gd name="T10" fmla="*/ 6 w 36"/>
                <a:gd name="T11" fmla="*/ 20 h 30"/>
                <a:gd name="T12" fmla="*/ 6 w 36"/>
                <a:gd name="T13" fmla="*/ 29 h 30"/>
                <a:gd name="T14" fmla="*/ 0 w 36"/>
                <a:gd name="T15" fmla="*/ 41 h 30"/>
                <a:gd name="T16" fmla="*/ 0 w 36"/>
                <a:gd name="T17" fmla="*/ 50 h 30"/>
                <a:gd name="T18" fmla="*/ 0 w 36"/>
                <a:gd name="T19" fmla="*/ 50 h 30"/>
                <a:gd name="T20" fmla="*/ 6 w 36"/>
                <a:gd name="T21" fmla="*/ 41 h 30"/>
                <a:gd name="T22" fmla="*/ 12 w 36"/>
                <a:gd name="T23" fmla="*/ 41 h 30"/>
                <a:gd name="T24" fmla="*/ 18 w 36"/>
                <a:gd name="T25" fmla="*/ 29 h 30"/>
                <a:gd name="T26" fmla="*/ 24 w 36"/>
                <a:gd name="T27" fmla="*/ 20 h 30"/>
                <a:gd name="T28" fmla="*/ 30 w 36"/>
                <a:gd name="T29" fmla="*/ 20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3" name="Freeform 36"/>
            <p:cNvSpPr>
              <a:spLocks/>
            </p:cNvSpPr>
            <p:nvPr/>
          </p:nvSpPr>
          <p:spPr bwMode="auto">
            <a:xfrm>
              <a:off x="5207" y="1173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4" name="Freeform 37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5" name="Freeform 38"/>
            <p:cNvSpPr>
              <a:spLocks/>
            </p:cNvSpPr>
            <p:nvPr/>
          </p:nvSpPr>
          <p:spPr bwMode="auto">
            <a:xfrm>
              <a:off x="5227" y="1226"/>
              <a:ext cx="18" cy="14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21 h 12"/>
                <a:gd name="T14" fmla="*/ 0 w 18"/>
                <a:gd name="T15" fmla="*/ 21 h 12"/>
                <a:gd name="T16" fmla="*/ 0 w 18"/>
                <a:gd name="T17" fmla="*/ 41 h 12"/>
                <a:gd name="T18" fmla="*/ 0 w 18"/>
                <a:gd name="T19" fmla="*/ 21 h 12"/>
                <a:gd name="T20" fmla="*/ 6 w 18"/>
                <a:gd name="T21" fmla="*/ 21 h 12"/>
                <a:gd name="T22" fmla="*/ 6 w 18"/>
                <a:gd name="T23" fmla="*/ 21 h 12"/>
                <a:gd name="T24" fmla="*/ 12 w 18"/>
                <a:gd name="T25" fmla="*/ 21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6" name="Freeform 39"/>
            <p:cNvSpPr>
              <a:spLocks/>
            </p:cNvSpPr>
            <p:nvPr/>
          </p:nvSpPr>
          <p:spPr bwMode="auto">
            <a:xfrm>
              <a:off x="5203" y="1078"/>
              <a:ext cx="30" cy="37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26 h 36"/>
                <a:gd name="T14" fmla="*/ 0 w 30"/>
                <a:gd name="T15" fmla="*/ 38 h 36"/>
                <a:gd name="T16" fmla="*/ 0 w 30"/>
                <a:gd name="T17" fmla="*/ 44 h 36"/>
                <a:gd name="T18" fmla="*/ 0 w 30"/>
                <a:gd name="T19" fmla="*/ 38 h 36"/>
                <a:gd name="T20" fmla="*/ 6 w 30"/>
                <a:gd name="T21" fmla="*/ 38 h 36"/>
                <a:gd name="T22" fmla="*/ 12 w 30"/>
                <a:gd name="T23" fmla="*/ 32 h 36"/>
                <a:gd name="T24" fmla="*/ 18 w 30"/>
                <a:gd name="T25" fmla="*/ 26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7" name="Freeform 40"/>
            <p:cNvSpPr>
              <a:spLocks/>
            </p:cNvSpPr>
            <p:nvPr/>
          </p:nvSpPr>
          <p:spPr bwMode="auto">
            <a:xfrm>
              <a:off x="5203" y="1054"/>
              <a:ext cx="24" cy="25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20 h 24"/>
                <a:gd name="T14" fmla="*/ 0 w 24"/>
                <a:gd name="T15" fmla="*/ 26 h 24"/>
                <a:gd name="T16" fmla="*/ 0 w 24"/>
                <a:gd name="T17" fmla="*/ 32 h 24"/>
                <a:gd name="T18" fmla="*/ 6 w 24"/>
                <a:gd name="T19" fmla="*/ 26 h 24"/>
                <a:gd name="T20" fmla="*/ 6 w 24"/>
                <a:gd name="T21" fmla="*/ 26 h 24"/>
                <a:gd name="T22" fmla="*/ 12 w 24"/>
                <a:gd name="T23" fmla="*/ 20 h 24"/>
                <a:gd name="T24" fmla="*/ 18 w 24"/>
                <a:gd name="T25" fmla="*/ 20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8" name="Freeform 41"/>
            <p:cNvSpPr>
              <a:spLocks/>
            </p:cNvSpPr>
            <p:nvPr/>
          </p:nvSpPr>
          <p:spPr bwMode="auto">
            <a:xfrm>
              <a:off x="5201" y="1137"/>
              <a:ext cx="36" cy="32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20 h 30"/>
                <a:gd name="T12" fmla="*/ 6 w 36"/>
                <a:gd name="T13" fmla="*/ 29 h 30"/>
                <a:gd name="T14" fmla="*/ 0 w 36"/>
                <a:gd name="T15" fmla="*/ 41 h 30"/>
                <a:gd name="T16" fmla="*/ 0 w 36"/>
                <a:gd name="T17" fmla="*/ 50 h 30"/>
                <a:gd name="T18" fmla="*/ 6 w 36"/>
                <a:gd name="T19" fmla="*/ 41 h 30"/>
                <a:gd name="T20" fmla="*/ 6 w 36"/>
                <a:gd name="T21" fmla="*/ 41 h 30"/>
                <a:gd name="T22" fmla="*/ 12 w 36"/>
                <a:gd name="T23" fmla="*/ 29 h 30"/>
                <a:gd name="T24" fmla="*/ 24 w 36"/>
                <a:gd name="T25" fmla="*/ 29 h 30"/>
                <a:gd name="T26" fmla="*/ 24 w 36"/>
                <a:gd name="T27" fmla="*/ 20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19" name="Freeform 42"/>
            <p:cNvSpPr>
              <a:spLocks/>
            </p:cNvSpPr>
            <p:nvPr/>
          </p:nvSpPr>
          <p:spPr bwMode="auto">
            <a:xfrm>
              <a:off x="5213" y="1190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0" name="Freeform 43"/>
            <p:cNvSpPr>
              <a:spLocks/>
            </p:cNvSpPr>
            <p:nvPr/>
          </p:nvSpPr>
          <p:spPr bwMode="auto">
            <a:xfrm>
              <a:off x="5201" y="1034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1" name="Freeform 44"/>
            <p:cNvSpPr>
              <a:spLocks/>
            </p:cNvSpPr>
            <p:nvPr/>
          </p:nvSpPr>
          <p:spPr bwMode="auto">
            <a:xfrm>
              <a:off x="5166" y="1053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2" name="Freeform 45"/>
            <p:cNvSpPr>
              <a:spLocks/>
            </p:cNvSpPr>
            <p:nvPr/>
          </p:nvSpPr>
          <p:spPr bwMode="auto">
            <a:xfrm>
              <a:off x="5166" y="107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3" name="Freeform 46"/>
            <p:cNvSpPr>
              <a:spLocks/>
            </p:cNvSpPr>
            <p:nvPr/>
          </p:nvSpPr>
          <p:spPr bwMode="auto">
            <a:xfrm>
              <a:off x="5167" y="1095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4" name="Freeform 47"/>
            <p:cNvSpPr>
              <a:spLocks/>
            </p:cNvSpPr>
            <p:nvPr/>
          </p:nvSpPr>
          <p:spPr bwMode="auto">
            <a:xfrm>
              <a:off x="5171" y="1119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5" name="Freeform 48"/>
            <p:cNvSpPr>
              <a:spLocks/>
            </p:cNvSpPr>
            <p:nvPr/>
          </p:nvSpPr>
          <p:spPr bwMode="auto">
            <a:xfrm>
              <a:off x="5171" y="1136"/>
              <a:ext cx="36" cy="26"/>
            </a:xfrm>
            <a:custGeom>
              <a:avLst/>
              <a:gdLst>
                <a:gd name="T0" fmla="*/ 36 w 36"/>
                <a:gd name="T1" fmla="*/ 46 h 24"/>
                <a:gd name="T2" fmla="*/ 30 w 36"/>
                <a:gd name="T3" fmla="*/ 46 h 24"/>
                <a:gd name="T4" fmla="*/ 24 w 36"/>
                <a:gd name="T5" fmla="*/ 36 h 24"/>
                <a:gd name="T6" fmla="*/ 18 w 36"/>
                <a:gd name="T7" fmla="*/ 22 h 24"/>
                <a:gd name="T8" fmla="*/ 12 w 36"/>
                <a:gd name="T9" fmla="*/ 22 h 24"/>
                <a:gd name="T10" fmla="*/ 6 w 36"/>
                <a:gd name="T11" fmla="*/ 14 h 24"/>
                <a:gd name="T12" fmla="*/ 6 w 36"/>
                <a:gd name="T13" fmla="*/ 14 h 24"/>
                <a:gd name="T14" fmla="*/ 0 w 36"/>
                <a:gd name="T15" fmla="*/ 0 h 24"/>
                <a:gd name="T16" fmla="*/ 0 w 36"/>
                <a:gd name="T17" fmla="*/ 14 h 24"/>
                <a:gd name="T18" fmla="*/ 0 w 36"/>
                <a:gd name="T19" fmla="*/ 14 h 24"/>
                <a:gd name="T20" fmla="*/ 6 w 36"/>
                <a:gd name="T21" fmla="*/ 22 h 24"/>
                <a:gd name="T22" fmla="*/ 12 w 36"/>
                <a:gd name="T23" fmla="*/ 36 h 24"/>
                <a:gd name="T24" fmla="*/ 18 w 36"/>
                <a:gd name="T25" fmla="*/ 36 h 24"/>
                <a:gd name="T26" fmla="*/ 24 w 36"/>
                <a:gd name="T27" fmla="*/ 46 h 24"/>
                <a:gd name="T28" fmla="*/ 24 w 36"/>
                <a:gd name="T29" fmla="*/ 46 h 24"/>
                <a:gd name="T30" fmla="*/ 30 w 36"/>
                <a:gd name="T31" fmla="*/ 46 h 24"/>
                <a:gd name="T32" fmla="*/ 36 w 36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6" name="Freeform 49"/>
            <p:cNvSpPr>
              <a:spLocks/>
            </p:cNvSpPr>
            <p:nvPr/>
          </p:nvSpPr>
          <p:spPr bwMode="auto">
            <a:xfrm>
              <a:off x="5178" y="1167"/>
              <a:ext cx="29" cy="12"/>
            </a:xfrm>
            <a:custGeom>
              <a:avLst/>
              <a:gdLst>
                <a:gd name="T0" fmla="*/ 22 w 30"/>
                <a:gd name="T1" fmla="*/ 12 h 12"/>
                <a:gd name="T2" fmla="*/ 16 w 30"/>
                <a:gd name="T3" fmla="*/ 12 h 12"/>
                <a:gd name="T4" fmla="*/ 16 w 30"/>
                <a:gd name="T5" fmla="*/ 6 h 12"/>
                <a:gd name="T6" fmla="*/ 15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5 w 30"/>
                <a:gd name="T27" fmla="*/ 12 h 12"/>
                <a:gd name="T28" fmla="*/ 16 w 30"/>
                <a:gd name="T29" fmla="*/ 12 h 12"/>
                <a:gd name="T30" fmla="*/ 22 w 30"/>
                <a:gd name="T31" fmla="*/ 12 h 12"/>
                <a:gd name="T32" fmla="*/ 22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7" name="Freeform 50"/>
            <p:cNvSpPr>
              <a:spLocks/>
            </p:cNvSpPr>
            <p:nvPr/>
          </p:nvSpPr>
          <p:spPr bwMode="auto">
            <a:xfrm>
              <a:off x="5185" y="1191"/>
              <a:ext cx="29" cy="6"/>
            </a:xfrm>
            <a:custGeom>
              <a:avLst/>
              <a:gdLst>
                <a:gd name="T0" fmla="*/ 22 w 30"/>
                <a:gd name="T1" fmla="*/ 6 h 6"/>
                <a:gd name="T2" fmla="*/ 16 w 30"/>
                <a:gd name="T3" fmla="*/ 0 h 6"/>
                <a:gd name="T4" fmla="*/ 15 w 30"/>
                <a:gd name="T5" fmla="*/ 0 h 6"/>
                <a:gd name="T6" fmla="*/ 15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5 w 30"/>
                <a:gd name="T27" fmla="*/ 6 h 6"/>
                <a:gd name="T28" fmla="*/ 15 w 30"/>
                <a:gd name="T29" fmla="*/ 6 h 6"/>
                <a:gd name="T30" fmla="*/ 16 w 30"/>
                <a:gd name="T31" fmla="*/ 6 h 6"/>
                <a:gd name="T32" fmla="*/ 22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8" name="Freeform 51"/>
            <p:cNvSpPr>
              <a:spLocks/>
            </p:cNvSpPr>
            <p:nvPr/>
          </p:nvSpPr>
          <p:spPr bwMode="auto">
            <a:xfrm>
              <a:off x="5191" y="1203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29" name="Freeform 52"/>
            <p:cNvSpPr>
              <a:spLocks/>
            </p:cNvSpPr>
            <p:nvPr/>
          </p:nvSpPr>
          <p:spPr bwMode="auto">
            <a:xfrm>
              <a:off x="5196" y="1214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0" name="Freeform 53"/>
            <p:cNvSpPr>
              <a:spLocks/>
            </p:cNvSpPr>
            <p:nvPr/>
          </p:nvSpPr>
          <p:spPr bwMode="auto">
            <a:xfrm>
              <a:off x="5202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1" name="Freeform 54"/>
            <p:cNvSpPr>
              <a:spLocks/>
            </p:cNvSpPr>
            <p:nvPr/>
          </p:nvSpPr>
          <p:spPr bwMode="auto">
            <a:xfrm>
              <a:off x="5179" y="1037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2" name="Freeform 55"/>
            <p:cNvSpPr>
              <a:spLocks/>
            </p:cNvSpPr>
            <p:nvPr/>
          </p:nvSpPr>
          <p:spPr bwMode="auto">
            <a:xfrm>
              <a:off x="5191" y="1029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3" name="Freeform 56"/>
            <p:cNvSpPr>
              <a:spLocks/>
            </p:cNvSpPr>
            <p:nvPr/>
          </p:nvSpPr>
          <p:spPr bwMode="auto">
            <a:xfrm>
              <a:off x="5275" y="1149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4" name="Freeform 57"/>
            <p:cNvSpPr>
              <a:spLocks/>
            </p:cNvSpPr>
            <p:nvPr/>
          </p:nvSpPr>
          <p:spPr bwMode="auto">
            <a:xfrm>
              <a:off x="5286" y="1154"/>
              <a:ext cx="36" cy="20"/>
            </a:xfrm>
            <a:custGeom>
              <a:avLst/>
              <a:gdLst>
                <a:gd name="T0" fmla="*/ 36 w 36"/>
                <a:gd name="T1" fmla="*/ 41 h 18"/>
                <a:gd name="T2" fmla="*/ 30 w 36"/>
                <a:gd name="T3" fmla="*/ 41 h 18"/>
                <a:gd name="T4" fmla="*/ 30 w 36"/>
                <a:gd name="T5" fmla="*/ 27 h 18"/>
                <a:gd name="T6" fmla="*/ 24 w 36"/>
                <a:gd name="T7" fmla="*/ 14 h 18"/>
                <a:gd name="T8" fmla="*/ 18 w 36"/>
                <a:gd name="T9" fmla="*/ 14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14 h 18"/>
                <a:gd name="T24" fmla="*/ 12 w 36"/>
                <a:gd name="T25" fmla="*/ 14 h 18"/>
                <a:gd name="T26" fmla="*/ 18 w 36"/>
                <a:gd name="T27" fmla="*/ 27 h 18"/>
                <a:gd name="T28" fmla="*/ 24 w 36"/>
                <a:gd name="T29" fmla="*/ 27 h 18"/>
                <a:gd name="T30" fmla="*/ 30 w 36"/>
                <a:gd name="T31" fmla="*/ 41 h 18"/>
                <a:gd name="T32" fmla="*/ 36 w 36"/>
                <a:gd name="T33" fmla="*/ 4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5" name="Freeform 58"/>
            <p:cNvSpPr>
              <a:spLocks/>
            </p:cNvSpPr>
            <p:nvPr/>
          </p:nvSpPr>
          <p:spPr bwMode="auto">
            <a:xfrm>
              <a:off x="5287" y="1154"/>
              <a:ext cx="36" cy="38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20 h 36"/>
                <a:gd name="T10" fmla="*/ 24 w 36"/>
                <a:gd name="T11" fmla="*/ 26 h 36"/>
                <a:gd name="T12" fmla="*/ 30 w 36"/>
                <a:gd name="T13" fmla="*/ 37 h 36"/>
                <a:gd name="T14" fmla="*/ 30 w 36"/>
                <a:gd name="T15" fmla="*/ 46 h 36"/>
                <a:gd name="T16" fmla="*/ 36 w 36"/>
                <a:gd name="T17" fmla="*/ 55 h 36"/>
                <a:gd name="T18" fmla="*/ 30 w 36"/>
                <a:gd name="T19" fmla="*/ 46 h 36"/>
                <a:gd name="T20" fmla="*/ 24 w 36"/>
                <a:gd name="T21" fmla="*/ 46 h 36"/>
                <a:gd name="T22" fmla="*/ 18 w 36"/>
                <a:gd name="T23" fmla="*/ 37 h 36"/>
                <a:gd name="T24" fmla="*/ 12 w 36"/>
                <a:gd name="T25" fmla="*/ 26 h 36"/>
                <a:gd name="T26" fmla="*/ 6 w 36"/>
                <a:gd name="T27" fmla="*/ 20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6" name="Freeform 59"/>
            <p:cNvSpPr>
              <a:spLocks/>
            </p:cNvSpPr>
            <p:nvPr/>
          </p:nvSpPr>
          <p:spPr bwMode="auto">
            <a:xfrm>
              <a:off x="5275" y="1178"/>
              <a:ext cx="48" cy="40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0 h 42"/>
                <a:gd name="T10" fmla="*/ 30 w 48"/>
                <a:gd name="T11" fmla="*/ 10 h 42"/>
                <a:gd name="T12" fmla="*/ 42 w 48"/>
                <a:gd name="T13" fmla="*/ 22 h 42"/>
                <a:gd name="T14" fmla="*/ 42 w 48"/>
                <a:gd name="T15" fmla="*/ 25 h 42"/>
                <a:gd name="T16" fmla="*/ 48 w 48"/>
                <a:gd name="T17" fmla="*/ 28 h 42"/>
                <a:gd name="T18" fmla="*/ 42 w 48"/>
                <a:gd name="T19" fmla="*/ 28 h 42"/>
                <a:gd name="T20" fmla="*/ 36 w 48"/>
                <a:gd name="T21" fmla="*/ 25 h 42"/>
                <a:gd name="T22" fmla="*/ 30 w 48"/>
                <a:gd name="T23" fmla="*/ 22 h 42"/>
                <a:gd name="T24" fmla="*/ 24 w 48"/>
                <a:gd name="T25" fmla="*/ 16 h 42"/>
                <a:gd name="T26" fmla="*/ 12 w 48"/>
                <a:gd name="T27" fmla="*/ 10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7" name="Freeform 60"/>
            <p:cNvSpPr>
              <a:spLocks/>
            </p:cNvSpPr>
            <p:nvPr/>
          </p:nvSpPr>
          <p:spPr bwMode="auto">
            <a:xfrm>
              <a:off x="5269" y="1214"/>
              <a:ext cx="48" cy="38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20 h 36"/>
                <a:gd name="T10" fmla="*/ 36 w 48"/>
                <a:gd name="T11" fmla="*/ 26 h 36"/>
                <a:gd name="T12" fmla="*/ 42 w 48"/>
                <a:gd name="T13" fmla="*/ 37 h 36"/>
                <a:gd name="T14" fmla="*/ 48 w 48"/>
                <a:gd name="T15" fmla="*/ 46 h 36"/>
                <a:gd name="T16" fmla="*/ 48 w 48"/>
                <a:gd name="T17" fmla="*/ 55 h 36"/>
                <a:gd name="T18" fmla="*/ 48 w 48"/>
                <a:gd name="T19" fmla="*/ 55 h 36"/>
                <a:gd name="T20" fmla="*/ 42 w 48"/>
                <a:gd name="T21" fmla="*/ 46 h 36"/>
                <a:gd name="T22" fmla="*/ 30 w 48"/>
                <a:gd name="T23" fmla="*/ 37 h 36"/>
                <a:gd name="T24" fmla="*/ 24 w 48"/>
                <a:gd name="T25" fmla="*/ 26 h 36"/>
                <a:gd name="T26" fmla="*/ 12 w 48"/>
                <a:gd name="T27" fmla="*/ 20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8" name="Freeform 61"/>
            <p:cNvSpPr>
              <a:spLocks/>
            </p:cNvSpPr>
            <p:nvPr/>
          </p:nvSpPr>
          <p:spPr bwMode="auto">
            <a:xfrm>
              <a:off x="5269" y="1226"/>
              <a:ext cx="42" cy="38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20 h 36"/>
                <a:gd name="T10" fmla="*/ 30 w 42"/>
                <a:gd name="T11" fmla="*/ 26 h 36"/>
                <a:gd name="T12" fmla="*/ 36 w 42"/>
                <a:gd name="T13" fmla="*/ 37 h 36"/>
                <a:gd name="T14" fmla="*/ 42 w 42"/>
                <a:gd name="T15" fmla="*/ 46 h 36"/>
                <a:gd name="T16" fmla="*/ 42 w 42"/>
                <a:gd name="T17" fmla="*/ 55 h 36"/>
                <a:gd name="T18" fmla="*/ 42 w 42"/>
                <a:gd name="T19" fmla="*/ 55 h 36"/>
                <a:gd name="T20" fmla="*/ 30 w 42"/>
                <a:gd name="T21" fmla="*/ 46 h 36"/>
                <a:gd name="T22" fmla="*/ 24 w 42"/>
                <a:gd name="T23" fmla="*/ 37 h 36"/>
                <a:gd name="T24" fmla="*/ 18 w 42"/>
                <a:gd name="T25" fmla="*/ 26 h 36"/>
                <a:gd name="T26" fmla="*/ 6 w 42"/>
                <a:gd name="T27" fmla="*/ 20 h 36"/>
                <a:gd name="T28" fmla="*/ 0 w 42"/>
                <a:gd name="T29" fmla="*/ 20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39" name="Freeform 62"/>
            <p:cNvSpPr>
              <a:spLocks/>
            </p:cNvSpPr>
            <p:nvPr/>
          </p:nvSpPr>
          <p:spPr bwMode="auto">
            <a:xfrm>
              <a:off x="5269" y="1255"/>
              <a:ext cx="34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9 w 36"/>
                <a:gd name="T7" fmla="*/ 6 h 30"/>
                <a:gd name="T8" fmla="*/ 10 w 36"/>
                <a:gd name="T9" fmla="*/ 6 h 30"/>
                <a:gd name="T10" fmla="*/ 16 w 36"/>
                <a:gd name="T11" fmla="*/ 12 h 30"/>
                <a:gd name="T12" fmla="*/ 20 w 36"/>
                <a:gd name="T13" fmla="*/ 18 h 30"/>
                <a:gd name="T14" fmla="*/ 23 w 36"/>
                <a:gd name="T15" fmla="*/ 24 h 30"/>
                <a:gd name="T16" fmla="*/ 23 w 36"/>
                <a:gd name="T17" fmla="*/ 30 h 30"/>
                <a:gd name="T18" fmla="*/ 20 w 36"/>
                <a:gd name="T19" fmla="*/ 30 h 30"/>
                <a:gd name="T20" fmla="*/ 20 w 36"/>
                <a:gd name="T21" fmla="*/ 24 h 30"/>
                <a:gd name="T22" fmla="*/ 10 w 36"/>
                <a:gd name="T23" fmla="*/ 18 h 30"/>
                <a:gd name="T24" fmla="*/ 9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0" name="Freeform 63"/>
            <p:cNvSpPr>
              <a:spLocks/>
            </p:cNvSpPr>
            <p:nvPr/>
          </p:nvSpPr>
          <p:spPr bwMode="auto">
            <a:xfrm>
              <a:off x="5256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1" name="Freeform 64"/>
            <p:cNvSpPr>
              <a:spLocks/>
            </p:cNvSpPr>
            <p:nvPr/>
          </p:nvSpPr>
          <p:spPr bwMode="auto">
            <a:xfrm>
              <a:off x="5281" y="117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2" name="Freeform 65"/>
            <p:cNvSpPr>
              <a:spLocks/>
            </p:cNvSpPr>
            <p:nvPr/>
          </p:nvSpPr>
          <p:spPr bwMode="auto">
            <a:xfrm>
              <a:off x="5274" y="119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3" name="Freeform 66"/>
            <p:cNvSpPr>
              <a:spLocks/>
            </p:cNvSpPr>
            <p:nvPr/>
          </p:nvSpPr>
          <p:spPr bwMode="auto">
            <a:xfrm>
              <a:off x="5262" y="1245"/>
              <a:ext cx="50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20 w 48"/>
                <a:gd name="T5" fmla="*/ 6 h 30"/>
                <a:gd name="T6" fmla="*/ 26 w 48"/>
                <a:gd name="T7" fmla="*/ 6 h 30"/>
                <a:gd name="T8" fmla="*/ 32 w 48"/>
                <a:gd name="T9" fmla="*/ 12 h 30"/>
                <a:gd name="T10" fmla="*/ 40 w 48"/>
                <a:gd name="T11" fmla="*/ 12 h 30"/>
                <a:gd name="T12" fmla="*/ 58 w 48"/>
                <a:gd name="T13" fmla="*/ 18 h 30"/>
                <a:gd name="T14" fmla="*/ 66 w 48"/>
                <a:gd name="T15" fmla="*/ 24 h 30"/>
                <a:gd name="T16" fmla="*/ 66 w 48"/>
                <a:gd name="T17" fmla="*/ 30 h 30"/>
                <a:gd name="T18" fmla="*/ 58 w 48"/>
                <a:gd name="T19" fmla="*/ 30 h 30"/>
                <a:gd name="T20" fmla="*/ 52 w 48"/>
                <a:gd name="T21" fmla="*/ 24 h 30"/>
                <a:gd name="T22" fmla="*/ 40 w 48"/>
                <a:gd name="T23" fmla="*/ 18 h 30"/>
                <a:gd name="T24" fmla="*/ 32 w 48"/>
                <a:gd name="T25" fmla="*/ 18 h 30"/>
                <a:gd name="T26" fmla="*/ 20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4" name="Freeform 67"/>
            <p:cNvSpPr>
              <a:spLocks/>
            </p:cNvSpPr>
            <p:nvPr/>
          </p:nvSpPr>
          <p:spPr bwMode="auto">
            <a:xfrm>
              <a:off x="5261" y="1270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5" name="Freeform 68"/>
            <p:cNvSpPr>
              <a:spLocks/>
            </p:cNvSpPr>
            <p:nvPr/>
          </p:nvSpPr>
          <p:spPr bwMode="auto">
            <a:xfrm>
              <a:off x="5269" y="1287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6" name="Freeform 69"/>
            <p:cNvSpPr>
              <a:spLocks/>
            </p:cNvSpPr>
            <p:nvPr/>
          </p:nvSpPr>
          <p:spPr bwMode="auto">
            <a:xfrm>
              <a:off x="5298" y="1136"/>
              <a:ext cx="19" cy="26"/>
            </a:xfrm>
            <a:custGeom>
              <a:avLst/>
              <a:gdLst>
                <a:gd name="T0" fmla="*/ 26 w 18"/>
                <a:gd name="T1" fmla="*/ 46 h 24"/>
                <a:gd name="T2" fmla="*/ 26 w 18"/>
                <a:gd name="T3" fmla="*/ 46 h 24"/>
                <a:gd name="T4" fmla="*/ 20 w 18"/>
                <a:gd name="T5" fmla="*/ 46 h 24"/>
                <a:gd name="T6" fmla="*/ 20 w 18"/>
                <a:gd name="T7" fmla="*/ 36 h 24"/>
                <a:gd name="T8" fmla="*/ 6 w 18"/>
                <a:gd name="T9" fmla="*/ 22 h 24"/>
                <a:gd name="T10" fmla="*/ 0 w 18"/>
                <a:gd name="T11" fmla="*/ 22 h 24"/>
                <a:gd name="T12" fmla="*/ 0 w 18"/>
                <a:gd name="T13" fmla="*/ 14 h 24"/>
                <a:gd name="T14" fmla="*/ 0 w 18"/>
                <a:gd name="T15" fmla="*/ 14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14 h 24"/>
                <a:gd name="T22" fmla="*/ 6 w 18"/>
                <a:gd name="T23" fmla="*/ 14 h 24"/>
                <a:gd name="T24" fmla="*/ 20 w 18"/>
                <a:gd name="T25" fmla="*/ 22 h 24"/>
                <a:gd name="T26" fmla="*/ 20 w 18"/>
                <a:gd name="T27" fmla="*/ 22 h 24"/>
                <a:gd name="T28" fmla="*/ 26 w 18"/>
                <a:gd name="T29" fmla="*/ 36 h 24"/>
                <a:gd name="T30" fmla="*/ 26 w 18"/>
                <a:gd name="T31" fmla="*/ 46 h 24"/>
                <a:gd name="T32" fmla="*/ 26 w 18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7" name="Freeform 70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8" name="Freeform 71"/>
            <p:cNvSpPr>
              <a:spLocks/>
            </p:cNvSpPr>
            <p:nvPr/>
          </p:nvSpPr>
          <p:spPr bwMode="auto">
            <a:xfrm>
              <a:off x="5316" y="1136"/>
              <a:ext cx="23" cy="26"/>
            </a:xfrm>
            <a:custGeom>
              <a:avLst/>
              <a:gdLst>
                <a:gd name="T0" fmla="*/ 0 w 23"/>
                <a:gd name="T1" fmla="*/ 46 h 24"/>
                <a:gd name="T2" fmla="*/ 0 w 23"/>
                <a:gd name="T3" fmla="*/ 46 h 24"/>
                <a:gd name="T4" fmla="*/ 6 w 23"/>
                <a:gd name="T5" fmla="*/ 36 h 24"/>
                <a:gd name="T6" fmla="*/ 12 w 23"/>
                <a:gd name="T7" fmla="*/ 22 h 24"/>
                <a:gd name="T8" fmla="*/ 12 w 23"/>
                <a:gd name="T9" fmla="*/ 22 h 24"/>
                <a:gd name="T10" fmla="*/ 17 w 23"/>
                <a:gd name="T11" fmla="*/ 14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14 h 24"/>
                <a:gd name="T20" fmla="*/ 23 w 23"/>
                <a:gd name="T21" fmla="*/ 14 h 24"/>
                <a:gd name="T22" fmla="*/ 17 w 23"/>
                <a:gd name="T23" fmla="*/ 22 h 24"/>
                <a:gd name="T24" fmla="*/ 12 w 23"/>
                <a:gd name="T25" fmla="*/ 22 h 24"/>
                <a:gd name="T26" fmla="*/ 12 w 23"/>
                <a:gd name="T27" fmla="*/ 36 h 24"/>
                <a:gd name="T28" fmla="*/ 6 w 23"/>
                <a:gd name="T29" fmla="*/ 36 h 24"/>
                <a:gd name="T30" fmla="*/ 0 w 23"/>
                <a:gd name="T31" fmla="*/ 46 h 24"/>
                <a:gd name="T32" fmla="*/ 0 w 23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49" name="Freeform 72"/>
            <p:cNvSpPr>
              <a:spLocks/>
            </p:cNvSpPr>
            <p:nvPr/>
          </p:nvSpPr>
          <p:spPr bwMode="auto">
            <a:xfrm>
              <a:off x="5298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0" name="Freeform 73"/>
            <p:cNvSpPr>
              <a:spLocks/>
            </p:cNvSpPr>
            <p:nvPr/>
          </p:nvSpPr>
          <p:spPr bwMode="auto">
            <a:xfrm>
              <a:off x="5291" y="1297"/>
              <a:ext cx="30" cy="20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14 h 18"/>
                <a:gd name="T8" fmla="*/ 18 w 30"/>
                <a:gd name="T9" fmla="*/ 14 h 18"/>
                <a:gd name="T10" fmla="*/ 24 w 30"/>
                <a:gd name="T11" fmla="*/ 14 h 18"/>
                <a:gd name="T12" fmla="*/ 30 w 30"/>
                <a:gd name="T13" fmla="*/ 27 h 18"/>
                <a:gd name="T14" fmla="*/ 30 w 30"/>
                <a:gd name="T15" fmla="*/ 27 h 18"/>
                <a:gd name="T16" fmla="*/ 30 w 30"/>
                <a:gd name="T17" fmla="*/ 41 h 18"/>
                <a:gd name="T18" fmla="*/ 30 w 30"/>
                <a:gd name="T19" fmla="*/ 41 h 18"/>
                <a:gd name="T20" fmla="*/ 24 w 30"/>
                <a:gd name="T21" fmla="*/ 41 h 18"/>
                <a:gd name="T22" fmla="*/ 24 w 30"/>
                <a:gd name="T23" fmla="*/ 41 h 18"/>
                <a:gd name="T24" fmla="*/ 18 w 30"/>
                <a:gd name="T25" fmla="*/ 27 h 18"/>
                <a:gd name="T26" fmla="*/ 12 w 30"/>
                <a:gd name="T27" fmla="*/ 27 h 18"/>
                <a:gd name="T28" fmla="*/ 6 w 30"/>
                <a:gd name="T29" fmla="*/ 14 h 18"/>
                <a:gd name="T30" fmla="*/ 0 w 30"/>
                <a:gd name="T31" fmla="*/ 14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1" name="Freeform 74"/>
            <p:cNvSpPr>
              <a:spLocks/>
            </p:cNvSpPr>
            <p:nvPr/>
          </p:nvSpPr>
          <p:spPr bwMode="auto">
            <a:xfrm>
              <a:off x="5298" y="1280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2" name="Freeform 75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3" name="Freeform 76"/>
            <p:cNvSpPr>
              <a:spLocks/>
            </p:cNvSpPr>
            <p:nvPr/>
          </p:nvSpPr>
          <p:spPr bwMode="auto">
            <a:xfrm>
              <a:off x="5311" y="1256"/>
              <a:ext cx="34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17 w 35"/>
                <a:gd name="T9" fmla="*/ 0 h 6"/>
                <a:gd name="T10" fmla="*/ 21 w 35"/>
                <a:gd name="T11" fmla="*/ 0 h 6"/>
                <a:gd name="T12" fmla="*/ 21 w 35"/>
                <a:gd name="T13" fmla="*/ 0 h 6"/>
                <a:gd name="T14" fmla="*/ 27 w 35"/>
                <a:gd name="T15" fmla="*/ 0 h 6"/>
                <a:gd name="T16" fmla="*/ 27 w 35"/>
                <a:gd name="T17" fmla="*/ 0 h 6"/>
                <a:gd name="T18" fmla="*/ 27 w 35"/>
                <a:gd name="T19" fmla="*/ 0 h 6"/>
                <a:gd name="T20" fmla="*/ 21 w 35"/>
                <a:gd name="T21" fmla="*/ 6 h 6"/>
                <a:gd name="T22" fmla="*/ 21 w 35"/>
                <a:gd name="T23" fmla="*/ 6 h 6"/>
                <a:gd name="T24" fmla="*/ 17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4" name="Freeform 77"/>
            <p:cNvSpPr>
              <a:spLocks/>
            </p:cNvSpPr>
            <p:nvPr/>
          </p:nvSpPr>
          <p:spPr bwMode="auto">
            <a:xfrm>
              <a:off x="5317" y="1245"/>
              <a:ext cx="34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17 w 35"/>
                <a:gd name="T9" fmla="*/ 0 h 6"/>
                <a:gd name="T10" fmla="*/ 21 w 35"/>
                <a:gd name="T11" fmla="*/ 0 h 6"/>
                <a:gd name="T12" fmla="*/ 27 w 35"/>
                <a:gd name="T13" fmla="*/ 0 h 6"/>
                <a:gd name="T14" fmla="*/ 27 w 35"/>
                <a:gd name="T15" fmla="*/ 0 h 6"/>
                <a:gd name="T16" fmla="*/ 27 w 35"/>
                <a:gd name="T17" fmla="*/ 0 h 6"/>
                <a:gd name="T18" fmla="*/ 27 w 35"/>
                <a:gd name="T19" fmla="*/ 0 h 6"/>
                <a:gd name="T20" fmla="*/ 27 w 35"/>
                <a:gd name="T21" fmla="*/ 6 h 6"/>
                <a:gd name="T22" fmla="*/ 21 w 35"/>
                <a:gd name="T23" fmla="*/ 6 h 6"/>
                <a:gd name="T24" fmla="*/ 17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5" name="Freeform 78"/>
            <p:cNvSpPr>
              <a:spLocks/>
            </p:cNvSpPr>
            <p:nvPr/>
          </p:nvSpPr>
          <p:spPr bwMode="auto">
            <a:xfrm>
              <a:off x="5317" y="1227"/>
              <a:ext cx="40" cy="14"/>
            </a:xfrm>
            <a:custGeom>
              <a:avLst/>
              <a:gdLst>
                <a:gd name="T0" fmla="*/ 0 w 41"/>
                <a:gd name="T1" fmla="*/ 41 h 12"/>
                <a:gd name="T2" fmla="*/ 6 w 41"/>
                <a:gd name="T3" fmla="*/ 21 h 12"/>
                <a:gd name="T4" fmla="*/ 12 w 41"/>
                <a:gd name="T5" fmla="*/ 21 h 12"/>
                <a:gd name="T6" fmla="*/ 17 w 41"/>
                <a:gd name="T7" fmla="*/ 0 h 12"/>
                <a:gd name="T8" fmla="*/ 21 w 41"/>
                <a:gd name="T9" fmla="*/ 0 h 12"/>
                <a:gd name="T10" fmla="*/ 27 w 41"/>
                <a:gd name="T11" fmla="*/ 0 h 12"/>
                <a:gd name="T12" fmla="*/ 33 w 41"/>
                <a:gd name="T13" fmla="*/ 0 h 12"/>
                <a:gd name="T14" fmla="*/ 33 w 41"/>
                <a:gd name="T15" fmla="*/ 0 h 12"/>
                <a:gd name="T16" fmla="*/ 33 w 41"/>
                <a:gd name="T17" fmla="*/ 0 h 12"/>
                <a:gd name="T18" fmla="*/ 33 w 41"/>
                <a:gd name="T19" fmla="*/ 0 h 12"/>
                <a:gd name="T20" fmla="*/ 27 w 41"/>
                <a:gd name="T21" fmla="*/ 21 h 12"/>
                <a:gd name="T22" fmla="*/ 21 w 41"/>
                <a:gd name="T23" fmla="*/ 21 h 12"/>
                <a:gd name="T24" fmla="*/ 20 w 41"/>
                <a:gd name="T25" fmla="*/ 21 h 12"/>
                <a:gd name="T26" fmla="*/ 17 w 41"/>
                <a:gd name="T27" fmla="*/ 21 h 12"/>
                <a:gd name="T28" fmla="*/ 12 w 41"/>
                <a:gd name="T29" fmla="*/ 21 h 12"/>
                <a:gd name="T30" fmla="*/ 6 w 41"/>
                <a:gd name="T31" fmla="*/ 21 h 12"/>
                <a:gd name="T32" fmla="*/ 0 w 41"/>
                <a:gd name="T33" fmla="*/ 4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6" name="Freeform 79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7" name="Freeform 80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8" name="Freeform 81"/>
            <p:cNvSpPr>
              <a:spLocks/>
            </p:cNvSpPr>
            <p:nvPr/>
          </p:nvSpPr>
          <p:spPr bwMode="auto">
            <a:xfrm>
              <a:off x="5317" y="1161"/>
              <a:ext cx="40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0 w 41"/>
                <a:gd name="T9" fmla="*/ 12 h 30"/>
                <a:gd name="T10" fmla="*/ 21 w 41"/>
                <a:gd name="T11" fmla="*/ 6 h 30"/>
                <a:gd name="T12" fmla="*/ 21 w 41"/>
                <a:gd name="T13" fmla="*/ 0 h 30"/>
                <a:gd name="T14" fmla="*/ 27 w 41"/>
                <a:gd name="T15" fmla="*/ 0 h 30"/>
                <a:gd name="T16" fmla="*/ 33 w 41"/>
                <a:gd name="T17" fmla="*/ 0 h 30"/>
                <a:gd name="T18" fmla="*/ 33 w 41"/>
                <a:gd name="T19" fmla="*/ 0 h 30"/>
                <a:gd name="T20" fmla="*/ 27 w 41"/>
                <a:gd name="T21" fmla="*/ 6 h 30"/>
                <a:gd name="T22" fmla="*/ 21 w 41"/>
                <a:gd name="T23" fmla="*/ 12 h 30"/>
                <a:gd name="T24" fmla="*/ 20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59" name="Freeform 82"/>
            <p:cNvSpPr>
              <a:spLocks/>
            </p:cNvSpPr>
            <p:nvPr/>
          </p:nvSpPr>
          <p:spPr bwMode="auto">
            <a:xfrm>
              <a:off x="5317" y="1148"/>
              <a:ext cx="34" cy="32"/>
            </a:xfrm>
            <a:custGeom>
              <a:avLst/>
              <a:gdLst>
                <a:gd name="T0" fmla="*/ 27 w 35"/>
                <a:gd name="T1" fmla="*/ 0 h 30"/>
                <a:gd name="T2" fmla="*/ 27 w 35"/>
                <a:gd name="T3" fmla="*/ 0 h 30"/>
                <a:gd name="T4" fmla="*/ 21 w 35"/>
                <a:gd name="T5" fmla="*/ 6 h 30"/>
                <a:gd name="T6" fmla="*/ 17 w 35"/>
                <a:gd name="T7" fmla="*/ 6 h 30"/>
                <a:gd name="T8" fmla="*/ 17 w 35"/>
                <a:gd name="T9" fmla="*/ 20 h 30"/>
                <a:gd name="T10" fmla="*/ 17 w 35"/>
                <a:gd name="T11" fmla="*/ 29 h 30"/>
                <a:gd name="T12" fmla="*/ 12 w 35"/>
                <a:gd name="T13" fmla="*/ 29 h 30"/>
                <a:gd name="T14" fmla="*/ 6 w 35"/>
                <a:gd name="T15" fmla="*/ 41 h 30"/>
                <a:gd name="T16" fmla="*/ 0 w 35"/>
                <a:gd name="T17" fmla="*/ 50 h 30"/>
                <a:gd name="T18" fmla="*/ 6 w 35"/>
                <a:gd name="T19" fmla="*/ 41 h 30"/>
                <a:gd name="T20" fmla="*/ 6 w 35"/>
                <a:gd name="T21" fmla="*/ 29 h 30"/>
                <a:gd name="T22" fmla="*/ 12 w 35"/>
                <a:gd name="T23" fmla="*/ 20 h 30"/>
                <a:gd name="T24" fmla="*/ 17 w 35"/>
                <a:gd name="T25" fmla="*/ 6 h 30"/>
                <a:gd name="T26" fmla="*/ 17 w 35"/>
                <a:gd name="T27" fmla="*/ 0 h 30"/>
                <a:gd name="T28" fmla="*/ 21 w 35"/>
                <a:gd name="T29" fmla="*/ 0 h 30"/>
                <a:gd name="T30" fmla="*/ 21 w 35"/>
                <a:gd name="T31" fmla="*/ 0 h 30"/>
                <a:gd name="T32" fmla="*/ 27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0" name="Freeform 83"/>
            <p:cNvSpPr>
              <a:spLocks/>
            </p:cNvSpPr>
            <p:nvPr/>
          </p:nvSpPr>
          <p:spPr bwMode="auto">
            <a:xfrm>
              <a:off x="5249" y="988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1" name="Freeform 84"/>
            <p:cNvSpPr>
              <a:spLocks/>
            </p:cNvSpPr>
            <p:nvPr/>
          </p:nvSpPr>
          <p:spPr bwMode="auto">
            <a:xfrm>
              <a:off x="5251" y="987"/>
              <a:ext cx="30" cy="25"/>
            </a:xfrm>
            <a:custGeom>
              <a:avLst/>
              <a:gdLst>
                <a:gd name="T0" fmla="*/ 30 w 30"/>
                <a:gd name="T1" fmla="*/ 45 h 23"/>
                <a:gd name="T2" fmla="*/ 30 w 30"/>
                <a:gd name="T3" fmla="*/ 33 h 23"/>
                <a:gd name="T4" fmla="*/ 24 w 30"/>
                <a:gd name="T5" fmla="*/ 22 h 23"/>
                <a:gd name="T6" fmla="*/ 18 w 30"/>
                <a:gd name="T7" fmla="*/ 22 h 23"/>
                <a:gd name="T8" fmla="*/ 12 w 30"/>
                <a:gd name="T9" fmla="*/ 14 h 23"/>
                <a:gd name="T10" fmla="*/ 6 w 30"/>
                <a:gd name="T11" fmla="*/ 14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14 h 23"/>
                <a:gd name="T18" fmla="*/ 0 w 30"/>
                <a:gd name="T19" fmla="*/ 14 h 23"/>
                <a:gd name="T20" fmla="*/ 0 w 30"/>
                <a:gd name="T21" fmla="*/ 14 h 23"/>
                <a:gd name="T22" fmla="*/ 6 w 30"/>
                <a:gd name="T23" fmla="*/ 14 h 23"/>
                <a:gd name="T24" fmla="*/ 12 w 30"/>
                <a:gd name="T25" fmla="*/ 22 h 23"/>
                <a:gd name="T26" fmla="*/ 18 w 30"/>
                <a:gd name="T27" fmla="*/ 22 h 23"/>
                <a:gd name="T28" fmla="*/ 24 w 30"/>
                <a:gd name="T29" fmla="*/ 33 h 23"/>
                <a:gd name="T30" fmla="*/ 30 w 30"/>
                <a:gd name="T31" fmla="*/ 33 h 23"/>
                <a:gd name="T32" fmla="*/ 30 w 30"/>
                <a:gd name="T33" fmla="*/ 45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2" name="Freeform 85"/>
            <p:cNvSpPr>
              <a:spLocks/>
            </p:cNvSpPr>
            <p:nvPr/>
          </p:nvSpPr>
          <p:spPr bwMode="auto">
            <a:xfrm>
              <a:off x="5249" y="1002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3" name="Freeform 86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4" name="Freeform 87"/>
            <p:cNvSpPr>
              <a:spLocks/>
            </p:cNvSpPr>
            <p:nvPr/>
          </p:nvSpPr>
          <p:spPr bwMode="auto">
            <a:xfrm>
              <a:off x="5232" y="1048"/>
              <a:ext cx="54" cy="38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20 h 36"/>
                <a:gd name="T10" fmla="*/ 36 w 54"/>
                <a:gd name="T11" fmla="*/ 26 h 36"/>
                <a:gd name="T12" fmla="*/ 42 w 54"/>
                <a:gd name="T13" fmla="*/ 37 h 36"/>
                <a:gd name="T14" fmla="*/ 48 w 54"/>
                <a:gd name="T15" fmla="*/ 46 h 36"/>
                <a:gd name="T16" fmla="*/ 54 w 54"/>
                <a:gd name="T17" fmla="*/ 55 h 36"/>
                <a:gd name="T18" fmla="*/ 48 w 54"/>
                <a:gd name="T19" fmla="*/ 46 h 36"/>
                <a:gd name="T20" fmla="*/ 42 w 54"/>
                <a:gd name="T21" fmla="*/ 46 h 36"/>
                <a:gd name="T22" fmla="*/ 36 w 54"/>
                <a:gd name="T23" fmla="*/ 37 h 36"/>
                <a:gd name="T24" fmla="*/ 24 w 54"/>
                <a:gd name="T25" fmla="*/ 26 h 36"/>
                <a:gd name="T26" fmla="*/ 12 w 54"/>
                <a:gd name="T27" fmla="*/ 20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5" name="Freeform 88"/>
            <p:cNvSpPr>
              <a:spLocks/>
            </p:cNvSpPr>
            <p:nvPr/>
          </p:nvSpPr>
          <p:spPr bwMode="auto">
            <a:xfrm>
              <a:off x="5238" y="1064"/>
              <a:ext cx="42" cy="38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20 h 36"/>
                <a:gd name="T10" fmla="*/ 30 w 42"/>
                <a:gd name="T11" fmla="*/ 26 h 36"/>
                <a:gd name="T12" fmla="*/ 36 w 42"/>
                <a:gd name="T13" fmla="*/ 37 h 36"/>
                <a:gd name="T14" fmla="*/ 42 w 42"/>
                <a:gd name="T15" fmla="*/ 46 h 36"/>
                <a:gd name="T16" fmla="*/ 42 w 42"/>
                <a:gd name="T17" fmla="*/ 55 h 36"/>
                <a:gd name="T18" fmla="*/ 36 w 42"/>
                <a:gd name="T19" fmla="*/ 55 h 36"/>
                <a:gd name="T20" fmla="*/ 30 w 42"/>
                <a:gd name="T21" fmla="*/ 46 h 36"/>
                <a:gd name="T22" fmla="*/ 24 w 42"/>
                <a:gd name="T23" fmla="*/ 37 h 36"/>
                <a:gd name="T24" fmla="*/ 18 w 42"/>
                <a:gd name="T25" fmla="*/ 26 h 36"/>
                <a:gd name="T26" fmla="*/ 6 w 42"/>
                <a:gd name="T27" fmla="*/ 20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6" name="Freeform 89"/>
            <p:cNvSpPr>
              <a:spLocks/>
            </p:cNvSpPr>
            <p:nvPr/>
          </p:nvSpPr>
          <p:spPr bwMode="auto">
            <a:xfrm>
              <a:off x="5239" y="1083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7" name="Freeform 90"/>
            <p:cNvSpPr>
              <a:spLocks/>
            </p:cNvSpPr>
            <p:nvPr/>
          </p:nvSpPr>
          <p:spPr bwMode="auto">
            <a:xfrm>
              <a:off x="5237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8" name="Freeform 91"/>
            <p:cNvSpPr>
              <a:spLocks/>
            </p:cNvSpPr>
            <p:nvPr/>
          </p:nvSpPr>
          <p:spPr bwMode="auto">
            <a:xfrm>
              <a:off x="5239" y="1119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69" name="Freeform 92"/>
            <p:cNvSpPr>
              <a:spLocks/>
            </p:cNvSpPr>
            <p:nvPr/>
          </p:nvSpPr>
          <p:spPr bwMode="auto">
            <a:xfrm>
              <a:off x="5257" y="975"/>
              <a:ext cx="19" cy="26"/>
            </a:xfrm>
            <a:custGeom>
              <a:avLst/>
              <a:gdLst>
                <a:gd name="T0" fmla="*/ 26 w 18"/>
                <a:gd name="T1" fmla="*/ 46 h 24"/>
                <a:gd name="T2" fmla="*/ 26 w 18"/>
                <a:gd name="T3" fmla="*/ 36 h 24"/>
                <a:gd name="T4" fmla="*/ 20 w 18"/>
                <a:gd name="T5" fmla="*/ 36 h 24"/>
                <a:gd name="T6" fmla="*/ 20 w 18"/>
                <a:gd name="T7" fmla="*/ 36 h 24"/>
                <a:gd name="T8" fmla="*/ 6 w 18"/>
                <a:gd name="T9" fmla="*/ 22 h 24"/>
                <a:gd name="T10" fmla="*/ 0 w 18"/>
                <a:gd name="T11" fmla="*/ 22 h 24"/>
                <a:gd name="T12" fmla="*/ 0 w 18"/>
                <a:gd name="T13" fmla="*/ 14 h 24"/>
                <a:gd name="T14" fmla="*/ 0 w 18"/>
                <a:gd name="T15" fmla="*/ 14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14 h 24"/>
                <a:gd name="T24" fmla="*/ 20 w 18"/>
                <a:gd name="T25" fmla="*/ 14 h 24"/>
                <a:gd name="T26" fmla="*/ 20 w 18"/>
                <a:gd name="T27" fmla="*/ 22 h 24"/>
                <a:gd name="T28" fmla="*/ 26 w 18"/>
                <a:gd name="T29" fmla="*/ 36 h 24"/>
                <a:gd name="T30" fmla="*/ 26 w 18"/>
                <a:gd name="T31" fmla="*/ 36 h 24"/>
                <a:gd name="T32" fmla="*/ 26 w 18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0" name="Freeform 93"/>
            <p:cNvSpPr>
              <a:spLocks/>
            </p:cNvSpPr>
            <p:nvPr/>
          </p:nvSpPr>
          <p:spPr bwMode="auto">
            <a:xfrm>
              <a:off x="5275" y="975"/>
              <a:ext cx="12" cy="26"/>
            </a:xfrm>
            <a:custGeom>
              <a:avLst/>
              <a:gdLst>
                <a:gd name="T0" fmla="*/ 0 w 12"/>
                <a:gd name="T1" fmla="*/ 46 h 24"/>
                <a:gd name="T2" fmla="*/ 6 w 12"/>
                <a:gd name="T3" fmla="*/ 36 h 24"/>
                <a:gd name="T4" fmla="*/ 12 w 12"/>
                <a:gd name="T5" fmla="*/ 22 h 24"/>
                <a:gd name="T6" fmla="*/ 12 w 12"/>
                <a:gd name="T7" fmla="*/ 14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14 h 24"/>
                <a:gd name="T14" fmla="*/ 6 w 12"/>
                <a:gd name="T15" fmla="*/ 36 h 24"/>
                <a:gd name="T16" fmla="*/ 0 w 12"/>
                <a:gd name="T17" fmla="*/ 4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1" name="Freeform 94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2" name="Freeform 95"/>
            <p:cNvSpPr>
              <a:spLocks/>
            </p:cNvSpPr>
            <p:nvPr/>
          </p:nvSpPr>
          <p:spPr bwMode="auto">
            <a:xfrm>
              <a:off x="5281" y="981"/>
              <a:ext cx="18" cy="25"/>
            </a:xfrm>
            <a:custGeom>
              <a:avLst/>
              <a:gdLst>
                <a:gd name="T0" fmla="*/ 0 w 18"/>
                <a:gd name="T1" fmla="*/ 45 h 23"/>
                <a:gd name="T2" fmla="*/ 0 w 18"/>
                <a:gd name="T3" fmla="*/ 45 h 23"/>
                <a:gd name="T4" fmla="*/ 6 w 18"/>
                <a:gd name="T5" fmla="*/ 36 h 23"/>
                <a:gd name="T6" fmla="*/ 6 w 18"/>
                <a:gd name="T7" fmla="*/ 22 h 23"/>
                <a:gd name="T8" fmla="*/ 12 w 18"/>
                <a:gd name="T9" fmla="*/ 22 h 23"/>
                <a:gd name="T10" fmla="*/ 12 w 18"/>
                <a:gd name="T11" fmla="*/ 14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14 h 23"/>
                <a:gd name="T20" fmla="*/ 18 w 18"/>
                <a:gd name="T21" fmla="*/ 14 h 23"/>
                <a:gd name="T22" fmla="*/ 18 w 18"/>
                <a:gd name="T23" fmla="*/ 22 h 23"/>
                <a:gd name="T24" fmla="*/ 12 w 18"/>
                <a:gd name="T25" fmla="*/ 22 h 23"/>
                <a:gd name="T26" fmla="*/ 6 w 18"/>
                <a:gd name="T27" fmla="*/ 36 h 23"/>
                <a:gd name="T28" fmla="*/ 6 w 18"/>
                <a:gd name="T29" fmla="*/ 36 h 23"/>
                <a:gd name="T30" fmla="*/ 0 w 18"/>
                <a:gd name="T31" fmla="*/ 45 h 23"/>
                <a:gd name="T32" fmla="*/ 0 w 18"/>
                <a:gd name="T33" fmla="*/ 45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3" name="Freeform 96"/>
            <p:cNvSpPr>
              <a:spLocks/>
            </p:cNvSpPr>
            <p:nvPr/>
          </p:nvSpPr>
          <p:spPr bwMode="auto">
            <a:xfrm>
              <a:off x="5261" y="1125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4" name="Freeform 97"/>
            <p:cNvSpPr>
              <a:spLocks/>
            </p:cNvSpPr>
            <p:nvPr/>
          </p:nvSpPr>
          <p:spPr bwMode="auto">
            <a:xfrm>
              <a:off x="5255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5" name="Freeform 98"/>
            <p:cNvSpPr>
              <a:spLocks/>
            </p:cNvSpPr>
            <p:nvPr/>
          </p:nvSpPr>
          <p:spPr bwMode="auto">
            <a:xfrm>
              <a:off x="5275" y="1113"/>
              <a:ext cx="29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5 w 30"/>
                <a:gd name="T11" fmla="*/ 0 h 6"/>
                <a:gd name="T12" fmla="*/ 16 w 30"/>
                <a:gd name="T13" fmla="*/ 0 h 6"/>
                <a:gd name="T14" fmla="*/ 22 w 30"/>
                <a:gd name="T15" fmla="*/ 0 h 6"/>
                <a:gd name="T16" fmla="*/ 22 w 30"/>
                <a:gd name="T17" fmla="*/ 0 h 6"/>
                <a:gd name="T18" fmla="*/ 22 w 30"/>
                <a:gd name="T19" fmla="*/ 6 h 6"/>
                <a:gd name="T20" fmla="*/ 22 w 30"/>
                <a:gd name="T21" fmla="*/ 6 h 6"/>
                <a:gd name="T22" fmla="*/ 16 w 30"/>
                <a:gd name="T23" fmla="*/ 6 h 6"/>
                <a:gd name="T24" fmla="*/ 15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6" name="Freeform 99"/>
            <p:cNvSpPr>
              <a:spLocks/>
            </p:cNvSpPr>
            <p:nvPr/>
          </p:nvSpPr>
          <p:spPr bwMode="auto">
            <a:xfrm>
              <a:off x="5275" y="1089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7" name="Freeform 100"/>
            <p:cNvSpPr>
              <a:spLocks/>
            </p:cNvSpPr>
            <p:nvPr/>
          </p:nvSpPr>
          <p:spPr bwMode="auto">
            <a:xfrm>
              <a:off x="5285" y="1070"/>
              <a:ext cx="36" cy="14"/>
            </a:xfrm>
            <a:custGeom>
              <a:avLst/>
              <a:gdLst>
                <a:gd name="T0" fmla="*/ 0 w 36"/>
                <a:gd name="T1" fmla="*/ 41 h 12"/>
                <a:gd name="T2" fmla="*/ 0 w 36"/>
                <a:gd name="T3" fmla="*/ 41 h 12"/>
                <a:gd name="T4" fmla="*/ 6 w 36"/>
                <a:gd name="T5" fmla="*/ 41 h 12"/>
                <a:gd name="T6" fmla="*/ 12 w 36"/>
                <a:gd name="T7" fmla="*/ 21 h 12"/>
                <a:gd name="T8" fmla="*/ 18 w 36"/>
                <a:gd name="T9" fmla="*/ 21 h 12"/>
                <a:gd name="T10" fmla="*/ 30 w 36"/>
                <a:gd name="T11" fmla="*/ 21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21 h 12"/>
                <a:gd name="T18" fmla="*/ 36 w 36"/>
                <a:gd name="T19" fmla="*/ 21 h 12"/>
                <a:gd name="T20" fmla="*/ 30 w 36"/>
                <a:gd name="T21" fmla="*/ 21 h 12"/>
                <a:gd name="T22" fmla="*/ 24 w 36"/>
                <a:gd name="T23" fmla="*/ 41 h 12"/>
                <a:gd name="T24" fmla="*/ 18 w 36"/>
                <a:gd name="T25" fmla="*/ 41 h 12"/>
                <a:gd name="T26" fmla="*/ 12 w 36"/>
                <a:gd name="T27" fmla="*/ 41 h 12"/>
                <a:gd name="T28" fmla="*/ 6 w 36"/>
                <a:gd name="T29" fmla="*/ 41 h 12"/>
                <a:gd name="T30" fmla="*/ 0 w 36"/>
                <a:gd name="T31" fmla="*/ 41 h 12"/>
                <a:gd name="T32" fmla="*/ 0 w 36"/>
                <a:gd name="T33" fmla="*/ 4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8" name="Freeform 101"/>
            <p:cNvSpPr>
              <a:spLocks/>
            </p:cNvSpPr>
            <p:nvPr/>
          </p:nvSpPr>
          <p:spPr bwMode="auto">
            <a:xfrm>
              <a:off x="5287" y="1035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79" name="Freeform 102"/>
            <p:cNvSpPr>
              <a:spLocks/>
            </p:cNvSpPr>
            <p:nvPr/>
          </p:nvSpPr>
          <p:spPr bwMode="auto">
            <a:xfrm>
              <a:off x="5279" y="993"/>
              <a:ext cx="42" cy="31"/>
            </a:xfrm>
            <a:custGeom>
              <a:avLst/>
              <a:gdLst>
                <a:gd name="T0" fmla="*/ 0 w 42"/>
                <a:gd name="T1" fmla="*/ 49 h 29"/>
                <a:gd name="T2" fmla="*/ 6 w 42"/>
                <a:gd name="T3" fmla="*/ 40 h 29"/>
                <a:gd name="T4" fmla="*/ 12 w 42"/>
                <a:gd name="T5" fmla="*/ 28 h 29"/>
                <a:gd name="T6" fmla="*/ 18 w 42"/>
                <a:gd name="T7" fmla="*/ 19 h 29"/>
                <a:gd name="T8" fmla="*/ 24 w 42"/>
                <a:gd name="T9" fmla="*/ 19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9 h 29"/>
                <a:gd name="T22" fmla="*/ 30 w 42"/>
                <a:gd name="T23" fmla="*/ 19 h 29"/>
                <a:gd name="T24" fmla="*/ 24 w 42"/>
                <a:gd name="T25" fmla="*/ 28 h 29"/>
                <a:gd name="T26" fmla="*/ 18 w 42"/>
                <a:gd name="T27" fmla="*/ 28 h 29"/>
                <a:gd name="T28" fmla="*/ 6 w 42"/>
                <a:gd name="T29" fmla="*/ 40 h 29"/>
                <a:gd name="T30" fmla="*/ 6 w 42"/>
                <a:gd name="T31" fmla="*/ 40 h 29"/>
                <a:gd name="T32" fmla="*/ 0 w 42"/>
                <a:gd name="T33" fmla="*/ 4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0" name="Freeform 103"/>
            <p:cNvSpPr>
              <a:spLocks/>
            </p:cNvSpPr>
            <p:nvPr/>
          </p:nvSpPr>
          <p:spPr bwMode="auto">
            <a:xfrm>
              <a:off x="5285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1" name="Freeform 104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2" name="Freeform 105"/>
            <p:cNvSpPr>
              <a:spLocks/>
            </p:cNvSpPr>
            <p:nvPr/>
          </p:nvSpPr>
          <p:spPr bwMode="auto">
            <a:xfrm>
              <a:off x="5243" y="1011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3" name="Freeform 106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4" name="Freeform 107"/>
            <p:cNvSpPr>
              <a:spLocks/>
            </p:cNvSpPr>
            <p:nvPr/>
          </p:nvSpPr>
          <p:spPr bwMode="auto">
            <a:xfrm>
              <a:off x="5197" y="886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5" name="Freeform 108"/>
            <p:cNvSpPr>
              <a:spLocks/>
            </p:cNvSpPr>
            <p:nvPr/>
          </p:nvSpPr>
          <p:spPr bwMode="auto">
            <a:xfrm>
              <a:off x="5191" y="903"/>
              <a:ext cx="42" cy="26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14 h 24"/>
                <a:gd name="T8" fmla="*/ 18 w 42"/>
                <a:gd name="T9" fmla="*/ 14 h 24"/>
                <a:gd name="T10" fmla="*/ 30 w 42"/>
                <a:gd name="T11" fmla="*/ 22 h 24"/>
                <a:gd name="T12" fmla="*/ 36 w 42"/>
                <a:gd name="T13" fmla="*/ 36 h 24"/>
                <a:gd name="T14" fmla="*/ 36 w 42"/>
                <a:gd name="T15" fmla="*/ 46 h 24"/>
                <a:gd name="T16" fmla="*/ 42 w 42"/>
                <a:gd name="T17" fmla="*/ 46 h 24"/>
                <a:gd name="T18" fmla="*/ 42 w 42"/>
                <a:gd name="T19" fmla="*/ 46 h 24"/>
                <a:gd name="T20" fmla="*/ 36 w 42"/>
                <a:gd name="T21" fmla="*/ 46 h 24"/>
                <a:gd name="T22" fmla="*/ 24 w 42"/>
                <a:gd name="T23" fmla="*/ 36 h 24"/>
                <a:gd name="T24" fmla="*/ 18 w 42"/>
                <a:gd name="T25" fmla="*/ 22 h 24"/>
                <a:gd name="T26" fmla="*/ 12 w 42"/>
                <a:gd name="T27" fmla="*/ 14 h 24"/>
                <a:gd name="T28" fmla="*/ 6 w 42"/>
                <a:gd name="T29" fmla="*/ 14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6" name="Freeform 109"/>
            <p:cNvSpPr>
              <a:spLocks/>
            </p:cNvSpPr>
            <p:nvPr/>
          </p:nvSpPr>
          <p:spPr bwMode="auto">
            <a:xfrm>
              <a:off x="5185" y="928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7" name="Freeform 110"/>
            <p:cNvSpPr>
              <a:spLocks/>
            </p:cNvSpPr>
            <p:nvPr/>
          </p:nvSpPr>
          <p:spPr bwMode="auto">
            <a:xfrm>
              <a:off x="5191" y="94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8" name="Freeform 111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89" name="Freeform 112"/>
            <p:cNvSpPr>
              <a:spLocks/>
            </p:cNvSpPr>
            <p:nvPr/>
          </p:nvSpPr>
          <p:spPr bwMode="auto">
            <a:xfrm>
              <a:off x="5189" y="970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0" name="Freeform 113"/>
            <p:cNvSpPr>
              <a:spLocks/>
            </p:cNvSpPr>
            <p:nvPr/>
          </p:nvSpPr>
          <p:spPr bwMode="auto">
            <a:xfrm>
              <a:off x="5191" y="987"/>
              <a:ext cx="18" cy="14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21 h 12"/>
                <a:gd name="T6" fmla="*/ 18 w 18"/>
                <a:gd name="T7" fmla="*/ 41 h 12"/>
                <a:gd name="T8" fmla="*/ 18 w 18"/>
                <a:gd name="T9" fmla="*/ 41 h 12"/>
                <a:gd name="T10" fmla="*/ 18 w 18"/>
                <a:gd name="T11" fmla="*/ 41 h 12"/>
                <a:gd name="T12" fmla="*/ 12 w 18"/>
                <a:gd name="T13" fmla="*/ 41 h 12"/>
                <a:gd name="T14" fmla="*/ 12 w 18"/>
                <a:gd name="T15" fmla="*/ 21 h 12"/>
                <a:gd name="T16" fmla="*/ 6 w 18"/>
                <a:gd name="T17" fmla="*/ 21 h 12"/>
                <a:gd name="T18" fmla="*/ 6 w 18"/>
                <a:gd name="T19" fmla="*/ 21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1" name="Freeform 114"/>
            <p:cNvSpPr>
              <a:spLocks/>
            </p:cNvSpPr>
            <p:nvPr/>
          </p:nvSpPr>
          <p:spPr bwMode="auto">
            <a:xfrm>
              <a:off x="5208" y="993"/>
              <a:ext cx="30" cy="8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4 h 6"/>
                <a:gd name="T20" fmla="*/ 30 w 30"/>
                <a:gd name="T21" fmla="*/ 64 h 6"/>
                <a:gd name="T22" fmla="*/ 24 w 30"/>
                <a:gd name="T23" fmla="*/ 64 h 6"/>
                <a:gd name="T24" fmla="*/ 18 w 30"/>
                <a:gd name="T25" fmla="*/ 64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2" name="Freeform 115"/>
            <p:cNvSpPr>
              <a:spLocks/>
            </p:cNvSpPr>
            <p:nvPr/>
          </p:nvSpPr>
          <p:spPr bwMode="auto">
            <a:xfrm>
              <a:off x="5208" y="1002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3" name="Freeform 116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4" name="Freeform 117"/>
            <p:cNvSpPr>
              <a:spLocks/>
            </p:cNvSpPr>
            <p:nvPr/>
          </p:nvSpPr>
          <p:spPr bwMode="auto">
            <a:xfrm>
              <a:off x="5227" y="962"/>
              <a:ext cx="29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5 w 30"/>
                <a:gd name="T9" fmla="*/ 0 h 6"/>
                <a:gd name="T10" fmla="*/ 15 w 30"/>
                <a:gd name="T11" fmla="*/ 0 h 6"/>
                <a:gd name="T12" fmla="*/ 16 w 30"/>
                <a:gd name="T13" fmla="*/ 0 h 6"/>
                <a:gd name="T14" fmla="*/ 22 w 30"/>
                <a:gd name="T15" fmla="*/ 0 h 6"/>
                <a:gd name="T16" fmla="*/ 22 w 30"/>
                <a:gd name="T17" fmla="*/ 0 h 6"/>
                <a:gd name="T18" fmla="*/ 22 w 30"/>
                <a:gd name="T19" fmla="*/ 0 h 6"/>
                <a:gd name="T20" fmla="*/ 16 w 30"/>
                <a:gd name="T21" fmla="*/ 6 h 6"/>
                <a:gd name="T22" fmla="*/ 16 w 30"/>
                <a:gd name="T23" fmla="*/ 6 h 6"/>
                <a:gd name="T24" fmla="*/ 15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5" name="Freeform 118"/>
            <p:cNvSpPr>
              <a:spLocks/>
            </p:cNvSpPr>
            <p:nvPr/>
          </p:nvSpPr>
          <p:spPr bwMode="auto">
            <a:xfrm>
              <a:off x="5227" y="946"/>
              <a:ext cx="34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9 w 36"/>
                <a:gd name="T5" fmla="*/ 6 h 12"/>
                <a:gd name="T6" fmla="*/ 10 w 36"/>
                <a:gd name="T7" fmla="*/ 6 h 12"/>
                <a:gd name="T8" fmla="*/ 16 w 36"/>
                <a:gd name="T9" fmla="*/ 6 h 12"/>
                <a:gd name="T10" fmla="*/ 20 w 36"/>
                <a:gd name="T11" fmla="*/ 0 h 12"/>
                <a:gd name="T12" fmla="*/ 20 w 36"/>
                <a:gd name="T13" fmla="*/ 0 h 12"/>
                <a:gd name="T14" fmla="*/ 23 w 36"/>
                <a:gd name="T15" fmla="*/ 0 h 12"/>
                <a:gd name="T16" fmla="*/ 23 w 36"/>
                <a:gd name="T17" fmla="*/ 0 h 12"/>
                <a:gd name="T18" fmla="*/ 23 w 36"/>
                <a:gd name="T19" fmla="*/ 6 h 12"/>
                <a:gd name="T20" fmla="*/ 20 w 36"/>
                <a:gd name="T21" fmla="*/ 6 h 12"/>
                <a:gd name="T22" fmla="*/ 20 w 36"/>
                <a:gd name="T23" fmla="*/ 6 h 12"/>
                <a:gd name="T24" fmla="*/ 16 w 36"/>
                <a:gd name="T25" fmla="*/ 6 h 12"/>
                <a:gd name="T26" fmla="*/ 10 w 36"/>
                <a:gd name="T27" fmla="*/ 12 h 12"/>
                <a:gd name="T28" fmla="*/ 9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6" name="Freeform 119"/>
            <p:cNvSpPr>
              <a:spLocks/>
            </p:cNvSpPr>
            <p:nvPr/>
          </p:nvSpPr>
          <p:spPr bwMode="auto">
            <a:xfrm>
              <a:off x="5233" y="909"/>
              <a:ext cx="36" cy="20"/>
            </a:xfrm>
            <a:custGeom>
              <a:avLst/>
              <a:gdLst>
                <a:gd name="T0" fmla="*/ 0 w 36"/>
                <a:gd name="T1" fmla="*/ 41 h 18"/>
                <a:gd name="T2" fmla="*/ 0 w 36"/>
                <a:gd name="T3" fmla="*/ 41 h 18"/>
                <a:gd name="T4" fmla="*/ 6 w 36"/>
                <a:gd name="T5" fmla="*/ 27 h 18"/>
                <a:gd name="T6" fmla="*/ 12 w 36"/>
                <a:gd name="T7" fmla="*/ 27 h 18"/>
                <a:gd name="T8" fmla="*/ 18 w 36"/>
                <a:gd name="T9" fmla="*/ 14 h 18"/>
                <a:gd name="T10" fmla="*/ 24 w 36"/>
                <a:gd name="T11" fmla="*/ 14 h 18"/>
                <a:gd name="T12" fmla="*/ 30 w 36"/>
                <a:gd name="T13" fmla="*/ 14 h 18"/>
                <a:gd name="T14" fmla="*/ 30 w 36"/>
                <a:gd name="T15" fmla="*/ 0 h 18"/>
                <a:gd name="T16" fmla="*/ 36 w 36"/>
                <a:gd name="T17" fmla="*/ 14 h 18"/>
                <a:gd name="T18" fmla="*/ 36 w 36"/>
                <a:gd name="T19" fmla="*/ 14 h 18"/>
                <a:gd name="T20" fmla="*/ 30 w 36"/>
                <a:gd name="T21" fmla="*/ 14 h 18"/>
                <a:gd name="T22" fmla="*/ 24 w 36"/>
                <a:gd name="T23" fmla="*/ 27 h 18"/>
                <a:gd name="T24" fmla="*/ 18 w 36"/>
                <a:gd name="T25" fmla="*/ 27 h 18"/>
                <a:gd name="T26" fmla="*/ 12 w 36"/>
                <a:gd name="T27" fmla="*/ 27 h 18"/>
                <a:gd name="T28" fmla="*/ 6 w 36"/>
                <a:gd name="T29" fmla="*/ 41 h 18"/>
                <a:gd name="T30" fmla="*/ 0 w 36"/>
                <a:gd name="T31" fmla="*/ 41 h 18"/>
                <a:gd name="T32" fmla="*/ 0 w 36"/>
                <a:gd name="T33" fmla="*/ 4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7" name="Freeform 120"/>
            <p:cNvSpPr>
              <a:spLocks/>
            </p:cNvSpPr>
            <p:nvPr/>
          </p:nvSpPr>
          <p:spPr bwMode="auto">
            <a:xfrm>
              <a:off x="5227" y="878"/>
              <a:ext cx="34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9 w 36"/>
                <a:gd name="T7" fmla="*/ 12 h 24"/>
                <a:gd name="T8" fmla="*/ 10 w 36"/>
                <a:gd name="T9" fmla="*/ 6 h 24"/>
                <a:gd name="T10" fmla="*/ 16 w 36"/>
                <a:gd name="T11" fmla="*/ 6 h 24"/>
                <a:gd name="T12" fmla="*/ 20 w 36"/>
                <a:gd name="T13" fmla="*/ 0 h 24"/>
                <a:gd name="T14" fmla="*/ 23 w 36"/>
                <a:gd name="T15" fmla="*/ 0 h 24"/>
                <a:gd name="T16" fmla="*/ 23 w 36"/>
                <a:gd name="T17" fmla="*/ 0 h 24"/>
                <a:gd name="T18" fmla="*/ 23 w 36"/>
                <a:gd name="T19" fmla="*/ 6 h 24"/>
                <a:gd name="T20" fmla="*/ 20 w 36"/>
                <a:gd name="T21" fmla="*/ 6 h 24"/>
                <a:gd name="T22" fmla="*/ 16 w 36"/>
                <a:gd name="T23" fmla="*/ 12 h 24"/>
                <a:gd name="T24" fmla="*/ 10 w 36"/>
                <a:gd name="T25" fmla="*/ 12 h 24"/>
                <a:gd name="T26" fmla="*/ 9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8" name="Freeform 121"/>
            <p:cNvSpPr>
              <a:spLocks/>
            </p:cNvSpPr>
            <p:nvPr/>
          </p:nvSpPr>
          <p:spPr bwMode="auto">
            <a:xfrm>
              <a:off x="5233" y="928"/>
              <a:ext cx="29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5 w 30"/>
                <a:gd name="T9" fmla="*/ 6 h 18"/>
                <a:gd name="T10" fmla="*/ 16 w 30"/>
                <a:gd name="T11" fmla="*/ 0 h 18"/>
                <a:gd name="T12" fmla="*/ 16 w 30"/>
                <a:gd name="T13" fmla="*/ 0 h 18"/>
                <a:gd name="T14" fmla="*/ 22 w 30"/>
                <a:gd name="T15" fmla="*/ 0 h 18"/>
                <a:gd name="T16" fmla="*/ 22 w 30"/>
                <a:gd name="T17" fmla="*/ 0 h 18"/>
                <a:gd name="T18" fmla="*/ 22 w 30"/>
                <a:gd name="T19" fmla="*/ 0 h 18"/>
                <a:gd name="T20" fmla="*/ 16 w 30"/>
                <a:gd name="T21" fmla="*/ 6 h 18"/>
                <a:gd name="T22" fmla="*/ 16 w 30"/>
                <a:gd name="T23" fmla="*/ 6 h 18"/>
                <a:gd name="T24" fmla="*/ 15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99" name="Freeform 122"/>
            <p:cNvSpPr>
              <a:spLocks/>
            </p:cNvSpPr>
            <p:nvPr/>
          </p:nvSpPr>
          <p:spPr bwMode="auto">
            <a:xfrm>
              <a:off x="5191" y="915"/>
              <a:ext cx="42" cy="26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14 h 24"/>
                <a:gd name="T10" fmla="*/ 30 w 42"/>
                <a:gd name="T11" fmla="*/ 22 h 24"/>
                <a:gd name="T12" fmla="*/ 36 w 42"/>
                <a:gd name="T13" fmla="*/ 36 h 24"/>
                <a:gd name="T14" fmla="*/ 42 w 42"/>
                <a:gd name="T15" fmla="*/ 46 h 24"/>
                <a:gd name="T16" fmla="*/ 42 w 42"/>
                <a:gd name="T17" fmla="*/ 46 h 24"/>
                <a:gd name="T18" fmla="*/ 42 w 42"/>
                <a:gd name="T19" fmla="*/ 46 h 24"/>
                <a:gd name="T20" fmla="*/ 36 w 42"/>
                <a:gd name="T21" fmla="*/ 46 h 24"/>
                <a:gd name="T22" fmla="*/ 24 w 42"/>
                <a:gd name="T23" fmla="*/ 36 h 24"/>
                <a:gd name="T24" fmla="*/ 18 w 42"/>
                <a:gd name="T25" fmla="*/ 22 h 24"/>
                <a:gd name="T26" fmla="*/ 12 w 42"/>
                <a:gd name="T27" fmla="*/ 14 h 24"/>
                <a:gd name="T28" fmla="*/ 6 w 42"/>
                <a:gd name="T29" fmla="*/ 14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0" name="Freeform 123"/>
            <p:cNvSpPr>
              <a:spLocks/>
            </p:cNvSpPr>
            <p:nvPr/>
          </p:nvSpPr>
          <p:spPr bwMode="auto">
            <a:xfrm>
              <a:off x="5197" y="893"/>
              <a:ext cx="36" cy="32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20 h 30"/>
                <a:gd name="T12" fmla="*/ 30 w 36"/>
                <a:gd name="T13" fmla="*/ 29 h 30"/>
                <a:gd name="T14" fmla="*/ 30 w 36"/>
                <a:gd name="T15" fmla="*/ 41 h 30"/>
                <a:gd name="T16" fmla="*/ 36 w 36"/>
                <a:gd name="T17" fmla="*/ 50 h 30"/>
                <a:gd name="T18" fmla="*/ 30 w 36"/>
                <a:gd name="T19" fmla="*/ 41 h 30"/>
                <a:gd name="T20" fmla="*/ 24 w 36"/>
                <a:gd name="T21" fmla="*/ 29 h 30"/>
                <a:gd name="T22" fmla="*/ 18 w 36"/>
                <a:gd name="T23" fmla="*/ 29 h 30"/>
                <a:gd name="T24" fmla="*/ 12 w 36"/>
                <a:gd name="T25" fmla="*/ 20 h 30"/>
                <a:gd name="T26" fmla="*/ 12 w 36"/>
                <a:gd name="T27" fmla="*/ 20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1" name="Freeform 124"/>
            <p:cNvSpPr>
              <a:spLocks/>
            </p:cNvSpPr>
            <p:nvPr/>
          </p:nvSpPr>
          <p:spPr bwMode="auto">
            <a:xfrm>
              <a:off x="5227" y="896"/>
              <a:ext cx="34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9 w 36"/>
                <a:gd name="T5" fmla="*/ 12 h 18"/>
                <a:gd name="T6" fmla="*/ 10 w 36"/>
                <a:gd name="T7" fmla="*/ 6 h 18"/>
                <a:gd name="T8" fmla="*/ 16 w 36"/>
                <a:gd name="T9" fmla="*/ 6 h 18"/>
                <a:gd name="T10" fmla="*/ 16 w 36"/>
                <a:gd name="T11" fmla="*/ 0 h 18"/>
                <a:gd name="T12" fmla="*/ 20 w 36"/>
                <a:gd name="T13" fmla="*/ 0 h 18"/>
                <a:gd name="T14" fmla="*/ 23 w 36"/>
                <a:gd name="T15" fmla="*/ 0 h 18"/>
                <a:gd name="T16" fmla="*/ 23 w 36"/>
                <a:gd name="T17" fmla="*/ 0 h 18"/>
                <a:gd name="T18" fmla="*/ 23 w 36"/>
                <a:gd name="T19" fmla="*/ 0 h 18"/>
                <a:gd name="T20" fmla="*/ 23 w 36"/>
                <a:gd name="T21" fmla="*/ 6 h 18"/>
                <a:gd name="T22" fmla="*/ 20 w 36"/>
                <a:gd name="T23" fmla="*/ 6 h 18"/>
                <a:gd name="T24" fmla="*/ 16 w 36"/>
                <a:gd name="T25" fmla="*/ 12 h 18"/>
                <a:gd name="T26" fmla="*/ 10 w 36"/>
                <a:gd name="T27" fmla="*/ 12 h 18"/>
                <a:gd name="T28" fmla="*/ 9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2" name="Freeform 125"/>
            <p:cNvSpPr>
              <a:spLocks/>
            </p:cNvSpPr>
            <p:nvPr/>
          </p:nvSpPr>
          <p:spPr bwMode="auto">
            <a:xfrm>
              <a:off x="4588" y="2080"/>
              <a:ext cx="24" cy="38"/>
            </a:xfrm>
            <a:custGeom>
              <a:avLst/>
              <a:gdLst>
                <a:gd name="T0" fmla="*/ 0 w 24"/>
                <a:gd name="T1" fmla="*/ 55 h 36"/>
                <a:gd name="T2" fmla="*/ 0 w 24"/>
                <a:gd name="T3" fmla="*/ 55 h 36"/>
                <a:gd name="T4" fmla="*/ 0 w 24"/>
                <a:gd name="T5" fmla="*/ 46 h 36"/>
                <a:gd name="T6" fmla="*/ 6 w 24"/>
                <a:gd name="T7" fmla="*/ 37 h 36"/>
                <a:gd name="T8" fmla="*/ 6 w 24"/>
                <a:gd name="T9" fmla="*/ 26 h 36"/>
                <a:gd name="T10" fmla="*/ 12 w 24"/>
                <a:gd name="T11" fmla="*/ 20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20 h 36"/>
                <a:gd name="T22" fmla="*/ 18 w 24"/>
                <a:gd name="T23" fmla="*/ 26 h 36"/>
                <a:gd name="T24" fmla="*/ 12 w 24"/>
                <a:gd name="T25" fmla="*/ 37 h 36"/>
                <a:gd name="T26" fmla="*/ 6 w 24"/>
                <a:gd name="T27" fmla="*/ 46 h 36"/>
                <a:gd name="T28" fmla="*/ 6 w 24"/>
                <a:gd name="T29" fmla="*/ 55 h 36"/>
                <a:gd name="T30" fmla="*/ 0 w 24"/>
                <a:gd name="T31" fmla="*/ 55 h 36"/>
                <a:gd name="T32" fmla="*/ 0 w 24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3" name="Freeform 126"/>
            <p:cNvSpPr>
              <a:spLocks/>
            </p:cNvSpPr>
            <p:nvPr/>
          </p:nvSpPr>
          <p:spPr bwMode="auto">
            <a:xfrm>
              <a:off x="4605" y="2086"/>
              <a:ext cx="13" cy="32"/>
            </a:xfrm>
            <a:custGeom>
              <a:avLst/>
              <a:gdLst>
                <a:gd name="T0" fmla="*/ 0 w 12"/>
                <a:gd name="T1" fmla="*/ 50 h 30"/>
                <a:gd name="T2" fmla="*/ 0 w 12"/>
                <a:gd name="T3" fmla="*/ 41 h 30"/>
                <a:gd name="T4" fmla="*/ 0 w 12"/>
                <a:gd name="T5" fmla="*/ 20 h 30"/>
                <a:gd name="T6" fmla="*/ 14 w 12"/>
                <a:gd name="T7" fmla="*/ 6 h 30"/>
                <a:gd name="T8" fmla="*/ 22 w 12"/>
                <a:gd name="T9" fmla="*/ 0 h 30"/>
                <a:gd name="T10" fmla="*/ 14 w 12"/>
                <a:gd name="T11" fmla="*/ 6 h 30"/>
                <a:gd name="T12" fmla="*/ 14 w 12"/>
                <a:gd name="T13" fmla="*/ 29 h 30"/>
                <a:gd name="T14" fmla="*/ 14 w 12"/>
                <a:gd name="T15" fmla="*/ 41 h 30"/>
                <a:gd name="T16" fmla="*/ 0 w 12"/>
                <a:gd name="T17" fmla="*/ 5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4" name="Freeform 127"/>
            <p:cNvSpPr>
              <a:spLocks/>
            </p:cNvSpPr>
            <p:nvPr/>
          </p:nvSpPr>
          <p:spPr bwMode="auto">
            <a:xfrm>
              <a:off x="4456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5" name="Freeform 128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6" name="Freeform 129"/>
            <p:cNvSpPr>
              <a:spLocks/>
            </p:cNvSpPr>
            <p:nvPr/>
          </p:nvSpPr>
          <p:spPr bwMode="auto">
            <a:xfrm>
              <a:off x="4456" y="2044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7" name="Freeform 130"/>
            <p:cNvSpPr>
              <a:spLocks/>
            </p:cNvSpPr>
            <p:nvPr/>
          </p:nvSpPr>
          <p:spPr bwMode="auto">
            <a:xfrm>
              <a:off x="4610" y="2049"/>
              <a:ext cx="8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4 w 6"/>
                <a:gd name="T9" fmla="*/ 0 h 36"/>
                <a:gd name="T10" fmla="*/ 64 w 6"/>
                <a:gd name="T11" fmla="*/ 6 h 36"/>
                <a:gd name="T12" fmla="*/ 64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8" name="Freeform 131"/>
            <p:cNvSpPr>
              <a:spLocks/>
            </p:cNvSpPr>
            <p:nvPr/>
          </p:nvSpPr>
          <p:spPr bwMode="auto">
            <a:xfrm>
              <a:off x="4618" y="2057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09" name="Freeform 132"/>
            <p:cNvSpPr>
              <a:spLocks/>
            </p:cNvSpPr>
            <p:nvPr/>
          </p:nvSpPr>
          <p:spPr bwMode="auto">
            <a:xfrm>
              <a:off x="4598" y="205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0" name="Freeform 133"/>
            <p:cNvSpPr>
              <a:spLocks/>
            </p:cNvSpPr>
            <p:nvPr/>
          </p:nvSpPr>
          <p:spPr bwMode="auto">
            <a:xfrm>
              <a:off x="4588" y="2045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1" name="Freeform 134"/>
            <p:cNvSpPr>
              <a:spLocks/>
            </p:cNvSpPr>
            <p:nvPr/>
          </p:nvSpPr>
          <p:spPr bwMode="auto">
            <a:xfrm>
              <a:off x="4568" y="2039"/>
              <a:ext cx="13" cy="30"/>
            </a:xfrm>
            <a:custGeom>
              <a:avLst/>
              <a:gdLst>
                <a:gd name="T0" fmla="*/ 22 w 12"/>
                <a:gd name="T1" fmla="*/ 30 h 30"/>
                <a:gd name="T2" fmla="*/ 14 w 12"/>
                <a:gd name="T3" fmla="*/ 24 h 30"/>
                <a:gd name="T4" fmla="*/ 14 w 12"/>
                <a:gd name="T5" fmla="*/ 12 h 30"/>
                <a:gd name="T6" fmla="*/ 0 w 12"/>
                <a:gd name="T7" fmla="*/ 0 h 30"/>
                <a:gd name="T8" fmla="*/ 14 w 12"/>
                <a:gd name="T9" fmla="*/ 0 h 30"/>
                <a:gd name="T10" fmla="*/ 14 w 12"/>
                <a:gd name="T11" fmla="*/ 0 h 30"/>
                <a:gd name="T12" fmla="*/ 14 w 12"/>
                <a:gd name="T13" fmla="*/ 12 h 30"/>
                <a:gd name="T14" fmla="*/ 14 w 12"/>
                <a:gd name="T15" fmla="*/ 24 h 30"/>
                <a:gd name="T16" fmla="*/ 2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2" name="Freeform 135"/>
            <p:cNvSpPr>
              <a:spLocks/>
            </p:cNvSpPr>
            <p:nvPr/>
          </p:nvSpPr>
          <p:spPr bwMode="auto">
            <a:xfrm>
              <a:off x="4558" y="2028"/>
              <a:ext cx="12" cy="40"/>
            </a:xfrm>
            <a:custGeom>
              <a:avLst/>
              <a:gdLst>
                <a:gd name="T0" fmla="*/ 12 w 12"/>
                <a:gd name="T1" fmla="*/ 28 h 42"/>
                <a:gd name="T2" fmla="*/ 6 w 12"/>
                <a:gd name="T3" fmla="*/ 22 h 42"/>
                <a:gd name="T4" fmla="*/ 0 w 12"/>
                <a:gd name="T5" fmla="*/ 10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0 h 42"/>
                <a:gd name="T14" fmla="*/ 6 w 12"/>
                <a:gd name="T15" fmla="*/ 22 h 42"/>
                <a:gd name="T16" fmla="*/ 12 w 12"/>
                <a:gd name="T17" fmla="*/ 28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3" name="Freeform 136"/>
            <p:cNvSpPr>
              <a:spLocks/>
            </p:cNvSpPr>
            <p:nvPr/>
          </p:nvSpPr>
          <p:spPr bwMode="auto">
            <a:xfrm>
              <a:off x="4540" y="202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4" name="Freeform 137"/>
            <p:cNvSpPr>
              <a:spLocks/>
            </p:cNvSpPr>
            <p:nvPr/>
          </p:nvSpPr>
          <p:spPr bwMode="auto">
            <a:xfrm>
              <a:off x="4528" y="202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5" name="Freeform 138"/>
            <p:cNvSpPr>
              <a:spLocks/>
            </p:cNvSpPr>
            <p:nvPr/>
          </p:nvSpPr>
          <p:spPr bwMode="auto">
            <a:xfrm>
              <a:off x="4498" y="2021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6" name="Freeform 139"/>
            <p:cNvSpPr>
              <a:spLocks/>
            </p:cNvSpPr>
            <p:nvPr/>
          </p:nvSpPr>
          <p:spPr bwMode="auto">
            <a:xfrm>
              <a:off x="4475" y="2033"/>
              <a:ext cx="34" cy="30"/>
            </a:xfrm>
            <a:custGeom>
              <a:avLst/>
              <a:gdLst>
                <a:gd name="T0" fmla="*/ 27 w 35"/>
                <a:gd name="T1" fmla="*/ 30 h 30"/>
                <a:gd name="T2" fmla="*/ 21 w 35"/>
                <a:gd name="T3" fmla="*/ 30 h 30"/>
                <a:gd name="T4" fmla="*/ 17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17 w 35"/>
                <a:gd name="T27" fmla="*/ 18 h 30"/>
                <a:gd name="T28" fmla="*/ 21 w 35"/>
                <a:gd name="T29" fmla="*/ 24 h 30"/>
                <a:gd name="T30" fmla="*/ 27 w 35"/>
                <a:gd name="T31" fmla="*/ 30 h 30"/>
                <a:gd name="T32" fmla="*/ 27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7" name="Freeform 140"/>
            <p:cNvSpPr>
              <a:spLocks/>
            </p:cNvSpPr>
            <p:nvPr/>
          </p:nvSpPr>
          <p:spPr bwMode="auto">
            <a:xfrm>
              <a:off x="4461" y="2032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8" name="Freeform 141"/>
            <p:cNvSpPr>
              <a:spLocks/>
            </p:cNvSpPr>
            <p:nvPr/>
          </p:nvSpPr>
          <p:spPr bwMode="auto">
            <a:xfrm>
              <a:off x="4307" y="2098"/>
              <a:ext cx="156" cy="38"/>
            </a:xfrm>
            <a:custGeom>
              <a:avLst/>
              <a:gdLst>
                <a:gd name="T0" fmla="*/ 156 w 156"/>
                <a:gd name="T1" fmla="*/ 55 h 36"/>
                <a:gd name="T2" fmla="*/ 156 w 156"/>
                <a:gd name="T3" fmla="*/ 55 h 36"/>
                <a:gd name="T4" fmla="*/ 156 w 156"/>
                <a:gd name="T5" fmla="*/ 55 h 36"/>
                <a:gd name="T6" fmla="*/ 150 w 156"/>
                <a:gd name="T7" fmla="*/ 55 h 36"/>
                <a:gd name="T8" fmla="*/ 150 w 156"/>
                <a:gd name="T9" fmla="*/ 55 h 36"/>
                <a:gd name="T10" fmla="*/ 144 w 156"/>
                <a:gd name="T11" fmla="*/ 46 h 36"/>
                <a:gd name="T12" fmla="*/ 132 w 156"/>
                <a:gd name="T13" fmla="*/ 37 h 36"/>
                <a:gd name="T14" fmla="*/ 120 w 156"/>
                <a:gd name="T15" fmla="*/ 26 h 36"/>
                <a:gd name="T16" fmla="*/ 114 w 156"/>
                <a:gd name="T17" fmla="*/ 20 h 36"/>
                <a:gd name="T18" fmla="*/ 102 w 156"/>
                <a:gd name="T19" fmla="*/ 20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20 h 36"/>
                <a:gd name="T34" fmla="*/ 24 w 156"/>
                <a:gd name="T35" fmla="*/ 20 h 36"/>
                <a:gd name="T36" fmla="*/ 12 w 156"/>
                <a:gd name="T37" fmla="*/ 20 h 36"/>
                <a:gd name="T38" fmla="*/ 6 w 156"/>
                <a:gd name="T39" fmla="*/ 26 h 36"/>
                <a:gd name="T40" fmla="*/ 0 w 156"/>
                <a:gd name="T41" fmla="*/ 26 h 36"/>
                <a:gd name="T42" fmla="*/ 0 w 156"/>
                <a:gd name="T43" fmla="*/ 20 h 36"/>
                <a:gd name="T44" fmla="*/ 6 w 156"/>
                <a:gd name="T45" fmla="*/ 20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20 h 36"/>
                <a:gd name="T68" fmla="*/ 138 w 156"/>
                <a:gd name="T69" fmla="*/ 26 h 36"/>
                <a:gd name="T70" fmla="*/ 150 w 156"/>
                <a:gd name="T71" fmla="*/ 37 h 36"/>
                <a:gd name="T72" fmla="*/ 156 w 156"/>
                <a:gd name="T73" fmla="*/ 55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19" name="Freeform 142"/>
            <p:cNvSpPr>
              <a:spLocks/>
            </p:cNvSpPr>
            <p:nvPr/>
          </p:nvSpPr>
          <p:spPr bwMode="auto">
            <a:xfrm>
              <a:off x="4307" y="2105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0" name="Freeform 143"/>
            <p:cNvSpPr>
              <a:spLocks/>
            </p:cNvSpPr>
            <p:nvPr/>
          </p:nvSpPr>
          <p:spPr bwMode="auto">
            <a:xfrm>
              <a:off x="4318" y="2105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1" name="Freeform 144"/>
            <p:cNvSpPr>
              <a:spLocks/>
            </p:cNvSpPr>
            <p:nvPr/>
          </p:nvSpPr>
          <p:spPr bwMode="auto">
            <a:xfrm>
              <a:off x="4343" y="2099"/>
              <a:ext cx="29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5 w 30"/>
                <a:gd name="T13" fmla="*/ 12 h 48"/>
                <a:gd name="T14" fmla="*/ 16 w 30"/>
                <a:gd name="T15" fmla="*/ 6 h 48"/>
                <a:gd name="T16" fmla="*/ 22 w 30"/>
                <a:gd name="T17" fmla="*/ 0 h 48"/>
                <a:gd name="T18" fmla="*/ 16 w 30"/>
                <a:gd name="T19" fmla="*/ 6 h 48"/>
                <a:gd name="T20" fmla="*/ 16 w 30"/>
                <a:gd name="T21" fmla="*/ 12 h 48"/>
                <a:gd name="T22" fmla="*/ 15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2" name="Freeform 145"/>
            <p:cNvSpPr>
              <a:spLocks/>
            </p:cNvSpPr>
            <p:nvPr/>
          </p:nvSpPr>
          <p:spPr bwMode="auto">
            <a:xfrm>
              <a:off x="4367" y="2106"/>
              <a:ext cx="36" cy="46"/>
            </a:xfrm>
            <a:custGeom>
              <a:avLst/>
              <a:gdLst>
                <a:gd name="T0" fmla="*/ 0 w 36"/>
                <a:gd name="T1" fmla="*/ 34 h 48"/>
                <a:gd name="T2" fmla="*/ 0 w 36"/>
                <a:gd name="T3" fmla="*/ 34 h 48"/>
                <a:gd name="T4" fmla="*/ 0 w 36"/>
                <a:gd name="T5" fmla="*/ 31 h 48"/>
                <a:gd name="T6" fmla="*/ 6 w 36"/>
                <a:gd name="T7" fmla="*/ 28 h 48"/>
                <a:gd name="T8" fmla="*/ 12 w 36"/>
                <a:gd name="T9" fmla="*/ 16 h 48"/>
                <a:gd name="T10" fmla="*/ 18 w 36"/>
                <a:gd name="T11" fmla="*/ 12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2 h 48"/>
                <a:gd name="T24" fmla="*/ 18 w 36"/>
                <a:gd name="T25" fmla="*/ 16 h 48"/>
                <a:gd name="T26" fmla="*/ 12 w 36"/>
                <a:gd name="T27" fmla="*/ 28 h 48"/>
                <a:gd name="T28" fmla="*/ 6 w 36"/>
                <a:gd name="T29" fmla="*/ 31 h 48"/>
                <a:gd name="T30" fmla="*/ 6 w 36"/>
                <a:gd name="T31" fmla="*/ 34 h 48"/>
                <a:gd name="T32" fmla="*/ 0 w 36"/>
                <a:gd name="T33" fmla="*/ 3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3" name="Freeform 146"/>
            <p:cNvSpPr>
              <a:spLocks/>
            </p:cNvSpPr>
            <p:nvPr/>
          </p:nvSpPr>
          <p:spPr bwMode="auto">
            <a:xfrm>
              <a:off x="4385" y="2106"/>
              <a:ext cx="34" cy="46"/>
            </a:xfrm>
            <a:custGeom>
              <a:avLst/>
              <a:gdLst>
                <a:gd name="T0" fmla="*/ 0 w 36"/>
                <a:gd name="T1" fmla="*/ 34 h 48"/>
                <a:gd name="T2" fmla="*/ 0 w 36"/>
                <a:gd name="T3" fmla="*/ 31 h 48"/>
                <a:gd name="T4" fmla="*/ 0 w 36"/>
                <a:gd name="T5" fmla="*/ 28 h 48"/>
                <a:gd name="T6" fmla="*/ 6 w 36"/>
                <a:gd name="T7" fmla="*/ 22 h 48"/>
                <a:gd name="T8" fmla="*/ 9 w 36"/>
                <a:gd name="T9" fmla="*/ 16 h 48"/>
                <a:gd name="T10" fmla="*/ 10 w 36"/>
                <a:gd name="T11" fmla="*/ 12 h 48"/>
                <a:gd name="T12" fmla="*/ 16 w 36"/>
                <a:gd name="T13" fmla="*/ 12 h 48"/>
                <a:gd name="T14" fmla="*/ 20 w 36"/>
                <a:gd name="T15" fmla="*/ 6 h 48"/>
                <a:gd name="T16" fmla="*/ 23 w 36"/>
                <a:gd name="T17" fmla="*/ 0 h 48"/>
                <a:gd name="T18" fmla="*/ 20 w 36"/>
                <a:gd name="T19" fmla="*/ 6 h 48"/>
                <a:gd name="T20" fmla="*/ 20 w 36"/>
                <a:gd name="T21" fmla="*/ 12 h 48"/>
                <a:gd name="T22" fmla="*/ 16 w 36"/>
                <a:gd name="T23" fmla="*/ 12 h 48"/>
                <a:gd name="T24" fmla="*/ 10 w 36"/>
                <a:gd name="T25" fmla="*/ 22 h 48"/>
                <a:gd name="T26" fmla="*/ 9 w 36"/>
                <a:gd name="T27" fmla="*/ 28 h 48"/>
                <a:gd name="T28" fmla="*/ 6 w 36"/>
                <a:gd name="T29" fmla="*/ 31 h 48"/>
                <a:gd name="T30" fmla="*/ 0 w 36"/>
                <a:gd name="T31" fmla="*/ 34 h 48"/>
                <a:gd name="T32" fmla="*/ 0 w 36"/>
                <a:gd name="T33" fmla="*/ 3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4" name="Freeform 147"/>
            <p:cNvSpPr>
              <a:spLocks/>
            </p:cNvSpPr>
            <p:nvPr/>
          </p:nvSpPr>
          <p:spPr bwMode="auto">
            <a:xfrm>
              <a:off x="4403" y="2111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5" name="Freeform 148"/>
            <p:cNvSpPr>
              <a:spLocks/>
            </p:cNvSpPr>
            <p:nvPr/>
          </p:nvSpPr>
          <p:spPr bwMode="auto">
            <a:xfrm>
              <a:off x="4419" y="2123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6" name="Freeform 149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7" name="Freeform 150"/>
            <p:cNvSpPr>
              <a:spLocks/>
            </p:cNvSpPr>
            <p:nvPr/>
          </p:nvSpPr>
          <p:spPr bwMode="auto">
            <a:xfrm>
              <a:off x="4295" y="2110"/>
              <a:ext cx="19" cy="24"/>
            </a:xfrm>
            <a:custGeom>
              <a:avLst/>
              <a:gdLst>
                <a:gd name="T0" fmla="*/ 26 w 18"/>
                <a:gd name="T1" fmla="*/ 0 h 24"/>
                <a:gd name="T2" fmla="*/ 26 w 18"/>
                <a:gd name="T3" fmla="*/ 6 h 24"/>
                <a:gd name="T4" fmla="*/ 26 w 18"/>
                <a:gd name="T5" fmla="*/ 6 h 24"/>
                <a:gd name="T6" fmla="*/ 20 w 18"/>
                <a:gd name="T7" fmla="*/ 12 h 24"/>
                <a:gd name="T8" fmla="*/ 20 w 18"/>
                <a:gd name="T9" fmla="*/ 18 h 24"/>
                <a:gd name="T10" fmla="*/ 20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20 w 18"/>
                <a:gd name="T27" fmla="*/ 12 h 24"/>
                <a:gd name="T28" fmla="*/ 26 w 18"/>
                <a:gd name="T29" fmla="*/ 6 h 24"/>
                <a:gd name="T30" fmla="*/ 26 w 18"/>
                <a:gd name="T31" fmla="*/ 6 h 24"/>
                <a:gd name="T32" fmla="*/ 26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8" name="Freeform 151"/>
            <p:cNvSpPr>
              <a:spLocks/>
            </p:cNvSpPr>
            <p:nvPr/>
          </p:nvSpPr>
          <p:spPr bwMode="auto">
            <a:xfrm>
              <a:off x="4293" y="2098"/>
              <a:ext cx="24" cy="14"/>
            </a:xfrm>
            <a:custGeom>
              <a:avLst/>
              <a:gdLst>
                <a:gd name="T0" fmla="*/ 24 w 24"/>
                <a:gd name="T1" fmla="*/ 41 h 12"/>
                <a:gd name="T2" fmla="*/ 18 w 24"/>
                <a:gd name="T3" fmla="*/ 41 h 12"/>
                <a:gd name="T4" fmla="*/ 18 w 24"/>
                <a:gd name="T5" fmla="*/ 41 h 12"/>
                <a:gd name="T6" fmla="*/ 12 w 24"/>
                <a:gd name="T7" fmla="*/ 21 h 12"/>
                <a:gd name="T8" fmla="*/ 12 w 24"/>
                <a:gd name="T9" fmla="*/ 21 h 12"/>
                <a:gd name="T10" fmla="*/ 6 w 24"/>
                <a:gd name="T11" fmla="*/ 21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21 h 12"/>
                <a:gd name="T18" fmla="*/ 0 w 24"/>
                <a:gd name="T19" fmla="*/ 21 h 12"/>
                <a:gd name="T20" fmla="*/ 0 w 24"/>
                <a:gd name="T21" fmla="*/ 21 h 12"/>
                <a:gd name="T22" fmla="*/ 0 w 24"/>
                <a:gd name="T23" fmla="*/ 21 h 12"/>
                <a:gd name="T24" fmla="*/ 6 w 24"/>
                <a:gd name="T25" fmla="*/ 41 h 12"/>
                <a:gd name="T26" fmla="*/ 12 w 24"/>
                <a:gd name="T27" fmla="*/ 41 h 12"/>
                <a:gd name="T28" fmla="*/ 12 w 24"/>
                <a:gd name="T29" fmla="*/ 41 h 12"/>
                <a:gd name="T30" fmla="*/ 18 w 24"/>
                <a:gd name="T31" fmla="*/ 41 h 12"/>
                <a:gd name="T32" fmla="*/ 24 w 24"/>
                <a:gd name="T33" fmla="*/ 4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29" name="Freeform 152"/>
            <p:cNvSpPr>
              <a:spLocks/>
            </p:cNvSpPr>
            <p:nvPr/>
          </p:nvSpPr>
          <p:spPr bwMode="auto">
            <a:xfrm>
              <a:off x="4281" y="2116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0" name="Freeform 153"/>
            <p:cNvSpPr>
              <a:spLocks/>
            </p:cNvSpPr>
            <p:nvPr/>
          </p:nvSpPr>
          <p:spPr bwMode="auto">
            <a:xfrm>
              <a:off x="4301" y="2088"/>
              <a:ext cx="24" cy="26"/>
            </a:xfrm>
            <a:custGeom>
              <a:avLst/>
              <a:gdLst>
                <a:gd name="T0" fmla="*/ 24 w 24"/>
                <a:gd name="T1" fmla="*/ 46 h 24"/>
                <a:gd name="T2" fmla="*/ 18 w 24"/>
                <a:gd name="T3" fmla="*/ 36 h 24"/>
                <a:gd name="T4" fmla="*/ 18 w 24"/>
                <a:gd name="T5" fmla="*/ 36 h 24"/>
                <a:gd name="T6" fmla="*/ 12 w 24"/>
                <a:gd name="T7" fmla="*/ 22 h 24"/>
                <a:gd name="T8" fmla="*/ 6 w 24"/>
                <a:gd name="T9" fmla="*/ 22 h 24"/>
                <a:gd name="T10" fmla="*/ 6 w 24"/>
                <a:gd name="T11" fmla="*/ 14 h 24"/>
                <a:gd name="T12" fmla="*/ 0 w 24"/>
                <a:gd name="T13" fmla="*/ 14 h 24"/>
                <a:gd name="T14" fmla="*/ 0 w 24"/>
                <a:gd name="T15" fmla="*/ 14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14 h 24"/>
                <a:gd name="T22" fmla="*/ 6 w 24"/>
                <a:gd name="T23" fmla="*/ 14 h 24"/>
                <a:gd name="T24" fmla="*/ 12 w 24"/>
                <a:gd name="T25" fmla="*/ 14 h 24"/>
                <a:gd name="T26" fmla="*/ 18 w 24"/>
                <a:gd name="T27" fmla="*/ 22 h 24"/>
                <a:gd name="T28" fmla="*/ 18 w 24"/>
                <a:gd name="T29" fmla="*/ 36 h 24"/>
                <a:gd name="T30" fmla="*/ 24 w 24"/>
                <a:gd name="T31" fmla="*/ 36 h 24"/>
                <a:gd name="T32" fmla="*/ 24 w 24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1" name="Freeform 154"/>
            <p:cNvSpPr>
              <a:spLocks/>
            </p:cNvSpPr>
            <p:nvPr/>
          </p:nvSpPr>
          <p:spPr bwMode="auto">
            <a:xfrm>
              <a:off x="4443" y="2092"/>
              <a:ext cx="6" cy="32"/>
            </a:xfrm>
            <a:custGeom>
              <a:avLst/>
              <a:gdLst>
                <a:gd name="T0" fmla="*/ 0 w 6"/>
                <a:gd name="T1" fmla="*/ 50 h 30"/>
                <a:gd name="T2" fmla="*/ 0 w 6"/>
                <a:gd name="T3" fmla="*/ 41 h 30"/>
                <a:gd name="T4" fmla="*/ 0 w 6"/>
                <a:gd name="T5" fmla="*/ 20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20 h 30"/>
                <a:gd name="T14" fmla="*/ 6 w 6"/>
                <a:gd name="T15" fmla="*/ 41 h 30"/>
                <a:gd name="T16" fmla="*/ 0 w 6"/>
                <a:gd name="T17" fmla="*/ 5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2" name="Freeform 155"/>
            <p:cNvSpPr>
              <a:spLocks/>
            </p:cNvSpPr>
            <p:nvPr/>
          </p:nvSpPr>
          <p:spPr bwMode="auto">
            <a:xfrm>
              <a:off x="4457" y="2098"/>
              <a:ext cx="12" cy="32"/>
            </a:xfrm>
            <a:custGeom>
              <a:avLst/>
              <a:gdLst>
                <a:gd name="T0" fmla="*/ 0 w 12"/>
                <a:gd name="T1" fmla="*/ 50 h 30"/>
                <a:gd name="T2" fmla="*/ 0 w 12"/>
                <a:gd name="T3" fmla="*/ 41 h 30"/>
                <a:gd name="T4" fmla="*/ 0 w 12"/>
                <a:gd name="T5" fmla="*/ 20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20 h 30"/>
                <a:gd name="T14" fmla="*/ 0 w 12"/>
                <a:gd name="T15" fmla="*/ 41 h 30"/>
                <a:gd name="T16" fmla="*/ 0 w 12"/>
                <a:gd name="T17" fmla="*/ 5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3" name="Freeform 156"/>
            <p:cNvSpPr>
              <a:spLocks/>
            </p:cNvSpPr>
            <p:nvPr/>
          </p:nvSpPr>
          <p:spPr bwMode="auto">
            <a:xfrm>
              <a:off x="4425" y="2080"/>
              <a:ext cx="8" cy="32"/>
            </a:xfrm>
            <a:custGeom>
              <a:avLst/>
              <a:gdLst>
                <a:gd name="T0" fmla="*/ 64 w 6"/>
                <a:gd name="T1" fmla="*/ 50 h 30"/>
                <a:gd name="T2" fmla="*/ 64 w 6"/>
                <a:gd name="T3" fmla="*/ 50 h 30"/>
                <a:gd name="T4" fmla="*/ 0 w 6"/>
                <a:gd name="T5" fmla="*/ 29 h 30"/>
                <a:gd name="T6" fmla="*/ 0 w 6"/>
                <a:gd name="T7" fmla="*/ 6 h 30"/>
                <a:gd name="T8" fmla="*/ 64 w 6"/>
                <a:gd name="T9" fmla="*/ 0 h 30"/>
                <a:gd name="T10" fmla="*/ 64 w 6"/>
                <a:gd name="T11" fmla="*/ 6 h 30"/>
                <a:gd name="T12" fmla="*/ 64 w 6"/>
                <a:gd name="T13" fmla="*/ 20 h 30"/>
                <a:gd name="T14" fmla="*/ 64 w 6"/>
                <a:gd name="T15" fmla="*/ 41 h 30"/>
                <a:gd name="T16" fmla="*/ 64 w 6"/>
                <a:gd name="T17" fmla="*/ 5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4" name="Freeform 157"/>
            <p:cNvSpPr>
              <a:spLocks/>
            </p:cNvSpPr>
            <p:nvPr/>
          </p:nvSpPr>
          <p:spPr bwMode="auto">
            <a:xfrm>
              <a:off x="4407" y="2076"/>
              <a:ext cx="12" cy="38"/>
            </a:xfrm>
            <a:custGeom>
              <a:avLst/>
              <a:gdLst>
                <a:gd name="T0" fmla="*/ 12 w 12"/>
                <a:gd name="T1" fmla="*/ 55 h 36"/>
                <a:gd name="T2" fmla="*/ 6 w 12"/>
                <a:gd name="T3" fmla="*/ 37 h 36"/>
                <a:gd name="T4" fmla="*/ 0 w 12"/>
                <a:gd name="T5" fmla="*/ 20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20 h 36"/>
                <a:gd name="T14" fmla="*/ 12 w 12"/>
                <a:gd name="T15" fmla="*/ 37 h 36"/>
                <a:gd name="T16" fmla="*/ 12 w 12"/>
                <a:gd name="T17" fmla="*/ 5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5" name="Freeform 158"/>
            <p:cNvSpPr>
              <a:spLocks/>
            </p:cNvSpPr>
            <p:nvPr/>
          </p:nvSpPr>
          <p:spPr bwMode="auto">
            <a:xfrm>
              <a:off x="4390" y="206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6" name="Freeform 159"/>
            <p:cNvSpPr>
              <a:spLocks/>
            </p:cNvSpPr>
            <p:nvPr/>
          </p:nvSpPr>
          <p:spPr bwMode="auto">
            <a:xfrm>
              <a:off x="4348" y="2063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7" name="Freeform 160"/>
            <p:cNvSpPr>
              <a:spLocks/>
            </p:cNvSpPr>
            <p:nvPr/>
          </p:nvSpPr>
          <p:spPr bwMode="auto">
            <a:xfrm>
              <a:off x="4313" y="2068"/>
              <a:ext cx="24" cy="38"/>
            </a:xfrm>
            <a:custGeom>
              <a:avLst/>
              <a:gdLst>
                <a:gd name="T0" fmla="*/ 24 w 24"/>
                <a:gd name="T1" fmla="*/ 55 h 36"/>
                <a:gd name="T2" fmla="*/ 24 w 24"/>
                <a:gd name="T3" fmla="*/ 55 h 36"/>
                <a:gd name="T4" fmla="*/ 18 w 24"/>
                <a:gd name="T5" fmla="*/ 46 h 36"/>
                <a:gd name="T6" fmla="*/ 12 w 24"/>
                <a:gd name="T7" fmla="*/ 37 h 36"/>
                <a:gd name="T8" fmla="*/ 6 w 24"/>
                <a:gd name="T9" fmla="*/ 26 h 36"/>
                <a:gd name="T10" fmla="*/ 6 w 24"/>
                <a:gd name="T11" fmla="*/ 20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20 h 36"/>
                <a:gd name="T24" fmla="*/ 12 w 24"/>
                <a:gd name="T25" fmla="*/ 26 h 36"/>
                <a:gd name="T26" fmla="*/ 18 w 24"/>
                <a:gd name="T27" fmla="*/ 37 h 36"/>
                <a:gd name="T28" fmla="*/ 24 w 24"/>
                <a:gd name="T29" fmla="*/ 46 h 36"/>
                <a:gd name="T30" fmla="*/ 24 w 24"/>
                <a:gd name="T31" fmla="*/ 55 h 36"/>
                <a:gd name="T32" fmla="*/ 24 w 24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8" name="Freeform 161"/>
            <p:cNvSpPr>
              <a:spLocks/>
            </p:cNvSpPr>
            <p:nvPr/>
          </p:nvSpPr>
          <p:spPr bwMode="auto">
            <a:xfrm>
              <a:off x="4367" y="2070"/>
              <a:ext cx="24" cy="38"/>
            </a:xfrm>
            <a:custGeom>
              <a:avLst/>
              <a:gdLst>
                <a:gd name="T0" fmla="*/ 24 w 24"/>
                <a:gd name="T1" fmla="*/ 55 h 36"/>
                <a:gd name="T2" fmla="*/ 18 w 24"/>
                <a:gd name="T3" fmla="*/ 46 h 36"/>
                <a:gd name="T4" fmla="*/ 12 w 24"/>
                <a:gd name="T5" fmla="*/ 37 h 36"/>
                <a:gd name="T6" fmla="*/ 12 w 24"/>
                <a:gd name="T7" fmla="*/ 26 h 36"/>
                <a:gd name="T8" fmla="*/ 6 w 24"/>
                <a:gd name="T9" fmla="*/ 20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20 h 36"/>
                <a:gd name="T26" fmla="*/ 18 w 24"/>
                <a:gd name="T27" fmla="*/ 26 h 36"/>
                <a:gd name="T28" fmla="*/ 18 w 24"/>
                <a:gd name="T29" fmla="*/ 37 h 36"/>
                <a:gd name="T30" fmla="*/ 18 w 24"/>
                <a:gd name="T31" fmla="*/ 46 h 36"/>
                <a:gd name="T32" fmla="*/ 24 w 24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39" name="Freeform 162"/>
            <p:cNvSpPr>
              <a:spLocks/>
            </p:cNvSpPr>
            <p:nvPr/>
          </p:nvSpPr>
          <p:spPr bwMode="auto">
            <a:xfrm>
              <a:off x="4354" y="2099"/>
              <a:ext cx="29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5 w 30"/>
                <a:gd name="T13" fmla="*/ 12 h 54"/>
                <a:gd name="T14" fmla="*/ 16 w 30"/>
                <a:gd name="T15" fmla="*/ 6 h 54"/>
                <a:gd name="T16" fmla="*/ 22 w 30"/>
                <a:gd name="T17" fmla="*/ 0 h 54"/>
                <a:gd name="T18" fmla="*/ 22 w 30"/>
                <a:gd name="T19" fmla="*/ 6 h 54"/>
                <a:gd name="T20" fmla="*/ 16 w 30"/>
                <a:gd name="T21" fmla="*/ 12 h 54"/>
                <a:gd name="T22" fmla="*/ 16 w 30"/>
                <a:gd name="T23" fmla="*/ 18 h 54"/>
                <a:gd name="T24" fmla="*/ 15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0" name="Freeform 163"/>
            <p:cNvSpPr>
              <a:spLocks/>
            </p:cNvSpPr>
            <p:nvPr/>
          </p:nvSpPr>
          <p:spPr bwMode="auto">
            <a:xfrm>
              <a:off x="4329" y="2099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1" name="Freeform 164"/>
            <p:cNvSpPr>
              <a:spLocks/>
            </p:cNvSpPr>
            <p:nvPr/>
          </p:nvSpPr>
          <p:spPr bwMode="auto">
            <a:xfrm>
              <a:off x="4331" y="2063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2" name="Freeform 165"/>
            <p:cNvSpPr>
              <a:spLocks/>
            </p:cNvSpPr>
            <p:nvPr/>
          </p:nvSpPr>
          <p:spPr bwMode="auto">
            <a:xfrm>
              <a:off x="4192" y="2159"/>
              <a:ext cx="131" cy="31"/>
            </a:xfrm>
            <a:custGeom>
              <a:avLst/>
              <a:gdLst>
                <a:gd name="T0" fmla="*/ 131 w 131"/>
                <a:gd name="T1" fmla="*/ 40 h 29"/>
                <a:gd name="T2" fmla="*/ 131 w 131"/>
                <a:gd name="T3" fmla="*/ 49 h 29"/>
                <a:gd name="T4" fmla="*/ 131 w 131"/>
                <a:gd name="T5" fmla="*/ 49 h 29"/>
                <a:gd name="T6" fmla="*/ 131 w 131"/>
                <a:gd name="T7" fmla="*/ 49 h 29"/>
                <a:gd name="T8" fmla="*/ 125 w 131"/>
                <a:gd name="T9" fmla="*/ 49 h 29"/>
                <a:gd name="T10" fmla="*/ 119 w 131"/>
                <a:gd name="T11" fmla="*/ 40 h 29"/>
                <a:gd name="T12" fmla="*/ 113 w 131"/>
                <a:gd name="T13" fmla="*/ 28 h 29"/>
                <a:gd name="T14" fmla="*/ 101 w 131"/>
                <a:gd name="T15" fmla="*/ 19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9 h 29"/>
                <a:gd name="T38" fmla="*/ 6 w 131"/>
                <a:gd name="T39" fmla="*/ 19 h 29"/>
                <a:gd name="T40" fmla="*/ 0 w 131"/>
                <a:gd name="T41" fmla="*/ 19 h 29"/>
                <a:gd name="T42" fmla="*/ 6 w 131"/>
                <a:gd name="T43" fmla="*/ 19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9 h 29"/>
                <a:gd name="T70" fmla="*/ 125 w 131"/>
                <a:gd name="T71" fmla="*/ 28 h 29"/>
                <a:gd name="T72" fmla="*/ 131 w 131"/>
                <a:gd name="T73" fmla="*/ 4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3" name="Freeform 166"/>
            <p:cNvSpPr>
              <a:spLocks/>
            </p:cNvSpPr>
            <p:nvPr/>
          </p:nvSpPr>
          <p:spPr bwMode="auto">
            <a:xfrm>
              <a:off x="4192" y="2163"/>
              <a:ext cx="19" cy="32"/>
            </a:xfrm>
            <a:custGeom>
              <a:avLst/>
              <a:gdLst>
                <a:gd name="T0" fmla="*/ 26 w 18"/>
                <a:gd name="T1" fmla="*/ 0 h 30"/>
                <a:gd name="T2" fmla="*/ 20 w 18"/>
                <a:gd name="T3" fmla="*/ 0 h 30"/>
                <a:gd name="T4" fmla="*/ 20 w 18"/>
                <a:gd name="T5" fmla="*/ 6 h 30"/>
                <a:gd name="T6" fmla="*/ 6 w 18"/>
                <a:gd name="T7" fmla="*/ 20 h 30"/>
                <a:gd name="T8" fmla="*/ 6 w 18"/>
                <a:gd name="T9" fmla="*/ 20 h 30"/>
                <a:gd name="T10" fmla="*/ 6 w 18"/>
                <a:gd name="T11" fmla="*/ 29 h 30"/>
                <a:gd name="T12" fmla="*/ 0 w 18"/>
                <a:gd name="T13" fmla="*/ 41 h 30"/>
                <a:gd name="T14" fmla="*/ 0 w 18"/>
                <a:gd name="T15" fmla="*/ 41 h 30"/>
                <a:gd name="T16" fmla="*/ 0 w 18"/>
                <a:gd name="T17" fmla="*/ 50 h 30"/>
                <a:gd name="T18" fmla="*/ 6 w 18"/>
                <a:gd name="T19" fmla="*/ 41 h 30"/>
                <a:gd name="T20" fmla="*/ 20 w 18"/>
                <a:gd name="T21" fmla="*/ 29 h 30"/>
                <a:gd name="T22" fmla="*/ 20 w 18"/>
                <a:gd name="T23" fmla="*/ 6 h 30"/>
                <a:gd name="T24" fmla="*/ 26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4" name="Freeform 167"/>
            <p:cNvSpPr>
              <a:spLocks/>
            </p:cNvSpPr>
            <p:nvPr/>
          </p:nvSpPr>
          <p:spPr bwMode="auto">
            <a:xfrm>
              <a:off x="4204" y="2160"/>
              <a:ext cx="19" cy="37"/>
            </a:xfrm>
            <a:custGeom>
              <a:avLst/>
              <a:gdLst>
                <a:gd name="T0" fmla="*/ 0 w 18"/>
                <a:gd name="T1" fmla="*/ 54 h 35"/>
                <a:gd name="T2" fmla="*/ 0 w 18"/>
                <a:gd name="T3" fmla="*/ 45 h 35"/>
                <a:gd name="T4" fmla="*/ 0 w 18"/>
                <a:gd name="T5" fmla="*/ 45 h 35"/>
                <a:gd name="T6" fmla="*/ 0 w 18"/>
                <a:gd name="T7" fmla="*/ 35 h 35"/>
                <a:gd name="T8" fmla="*/ 0 w 18"/>
                <a:gd name="T9" fmla="*/ 25 h 35"/>
                <a:gd name="T10" fmla="*/ 6 w 18"/>
                <a:gd name="T11" fmla="*/ 25 h 35"/>
                <a:gd name="T12" fmla="*/ 20 w 18"/>
                <a:gd name="T13" fmla="*/ 19 h 35"/>
                <a:gd name="T14" fmla="*/ 20 w 18"/>
                <a:gd name="T15" fmla="*/ 5 h 35"/>
                <a:gd name="T16" fmla="*/ 26 w 18"/>
                <a:gd name="T17" fmla="*/ 0 h 35"/>
                <a:gd name="T18" fmla="*/ 26 w 18"/>
                <a:gd name="T19" fmla="*/ 5 h 35"/>
                <a:gd name="T20" fmla="*/ 20 w 18"/>
                <a:gd name="T21" fmla="*/ 19 h 35"/>
                <a:gd name="T22" fmla="*/ 20 w 18"/>
                <a:gd name="T23" fmla="*/ 25 h 35"/>
                <a:gd name="T24" fmla="*/ 6 w 18"/>
                <a:gd name="T25" fmla="*/ 25 h 35"/>
                <a:gd name="T26" fmla="*/ 6 w 18"/>
                <a:gd name="T27" fmla="*/ 35 h 35"/>
                <a:gd name="T28" fmla="*/ 0 w 18"/>
                <a:gd name="T29" fmla="*/ 45 h 35"/>
                <a:gd name="T30" fmla="*/ 0 w 18"/>
                <a:gd name="T31" fmla="*/ 45 h 35"/>
                <a:gd name="T32" fmla="*/ 0 w 18"/>
                <a:gd name="T33" fmla="*/ 5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5" name="Freeform 168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6" name="Freeform 169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7" name="Freeform 170"/>
            <p:cNvSpPr>
              <a:spLocks/>
            </p:cNvSpPr>
            <p:nvPr/>
          </p:nvSpPr>
          <p:spPr bwMode="auto">
            <a:xfrm>
              <a:off x="4260" y="2165"/>
              <a:ext cx="29" cy="38"/>
            </a:xfrm>
            <a:custGeom>
              <a:avLst/>
              <a:gdLst>
                <a:gd name="T0" fmla="*/ 0 w 29"/>
                <a:gd name="T1" fmla="*/ 55 h 36"/>
                <a:gd name="T2" fmla="*/ 0 w 29"/>
                <a:gd name="T3" fmla="*/ 55 h 36"/>
                <a:gd name="T4" fmla="*/ 0 w 29"/>
                <a:gd name="T5" fmla="*/ 46 h 36"/>
                <a:gd name="T6" fmla="*/ 6 w 29"/>
                <a:gd name="T7" fmla="*/ 37 h 36"/>
                <a:gd name="T8" fmla="*/ 12 w 29"/>
                <a:gd name="T9" fmla="*/ 26 h 36"/>
                <a:gd name="T10" fmla="*/ 18 w 29"/>
                <a:gd name="T11" fmla="*/ 20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20 h 36"/>
                <a:gd name="T24" fmla="*/ 18 w 29"/>
                <a:gd name="T25" fmla="*/ 26 h 36"/>
                <a:gd name="T26" fmla="*/ 12 w 29"/>
                <a:gd name="T27" fmla="*/ 37 h 36"/>
                <a:gd name="T28" fmla="*/ 6 w 29"/>
                <a:gd name="T29" fmla="*/ 46 h 36"/>
                <a:gd name="T30" fmla="*/ 0 w 29"/>
                <a:gd name="T31" fmla="*/ 55 h 36"/>
                <a:gd name="T32" fmla="*/ 0 w 29"/>
                <a:gd name="T33" fmla="*/ 5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8" name="Freeform 171"/>
            <p:cNvSpPr>
              <a:spLocks/>
            </p:cNvSpPr>
            <p:nvPr/>
          </p:nvSpPr>
          <p:spPr bwMode="auto">
            <a:xfrm>
              <a:off x="4276" y="2169"/>
              <a:ext cx="24" cy="32"/>
            </a:xfrm>
            <a:custGeom>
              <a:avLst/>
              <a:gdLst>
                <a:gd name="T0" fmla="*/ 0 w 23"/>
                <a:gd name="T1" fmla="*/ 50 h 30"/>
                <a:gd name="T2" fmla="*/ 0 w 23"/>
                <a:gd name="T3" fmla="*/ 41 h 30"/>
                <a:gd name="T4" fmla="*/ 0 w 23"/>
                <a:gd name="T5" fmla="*/ 41 h 30"/>
                <a:gd name="T6" fmla="*/ 0 w 23"/>
                <a:gd name="T7" fmla="*/ 29 h 30"/>
                <a:gd name="T8" fmla="*/ 5 w 23"/>
                <a:gd name="T9" fmla="*/ 20 h 30"/>
                <a:gd name="T10" fmla="*/ 11 w 23"/>
                <a:gd name="T11" fmla="*/ 6 h 30"/>
                <a:gd name="T12" fmla="*/ 11 w 23"/>
                <a:gd name="T13" fmla="*/ 6 h 30"/>
                <a:gd name="T14" fmla="*/ 25 w 23"/>
                <a:gd name="T15" fmla="*/ 0 h 30"/>
                <a:gd name="T16" fmla="*/ 31 w 23"/>
                <a:gd name="T17" fmla="*/ 0 h 30"/>
                <a:gd name="T18" fmla="*/ 31 w 23"/>
                <a:gd name="T19" fmla="*/ 0 h 30"/>
                <a:gd name="T20" fmla="*/ 25 w 23"/>
                <a:gd name="T21" fmla="*/ 6 h 30"/>
                <a:gd name="T22" fmla="*/ 11 w 23"/>
                <a:gd name="T23" fmla="*/ 20 h 30"/>
                <a:gd name="T24" fmla="*/ 11 w 23"/>
                <a:gd name="T25" fmla="*/ 29 h 30"/>
                <a:gd name="T26" fmla="*/ 5 w 23"/>
                <a:gd name="T27" fmla="*/ 41 h 30"/>
                <a:gd name="T28" fmla="*/ 5 w 23"/>
                <a:gd name="T29" fmla="*/ 41 h 30"/>
                <a:gd name="T30" fmla="*/ 0 w 23"/>
                <a:gd name="T31" fmla="*/ 50 h 30"/>
                <a:gd name="T32" fmla="*/ 0 w 23"/>
                <a:gd name="T33" fmla="*/ 5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49" name="Freeform 172"/>
            <p:cNvSpPr>
              <a:spLocks/>
            </p:cNvSpPr>
            <p:nvPr/>
          </p:nvSpPr>
          <p:spPr bwMode="auto">
            <a:xfrm>
              <a:off x="4287" y="2175"/>
              <a:ext cx="24" cy="26"/>
            </a:xfrm>
            <a:custGeom>
              <a:avLst/>
              <a:gdLst>
                <a:gd name="T0" fmla="*/ 0 w 24"/>
                <a:gd name="T1" fmla="*/ 46 h 24"/>
                <a:gd name="T2" fmla="*/ 0 w 24"/>
                <a:gd name="T3" fmla="*/ 36 h 24"/>
                <a:gd name="T4" fmla="*/ 6 w 24"/>
                <a:gd name="T5" fmla="*/ 36 h 24"/>
                <a:gd name="T6" fmla="*/ 6 w 24"/>
                <a:gd name="T7" fmla="*/ 22 h 24"/>
                <a:gd name="T8" fmla="*/ 12 w 24"/>
                <a:gd name="T9" fmla="*/ 22 h 24"/>
                <a:gd name="T10" fmla="*/ 18 w 24"/>
                <a:gd name="T11" fmla="*/ 14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14 h 24"/>
                <a:gd name="T22" fmla="*/ 18 w 24"/>
                <a:gd name="T23" fmla="*/ 22 h 24"/>
                <a:gd name="T24" fmla="*/ 12 w 24"/>
                <a:gd name="T25" fmla="*/ 22 h 24"/>
                <a:gd name="T26" fmla="*/ 12 w 24"/>
                <a:gd name="T27" fmla="*/ 36 h 24"/>
                <a:gd name="T28" fmla="*/ 6 w 24"/>
                <a:gd name="T29" fmla="*/ 36 h 24"/>
                <a:gd name="T30" fmla="*/ 6 w 24"/>
                <a:gd name="T31" fmla="*/ 46 h 24"/>
                <a:gd name="T32" fmla="*/ 0 w 24"/>
                <a:gd name="T33" fmla="*/ 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0" name="Freeform 173"/>
            <p:cNvSpPr>
              <a:spLocks/>
            </p:cNvSpPr>
            <p:nvPr/>
          </p:nvSpPr>
          <p:spPr bwMode="auto">
            <a:xfrm>
              <a:off x="4307" y="2181"/>
              <a:ext cx="12" cy="14"/>
            </a:xfrm>
            <a:custGeom>
              <a:avLst/>
              <a:gdLst>
                <a:gd name="T0" fmla="*/ 0 w 12"/>
                <a:gd name="T1" fmla="*/ 41 h 12"/>
                <a:gd name="T2" fmla="*/ 0 w 12"/>
                <a:gd name="T3" fmla="*/ 41 h 12"/>
                <a:gd name="T4" fmla="*/ 6 w 12"/>
                <a:gd name="T5" fmla="*/ 21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21 h 12"/>
                <a:gd name="T14" fmla="*/ 0 w 12"/>
                <a:gd name="T15" fmla="*/ 41 h 12"/>
                <a:gd name="T16" fmla="*/ 0 w 12"/>
                <a:gd name="T17" fmla="*/ 4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1" name="Freeform 174"/>
            <p:cNvSpPr>
              <a:spLocks/>
            </p:cNvSpPr>
            <p:nvPr/>
          </p:nvSpPr>
          <p:spPr bwMode="auto">
            <a:xfrm>
              <a:off x="4181" y="2169"/>
              <a:ext cx="19" cy="20"/>
            </a:xfrm>
            <a:custGeom>
              <a:avLst/>
              <a:gdLst>
                <a:gd name="T0" fmla="*/ 26 w 18"/>
                <a:gd name="T1" fmla="*/ 0 h 18"/>
                <a:gd name="T2" fmla="*/ 26 w 18"/>
                <a:gd name="T3" fmla="*/ 0 h 18"/>
                <a:gd name="T4" fmla="*/ 20 w 18"/>
                <a:gd name="T5" fmla="*/ 27 h 18"/>
                <a:gd name="T6" fmla="*/ 6 w 18"/>
                <a:gd name="T7" fmla="*/ 41 h 18"/>
                <a:gd name="T8" fmla="*/ 6 w 18"/>
                <a:gd name="T9" fmla="*/ 41 h 18"/>
                <a:gd name="T10" fmla="*/ 0 w 18"/>
                <a:gd name="T11" fmla="*/ 27 h 18"/>
                <a:gd name="T12" fmla="*/ 6 w 18"/>
                <a:gd name="T13" fmla="*/ 27 h 18"/>
                <a:gd name="T14" fmla="*/ 6 w 18"/>
                <a:gd name="T15" fmla="*/ 14 h 18"/>
                <a:gd name="T16" fmla="*/ 6 w 18"/>
                <a:gd name="T17" fmla="*/ 14 h 18"/>
                <a:gd name="T18" fmla="*/ 20 w 18"/>
                <a:gd name="T19" fmla="*/ 14 h 18"/>
                <a:gd name="T20" fmla="*/ 26 w 18"/>
                <a:gd name="T21" fmla="*/ 0 h 18"/>
                <a:gd name="T22" fmla="*/ 26 w 18"/>
                <a:gd name="T23" fmla="*/ 0 h 18"/>
                <a:gd name="T24" fmla="*/ 26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2" name="Freeform 175"/>
            <p:cNvSpPr>
              <a:spLocks/>
            </p:cNvSpPr>
            <p:nvPr/>
          </p:nvSpPr>
          <p:spPr bwMode="auto">
            <a:xfrm>
              <a:off x="4180" y="2161"/>
              <a:ext cx="19" cy="5"/>
            </a:xfrm>
            <a:custGeom>
              <a:avLst/>
              <a:gdLst>
                <a:gd name="T0" fmla="*/ 26 w 18"/>
                <a:gd name="T1" fmla="*/ 5 h 5"/>
                <a:gd name="T2" fmla="*/ 26 w 18"/>
                <a:gd name="T3" fmla="*/ 5 h 5"/>
                <a:gd name="T4" fmla="*/ 26 w 18"/>
                <a:gd name="T5" fmla="*/ 5 h 5"/>
                <a:gd name="T6" fmla="*/ 20 w 18"/>
                <a:gd name="T7" fmla="*/ 5 h 5"/>
                <a:gd name="T8" fmla="*/ 20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20 w 18"/>
                <a:gd name="T27" fmla="*/ 5 h 5"/>
                <a:gd name="T28" fmla="*/ 20 w 18"/>
                <a:gd name="T29" fmla="*/ 5 h 5"/>
                <a:gd name="T30" fmla="*/ 26 w 18"/>
                <a:gd name="T31" fmla="*/ 5 h 5"/>
                <a:gd name="T32" fmla="*/ 26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3" name="Freeform 176"/>
            <p:cNvSpPr>
              <a:spLocks/>
            </p:cNvSpPr>
            <p:nvPr/>
          </p:nvSpPr>
          <p:spPr bwMode="auto">
            <a:xfrm>
              <a:off x="4175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4" name="Freeform 177"/>
            <p:cNvSpPr>
              <a:spLocks/>
            </p:cNvSpPr>
            <p:nvPr/>
          </p:nvSpPr>
          <p:spPr bwMode="auto">
            <a:xfrm>
              <a:off x="4187" y="2148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5" name="Freeform 178"/>
            <p:cNvSpPr>
              <a:spLocks/>
            </p:cNvSpPr>
            <p:nvPr/>
          </p:nvSpPr>
          <p:spPr bwMode="auto">
            <a:xfrm>
              <a:off x="4313" y="2155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6" name="Freeform 179"/>
            <p:cNvSpPr>
              <a:spLocks/>
            </p:cNvSpPr>
            <p:nvPr/>
          </p:nvSpPr>
          <p:spPr bwMode="auto">
            <a:xfrm>
              <a:off x="4318" y="2154"/>
              <a:ext cx="12" cy="30"/>
            </a:xfrm>
            <a:custGeom>
              <a:avLst/>
              <a:gdLst>
                <a:gd name="T0" fmla="*/ 0 w 12"/>
                <a:gd name="T1" fmla="*/ 37 h 29"/>
                <a:gd name="T2" fmla="*/ 0 w 12"/>
                <a:gd name="T3" fmla="*/ 31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31 h 29"/>
                <a:gd name="T16" fmla="*/ 0 w 12"/>
                <a:gd name="T17" fmla="*/ 3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7" name="Freeform 180"/>
            <p:cNvSpPr>
              <a:spLocks/>
            </p:cNvSpPr>
            <p:nvPr/>
          </p:nvSpPr>
          <p:spPr bwMode="auto">
            <a:xfrm>
              <a:off x="4293" y="2142"/>
              <a:ext cx="8" cy="29"/>
            </a:xfrm>
            <a:custGeom>
              <a:avLst/>
              <a:gdLst>
                <a:gd name="T0" fmla="*/ 64 w 6"/>
                <a:gd name="T1" fmla="*/ 29 h 29"/>
                <a:gd name="T2" fmla="*/ 64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4 w 6"/>
                <a:gd name="T9" fmla="*/ 0 h 29"/>
                <a:gd name="T10" fmla="*/ 64 w 6"/>
                <a:gd name="T11" fmla="*/ 6 h 29"/>
                <a:gd name="T12" fmla="*/ 64 w 6"/>
                <a:gd name="T13" fmla="*/ 12 h 29"/>
                <a:gd name="T14" fmla="*/ 64 w 6"/>
                <a:gd name="T15" fmla="*/ 18 h 29"/>
                <a:gd name="T16" fmla="*/ 64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8" name="Freeform 181"/>
            <p:cNvSpPr>
              <a:spLocks/>
            </p:cNvSpPr>
            <p:nvPr/>
          </p:nvSpPr>
          <p:spPr bwMode="auto">
            <a:xfrm>
              <a:off x="4281" y="2136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59" name="Freeform 182"/>
            <p:cNvSpPr>
              <a:spLocks/>
            </p:cNvSpPr>
            <p:nvPr/>
          </p:nvSpPr>
          <p:spPr bwMode="auto">
            <a:xfrm>
              <a:off x="4266" y="2129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0" name="Freeform 183"/>
            <p:cNvSpPr>
              <a:spLocks/>
            </p:cNvSpPr>
            <p:nvPr/>
          </p:nvSpPr>
          <p:spPr bwMode="auto">
            <a:xfrm>
              <a:off x="4229" y="2123"/>
              <a:ext cx="19" cy="36"/>
            </a:xfrm>
            <a:custGeom>
              <a:avLst/>
              <a:gdLst>
                <a:gd name="T0" fmla="*/ 26 w 18"/>
                <a:gd name="T1" fmla="*/ 36 h 36"/>
                <a:gd name="T2" fmla="*/ 26 w 18"/>
                <a:gd name="T3" fmla="*/ 36 h 36"/>
                <a:gd name="T4" fmla="*/ 20 w 18"/>
                <a:gd name="T5" fmla="*/ 30 h 36"/>
                <a:gd name="T6" fmla="*/ 20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20 w 18"/>
                <a:gd name="T23" fmla="*/ 12 h 36"/>
                <a:gd name="T24" fmla="*/ 20 w 18"/>
                <a:gd name="T25" fmla="*/ 18 h 36"/>
                <a:gd name="T26" fmla="*/ 20 w 18"/>
                <a:gd name="T27" fmla="*/ 24 h 36"/>
                <a:gd name="T28" fmla="*/ 26 w 18"/>
                <a:gd name="T29" fmla="*/ 30 h 36"/>
                <a:gd name="T30" fmla="*/ 26 w 18"/>
                <a:gd name="T31" fmla="*/ 36 h 36"/>
                <a:gd name="T32" fmla="*/ 26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1" name="Freeform 184"/>
            <p:cNvSpPr>
              <a:spLocks/>
            </p:cNvSpPr>
            <p:nvPr/>
          </p:nvSpPr>
          <p:spPr bwMode="auto">
            <a:xfrm>
              <a:off x="4199" y="2129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2" name="Freeform 185"/>
            <p:cNvSpPr>
              <a:spLocks/>
            </p:cNvSpPr>
            <p:nvPr/>
          </p:nvSpPr>
          <p:spPr bwMode="auto">
            <a:xfrm>
              <a:off x="4248" y="2129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3" name="Freeform 186"/>
            <p:cNvSpPr>
              <a:spLocks/>
            </p:cNvSpPr>
            <p:nvPr/>
          </p:nvSpPr>
          <p:spPr bwMode="auto">
            <a:xfrm>
              <a:off x="4236" y="2159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4" name="Freeform 187"/>
            <p:cNvSpPr>
              <a:spLocks/>
            </p:cNvSpPr>
            <p:nvPr/>
          </p:nvSpPr>
          <p:spPr bwMode="auto">
            <a:xfrm>
              <a:off x="4211" y="2160"/>
              <a:ext cx="24" cy="37"/>
            </a:xfrm>
            <a:custGeom>
              <a:avLst/>
              <a:gdLst>
                <a:gd name="T0" fmla="*/ 0 w 24"/>
                <a:gd name="T1" fmla="*/ 54 h 35"/>
                <a:gd name="T2" fmla="*/ 0 w 24"/>
                <a:gd name="T3" fmla="*/ 54 h 35"/>
                <a:gd name="T4" fmla="*/ 6 w 24"/>
                <a:gd name="T5" fmla="*/ 45 h 35"/>
                <a:gd name="T6" fmla="*/ 6 w 24"/>
                <a:gd name="T7" fmla="*/ 35 h 35"/>
                <a:gd name="T8" fmla="*/ 6 w 24"/>
                <a:gd name="T9" fmla="*/ 25 h 35"/>
                <a:gd name="T10" fmla="*/ 12 w 24"/>
                <a:gd name="T11" fmla="*/ 19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9 h 35"/>
                <a:gd name="T22" fmla="*/ 18 w 24"/>
                <a:gd name="T23" fmla="*/ 25 h 35"/>
                <a:gd name="T24" fmla="*/ 12 w 24"/>
                <a:gd name="T25" fmla="*/ 35 h 35"/>
                <a:gd name="T26" fmla="*/ 12 w 24"/>
                <a:gd name="T27" fmla="*/ 45 h 35"/>
                <a:gd name="T28" fmla="*/ 6 w 24"/>
                <a:gd name="T29" fmla="*/ 45 h 35"/>
                <a:gd name="T30" fmla="*/ 6 w 24"/>
                <a:gd name="T31" fmla="*/ 54 h 35"/>
                <a:gd name="T32" fmla="*/ 0 w 24"/>
                <a:gd name="T33" fmla="*/ 5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5" name="Freeform 188"/>
            <p:cNvSpPr>
              <a:spLocks/>
            </p:cNvSpPr>
            <p:nvPr/>
          </p:nvSpPr>
          <p:spPr bwMode="auto">
            <a:xfrm>
              <a:off x="4211" y="2131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6" name="Freeform 189"/>
            <p:cNvSpPr>
              <a:spLocks/>
            </p:cNvSpPr>
            <p:nvPr/>
          </p:nvSpPr>
          <p:spPr bwMode="auto">
            <a:xfrm>
              <a:off x="5096" y="1638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7" name="Freeform 190"/>
            <p:cNvSpPr>
              <a:spLocks/>
            </p:cNvSpPr>
            <p:nvPr/>
          </p:nvSpPr>
          <p:spPr bwMode="auto">
            <a:xfrm>
              <a:off x="5036" y="1754"/>
              <a:ext cx="87" cy="155"/>
            </a:xfrm>
            <a:custGeom>
              <a:avLst/>
              <a:gdLst>
                <a:gd name="T0" fmla="*/ 73 w 89"/>
                <a:gd name="T1" fmla="*/ 0 h 155"/>
                <a:gd name="T2" fmla="*/ 68 w 89"/>
                <a:gd name="T3" fmla="*/ 12 h 155"/>
                <a:gd name="T4" fmla="*/ 61 w 89"/>
                <a:gd name="T5" fmla="*/ 18 h 155"/>
                <a:gd name="T6" fmla="*/ 58 w 89"/>
                <a:gd name="T7" fmla="*/ 24 h 155"/>
                <a:gd name="T8" fmla="*/ 46 w 89"/>
                <a:gd name="T9" fmla="*/ 30 h 155"/>
                <a:gd name="T10" fmla="*/ 40 w 89"/>
                <a:gd name="T11" fmla="*/ 36 h 155"/>
                <a:gd name="T12" fmla="*/ 28 w 89"/>
                <a:gd name="T13" fmla="*/ 36 h 155"/>
                <a:gd name="T14" fmla="*/ 22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2 w 89"/>
                <a:gd name="T47" fmla="*/ 125 h 155"/>
                <a:gd name="T48" fmla="*/ 22 w 89"/>
                <a:gd name="T49" fmla="*/ 125 h 155"/>
                <a:gd name="T50" fmla="*/ 22 w 89"/>
                <a:gd name="T51" fmla="*/ 131 h 155"/>
                <a:gd name="T52" fmla="*/ 28 w 89"/>
                <a:gd name="T53" fmla="*/ 137 h 155"/>
                <a:gd name="T54" fmla="*/ 34 w 89"/>
                <a:gd name="T55" fmla="*/ 143 h 155"/>
                <a:gd name="T56" fmla="*/ 34 w 89"/>
                <a:gd name="T57" fmla="*/ 155 h 155"/>
                <a:gd name="T58" fmla="*/ 40 w 89"/>
                <a:gd name="T59" fmla="*/ 149 h 155"/>
                <a:gd name="T60" fmla="*/ 40 w 89"/>
                <a:gd name="T61" fmla="*/ 143 h 155"/>
                <a:gd name="T62" fmla="*/ 46 w 89"/>
                <a:gd name="T63" fmla="*/ 137 h 155"/>
                <a:gd name="T64" fmla="*/ 52 w 89"/>
                <a:gd name="T65" fmla="*/ 131 h 155"/>
                <a:gd name="T66" fmla="*/ 52 w 89"/>
                <a:gd name="T67" fmla="*/ 125 h 155"/>
                <a:gd name="T68" fmla="*/ 58 w 89"/>
                <a:gd name="T69" fmla="*/ 125 h 155"/>
                <a:gd name="T70" fmla="*/ 64 w 89"/>
                <a:gd name="T71" fmla="*/ 120 h 155"/>
                <a:gd name="T72" fmla="*/ 68 w 89"/>
                <a:gd name="T73" fmla="*/ 120 h 155"/>
                <a:gd name="T74" fmla="*/ 64 w 89"/>
                <a:gd name="T75" fmla="*/ 114 h 155"/>
                <a:gd name="T76" fmla="*/ 64 w 89"/>
                <a:gd name="T77" fmla="*/ 102 h 155"/>
                <a:gd name="T78" fmla="*/ 64 w 89"/>
                <a:gd name="T79" fmla="*/ 96 h 155"/>
                <a:gd name="T80" fmla="*/ 68 w 89"/>
                <a:gd name="T81" fmla="*/ 84 h 155"/>
                <a:gd name="T82" fmla="*/ 64 w 89"/>
                <a:gd name="T83" fmla="*/ 66 h 155"/>
                <a:gd name="T84" fmla="*/ 64 w 89"/>
                <a:gd name="T85" fmla="*/ 54 h 155"/>
                <a:gd name="T86" fmla="*/ 64 w 89"/>
                <a:gd name="T87" fmla="*/ 36 h 155"/>
                <a:gd name="T88" fmla="*/ 64 w 89"/>
                <a:gd name="T89" fmla="*/ 24 h 155"/>
                <a:gd name="T90" fmla="*/ 68 w 89"/>
                <a:gd name="T91" fmla="*/ 18 h 155"/>
                <a:gd name="T92" fmla="*/ 68 w 89"/>
                <a:gd name="T93" fmla="*/ 12 h 155"/>
                <a:gd name="T94" fmla="*/ 73 w 89"/>
                <a:gd name="T95" fmla="*/ 6 h 155"/>
                <a:gd name="T96" fmla="*/ 73 w 89"/>
                <a:gd name="T97" fmla="*/ 6 h 155"/>
                <a:gd name="T98" fmla="*/ 73 w 89"/>
                <a:gd name="T99" fmla="*/ 6 h 155"/>
                <a:gd name="T100" fmla="*/ 73 w 89"/>
                <a:gd name="T101" fmla="*/ 6 h 155"/>
                <a:gd name="T102" fmla="*/ 73 w 89"/>
                <a:gd name="T103" fmla="*/ 0 h 155"/>
                <a:gd name="T104" fmla="*/ 73 w 89"/>
                <a:gd name="T105" fmla="*/ 0 h 155"/>
                <a:gd name="T106" fmla="*/ 73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8" name="Freeform 191"/>
            <p:cNvSpPr>
              <a:spLocks/>
            </p:cNvSpPr>
            <p:nvPr/>
          </p:nvSpPr>
          <p:spPr bwMode="auto">
            <a:xfrm>
              <a:off x="5261" y="1717"/>
              <a:ext cx="167" cy="124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1 h 126"/>
                <a:gd name="T32" fmla="*/ 30 w 167"/>
                <a:gd name="T33" fmla="*/ 40 h 126"/>
                <a:gd name="T34" fmla="*/ 36 w 167"/>
                <a:gd name="T35" fmla="*/ 52 h 126"/>
                <a:gd name="T36" fmla="*/ 42 w 167"/>
                <a:gd name="T37" fmla="*/ 58 h 126"/>
                <a:gd name="T38" fmla="*/ 48 w 167"/>
                <a:gd name="T39" fmla="*/ 76 h 126"/>
                <a:gd name="T40" fmla="*/ 48 w 167"/>
                <a:gd name="T41" fmla="*/ 87 h 126"/>
                <a:gd name="T42" fmla="*/ 54 w 167"/>
                <a:gd name="T43" fmla="*/ 87 h 126"/>
                <a:gd name="T44" fmla="*/ 60 w 167"/>
                <a:gd name="T45" fmla="*/ 87 h 126"/>
                <a:gd name="T46" fmla="*/ 66 w 167"/>
                <a:gd name="T47" fmla="*/ 87 h 126"/>
                <a:gd name="T48" fmla="*/ 71 w 167"/>
                <a:gd name="T49" fmla="*/ 90 h 126"/>
                <a:gd name="T50" fmla="*/ 77 w 167"/>
                <a:gd name="T51" fmla="*/ 93 h 126"/>
                <a:gd name="T52" fmla="*/ 83 w 167"/>
                <a:gd name="T53" fmla="*/ 98 h 126"/>
                <a:gd name="T54" fmla="*/ 89 w 167"/>
                <a:gd name="T55" fmla="*/ 104 h 126"/>
                <a:gd name="T56" fmla="*/ 89 w 167"/>
                <a:gd name="T57" fmla="*/ 110 h 126"/>
                <a:gd name="T58" fmla="*/ 95 w 167"/>
                <a:gd name="T59" fmla="*/ 104 h 126"/>
                <a:gd name="T60" fmla="*/ 101 w 167"/>
                <a:gd name="T61" fmla="*/ 104 h 126"/>
                <a:gd name="T62" fmla="*/ 107 w 167"/>
                <a:gd name="T63" fmla="*/ 98 h 126"/>
                <a:gd name="T64" fmla="*/ 119 w 167"/>
                <a:gd name="T65" fmla="*/ 98 h 126"/>
                <a:gd name="T66" fmla="*/ 131 w 167"/>
                <a:gd name="T67" fmla="*/ 98 h 126"/>
                <a:gd name="T68" fmla="*/ 143 w 167"/>
                <a:gd name="T69" fmla="*/ 98 h 126"/>
                <a:gd name="T70" fmla="*/ 155 w 167"/>
                <a:gd name="T71" fmla="*/ 98 h 126"/>
                <a:gd name="T72" fmla="*/ 167 w 167"/>
                <a:gd name="T73" fmla="*/ 104 h 126"/>
                <a:gd name="T74" fmla="*/ 161 w 167"/>
                <a:gd name="T75" fmla="*/ 98 h 126"/>
                <a:gd name="T76" fmla="*/ 161 w 167"/>
                <a:gd name="T77" fmla="*/ 93 h 126"/>
                <a:gd name="T78" fmla="*/ 155 w 167"/>
                <a:gd name="T79" fmla="*/ 90 h 126"/>
                <a:gd name="T80" fmla="*/ 155 w 167"/>
                <a:gd name="T81" fmla="*/ 87 h 126"/>
                <a:gd name="T82" fmla="*/ 149 w 167"/>
                <a:gd name="T83" fmla="*/ 76 h 126"/>
                <a:gd name="T84" fmla="*/ 155 w 167"/>
                <a:gd name="T85" fmla="*/ 70 h 126"/>
                <a:gd name="T86" fmla="*/ 155 w 167"/>
                <a:gd name="T87" fmla="*/ 58 h 126"/>
                <a:gd name="T88" fmla="*/ 161 w 167"/>
                <a:gd name="T89" fmla="*/ 46 h 126"/>
                <a:gd name="T90" fmla="*/ 155 w 167"/>
                <a:gd name="T91" fmla="*/ 40 h 126"/>
                <a:gd name="T92" fmla="*/ 143 w 167"/>
                <a:gd name="T93" fmla="*/ 40 h 126"/>
                <a:gd name="T94" fmla="*/ 137 w 167"/>
                <a:gd name="T95" fmla="*/ 40 h 126"/>
                <a:gd name="T96" fmla="*/ 131 w 167"/>
                <a:gd name="T97" fmla="*/ 34 h 126"/>
                <a:gd name="T98" fmla="*/ 125 w 167"/>
                <a:gd name="T99" fmla="*/ 31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69" name="Freeform 192"/>
            <p:cNvSpPr>
              <a:spLocks/>
            </p:cNvSpPr>
            <p:nvPr/>
          </p:nvSpPr>
          <p:spPr bwMode="auto">
            <a:xfrm>
              <a:off x="5179" y="1525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0" name="Freeform 193"/>
            <p:cNvSpPr>
              <a:spLocks/>
            </p:cNvSpPr>
            <p:nvPr/>
          </p:nvSpPr>
          <p:spPr bwMode="auto">
            <a:xfrm>
              <a:off x="5130" y="1525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1" name="Freeform 194"/>
            <p:cNvSpPr>
              <a:spLocks/>
            </p:cNvSpPr>
            <p:nvPr/>
          </p:nvSpPr>
          <p:spPr bwMode="auto">
            <a:xfrm>
              <a:off x="4994" y="1608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2" name="Freeform 195"/>
            <p:cNvSpPr>
              <a:spLocks/>
            </p:cNvSpPr>
            <p:nvPr/>
          </p:nvSpPr>
          <p:spPr bwMode="auto">
            <a:xfrm>
              <a:off x="5000" y="1568"/>
              <a:ext cx="124" cy="123"/>
            </a:xfrm>
            <a:custGeom>
              <a:avLst/>
              <a:gdLst>
                <a:gd name="T0" fmla="*/ 88 w 125"/>
                <a:gd name="T1" fmla="*/ 109 h 125"/>
                <a:gd name="T2" fmla="*/ 94 w 125"/>
                <a:gd name="T3" fmla="*/ 103 h 125"/>
                <a:gd name="T4" fmla="*/ 100 w 125"/>
                <a:gd name="T5" fmla="*/ 97 h 125"/>
                <a:gd name="T6" fmla="*/ 106 w 125"/>
                <a:gd name="T7" fmla="*/ 103 h 125"/>
                <a:gd name="T8" fmla="*/ 112 w 125"/>
                <a:gd name="T9" fmla="*/ 103 h 125"/>
                <a:gd name="T10" fmla="*/ 112 w 125"/>
                <a:gd name="T11" fmla="*/ 103 h 125"/>
                <a:gd name="T12" fmla="*/ 117 w 125"/>
                <a:gd name="T13" fmla="*/ 103 h 125"/>
                <a:gd name="T14" fmla="*/ 117 w 125"/>
                <a:gd name="T15" fmla="*/ 103 h 125"/>
                <a:gd name="T16" fmla="*/ 117 w 125"/>
                <a:gd name="T17" fmla="*/ 103 h 125"/>
                <a:gd name="T18" fmla="*/ 112 w 125"/>
                <a:gd name="T19" fmla="*/ 97 h 125"/>
                <a:gd name="T20" fmla="*/ 112 w 125"/>
                <a:gd name="T21" fmla="*/ 97 h 125"/>
                <a:gd name="T22" fmla="*/ 106 w 125"/>
                <a:gd name="T23" fmla="*/ 97 h 125"/>
                <a:gd name="T24" fmla="*/ 100 w 125"/>
                <a:gd name="T25" fmla="*/ 92 h 125"/>
                <a:gd name="T26" fmla="*/ 100 w 125"/>
                <a:gd name="T27" fmla="*/ 89 h 125"/>
                <a:gd name="T28" fmla="*/ 100 w 125"/>
                <a:gd name="T29" fmla="*/ 86 h 125"/>
                <a:gd name="T30" fmla="*/ 100 w 125"/>
                <a:gd name="T31" fmla="*/ 86 h 125"/>
                <a:gd name="T32" fmla="*/ 106 w 125"/>
                <a:gd name="T33" fmla="*/ 86 h 125"/>
                <a:gd name="T34" fmla="*/ 106 w 125"/>
                <a:gd name="T35" fmla="*/ 81 h 125"/>
                <a:gd name="T36" fmla="*/ 112 w 125"/>
                <a:gd name="T37" fmla="*/ 69 h 125"/>
                <a:gd name="T38" fmla="*/ 112 w 125"/>
                <a:gd name="T39" fmla="*/ 45 h 125"/>
                <a:gd name="T40" fmla="*/ 94 w 125"/>
                <a:gd name="T41" fmla="*/ 29 h 125"/>
                <a:gd name="T42" fmla="*/ 64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33 h 125"/>
                <a:gd name="T58" fmla="*/ 24 w 125"/>
                <a:gd name="T59" fmla="*/ 45 h 125"/>
                <a:gd name="T60" fmla="*/ 30 w 125"/>
                <a:gd name="T61" fmla="*/ 63 h 125"/>
                <a:gd name="T62" fmla="*/ 36 w 125"/>
                <a:gd name="T63" fmla="*/ 81 h 125"/>
                <a:gd name="T64" fmla="*/ 54 w 125"/>
                <a:gd name="T65" fmla="*/ 97 h 125"/>
                <a:gd name="T66" fmla="*/ 70 w 125"/>
                <a:gd name="T67" fmla="*/ 109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3" name="Freeform 196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4" name="Freeform 197"/>
            <p:cNvSpPr>
              <a:spLocks/>
            </p:cNvSpPr>
            <p:nvPr/>
          </p:nvSpPr>
          <p:spPr bwMode="auto">
            <a:xfrm>
              <a:off x="5165" y="1662"/>
              <a:ext cx="13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14 w 12"/>
                <a:gd name="T5" fmla="*/ 0 h 12"/>
                <a:gd name="T6" fmla="*/ 14 w 12"/>
                <a:gd name="T7" fmla="*/ 0 h 12"/>
                <a:gd name="T8" fmla="*/ 22 w 12"/>
                <a:gd name="T9" fmla="*/ 0 h 12"/>
                <a:gd name="T10" fmla="*/ 22 w 12"/>
                <a:gd name="T11" fmla="*/ 6 h 12"/>
                <a:gd name="T12" fmla="*/ 22 w 12"/>
                <a:gd name="T13" fmla="*/ 6 h 12"/>
                <a:gd name="T14" fmla="*/ 22 w 12"/>
                <a:gd name="T15" fmla="*/ 12 h 12"/>
                <a:gd name="T16" fmla="*/ 22 w 12"/>
                <a:gd name="T17" fmla="*/ 12 h 12"/>
                <a:gd name="T18" fmla="*/ 14 w 12"/>
                <a:gd name="T19" fmla="*/ 12 h 12"/>
                <a:gd name="T20" fmla="*/ 14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5" name="Freeform 198"/>
            <p:cNvSpPr>
              <a:spLocks/>
            </p:cNvSpPr>
            <p:nvPr/>
          </p:nvSpPr>
          <p:spPr bwMode="auto">
            <a:xfrm>
              <a:off x="5129" y="1680"/>
              <a:ext cx="19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20 w 18"/>
                <a:gd name="T7" fmla="*/ 0 h 12"/>
                <a:gd name="T8" fmla="*/ 20 w 18"/>
                <a:gd name="T9" fmla="*/ 0 h 12"/>
                <a:gd name="T10" fmla="*/ 26 w 18"/>
                <a:gd name="T11" fmla="*/ 0 h 12"/>
                <a:gd name="T12" fmla="*/ 26 w 18"/>
                <a:gd name="T13" fmla="*/ 6 h 12"/>
                <a:gd name="T14" fmla="*/ 20 w 18"/>
                <a:gd name="T15" fmla="*/ 6 h 12"/>
                <a:gd name="T16" fmla="*/ 20 w 18"/>
                <a:gd name="T17" fmla="*/ 12 h 12"/>
                <a:gd name="T18" fmla="*/ 20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6" name="Freeform 199"/>
            <p:cNvSpPr>
              <a:spLocks/>
            </p:cNvSpPr>
            <p:nvPr/>
          </p:nvSpPr>
          <p:spPr bwMode="auto">
            <a:xfrm>
              <a:off x="5106" y="1661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7" name="Freeform 200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8" name="Freeform 201"/>
            <p:cNvSpPr>
              <a:spLocks/>
            </p:cNvSpPr>
            <p:nvPr/>
          </p:nvSpPr>
          <p:spPr bwMode="auto">
            <a:xfrm>
              <a:off x="5123" y="1709"/>
              <a:ext cx="13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14 w 12"/>
                <a:gd name="T15" fmla="*/ 0 h 12"/>
                <a:gd name="T16" fmla="*/ 14 w 12"/>
                <a:gd name="T17" fmla="*/ 0 h 12"/>
                <a:gd name="T18" fmla="*/ 14 w 12"/>
                <a:gd name="T19" fmla="*/ 0 h 12"/>
                <a:gd name="T20" fmla="*/ 14 w 12"/>
                <a:gd name="T21" fmla="*/ 0 h 12"/>
                <a:gd name="T22" fmla="*/ 14 w 12"/>
                <a:gd name="T23" fmla="*/ 0 h 12"/>
                <a:gd name="T24" fmla="*/ 22 w 12"/>
                <a:gd name="T25" fmla="*/ 6 h 12"/>
                <a:gd name="T26" fmla="*/ 14 w 12"/>
                <a:gd name="T27" fmla="*/ 6 h 12"/>
                <a:gd name="T28" fmla="*/ 14 w 12"/>
                <a:gd name="T29" fmla="*/ 12 h 12"/>
                <a:gd name="T30" fmla="*/ 14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79" name="Freeform 202"/>
            <p:cNvSpPr>
              <a:spLocks/>
            </p:cNvSpPr>
            <p:nvPr/>
          </p:nvSpPr>
          <p:spPr bwMode="auto">
            <a:xfrm>
              <a:off x="5143" y="1691"/>
              <a:ext cx="12" cy="20"/>
            </a:xfrm>
            <a:custGeom>
              <a:avLst/>
              <a:gdLst>
                <a:gd name="T0" fmla="*/ 0 w 12"/>
                <a:gd name="T1" fmla="*/ 27 h 18"/>
                <a:gd name="T2" fmla="*/ 0 w 12"/>
                <a:gd name="T3" fmla="*/ 14 h 18"/>
                <a:gd name="T4" fmla="*/ 0 w 12"/>
                <a:gd name="T5" fmla="*/ 14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14 h 18"/>
                <a:gd name="T14" fmla="*/ 12 w 12"/>
                <a:gd name="T15" fmla="*/ 14 h 18"/>
                <a:gd name="T16" fmla="*/ 12 w 12"/>
                <a:gd name="T17" fmla="*/ 27 h 18"/>
                <a:gd name="T18" fmla="*/ 12 w 12"/>
                <a:gd name="T19" fmla="*/ 27 h 18"/>
                <a:gd name="T20" fmla="*/ 12 w 12"/>
                <a:gd name="T21" fmla="*/ 41 h 18"/>
                <a:gd name="T22" fmla="*/ 6 w 12"/>
                <a:gd name="T23" fmla="*/ 41 h 18"/>
                <a:gd name="T24" fmla="*/ 6 w 12"/>
                <a:gd name="T25" fmla="*/ 41 h 18"/>
                <a:gd name="T26" fmla="*/ 0 w 12"/>
                <a:gd name="T27" fmla="*/ 41 h 18"/>
                <a:gd name="T28" fmla="*/ 0 w 12"/>
                <a:gd name="T29" fmla="*/ 41 h 18"/>
                <a:gd name="T30" fmla="*/ 0 w 12"/>
                <a:gd name="T31" fmla="*/ 27 h 18"/>
                <a:gd name="T32" fmla="*/ 0 w 12"/>
                <a:gd name="T33" fmla="*/ 2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0" name="Freeform 203"/>
            <p:cNvSpPr>
              <a:spLocks/>
            </p:cNvSpPr>
            <p:nvPr/>
          </p:nvSpPr>
          <p:spPr bwMode="auto">
            <a:xfrm>
              <a:off x="5161" y="1697"/>
              <a:ext cx="12" cy="14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21 h 12"/>
                <a:gd name="T6" fmla="*/ 12 w 12"/>
                <a:gd name="T7" fmla="*/ 21 h 12"/>
                <a:gd name="T8" fmla="*/ 12 w 12"/>
                <a:gd name="T9" fmla="*/ 21 h 12"/>
                <a:gd name="T10" fmla="*/ 12 w 12"/>
                <a:gd name="T11" fmla="*/ 41 h 12"/>
                <a:gd name="T12" fmla="*/ 6 w 12"/>
                <a:gd name="T13" fmla="*/ 41 h 12"/>
                <a:gd name="T14" fmla="*/ 6 w 12"/>
                <a:gd name="T15" fmla="*/ 41 h 12"/>
                <a:gd name="T16" fmla="*/ 0 w 12"/>
                <a:gd name="T17" fmla="*/ 41 h 12"/>
                <a:gd name="T18" fmla="*/ 0 w 12"/>
                <a:gd name="T19" fmla="*/ 41 h 12"/>
                <a:gd name="T20" fmla="*/ 0 w 12"/>
                <a:gd name="T21" fmla="*/ 21 h 12"/>
                <a:gd name="T22" fmla="*/ 0 w 12"/>
                <a:gd name="T23" fmla="*/ 21 h 12"/>
                <a:gd name="T24" fmla="*/ 0 w 12"/>
                <a:gd name="T25" fmla="*/ 21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1" name="Freeform 204"/>
            <p:cNvSpPr>
              <a:spLocks/>
            </p:cNvSpPr>
            <p:nvPr/>
          </p:nvSpPr>
          <p:spPr bwMode="auto">
            <a:xfrm>
              <a:off x="5011" y="1717"/>
              <a:ext cx="108" cy="70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18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18 h 72"/>
                <a:gd name="T40" fmla="*/ 72 w 108"/>
                <a:gd name="T41" fmla="*/ 18 h 72"/>
                <a:gd name="T42" fmla="*/ 72 w 108"/>
                <a:gd name="T43" fmla="*/ 22 h 72"/>
                <a:gd name="T44" fmla="*/ 66 w 108"/>
                <a:gd name="T45" fmla="*/ 22 h 72"/>
                <a:gd name="T46" fmla="*/ 54 w 108"/>
                <a:gd name="T47" fmla="*/ 28 h 72"/>
                <a:gd name="T48" fmla="*/ 48 w 108"/>
                <a:gd name="T49" fmla="*/ 28 h 72"/>
                <a:gd name="T50" fmla="*/ 42 w 108"/>
                <a:gd name="T51" fmla="*/ 28 h 72"/>
                <a:gd name="T52" fmla="*/ 36 w 108"/>
                <a:gd name="T53" fmla="*/ 22 h 72"/>
                <a:gd name="T54" fmla="*/ 24 w 108"/>
                <a:gd name="T55" fmla="*/ 22 h 72"/>
                <a:gd name="T56" fmla="*/ 36 w 108"/>
                <a:gd name="T57" fmla="*/ 28 h 72"/>
                <a:gd name="T58" fmla="*/ 42 w 108"/>
                <a:gd name="T59" fmla="*/ 34 h 72"/>
                <a:gd name="T60" fmla="*/ 24 w 108"/>
                <a:gd name="T61" fmla="*/ 40 h 72"/>
                <a:gd name="T62" fmla="*/ 6 w 108"/>
                <a:gd name="T63" fmla="*/ 40 h 72"/>
                <a:gd name="T64" fmla="*/ 0 w 108"/>
                <a:gd name="T65" fmla="*/ 46 h 72"/>
                <a:gd name="T66" fmla="*/ 12 w 108"/>
                <a:gd name="T67" fmla="*/ 46 h 72"/>
                <a:gd name="T68" fmla="*/ 30 w 108"/>
                <a:gd name="T69" fmla="*/ 40 h 72"/>
                <a:gd name="T70" fmla="*/ 48 w 108"/>
                <a:gd name="T71" fmla="*/ 34 h 72"/>
                <a:gd name="T72" fmla="*/ 48 w 108"/>
                <a:gd name="T73" fmla="*/ 49 h 72"/>
                <a:gd name="T74" fmla="*/ 36 w 108"/>
                <a:gd name="T75" fmla="*/ 56 h 72"/>
                <a:gd name="T76" fmla="*/ 42 w 108"/>
                <a:gd name="T77" fmla="*/ 56 h 72"/>
                <a:gd name="T78" fmla="*/ 54 w 108"/>
                <a:gd name="T79" fmla="*/ 40 h 72"/>
                <a:gd name="T80" fmla="*/ 60 w 108"/>
                <a:gd name="T81" fmla="*/ 34 h 72"/>
                <a:gd name="T82" fmla="*/ 72 w 108"/>
                <a:gd name="T83" fmla="*/ 28 h 72"/>
                <a:gd name="T84" fmla="*/ 78 w 108"/>
                <a:gd name="T85" fmla="*/ 22 h 72"/>
                <a:gd name="T86" fmla="*/ 78 w 108"/>
                <a:gd name="T87" fmla="*/ 49 h 72"/>
                <a:gd name="T88" fmla="*/ 72 w 108"/>
                <a:gd name="T89" fmla="*/ 52 h 72"/>
                <a:gd name="T90" fmla="*/ 78 w 108"/>
                <a:gd name="T91" fmla="*/ 49 h 72"/>
                <a:gd name="T92" fmla="*/ 84 w 108"/>
                <a:gd name="T93" fmla="*/ 22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18 h 72"/>
                <a:gd name="T100" fmla="*/ 102 w 108"/>
                <a:gd name="T101" fmla="*/ 46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2" name="Freeform 205"/>
            <p:cNvSpPr>
              <a:spLocks/>
            </p:cNvSpPr>
            <p:nvPr/>
          </p:nvSpPr>
          <p:spPr bwMode="auto">
            <a:xfrm>
              <a:off x="5024" y="1585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3" name="Freeform 206"/>
            <p:cNvSpPr>
              <a:spLocks/>
            </p:cNvSpPr>
            <p:nvPr/>
          </p:nvSpPr>
          <p:spPr bwMode="auto">
            <a:xfrm>
              <a:off x="5148" y="1556"/>
              <a:ext cx="54" cy="123"/>
            </a:xfrm>
            <a:custGeom>
              <a:avLst/>
              <a:gdLst>
                <a:gd name="T0" fmla="*/ 6 w 54"/>
                <a:gd name="T1" fmla="*/ 89 h 125"/>
                <a:gd name="T2" fmla="*/ 12 w 54"/>
                <a:gd name="T3" fmla="*/ 86 h 125"/>
                <a:gd name="T4" fmla="*/ 12 w 54"/>
                <a:gd name="T5" fmla="*/ 86 h 125"/>
                <a:gd name="T6" fmla="*/ 18 w 54"/>
                <a:gd name="T7" fmla="*/ 81 h 125"/>
                <a:gd name="T8" fmla="*/ 6 w 54"/>
                <a:gd name="T9" fmla="*/ 63 h 125"/>
                <a:gd name="T10" fmla="*/ 0 w 54"/>
                <a:gd name="T11" fmla="*/ 39 h 125"/>
                <a:gd name="T12" fmla="*/ 6 w 54"/>
                <a:gd name="T13" fmla="*/ 39 h 125"/>
                <a:gd name="T14" fmla="*/ 12 w 54"/>
                <a:gd name="T15" fmla="*/ 63 h 125"/>
                <a:gd name="T16" fmla="*/ 24 w 54"/>
                <a:gd name="T17" fmla="*/ 51 h 125"/>
                <a:gd name="T18" fmla="*/ 24 w 54"/>
                <a:gd name="T19" fmla="*/ 31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1 h 125"/>
                <a:gd name="T44" fmla="*/ 30 w 54"/>
                <a:gd name="T45" fmla="*/ 33 h 125"/>
                <a:gd name="T46" fmla="*/ 24 w 54"/>
                <a:gd name="T47" fmla="*/ 63 h 125"/>
                <a:gd name="T48" fmla="*/ 30 w 54"/>
                <a:gd name="T49" fmla="*/ 63 h 125"/>
                <a:gd name="T50" fmla="*/ 42 w 54"/>
                <a:gd name="T51" fmla="*/ 63 h 125"/>
                <a:gd name="T52" fmla="*/ 48 w 54"/>
                <a:gd name="T53" fmla="*/ 63 h 125"/>
                <a:gd name="T54" fmla="*/ 54 w 54"/>
                <a:gd name="T55" fmla="*/ 63 h 125"/>
                <a:gd name="T56" fmla="*/ 48 w 54"/>
                <a:gd name="T57" fmla="*/ 63 h 125"/>
                <a:gd name="T58" fmla="*/ 36 w 54"/>
                <a:gd name="T59" fmla="*/ 69 h 125"/>
                <a:gd name="T60" fmla="*/ 24 w 54"/>
                <a:gd name="T61" fmla="*/ 75 h 125"/>
                <a:gd name="T62" fmla="*/ 18 w 54"/>
                <a:gd name="T63" fmla="*/ 86 h 125"/>
                <a:gd name="T64" fmla="*/ 24 w 54"/>
                <a:gd name="T65" fmla="*/ 89 h 125"/>
                <a:gd name="T66" fmla="*/ 30 w 54"/>
                <a:gd name="T67" fmla="*/ 86 h 125"/>
                <a:gd name="T68" fmla="*/ 42 w 54"/>
                <a:gd name="T69" fmla="*/ 86 h 125"/>
                <a:gd name="T70" fmla="*/ 48 w 54"/>
                <a:gd name="T71" fmla="*/ 81 h 125"/>
                <a:gd name="T72" fmla="*/ 54 w 54"/>
                <a:gd name="T73" fmla="*/ 75 h 125"/>
                <a:gd name="T74" fmla="*/ 48 w 54"/>
                <a:gd name="T75" fmla="*/ 86 h 125"/>
                <a:gd name="T76" fmla="*/ 42 w 54"/>
                <a:gd name="T77" fmla="*/ 89 h 125"/>
                <a:gd name="T78" fmla="*/ 36 w 54"/>
                <a:gd name="T79" fmla="*/ 92 h 125"/>
                <a:gd name="T80" fmla="*/ 36 w 54"/>
                <a:gd name="T81" fmla="*/ 92 h 125"/>
                <a:gd name="T82" fmla="*/ 30 w 54"/>
                <a:gd name="T83" fmla="*/ 89 h 125"/>
                <a:gd name="T84" fmla="*/ 18 w 54"/>
                <a:gd name="T85" fmla="*/ 89 h 125"/>
                <a:gd name="T86" fmla="*/ 12 w 54"/>
                <a:gd name="T87" fmla="*/ 97 h 125"/>
                <a:gd name="T88" fmla="*/ 6 w 54"/>
                <a:gd name="T89" fmla="*/ 103 h 125"/>
                <a:gd name="T90" fmla="*/ 6 w 54"/>
                <a:gd name="T91" fmla="*/ 103 h 125"/>
                <a:gd name="T92" fmla="*/ 6 w 54"/>
                <a:gd name="T93" fmla="*/ 92 h 125"/>
                <a:gd name="T94" fmla="*/ 6 w 54"/>
                <a:gd name="T95" fmla="*/ 92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4" name="Freeform 207"/>
            <p:cNvSpPr>
              <a:spLocks/>
            </p:cNvSpPr>
            <p:nvPr/>
          </p:nvSpPr>
          <p:spPr bwMode="auto">
            <a:xfrm>
              <a:off x="5136" y="1619"/>
              <a:ext cx="12" cy="20"/>
            </a:xfrm>
            <a:custGeom>
              <a:avLst/>
              <a:gdLst>
                <a:gd name="T0" fmla="*/ 12 w 12"/>
                <a:gd name="T1" fmla="*/ 41 h 18"/>
                <a:gd name="T2" fmla="*/ 6 w 12"/>
                <a:gd name="T3" fmla="*/ 41 h 18"/>
                <a:gd name="T4" fmla="*/ 6 w 12"/>
                <a:gd name="T5" fmla="*/ 41 h 18"/>
                <a:gd name="T6" fmla="*/ 6 w 12"/>
                <a:gd name="T7" fmla="*/ 41 h 18"/>
                <a:gd name="T8" fmla="*/ 6 w 12"/>
                <a:gd name="T9" fmla="*/ 41 h 18"/>
                <a:gd name="T10" fmla="*/ 0 w 12"/>
                <a:gd name="T11" fmla="*/ 27 h 18"/>
                <a:gd name="T12" fmla="*/ 0 w 12"/>
                <a:gd name="T13" fmla="*/ 27 h 18"/>
                <a:gd name="T14" fmla="*/ 0 w 12"/>
                <a:gd name="T15" fmla="*/ 14 h 18"/>
                <a:gd name="T16" fmla="*/ 0 w 12"/>
                <a:gd name="T17" fmla="*/ 14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14 h 18"/>
                <a:gd name="T24" fmla="*/ 6 w 12"/>
                <a:gd name="T25" fmla="*/ 14 h 18"/>
                <a:gd name="T26" fmla="*/ 6 w 12"/>
                <a:gd name="T27" fmla="*/ 14 h 18"/>
                <a:gd name="T28" fmla="*/ 6 w 12"/>
                <a:gd name="T29" fmla="*/ 27 h 18"/>
                <a:gd name="T30" fmla="*/ 6 w 12"/>
                <a:gd name="T31" fmla="*/ 27 h 18"/>
                <a:gd name="T32" fmla="*/ 12 w 12"/>
                <a:gd name="T33" fmla="*/ 4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5" name="Freeform 208"/>
            <p:cNvSpPr>
              <a:spLocks/>
            </p:cNvSpPr>
            <p:nvPr/>
          </p:nvSpPr>
          <p:spPr bwMode="auto">
            <a:xfrm>
              <a:off x="5209" y="1619"/>
              <a:ext cx="173" cy="104"/>
            </a:xfrm>
            <a:custGeom>
              <a:avLst/>
              <a:gdLst>
                <a:gd name="T0" fmla="*/ 18 w 173"/>
                <a:gd name="T1" fmla="*/ 83 h 102"/>
                <a:gd name="T2" fmla="*/ 36 w 173"/>
                <a:gd name="T3" fmla="*/ 68 h 102"/>
                <a:gd name="T4" fmla="*/ 42 w 173"/>
                <a:gd name="T5" fmla="*/ 44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8 h 102"/>
                <a:gd name="T16" fmla="*/ 48 w 173"/>
                <a:gd name="T17" fmla="*/ 56 h 102"/>
                <a:gd name="T18" fmla="*/ 48 w 173"/>
                <a:gd name="T19" fmla="*/ 62 h 102"/>
                <a:gd name="T20" fmla="*/ 60 w 173"/>
                <a:gd name="T21" fmla="*/ 56 h 102"/>
                <a:gd name="T22" fmla="*/ 72 w 173"/>
                <a:gd name="T23" fmla="*/ 44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44 h 102"/>
                <a:gd name="T34" fmla="*/ 84 w 173"/>
                <a:gd name="T35" fmla="*/ 50 h 102"/>
                <a:gd name="T36" fmla="*/ 96 w 173"/>
                <a:gd name="T37" fmla="*/ 44 h 102"/>
                <a:gd name="T38" fmla="*/ 108 w 173"/>
                <a:gd name="T39" fmla="*/ 44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44 h 102"/>
                <a:gd name="T50" fmla="*/ 137 w 173"/>
                <a:gd name="T51" fmla="*/ 44 h 102"/>
                <a:gd name="T52" fmla="*/ 161 w 173"/>
                <a:gd name="T53" fmla="*/ 38 h 102"/>
                <a:gd name="T54" fmla="*/ 173 w 173"/>
                <a:gd name="T55" fmla="*/ 38 h 102"/>
                <a:gd name="T56" fmla="*/ 155 w 173"/>
                <a:gd name="T57" fmla="*/ 44 h 102"/>
                <a:gd name="T58" fmla="*/ 125 w 173"/>
                <a:gd name="T59" fmla="*/ 50 h 102"/>
                <a:gd name="T60" fmla="*/ 131 w 173"/>
                <a:gd name="T61" fmla="*/ 62 h 102"/>
                <a:gd name="T62" fmla="*/ 149 w 173"/>
                <a:gd name="T63" fmla="*/ 68 h 102"/>
                <a:gd name="T64" fmla="*/ 155 w 173"/>
                <a:gd name="T65" fmla="*/ 74 h 102"/>
                <a:gd name="T66" fmla="*/ 137 w 173"/>
                <a:gd name="T67" fmla="*/ 68 h 102"/>
                <a:gd name="T68" fmla="*/ 114 w 173"/>
                <a:gd name="T69" fmla="*/ 56 h 102"/>
                <a:gd name="T70" fmla="*/ 102 w 173"/>
                <a:gd name="T71" fmla="*/ 56 h 102"/>
                <a:gd name="T72" fmla="*/ 84 w 173"/>
                <a:gd name="T73" fmla="*/ 56 h 102"/>
                <a:gd name="T74" fmla="*/ 90 w 173"/>
                <a:gd name="T75" fmla="*/ 68 h 102"/>
                <a:gd name="T76" fmla="*/ 108 w 173"/>
                <a:gd name="T77" fmla="*/ 83 h 102"/>
                <a:gd name="T78" fmla="*/ 120 w 173"/>
                <a:gd name="T79" fmla="*/ 94 h 102"/>
                <a:gd name="T80" fmla="*/ 125 w 173"/>
                <a:gd name="T81" fmla="*/ 100 h 102"/>
                <a:gd name="T82" fmla="*/ 108 w 173"/>
                <a:gd name="T83" fmla="*/ 83 h 102"/>
                <a:gd name="T84" fmla="*/ 84 w 173"/>
                <a:gd name="T85" fmla="*/ 68 h 102"/>
                <a:gd name="T86" fmla="*/ 72 w 173"/>
                <a:gd name="T87" fmla="*/ 62 h 102"/>
                <a:gd name="T88" fmla="*/ 60 w 173"/>
                <a:gd name="T89" fmla="*/ 68 h 102"/>
                <a:gd name="T90" fmla="*/ 48 w 173"/>
                <a:gd name="T91" fmla="*/ 68 h 102"/>
                <a:gd name="T92" fmla="*/ 48 w 173"/>
                <a:gd name="T93" fmla="*/ 74 h 102"/>
                <a:gd name="T94" fmla="*/ 66 w 173"/>
                <a:gd name="T95" fmla="*/ 94 h 102"/>
                <a:gd name="T96" fmla="*/ 84 w 173"/>
                <a:gd name="T97" fmla="*/ 112 h 102"/>
                <a:gd name="T98" fmla="*/ 90 w 173"/>
                <a:gd name="T99" fmla="*/ 118 h 102"/>
                <a:gd name="T100" fmla="*/ 66 w 173"/>
                <a:gd name="T101" fmla="*/ 106 h 102"/>
                <a:gd name="T102" fmla="*/ 42 w 173"/>
                <a:gd name="T103" fmla="*/ 83 h 102"/>
                <a:gd name="T104" fmla="*/ 30 w 173"/>
                <a:gd name="T105" fmla="*/ 94 h 102"/>
                <a:gd name="T106" fmla="*/ 6 w 173"/>
                <a:gd name="T107" fmla="*/ 100 h 102"/>
                <a:gd name="T108" fmla="*/ 6 w 173"/>
                <a:gd name="T109" fmla="*/ 94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6" name="Freeform 209"/>
            <p:cNvSpPr>
              <a:spLocks/>
            </p:cNvSpPr>
            <p:nvPr/>
          </p:nvSpPr>
          <p:spPr bwMode="auto">
            <a:xfrm>
              <a:off x="5179" y="1722"/>
              <a:ext cx="119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64 w 120"/>
                <a:gd name="T9" fmla="*/ 6 h 102"/>
                <a:gd name="T10" fmla="*/ 76 w 120"/>
                <a:gd name="T11" fmla="*/ 12 h 102"/>
                <a:gd name="T12" fmla="*/ 64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0 w 120"/>
                <a:gd name="T25" fmla="*/ 24 h 102"/>
                <a:gd name="T26" fmla="*/ 82 w 120"/>
                <a:gd name="T27" fmla="*/ 30 h 102"/>
                <a:gd name="T28" fmla="*/ 100 w 120"/>
                <a:gd name="T29" fmla="*/ 36 h 102"/>
                <a:gd name="T30" fmla="*/ 100 w 120"/>
                <a:gd name="T31" fmla="*/ 42 h 102"/>
                <a:gd name="T32" fmla="*/ 88 w 120"/>
                <a:gd name="T33" fmla="*/ 36 h 102"/>
                <a:gd name="T34" fmla="*/ 70 w 120"/>
                <a:gd name="T35" fmla="*/ 30 h 102"/>
                <a:gd name="T36" fmla="*/ 60 w 120"/>
                <a:gd name="T37" fmla="*/ 36 h 102"/>
                <a:gd name="T38" fmla="*/ 64 w 120"/>
                <a:gd name="T39" fmla="*/ 42 h 102"/>
                <a:gd name="T40" fmla="*/ 76 w 120"/>
                <a:gd name="T41" fmla="*/ 48 h 102"/>
                <a:gd name="T42" fmla="*/ 100 w 120"/>
                <a:gd name="T43" fmla="*/ 54 h 102"/>
                <a:gd name="T44" fmla="*/ 112 w 120"/>
                <a:gd name="T45" fmla="*/ 66 h 102"/>
                <a:gd name="T46" fmla="*/ 100 w 120"/>
                <a:gd name="T47" fmla="*/ 60 h 102"/>
                <a:gd name="T48" fmla="*/ 88 w 120"/>
                <a:gd name="T49" fmla="*/ 54 h 102"/>
                <a:gd name="T50" fmla="*/ 82 w 120"/>
                <a:gd name="T51" fmla="*/ 60 h 102"/>
                <a:gd name="T52" fmla="*/ 100 w 120"/>
                <a:gd name="T53" fmla="*/ 72 h 102"/>
                <a:gd name="T54" fmla="*/ 106 w 120"/>
                <a:gd name="T55" fmla="*/ 84 h 102"/>
                <a:gd name="T56" fmla="*/ 112 w 120"/>
                <a:gd name="T57" fmla="*/ 96 h 102"/>
                <a:gd name="T58" fmla="*/ 112 w 120"/>
                <a:gd name="T59" fmla="*/ 96 h 102"/>
                <a:gd name="T60" fmla="*/ 94 w 120"/>
                <a:gd name="T61" fmla="*/ 78 h 102"/>
                <a:gd name="T62" fmla="*/ 76 w 120"/>
                <a:gd name="T63" fmla="*/ 60 h 102"/>
                <a:gd name="T64" fmla="*/ 70 w 120"/>
                <a:gd name="T65" fmla="*/ 54 h 102"/>
                <a:gd name="T66" fmla="*/ 70 w 120"/>
                <a:gd name="T67" fmla="*/ 66 h 102"/>
                <a:gd name="T68" fmla="*/ 82 w 120"/>
                <a:gd name="T69" fmla="*/ 90 h 102"/>
                <a:gd name="T70" fmla="*/ 76 w 120"/>
                <a:gd name="T71" fmla="*/ 90 h 102"/>
                <a:gd name="T72" fmla="*/ 70 w 120"/>
                <a:gd name="T73" fmla="*/ 72 h 102"/>
                <a:gd name="T74" fmla="*/ 60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7" name="Freeform 210"/>
            <p:cNvSpPr>
              <a:spLocks/>
            </p:cNvSpPr>
            <p:nvPr/>
          </p:nvSpPr>
          <p:spPr bwMode="auto">
            <a:xfrm>
              <a:off x="5114" y="1734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8" name="Freeform 211"/>
            <p:cNvSpPr>
              <a:spLocks/>
            </p:cNvSpPr>
            <p:nvPr/>
          </p:nvSpPr>
          <p:spPr bwMode="auto">
            <a:xfrm>
              <a:off x="5196" y="1556"/>
              <a:ext cx="102" cy="141"/>
            </a:xfrm>
            <a:custGeom>
              <a:avLst/>
              <a:gdLst>
                <a:gd name="T0" fmla="*/ 6 w 102"/>
                <a:gd name="T1" fmla="*/ 121 h 143"/>
                <a:gd name="T2" fmla="*/ 12 w 102"/>
                <a:gd name="T3" fmla="*/ 105 h 143"/>
                <a:gd name="T4" fmla="*/ 18 w 102"/>
                <a:gd name="T5" fmla="*/ 93 h 143"/>
                <a:gd name="T6" fmla="*/ 30 w 102"/>
                <a:gd name="T7" fmla="*/ 75 h 143"/>
                <a:gd name="T8" fmla="*/ 24 w 102"/>
                <a:gd name="T9" fmla="*/ 69 h 143"/>
                <a:gd name="T10" fmla="*/ 18 w 102"/>
                <a:gd name="T11" fmla="*/ 57 h 143"/>
                <a:gd name="T12" fmla="*/ 18 w 102"/>
                <a:gd name="T13" fmla="*/ 51 h 143"/>
                <a:gd name="T14" fmla="*/ 24 w 102"/>
                <a:gd name="T15" fmla="*/ 51 h 143"/>
                <a:gd name="T16" fmla="*/ 24 w 102"/>
                <a:gd name="T17" fmla="*/ 57 h 143"/>
                <a:gd name="T18" fmla="*/ 30 w 102"/>
                <a:gd name="T19" fmla="*/ 63 h 143"/>
                <a:gd name="T20" fmla="*/ 36 w 102"/>
                <a:gd name="T21" fmla="*/ 57 h 143"/>
                <a:gd name="T22" fmla="*/ 48 w 102"/>
                <a:gd name="T23" fmla="*/ 51 h 143"/>
                <a:gd name="T24" fmla="*/ 54 w 102"/>
                <a:gd name="T25" fmla="*/ 39 h 143"/>
                <a:gd name="T26" fmla="*/ 60 w 102"/>
                <a:gd name="T27" fmla="*/ 35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35 h 143"/>
                <a:gd name="T78" fmla="*/ 66 w 102"/>
                <a:gd name="T79" fmla="*/ 39 h 143"/>
                <a:gd name="T80" fmla="*/ 60 w 102"/>
                <a:gd name="T81" fmla="*/ 39 h 143"/>
                <a:gd name="T82" fmla="*/ 48 w 102"/>
                <a:gd name="T83" fmla="*/ 51 h 143"/>
                <a:gd name="T84" fmla="*/ 48 w 102"/>
                <a:gd name="T85" fmla="*/ 57 h 143"/>
                <a:gd name="T86" fmla="*/ 54 w 102"/>
                <a:gd name="T87" fmla="*/ 57 h 143"/>
                <a:gd name="T88" fmla="*/ 54 w 102"/>
                <a:gd name="T89" fmla="*/ 63 h 143"/>
                <a:gd name="T90" fmla="*/ 48 w 102"/>
                <a:gd name="T91" fmla="*/ 63 h 143"/>
                <a:gd name="T92" fmla="*/ 42 w 102"/>
                <a:gd name="T93" fmla="*/ 69 h 143"/>
                <a:gd name="T94" fmla="*/ 42 w 102"/>
                <a:gd name="T95" fmla="*/ 69 h 143"/>
                <a:gd name="T96" fmla="*/ 42 w 102"/>
                <a:gd name="T97" fmla="*/ 69 h 143"/>
                <a:gd name="T98" fmla="*/ 36 w 102"/>
                <a:gd name="T99" fmla="*/ 81 h 143"/>
                <a:gd name="T100" fmla="*/ 24 w 102"/>
                <a:gd name="T101" fmla="*/ 99 h 143"/>
                <a:gd name="T102" fmla="*/ 18 w 102"/>
                <a:gd name="T103" fmla="*/ 109 h 143"/>
                <a:gd name="T104" fmla="*/ 18 w 102"/>
                <a:gd name="T105" fmla="*/ 115 h 143"/>
                <a:gd name="T106" fmla="*/ 18 w 102"/>
                <a:gd name="T107" fmla="*/ 121 h 143"/>
                <a:gd name="T108" fmla="*/ 12 w 102"/>
                <a:gd name="T109" fmla="*/ 121 h 143"/>
                <a:gd name="T110" fmla="*/ 6 w 102"/>
                <a:gd name="T111" fmla="*/ 127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89" name="Freeform 212"/>
            <p:cNvSpPr>
              <a:spLocks/>
            </p:cNvSpPr>
            <p:nvPr/>
          </p:nvSpPr>
          <p:spPr bwMode="auto">
            <a:xfrm>
              <a:off x="5048" y="1781"/>
              <a:ext cx="66" cy="115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8 h 113"/>
                <a:gd name="T8" fmla="*/ 12 w 66"/>
                <a:gd name="T9" fmla="*/ 44 h 113"/>
                <a:gd name="T10" fmla="*/ 6 w 66"/>
                <a:gd name="T11" fmla="*/ 50 h 113"/>
                <a:gd name="T12" fmla="*/ 0 w 66"/>
                <a:gd name="T13" fmla="*/ 50 h 113"/>
                <a:gd name="T14" fmla="*/ 0 w 66"/>
                <a:gd name="T15" fmla="*/ 56 h 113"/>
                <a:gd name="T16" fmla="*/ 6 w 66"/>
                <a:gd name="T17" fmla="*/ 50 h 113"/>
                <a:gd name="T18" fmla="*/ 12 w 66"/>
                <a:gd name="T19" fmla="*/ 44 h 113"/>
                <a:gd name="T20" fmla="*/ 24 w 66"/>
                <a:gd name="T21" fmla="*/ 44 h 113"/>
                <a:gd name="T22" fmla="*/ 30 w 66"/>
                <a:gd name="T23" fmla="*/ 38 h 113"/>
                <a:gd name="T24" fmla="*/ 36 w 66"/>
                <a:gd name="T25" fmla="*/ 44 h 113"/>
                <a:gd name="T26" fmla="*/ 30 w 66"/>
                <a:gd name="T27" fmla="*/ 56 h 113"/>
                <a:gd name="T28" fmla="*/ 24 w 66"/>
                <a:gd name="T29" fmla="*/ 68 h 113"/>
                <a:gd name="T30" fmla="*/ 18 w 66"/>
                <a:gd name="T31" fmla="*/ 74 h 113"/>
                <a:gd name="T32" fmla="*/ 12 w 66"/>
                <a:gd name="T33" fmla="*/ 80 h 113"/>
                <a:gd name="T34" fmla="*/ 6 w 66"/>
                <a:gd name="T35" fmla="*/ 87 h 113"/>
                <a:gd name="T36" fmla="*/ 6 w 66"/>
                <a:gd name="T37" fmla="*/ 99 h 113"/>
                <a:gd name="T38" fmla="*/ 6 w 66"/>
                <a:gd name="T39" fmla="*/ 99 h 113"/>
                <a:gd name="T40" fmla="*/ 6 w 66"/>
                <a:gd name="T41" fmla="*/ 99 h 113"/>
                <a:gd name="T42" fmla="*/ 12 w 66"/>
                <a:gd name="T43" fmla="*/ 87 h 113"/>
                <a:gd name="T44" fmla="*/ 24 w 66"/>
                <a:gd name="T45" fmla="*/ 80 h 113"/>
                <a:gd name="T46" fmla="*/ 30 w 66"/>
                <a:gd name="T47" fmla="*/ 74 h 113"/>
                <a:gd name="T48" fmla="*/ 30 w 66"/>
                <a:gd name="T49" fmla="*/ 80 h 113"/>
                <a:gd name="T50" fmla="*/ 30 w 66"/>
                <a:gd name="T51" fmla="*/ 117 h 113"/>
                <a:gd name="T52" fmla="*/ 36 w 66"/>
                <a:gd name="T53" fmla="*/ 129 h 113"/>
                <a:gd name="T54" fmla="*/ 36 w 66"/>
                <a:gd name="T55" fmla="*/ 129 h 113"/>
                <a:gd name="T56" fmla="*/ 36 w 66"/>
                <a:gd name="T57" fmla="*/ 117 h 113"/>
                <a:gd name="T58" fmla="*/ 36 w 66"/>
                <a:gd name="T59" fmla="*/ 74 h 113"/>
                <a:gd name="T60" fmla="*/ 36 w 66"/>
                <a:gd name="T61" fmla="*/ 62 h 113"/>
                <a:gd name="T62" fmla="*/ 36 w 66"/>
                <a:gd name="T63" fmla="*/ 68 h 113"/>
                <a:gd name="T64" fmla="*/ 42 w 66"/>
                <a:gd name="T65" fmla="*/ 74 h 113"/>
                <a:gd name="T66" fmla="*/ 48 w 66"/>
                <a:gd name="T67" fmla="*/ 80 h 113"/>
                <a:gd name="T68" fmla="*/ 54 w 66"/>
                <a:gd name="T69" fmla="*/ 87 h 113"/>
                <a:gd name="T70" fmla="*/ 60 w 66"/>
                <a:gd name="T71" fmla="*/ 99 h 113"/>
                <a:gd name="T72" fmla="*/ 66 w 66"/>
                <a:gd name="T73" fmla="*/ 99 h 113"/>
                <a:gd name="T74" fmla="*/ 60 w 66"/>
                <a:gd name="T75" fmla="*/ 99 h 113"/>
                <a:gd name="T76" fmla="*/ 54 w 66"/>
                <a:gd name="T77" fmla="*/ 87 h 113"/>
                <a:gd name="T78" fmla="*/ 48 w 66"/>
                <a:gd name="T79" fmla="*/ 80 h 113"/>
                <a:gd name="T80" fmla="*/ 48 w 66"/>
                <a:gd name="T81" fmla="*/ 68 h 113"/>
                <a:gd name="T82" fmla="*/ 42 w 66"/>
                <a:gd name="T83" fmla="*/ 62 h 113"/>
                <a:gd name="T84" fmla="*/ 42 w 66"/>
                <a:gd name="T85" fmla="*/ 56 h 113"/>
                <a:gd name="T86" fmla="*/ 42 w 66"/>
                <a:gd name="T87" fmla="*/ 44 h 113"/>
                <a:gd name="T88" fmla="*/ 42 w 66"/>
                <a:gd name="T89" fmla="*/ 38 h 113"/>
                <a:gd name="T90" fmla="*/ 48 w 66"/>
                <a:gd name="T91" fmla="*/ 38 h 113"/>
                <a:gd name="T92" fmla="*/ 48 w 66"/>
                <a:gd name="T93" fmla="*/ 44 h 113"/>
                <a:gd name="T94" fmla="*/ 54 w 66"/>
                <a:gd name="T95" fmla="*/ 50 h 113"/>
                <a:gd name="T96" fmla="*/ 60 w 66"/>
                <a:gd name="T97" fmla="*/ 56 h 113"/>
                <a:gd name="T98" fmla="*/ 66 w 66"/>
                <a:gd name="T99" fmla="*/ 56 h 113"/>
                <a:gd name="T100" fmla="*/ 66 w 66"/>
                <a:gd name="T101" fmla="*/ 62 h 113"/>
                <a:gd name="T102" fmla="*/ 66 w 66"/>
                <a:gd name="T103" fmla="*/ 56 h 113"/>
                <a:gd name="T104" fmla="*/ 60 w 66"/>
                <a:gd name="T105" fmla="*/ 44 h 113"/>
                <a:gd name="T106" fmla="*/ 48 w 66"/>
                <a:gd name="T107" fmla="*/ 38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0" name="Freeform 213"/>
            <p:cNvSpPr>
              <a:spLocks/>
            </p:cNvSpPr>
            <p:nvPr/>
          </p:nvSpPr>
          <p:spPr bwMode="auto">
            <a:xfrm>
              <a:off x="5281" y="1736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1" name="Freeform 214"/>
            <p:cNvSpPr>
              <a:spLocks/>
            </p:cNvSpPr>
            <p:nvPr/>
          </p:nvSpPr>
          <p:spPr bwMode="auto">
            <a:xfrm>
              <a:off x="4562" y="1957"/>
              <a:ext cx="331" cy="329"/>
            </a:xfrm>
            <a:custGeom>
              <a:avLst/>
              <a:gdLst>
                <a:gd name="T0" fmla="*/ 140 w 329"/>
                <a:gd name="T1" fmla="*/ 72 h 329"/>
                <a:gd name="T2" fmla="*/ 98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8 w 329"/>
                <a:gd name="T13" fmla="*/ 138 h 329"/>
                <a:gd name="T14" fmla="*/ 128 w 329"/>
                <a:gd name="T15" fmla="*/ 156 h 329"/>
                <a:gd name="T16" fmla="*/ 116 w 329"/>
                <a:gd name="T17" fmla="*/ 162 h 329"/>
                <a:gd name="T18" fmla="*/ 92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22 w 329"/>
                <a:gd name="T33" fmla="*/ 215 h 329"/>
                <a:gd name="T34" fmla="*/ 128 w 329"/>
                <a:gd name="T35" fmla="*/ 192 h 329"/>
                <a:gd name="T36" fmla="*/ 145 w 329"/>
                <a:gd name="T37" fmla="*/ 174 h 329"/>
                <a:gd name="T38" fmla="*/ 151 w 329"/>
                <a:gd name="T39" fmla="*/ 180 h 329"/>
                <a:gd name="T40" fmla="*/ 140 w 329"/>
                <a:gd name="T41" fmla="*/ 209 h 329"/>
                <a:gd name="T42" fmla="*/ 128 w 329"/>
                <a:gd name="T43" fmla="*/ 215 h 329"/>
                <a:gd name="T44" fmla="*/ 110 w 329"/>
                <a:gd name="T45" fmla="*/ 233 h 329"/>
                <a:gd name="T46" fmla="*/ 98 w 329"/>
                <a:gd name="T47" fmla="*/ 269 h 329"/>
                <a:gd name="T48" fmla="*/ 104 w 329"/>
                <a:gd name="T49" fmla="*/ 293 h 329"/>
                <a:gd name="T50" fmla="*/ 98 w 329"/>
                <a:gd name="T51" fmla="*/ 329 h 329"/>
                <a:gd name="T52" fmla="*/ 128 w 329"/>
                <a:gd name="T53" fmla="*/ 323 h 329"/>
                <a:gd name="T54" fmla="*/ 169 w 329"/>
                <a:gd name="T55" fmla="*/ 293 h 329"/>
                <a:gd name="T56" fmla="*/ 187 w 329"/>
                <a:gd name="T57" fmla="*/ 251 h 329"/>
                <a:gd name="T58" fmla="*/ 175 w 329"/>
                <a:gd name="T59" fmla="*/ 209 h 329"/>
                <a:gd name="T60" fmla="*/ 175 w 329"/>
                <a:gd name="T61" fmla="*/ 186 h 329"/>
                <a:gd name="T62" fmla="*/ 187 w 329"/>
                <a:gd name="T63" fmla="*/ 209 h 329"/>
                <a:gd name="T64" fmla="*/ 199 w 329"/>
                <a:gd name="T65" fmla="*/ 251 h 329"/>
                <a:gd name="T66" fmla="*/ 235 w 329"/>
                <a:gd name="T67" fmla="*/ 275 h 329"/>
                <a:gd name="T68" fmla="*/ 285 w 329"/>
                <a:gd name="T69" fmla="*/ 293 h 329"/>
                <a:gd name="T70" fmla="*/ 303 w 329"/>
                <a:gd name="T71" fmla="*/ 269 h 329"/>
                <a:gd name="T72" fmla="*/ 259 w 329"/>
                <a:gd name="T73" fmla="*/ 204 h 329"/>
                <a:gd name="T74" fmla="*/ 229 w 329"/>
                <a:gd name="T75" fmla="*/ 198 h 329"/>
                <a:gd name="T76" fmla="*/ 223 w 329"/>
                <a:gd name="T77" fmla="*/ 186 h 329"/>
                <a:gd name="T78" fmla="*/ 267 w 329"/>
                <a:gd name="T79" fmla="*/ 198 h 329"/>
                <a:gd name="T80" fmla="*/ 309 w 329"/>
                <a:gd name="T81" fmla="*/ 192 h 329"/>
                <a:gd name="T82" fmla="*/ 339 w 329"/>
                <a:gd name="T83" fmla="*/ 186 h 329"/>
                <a:gd name="T84" fmla="*/ 333 w 329"/>
                <a:gd name="T85" fmla="*/ 174 h 329"/>
                <a:gd name="T86" fmla="*/ 309 w 329"/>
                <a:gd name="T87" fmla="*/ 150 h 329"/>
                <a:gd name="T88" fmla="*/ 273 w 329"/>
                <a:gd name="T89" fmla="*/ 126 h 329"/>
                <a:gd name="T90" fmla="*/ 223 w 329"/>
                <a:gd name="T91" fmla="*/ 126 h 329"/>
                <a:gd name="T92" fmla="*/ 211 w 329"/>
                <a:gd name="T93" fmla="*/ 138 h 329"/>
                <a:gd name="T94" fmla="*/ 205 w 329"/>
                <a:gd name="T95" fmla="*/ 126 h 329"/>
                <a:gd name="T96" fmla="*/ 217 w 329"/>
                <a:gd name="T97" fmla="*/ 120 h 329"/>
                <a:gd name="T98" fmla="*/ 235 w 329"/>
                <a:gd name="T99" fmla="*/ 114 h 329"/>
                <a:gd name="T100" fmla="*/ 259 w 329"/>
                <a:gd name="T101" fmla="*/ 60 h 329"/>
                <a:gd name="T102" fmla="*/ 241 w 329"/>
                <a:gd name="T103" fmla="*/ 6 h 329"/>
                <a:gd name="T104" fmla="*/ 223 w 329"/>
                <a:gd name="T105" fmla="*/ 24 h 329"/>
                <a:gd name="T106" fmla="*/ 187 w 329"/>
                <a:gd name="T107" fmla="*/ 36 h 329"/>
                <a:gd name="T108" fmla="*/ 157 w 329"/>
                <a:gd name="T109" fmla="*/ 90 h 329"/>
                <a:gd name="T110" fmla="*/ 151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2" name="Freeform 215"/>
            <p:cNvSpPr>
              <a:spLocks/>
            </p:cNvSpPr>
            <p:nvPr/>
          </p:nvSpPr>
          <p:spPr bwMode="auto">
            <a:xfrm>
              <a:off x="4652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3" name="Freeform 216"/>
            <p:cNvSpPr>
              <a:spLocks/>
            </p:cNvSpPr>
            <p:nvPr/>
          </p:nvSpPr>
          <p:spPr bwMode="auto">
            <a:xfrm>
              <a:off x="4562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4" name="Freeform 217"/>
            <p:cNvSpPr>
              <a:spLocks/>
            </p:cNvSpPr>
            <p:nvPr/>
          </p:nvSpPr>
          <p:spPr bwMode="auto">
            <a:xfrm>
              <a:off x="4658" y="1951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5" name="Freeform 218"/>
            <p:cNvSpPr>
              <a:spLocks/>
            </p:cNvSpPr>
            <p:nvPr/>
          </p:nvSpPr>
          <p:spPr bwMode="auto">
            <a:xfrm>
              <a:off x="4574" y="2196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6" name="Freeform 219"/>
            <p:cNvSpPr>
              <a:spLocks/>
            </p:cNvSpPr>
            <p:nvPr/>
          </p:nvSpPr>
          <p:spPr bwMode="auto">
            <a:xfrm>
              <a:off x="4684" y="2075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7" name="Freeform 220"/>
            <p:cNvSpPr>
              <a:spLocks/>
            </p:cNvSpPr>
            <p:nvPr/>
          </p:nvSpPr>
          <p:spPr bwMode="auto">
            <a:xfrm>
              <a:off x="4598" y="2004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8" name="Freeform 221"/>
            <p:cNvSpPr>
              <a:spLocks/>
            </p:cNvSpPr>
            <p:nvPr/>
          </p:nvSpPr>
          <p:spPr bwMode="auto">
            <a:xfrm>
              <a:off x="4719" y="1981"/>
              <a:ext cx="77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39 w 78"/>
                <a:gd name="T41" fmla="*/ 12 h 102"/>
                <a:gd name="T42" fmla="*/ 39 w 78"/>
                <a:gd name="T43" fmla="*/ 12 h 102"/>
                <a:gd name="T44" fmla="*/ 39 w 78"/>
                <a:gd name="T45" fmla="*/ 24 h 102"/>
                <a:gd name="T46" fmla="*/ 39 w 78"/>
                <a:gd name="T47" fmla="*/ 42 h 102"/>
                <a:gd name="T48" fmla="*/ 40 w 78"/>
                <a:gd name="T49" fmla="*/ 42 h 102"/>
                <a:gd name="T50" fmla="*/ 46 w 78"/>
                <a:gd name="T51" fmla="*/ 30 h 102"/>
                <a:gd name="T52" fmla="*/ 46 w 78"/>
                <a:gd name="T53" fmla="*/ 18 h 102"/>
                <a:gd name="T54" fmla="*/ 52 w 78"/>
                <a:gd name="T55" fmla="*/ 6 h 102"/>
                <a:gd name="T56" fmla="*/ 58 w 78"/>
                <a:gd name="T57" fmla="*/ 0 h 102"/>
                <a:gd name="T58" fmla="*/ 64 w 78"/>
                <a:gd name="T59" fmla="*/ 0 h 102"/>
                <a:gd name="T60" fmla="*/ 58 w 78"/>
                <a:gd name="T61" fmla="*/ 12 h 102"/>
                <a:gd name="T62" fmla="*/ 46 w 78"/>
                <a:gd name="T63" fmla="*/ 24 h 102"/>
                <a:gd name="T64" fmla="*/ 46 w 78"/>
                <a:gd name="T65" fmla="*/ 36 h 102"/>
                <a:gd name="T66" fmla="*/ 40 w 78"/>
                <a:gd name="T67" fmla="*/ 48 h 102"/>
                <a:gd name="T68" fmla="*/ 46 w 78"/>
                <a:gd name="T69" fmla="*/ 48 h 102"/>
                <a:gd name="T70" fmla="*/ 52 w 78"/>
                <a:gd name="T71" fmla="*/ 48 h 102"/>
                <a:gd name="T72" fmla="*/ 58 w 78"/>
                <a:gd name="T73" fmla="*/ 42 h 102"/>
                <a:gd name="T74" fmla="*/ 64 w 78"/>
                <a:gd name="T75" fmla="*/ 36 h 102"/>
                <a:gd name="T76" fmla="*/ 70 w 78"/>
                <a:gd name="T77" fmla="*/ 36 h 102"/>
                <a:gd name="T78" fmla="*/ 70 w 78"/>
                <a:gd name="T79" fmla="*/ 36 h 102"/>
                <a:gd name="T80" fmla="*/ 64 w 78"/>
                <a:gd name="T81" fmla="*/ 42 h 102"/>
                <a:gd name="T82" fmla="*/ 58 w 78"/>
                <a:gd name="T83" fmla="*/ 48 h 102"/>
                <a:gd name="T84" fmla="*/ 52 w 78"/>
                <a:gd name="T85" fmla="*/ 54 h 102"/>
                <a:gd name="T86" fmla="*/ 40 w 78"/>
                <a:gd name="T87" fmla="*/ 54 h 102"/>
                <a:gd name="T88" fmla="*/ 39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0 w 78"/>
                <a:gd name="T95" fmla="*/ 84 h 102"/>
                <a:gd name="T96" fmla="*/ 46 w 78"/>
                <a:gd name="T97" fmla="*/ 84 h 102"/>
                <a:gd name="T98" fmla="*/ 52 w 78"/>
                <a:gd name="T99" fmla="*/ 78 h 102"/>
                <a:gd name="T100" fmla="*/ 58 w 78"/>
                <a:gd name="T101" fmla="*/ 72 h 102"/>
                <a:gd name="T102" fmla="*/ 58 w 78"/>
                <a:gd name="T103" fmla="*/ 72 h 102"/>
                <a:gd name="T104" fmla="*/ 58 w 78"/>
                <a:gd name="T105" fmla="*/ 78 h 102"/>
                <a:gd name="T106" fmla="*/ 46 w 78"/>
                <a:gd name="T107" fmla="*/ 84 h 102"/>
                <a:gd name="T108" fmla="*/ 40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599" name="Freeform 222"/>
            <p:cNvSpPr>
              <a:spLocks/>
            </p:cNvSpPr>
            <p:nvPr/>
          </p:nvSpPr>
          <p:spPr bwMode="auto">
            <a:xfrm>
              <a:off x="4754" y="2095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0" name="Freeform 223"/>
            <p:cNvSpPr>
              <a:spLocks/>
            </p:cNvSpPr>
            <p:nvPr/>
          </p:nvSpPr>
          <p:spPr bwMode="auto">
            <a:xfrm>
              <a:off x="4742" y="2141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1" name="Freeform 224"/>
            <p:cNvSpPr>
              <a:spLocks/>
            </p:cNvSpPr>
            <p:nvPr/>
          </p:nvSpPr>
          <p:spPr bwMode="auto">
            <a:xfrm>
              <a:off x="4666" y="2153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2" name="Freeform 225"/>
            <p:cNvSpPr>
              <a:spLocks/>
            </p:cNvSpPr>
            <p:nvPr/>
          </p:nvSpPr>
          <p:spPr bwMode="auto">
            <a:xfrm>
              <a:off x="4582" y="2123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3" name="Freeform 226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4" name="Freeform 227"/>
            <p:cNvSpPr>
              <a:spLocks/>
            </p:cNvSpPr>
            <p:nvPr/>
          </p:nvSpPr>
          <p:spPr bwMode="auto">
            <a:xfrm>
              <a:off x="4741" y="2111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5" name="Freeform 228"/>
            <p:cNvSpPr>
              <a:spLocks/>
            </p:cNvSpPr>
            <p:nvPr/>
          </p:nvSpPr>
          <p:spPr bwMode="auto">
            <a:xfrm>
              <a:off x="4761" y="2129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6" name="Freeform 229"/>
            <p:cNvSpPr>
              <a:spLocks/>
            </p:cNvSpPr>
            <p:nvPr/>
          </p:nvSpPr>
          <p:spPr bwMode="auto">
            <a:xfrm>
              <a:off x="4719" y="2123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7" name="Freeform 230"/>
            <p:cNvSpPr>
              <a:spLocks/>
            </p:cNvSpPr>
            <p:nvPr/>
          </p:nvSpPr>
          <p:spPr bwMode="auto">
            <a:xfrm>
              <a:off x="4706" y="2098"/>
              <a:ext cx="19" cy="14"/>
            </a:xfrm>
            <a:custGeom>
              <a:avLst/>
              <a:gdLst>
                <a:gd name="T0" fmla="*/ 0 w 18"/>
                <a:gd name="T1" fmla="*/ 21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20 w 18"/>
                <a:gd name="T9" fmla="*/ 0 h 12"/>
                <a:gd name="T10" fmla="*/ 20 w 18"/>
                <a:gd name="T11" fmla="*/ 0 h 12"/>
                <a:gd name="T12" fmla="*/ 20 w 18"/>
                <a:gd name="T13" fmla="*/ 0 h 12"/>
                <a:gd name="T14" fmla="*/ 26 w 18"/>
                <a:gd name="T15" fmla="*/ 0 h 12"/>
                <a:gd name="T16" fmla="*/ 26 w 18"/>
                <a:gd name="T17" fmla="*/ 0 h 12"/>
                <a:gd name="T18" fmla="*/ 26 w 18"/>
                <a:gd name="T19" fmla="*/ 21 h 12"/>
                <a:gd name="T20" fmla="*/ 26 w 18"/>
                <a:gd name="T21" fmla="*/ 21 h 12"/>
                <a:gd name="T22" fmla="*/ 20 w 18"/>
                <a:gd name="T23" fmla="*/ 21 h 12"/>
                <a:gd name="T24" fmla="*/ 20 w 18"/>
                <a:gd name="T25" fmla="*/ 41 h 12"/>
                <a:gd name="T26" fmla="*/ 20 w 18"/>
                <a:gd name="T27" fmla="*/ 41 h 12"/>
                <a:gd name="T28" fmla="*/ 6 w 18"/>
                <a:gd name="T29" fmla="*/ 41 h 12"/>
                <a:gd name="T30" fmla="*/ 6 w 18"/>
                <a:gd name="T31" fmla="*/ 21 h 12"/>
                <a:gd name="T32" fmla="*/ 0 w 18"/>
                <a:gd name="T33" fmla="*/ 2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8" name="Freeform 231"/>
            <p:cNvSpPr>
              <a:spLocks/>
            </p:cNvSpPr>
            <p:nvPr/>
          </p:nvSpPr>
          <p:spPr bwMode="auto">
            <a:xfrm>
              <a:off x="4689" y="2092"/>
              <a:ext cx="11" cy="14"/>
            </a:xfrm>
            <a:custGeom>
              <a:avLst/>
              <a:gdLst>
                <a:gd name="T0" fmla="*/ 0 w 11"/>
                <a:gd name="T1" fmla="*/ 41 h 12"/>
                <a:gd name="T2" fmla="*/ 0 w 11"/>
                <a:gd name="T3" fmla="*/ 21 h 12"/>
                <a:gd name="T4" fmla="*/ 0 w 11"/>
                <a:gd name="T5" fmla="*/ 21 h 12"/>
                <a:gd name="T6" fmla="*/ 6 w 11"/>
                <a:gd name="T7" fmla="*/ 21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21 h 12"/>
                <a:gd name="T14" fmla="*/ 11 w 11"/>
                <a:gd name="T15" fmla="*/ 21 h 12"/>
                <a:gd name="T16" fmla="*/ 11 w 11"/>
                <a:gd name="T17" fmla="*/ 21 h 12"/>
                <a:gd name="T18" fmla="*/ 11 w 11"/>
                <a:gd name="T19" fmla="*/ 41 h 12"/>
                <a:gd name="T20" fmla="*/ 11 w 11"/>
                <a:gd name="T21" fmla="*/ 41 h 12"/>
                <a:gd name="T22" fmla="*/ 6 w 11"/>
                <a:gd name="T23" fmla="*/ 41 h 12"/>
                <a:gd name="T24" fmla="*/ 6 w 11"/>
                <a:gd name="T25" fmla="*/ 41 h 12"/>
                <a:gd name="T26" fmla="*/ 6 w 11"/>
                <a:gd name="T27" fmla="*/ 41 h 12"/>
                <a:gd name="T28" fmla="*/ 0 w 11"/>
                <a:gd name="T29" fmla="*/ 41 h 12"/>
                <a:gd name="T30" fmla="*/ 0 w 11"/>
                <a:gd name="T31" fmla="*/ 41 h 12"/>
                <a:gd name="T32" fmla="*/ 0 w 11"/>
                <a:gd name="T33" fmla="*/ 4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09" name="Freeform 232"/>
            <p:cNvSpPr>
              <a:spLocks/>
            </p:cNvSpPr>
            <p:nvPr/>
          </p:nvSpPr>
          <p:spPr bwMode="auto">
            <a:xfrm>
              <a:off x="4705" y="2075"/>
              <a:ext cx="13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14 w 12"/>
                <a:gd name="T9" fmla="*/ 0 h 12"/>
                <a:gd name="T10" fmla="*/ 14 w 12"/>
                <a:gd name="T11" fmla="*/ 0 h 12"/>
                <a:gd name="T12" fmla="*/ 22 w 12"/>
                <a:gd name="T13" fmla="*/ 6 h 12"/>
                <a:gd name="T14" fmla="*/ 22 w 12"/>
                <a:gd name="T15" fmla="*/ 6 h 12"/>
                <a:gd name="T16" fmla="*/ 22 w 12"/>
                <a:gd name="T17" fmla="*/ 6 h 12"/>
                <a:gd name="T18" fmla="*/ 22 w 12"/>
                <a:gd name="T19" fmla="*/ 6 h 12"/>
                <a:gd name="T20" fmla="*/ 22 w 12"/>
                <a:gd name="T21" fmla="*/ 12 h 12"/>
                <a:gd name="T22" fmla="*/ 14 w 12"/>
                <a:gd name="T23" fmla="*/ 12 h 12"/>
                <a:gd name="T24" fmla="*/ 14 w 12"/>
                <a:gd name="T25" fmla="*/ 12 h 12"/>
                <a:gd name="T26" fmla="*/ 14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0" name="Freeform 233"/>
            <p:cNvSpPr>
              <a:spLocks/>
            </p:cNvSpPr>
            <p:nvPr/>
          </p:nvSpPr>
          <p:spPr bwMode="auto">
            <a:xfrm>
              <a:off x="5113" y="2035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1" name="Freeform 234"/>
            <p:cNvSpPr>
              <a:spLocks/>
            </p:cNvSpPr>
            <p:nvPr/>
          </p:nvSpPr>
          <p:spPr bwMode="auto">
            <a:xfrm>
              <a:off x="5185" y="1838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2" name="Freeform 235"/>
            <p:cNvSpPr>
              <a:spLocks/>
            </p:cNvSpPr>
            <p:nvPr/>
          </p:nvSpPr>
          <p:spPr bwMode="auto">
            <a:xfrm>
              <a:off x="4863" y="1873"/>
              <a:ext cx="173" cy="141"/>
            </a:xfrm>
            <a:custGeom>
              <a:avLst/>
              <a:gdLst>
                <a:gd name="T0" fmla="*/ 89 w 173"/>
                <a:gd name="T1" fmla="*/ 127 h 143"/>
                <a:gd name="T2" fmla="*/ 95 w 173"/>
                <a:gd name="T3" fmla="*/ 127 h 143"/>
                <a:gd name="T4" fmla="*/ 101 w 173"/>
                <a:gd name="T5" fmla="*/ 127 h 143"/>
                <a:gd name="T6" fmla="*/ 113 w 173"/>
                <a:gd name="T7" fmla="*/ 127 h 143"/>
                <a:gd name="T8" fmla="*/ 119 w 173"/>
                <a:gd name="T9" fmla="*/ 121 h 143"/>
                <a:gd name="T10" fmla="*/ 131 w 173"/>
                <a:gd name="T11" fmla="*/ 121 h 143"/>
                <a:gd name="T12" fmla="*/ 143 w 173"/>
                <a:gd name="T13" fmla="*/ 121 h 143"/>
                <a:gd name="T14" fmla="*/ 149 w 173"/>
                <a:gd name="T15" fmla="*/ 121 h 143"/>
                <a:gd name="T16" fmla="*/ 161 w 173"/>
                <a:gd name="T17" fmla="*/ 121 h 143"/>
                <a:gd name="T18" fmla="*/ 161 w 173"/>
                <a:gd name="T19" fmla="*/ 121 h 143"/>
                <a:gd name="T20" fmla="*/ 167 w 173"/>
                <a:gd name="T21" fmla="*/ 121 h 143"/>
                <a:gd name="T22" fmla="*/ 167 w 173"/>
                <a:gd name="T23" fmla="*/ 121 h 143"/>
                <a:gd name="T24" fmla="*/ 173 w 173"/>
                <a:gd name="T25" fmla="*/ 121 h 143"/>
                <a:gd name="T26" fmla="*/ 161 w 173"/>
                <a:gd name="T27" fmla="*/ 115 h 143"/>
                <a:gd name="T28" fmla="*/ 155 w 173"/>
                <a:gd name="T29" fmla="*/ 105 h 143"/>
                <a:gd name="T30" fmla="*/ 149 w 173"/>
                <a:gd name="T31" fmla="*/ 102 h 143"/>
                <a:gd name="T32" fmla="*/ 143 w 173"/>
                <a:gd name="T33" fmla="*/ 93 h 143"/>
                <a:gd name="T34" fmla="*/ 137 w 173"/>
                <a:gd name="T35" fmla="*/ 75 h 143"/>
                <a:gd name="T36" fmla="*/ 131 w 173"/>
                <a:gd name="T37" fmla="*/ 63 h 143"/>
                <a:gd name="T38" fmla="*/ 131 w 173"/>
                <a:gd name="T39" fmla="*/ 51 h 143"/>
                <a:gd name="T40" fmla="*/ 131 w 173"/>
                <a:gd name="T41" fmla="*/ 39 h 143"/>
                <a:gd name="T42" fmla="*/ 125 w 173"/>
                <a:gd name="T43" fmla="*/ 35 h 143"/>
                <a:gd name="T44" fmla="*/ 119 w 173"/>
                <a:gd name="T45" fmla="*/ 35 h 143"/>
                <a:gd name="T46" fmla="*/ 113 w 173"/>
                <a:gd name="T47" fmla="*/ 35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35 h 143"/>
                <a:gd name="T84" fmla="*/ 12 w 173"/>
                <a:gd name="T85" fmla="*/ 45 h 143"/>
                <a:gd name="T86" fmla="*/ 12 w 173"/>
                <a:gd name="T87" fmla="*/ 57 h 143"/>
                <a:gd name="T88" fmla="*/ 0 w 173"/>
                <a:gd name="T89" fmla="*/ 69 h 143"/>
                <a:gd name="T90" fmla="*/ 12 w 173"/>
                <a:gd name="T91" fmla="*/ 69 h 143"/>
                <a:gd name="T92" fmla="*/ 18 w 173"/>
                <a:gd name="T93" fmla="*/ 75 h 143"/>
                <a:gd name="T94" fmla="*/ 24 w 173"/>
                <a:gd name="T95" fmla="*/ 81 h 143"/>
                <a:gd name="T96" fmla="*/ 36 w 173"/>
                <a:gd name="T97" fmla="*/ 87 h 143"/>
                <a:gd name="T98" fmla="*/ 42 w 173"/>
                <a:gd name="T99" fmla="*/ 93 h 143"/>
                <a:gd name="T100" fmla="*/ 42 w 173"/>
                <a:gd name="T101" fmla="*/ 99 h 143"/>
                <a:gd name="T102" fmla="*/ 48 w 173"/>
                <a:gd name="T103" fmla="*/ 105 h 143"/>
                <a:gd name="T104" fmla="*/ 42 w 173"/>
                <a:gd name="T105" fmla="*/ 115 h 143"/>
                <a:gd name="T106" fmla="*/ 48 w 173"/>
                <a:gd name="T107" fmla="*/ 115 h 143"/>
                <a:gd name="T108" fmla="*/ 53 w 173"/>
                <a:gd name="T109" fmla="*/ 115 h 143"/>
                <a:gd name="T110" fmla="*/ 59 w 173"/>
                <a:gd name="T111" fmla="*/ 115 h 143"/>
                <a:gd name="T112" fmla="*/ 65 w 173"/>
                <a:gd name="T113" fmla="*/ 115 h 143"/>
                <a:gd name="T114" fmla="*/ 71 w 173"/>
                <a:gd name="T115" fmla="*/ 121 h 143"/>
                <a:gd name="T116" fmla="*/ 77 w 173"/>
                <a:gd name="T117" fmla="*/ 121 h 143"/>
                <a:gd name="T118" fmla="*/ 83 w 173"/>
                <a:gd name="T119" fmla="*/ 127 h 143"/>
                <a:gd name="T120" fmla="*/ 89 w 173"/>
                <a:gd name="T121" fmla="*/ 127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3" name="Freeform 236"/>
            <p:cNvSpPr>
              <a:spLocks/>
            </p:cNvSpPr>
            <p:nvPr/>
          </p:nvSpPr>
          <p:spPr bwMode="auto">
            <a:xfrm>
              <a:off x="4952" y="2051"/>
              <a:ext cx="172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88 w 173"/>
                <a:gd name="T13" fmla="*/ 66 h 179"/>
                <a:gd name="T14" fmla="*/ 100 w 173"/>
                <a:gd name="T15" fmla="*/ 54 h 179"/>
                <a:gd name="T16" fmla="*/ 112 w 173"/>
                <a:gd name="T17" fmla="*/ 36 h 179"/>
                <a:gd name="T18" fmla="*/ 118 w 173"/>
                <a:gd name="T19" fmla="*/ 18 h 179"/>
                <a:gd name="T20" fmla="*/ 124 w 173"/>
                <a:gd name="T21" fmla="*/ 6 h 179"/>
                <a:gd name="T22" fmla="*/ 130 w 173"/>
                <a:gd name="T23" fmla="*/ 6 h 179"/>
                <a:gd name="T24" fmla="*/ 136 w 173"/>
                <a:gd name="T25" fmla="*/ 0 h 179"/>
                <a:gd name="T26" fmla="*/ 148 w 173"/>
                <a:gd name="T27" fmla="*/ 0 h 179"/>
                <a:gd name="T28" fmla="*/ 154 w 173"/>
                <a:gd name="T29" fmla="*/ 0 h 179"/>
                <a:gd name="T30" fmla="*/ 160 w 173"/>
                <a:gd name="T31" fmla="*/ 0 h 179"/>
                <a:gd name="T32" fmla="*/ 165 w 173"/>
                <a:gd name="T33" fmla="*/ 0 h 179"/>
                <a:gd name="T34" fmla="*/ 165 w 173"/>
                <a:gd name="T35" fmla="*/ 0 h 179"/>
                <a:gd name="T36" fmla="*/ 148 w 173"/>
                <a:gd name="T37" fmla="*/ 6 h 179"/>
                <a:gd name="T38" fmla="*/ 130 w 173"/>
                <a:gd name="T39" fmla="*/ 24 h 179"/>
                <a:gd name="T40" fmla="*/ 124 w 173"/>
                <a:gd name="T41" fmla="*/ 48 h 179"/>
                <a:gd name="T42" fmla="*/ 118 w 173"/>
                <a:gd name="T43" fmla="*/ 66 h 179"/>
                <a:gd name="T44" fmla="*/ 118 w 173"/>
                <a:gd name="T45" fmla="*/ 84 h 179"/>
                <a:gd name="T46" fmla="*/ 118 w 173"/>
                <a:gd name="T47" fmla="*/ 96 h 179"/>
                <a:gd name="T48" fmla="*/ 112 w 173"/>
                <a:gd name="T49" fmla="*/ 108 h 179"/>
                <a:gd name="T50" fmla="*/ 100 w 173"/>
                <a:gd name="T51" fmla="*/ 113 h 179"/>
                <a:gd name="T52" fmla="*/ 88 w 173"/>
                <a:gd name="T53" fmla="*/ 125 h 179"/>
                <a:gd name="T54" fmla="*/ 86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4" name="Freeform 237"/>
            <p:cNvSpPr>
              <a:spLocks/>
            </p:cNvSpPr>
            <p:nvPr/>
          </p:nvSpPr>
          <p:spPr bwMode="auto">
            <a:xfrm>
              <a:off x="5059" y="2051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5" name="Freeform 238"/>
            <p:cNvSpPr>
              <a:spLocks/>
            </p:cNvSpPr>
            <p:nvPr/>
          </p:nvSpPr>
          <p:spPr bwMode="auto">
            <a:xfrm>
              <a:off x="4857" y="1830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6" name="Freeform 239"/>
            <p:cNvSpPr>
              <a:spLocks/>
            </p:cNvSpPr>
            <p:nvPr/>
          </p:nvSpPr>
          <p:spPr bwMode="auto">
            <a:xfrm>
              <a:off x="5178" y="2071"/>
              <a:ext cx="119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0 w 120"/>
                <a:gd name="T45" fmla="*/ 131 h 149"/>
                <a:gd name="T46" fmla="*/ 82 w 120"/>
                <a:gd name="T47" fmla="*/ 137 h 149"/>
                <a:gd name="T48" fmla="*/ 100 w 120"/>
                <a:gd name="T49" fmla="*/ 143 h 149"/>
                <a:gd name="T50" fmla="*/ 112 w 120"/>
                <a:gd name="T51" fmla="*/ 149 h 149"/>
                <a:gd name="T52" fmla="*/ 112 w 120"/>
                <a:gd name="T53" fmla="*/ 143 h 149"/>
                <a:gd name="T54" fmla="*/ 106 w 120"/>
                <a:gd name="T55" fmla="*/ 125 h 149"/>
                <a:gd name="T56" fmla="*/ 100 w 120"/>
                <a:gd name="T57" fmla="*/ 107 h 149"/>
                <a:gd name="T58" fmla="*/ 94 w 120"/>
                <a:gd name="T59" fmla="*/ 84 h 149"/>
                <a:gd name="T60" fmla="*/ 94 w 120"/>
                <a:gd name="T61" fmla="*/ 72 h 149"/>
                <a:gd name="T62" fmla="*/ 88 w 120"/>
                <a:gd name="T63" fmla="*/ 48 h 149"/>
                <a:gd name="T64" fmla="*/ 70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7" name="Freeform 240"/>
            <p:cNvSpPr>
              <a:spLocks/>
            </p:cNvSpPr>
            <p:nvPr/>
          </p:nvSpPr>
          <p:spPr bwMode="auto">
            <a:xfrm>
              <a:off x="5148" y="2105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8" name="Freeform 241"/>
            <p:cNvSpPr>
              <a:spLocks/>
            </p:cNvSpPr>
            <p:nvPr/>
          </p:nvSpPr>
          <p:spPr bwMode="auto">
            <a:xfrm>
              <a:off x="5118" y="2079"/>
              <a:ext cx="19" cy="12"/>
            </a:xfrm>
            <a:custGeom>
              <a:avLst/>
              <a:gdLst>
                <a:gd name="T0" fmla="*/ 26 w 17"/>
                <a:gd name="T1" fmla="*/ 12 h 12"/>
                <a:gd name="T2" fmla="*/ 26 w 17"/>
                <a:gd name="T3" fmla="*/ 12 h 12"/>
                <a:gd name="T4" fmla="*/ 13 w 17"/>
                <a:gd name="T5" fmla="*/ 12 h 12"/>
                <a:gd name="T6" fmla="*/ 13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13 w 17"/>
                <a:gd name="T19" fmla="*/ 0 h 12"/>
                <a:gd name="T20" fmla="*/ 13 w 17"/>
                <a:gd name="T21" fmla="*/ 0 h 12"/>
                <a:gd name="T22" fmla="*/ 26 w 17"/>
                <a:gd name="T23" fmla="*/ 0 h 12"/>
                <a:gd name="T24" fmla="*/ 26 w 17"/>
                <a:gd name="T25" fmla="*/ 0 h 12"/>
                <a:gd name="T26" fmla="*/ 26 w 17"/>
                <a:gd name="T27" fmla="*/ 6 h 12"/>
                <a:gd name="T28" fmla="*/ 40 w 17"/>
                <a:gd name="T29" fmla="*/ 6 h 12"/>
                <a:gd name="T30" fmla="*/ 40 w 17"/>
                <a:gd name="T31" fmla="*/ 12 h 12"/>
                <a:gd name="T32" fmla="*/ 26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19" name="Freeform 242"/>
            <p:cNvSpPr>
              <a:spLocks/>
            </p:cNvSpPr>
            <p:nvPr/>
          </p:nvSpPr>
          <p:spPr bwMode="auto">
            <a:xfrm>
              <a:off x="5154" y="2063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0" name="Freeform 243"/>
            <p:cNvSpPr>
              <a:spLocks/>
            </p:cNvSpPr>
            <p:nvPr/>
          </p:nvSpPr>
          <p:spPr bwMode="auto">
            <a:xfrm>
              <a:off x="5179" y="2086"/>
              <a:ext cx="18" cy="20"/>
            </a:xfrm>
            <a:custGeom>
              <a:avLst/>
              <a:gdLst>
                <a:gd name="T0" fmla="*/ 12 w 18"/>
                <a:gd name="T1" fmla="*/ 41 h 18"/>
                <a:gd name="T2" fmla="*/ 12 w 18"/>
                <a:gd name="T3" fmla="*/ 27 h 18"/>
                <a:gd name="T4" fmla="*/ 18 w 18"/>
                <a:gd name="T5" fmla="*/ 27 h 18"/>
                <a:gd name="T6" fmla="*/ 18 w 18"/>
                <a:gd name="T7" fmla="*/ 14 h 18"/>
                <a:gd name="T8" fmla="*/ 18 w 18"/>
                <a:gd name="T9" fmla="*/ 14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14 h 18"/>
                <a:gd name="T20" fmla="*/ 0 w 18"/>
                <a:gd name="T21" fmla="*/ 14 h 18"/>
                <a:gd name="T22" fmla="*/ 0 w 18"/>
                <a:gd name="T23" fmla="*/ 14 h 18"/>
                <a:gd name="T24" fmla="*/ 0 w 18"/>
                <a:gd name="T25" fmla="*/ 27 h 18"/>
                <a:gd name="T26" fmla="*/ 0 w 18"/>
                <a:gd name="T27" fmla="*/ 27 h 18"/>
                <a:gd name="T28" fmla="*/ 6 w 18"/>
                <a:gd name="T29" fmla="*/ 27 h 18"/>
                <a:gd name="T30" fmla="*/ 12 w 18"/>
                <a:gd name="T31" fmla="*/ 41 h 18"/>
                <a:gd name="T32" fmla="*/ 12 w 18"/>
                <a:gd name="T33" fmla="*/ 4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1" name="Freeform 244"/>
            <p:cNvSpPr>
              <a:spLocks/>
            </p:cNvSpPr>
            <p:nvPr/>
          </p:nvSpPr>
          <p:spPr bwMode="auto">
            <a:xfrm>
              <a:off x="5191" y="2063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2" name="Freeform 245"/>
            <p:cNvSpPr>
              <a:spLocks/>
            </p:cNvSpPr>
            <p:nvPr/>
          </p:nvSpPr>
          <p:spPr bwMode="auto">
            <a:xfrm>
              <a:off x="5172" y="2033"/>
              <a:ext cx="13" cy="18"/>
            </a:xfrm>
            <a:custGeom>
              <a:avLst/>
              <a:gdLst>
                <a:gd name="T0" fmla="*/ 22 w 12"/>
                <a:gd name="T1" fmla="*/ 0 h 18"/>
                <a:gd name="T2" fmla="*/ 22 w 12"/>
                <a:gd name="T3" fmla="*/ 6 h 18"/>
                <a:gd name="T4" fmla="*/ 22 w 12"/>
                <a:gd name="T5" fmla="*/ 6 h 18"/>
                <a:gd name="T6" fmla="*/ 22 w 12"/>
                <a:gd name="T7" fmla="*/ 6 h 18"/>
                <a:gd name="T8" fmla="*/ 22 w 12"/>
                <a:gd name="T9" fmla="*/ 12 h 18"/>
                <a:gd name="T10" fmla="*/ 22 w 12"/>
                <a:gd name="T11" fmla="*/ 12 h 18"/>
                <a:gd name="T12" fmla="*/ 14 w 12"/>
                <a:gd name="T13" fmla="*/ 18 h 18"/>
                <a:gd name="T14" fmla="*/ 14 w 12"/>
                <a:gd name="T15" fmla="*/ 18 h 18"/>
                <a:gd name="T16" fmla="*/ 14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14 w 12"/>
                <a:gd name="T29" fmla="*/ 6 h 18"/>
                <a:gd name="T30" fmla="*/ 14 w 12"/>
                <a:gd name="T31" fmla="*/ 0 h 18"/>
                <a:gd name="T32" fmla="*/ 2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3" name="Freeform 246"/>
            <p:cNvSpPr>
              <a:spLocks/>
            </p:cNvSpPr>
            <p:nvPr/>
          </p:nvSpPr>
          <p:spPr bwMode="auto">
            <a:xfrm>
              <a:off x="5149" y="2045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4" name="Freeform 247"/>
            <p:cNvSpPr>
              <a:spLocks/>
            </p:cNvSpPr>
            <p:nvPr/>
          </p:nvSpPr>
          <p:spPr bwMode="auto">
            <a:xfrm>
              <a:off x="5130" y="2045"/>
              <a:ext cx="13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14 w 12"/>
                <a:gd name="T13" fmla="*/ 0 h 12"/>
                <a:gd name="T14" fmla="*/ 14 w 12"/>
                <a:gd name="T15" fmla="*/ 0 h 12"/>
                <a:gd name="T16" fmla="*/ 22 w 12"/>
                <a:gd name="T17" fmla="*/ 0 h 12"/>
                <a:gd name="T18" fmla="*/ 22 w 12"/>
                <a:gd name="T19" fmla="*/ 0 h 12"/>
                <a:gd name="T20" fmla="*/ 22 w 12"/>
                <a:gd name="T21" fmla="*/ 0 h 12"/>
                <a:gd name="T22" fmla="*/ 22 w 12"/>
                <a:gd name="T23" fmla="*/ 6 h 12"/>
                <a:gd name="T24" fmla="*/ 22 w 12"/>
                <a:gd name="T25" fmla="*/ 6 h 12"/>
                <a:gd name="T26" fmla="*/ 22 w 12"/>
                <a:gd name="T27" fmla="*/ 12 h 12"/>
                <a:gd name="T28" fmla="*/ 14 w 12"/>
                <a:gd name="T29" fmla="*/ 12 h 12"/>
                <a:gd name="T30" fmla="*/ 14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5" name="Freeform 248"/>
            <p:cNvSpPr>
              <a:spLocks/>
            </p:cNvSpPr>
            <p:nvPr/>
          </p:nvSpPr>
          <p:spPr bwMode="auto">
            <a:xfrm>
              <a:off x="5191" y="1969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6" name="Freeform 249"/>
            <p:cNvSpPr>
              <a:spLocks/>
            </p:cNvSpPr>
            <p:nvPr/>
          </p:nvSpPr>
          <p:spPr bwMode="auto">
            <a:xfrm>
              <a:off x="5197" y="2098"/>
              <a:ext cx="84" cy="103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56 h 101"/>
                <a:gd name="T12" fmla="*/ 12 w 84"/>
                <a:gd name="T13" fmla="*/ 68 h 101"/>
                <a:gd name="T14" fmla="*/ 12 w 84"/>
                <a:gd name="T15" fmla="*/ 68 h 101"/>
                <a:gd name="T16" fmla="*/ 12 w 84"/>
                <a:gd name="T17" fmla="*/ 56 h 101"/>
                <a:gd name="T18" fmla="*/ 12 w 84"/>
                <a:gd name="T19" fmla="*/ 38 h 101"/>
                <a:gd name="T20" fmla="*/ 18 w 84"/>
                <a:gd name="T21" fmla="*/ 38 h 101"/>
                <a:gd name="T22" fmla="*/ 24 w 84"/>
                <a:gd name="T23" fmla="*/ 38 h 101"/>
                <a:gd name="T24" fmla="*/ 30 w 84"/>
                <a:gd name="T25" fmla="*/ 44 h 101"/>
                <a:gd name="T26" fmla="*/ 30 w 84"/>
                <a:gd name="T27" fmla="*/ 50 h 101"/>
                <a:gd name="T28" fmla="*/ 36 w 84"/>
                <a:gd name="T29" fmla="*/ 56 h 101"/>
                <a:gd name="T30" fmla="*/ 36 w 84"/>
                <a:gd name="T31" fmla="*/ 73 h 101"/>
                <a:gd name="T32" fmla="*/ 36 w 84"/>
                <a:gd name="T33" fmla="*/ 93 h 101"/>
                <a:gd name="T34" fmla="*/ 36 w 84"/>
                <a:gd name="T35" fmla="*/ 105 h 101"/>
                <a:gd name="T36" fmla="*/ 36 w 84"/>
                <a:gd name="T37" fmla="*/ 105 h 101"/>
                <a:gd name="T38" fmla="*/ 42 w 84"/>
                <a:gd name="T39" fmla="*/ 105 h 101"/>
                <a:gd name="T40" fmla="*/ 36 w 84"/>
                <a:gd name="T41" fmla="*/ 93 h 101"/>
                <a:gd name="T42" fmla="*/ 42 w 84"/>
                <a:gd name="T43" fmla="*/ 82 h 101"/>
                <a:gd name="T44" fmla="*/ 42 w 84"/>
                <a:gd name="T45" fmla="*/ 73 h 101"/>
                <a:gd name="T46" fmla="*/ 42 w 84"/>
                <a:gd name="T47" fmla="*/ 62 h 101"/>
                <a:gd name="T48" fmla="*/ 48 w 84"/>
                <a:gd name="T49" fmla="*/ 62 h 101"/>
                <a:gd name="T50" fmla="*/ 60 w 84"/>
                <a:gd name="T51" fmla="*/ 82 h 101"/>
                <a:gd name="T52" fmla="*/ 72 w 84"/>
                <a:gd name="T53" fmla="*/ 99 h 101"/>
                <a:gd name="T54" fmla="*/ 78 w 84"/>
                <a:gd name="T55" fmla="*/ 111 h 101"/>
                <a:gd name="T56" fmla="*/ 84 w 84"/>
                <a:gd name="T57" fmla="*/ 111 h 101"/>
                <a:gd name="T58" fmla="*/ 78 w 84"/>
                <a:gd name="T59" fmla="*/ 99 h 101"/>
                <a:gd name="T60" fmla="*/ 72 w 84"/>
                <a:gd name="T61" fmla="*/ 93 h 101"/>
                <a:gd name="T62" fmla="*/ 66 w 84"/>
                <a:gd name="T63" fmla="*/ 73 h 101"/>
                <a:gd name="T64" fmla="*/ 66 w 84"/>
                <a:gd name="T65" fmla="*/ 73 h 101"/>
                <a:gd name="T66" fmla="*/ 60 w 84"/>
                <a:gd name="T67" fmla="*/ 68 h 101"/>
                <a:gd name="T68" fmla="*/ 54 w 84"/>
                <a:gd name="T69" fmla="*/ 62 h 101"/>
                <a:gd name="T70" fmla="*/ 48 w 84"/>
                <a:gd name="T71" fmla="*/ 56 h 101"/>
                <a:gd name="T72" fmla="*/ 48 w 84"/>
                <a:gd name="T73" fmla="*/ 50 h 101"/>
                <a:gd name="T74" fmla="*/ 54 w 84"/>
                <a:gd name="T75" fmla="*/ 56 h 101"/>
                <a:gd name="T76" fmla="*/ 60 w 84"/>
                <a:gd name="T77" fmla="*/ 56 h 101"/>
                <a:gd name="T78" fmla="*/ 66 w 84"/>
                <a:gd name="T79" fmla="*/ 56 h 101"/>
                <a:gd name="T80" fmla="*/ 72 w 84"/>
                <a:gd name="T81" fmla="*/ 62 h 101"/>
                <a:gd name="T82" fmla="*/ 72 w 84"/>
                <a:gd name="T83" fmla="*/ 62 h 101"/>
                <a:gd name="T84" fmla="*/ 72 w 84"/>
                <a:gd name="T85" fmla="*/ 56 h 101"/>
                <a:gd name="T86" fmla="*/ 60 w 84"/>
                <a:gd name="T87" fmla="*/ 50 h 101"/>
                <a:gd name="T88" fmla="*/ 54 w 84"/>
                <a:gd name="T89" fmla="*/ 44 h 101"/>
                <a:gd name="T90" fmla="*/ 42 w 84"/>
                <a:gd name="T91" fmla="*/ 44 h 101"/>
                <a:gd name="T92" fmla="*/ 36 w 84"/>
                <a:gd name="T93" fmla="*/ 38 h 101"/>
                <a:gd name="T94" fmla="*/ 30 w 84"/>
                <a:gd name="T95" fmla="*/ 38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7" name="Freeform 250"/>
            <p:cNvSpPr>
              <a:spLocks/>
            </p:cNvSpPr>
            <p:nvPr/>
          </p:nvSpPr>
          <p:spPr bwMode="auto">
            <a:xfrm>
              <a:off x="5088" y="2082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8" name="Freeform 251"/>
            <p:cNvSpPr>
              <a:spLocks/>
            </p:cNvSpPr>
            <p:nvPr/>
          </p:nvSpPr>
          <p:spPr bwMode="auto">
            <a:xfrm>
              <a:off x="5149" y="2123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29" name="Freeform 252"/>
            <p:cNvSpPr>
              <a:spLocks/>
            </p:cNvSpPr>
            <p:nvPr/>
          </p:nvSpPr>
          <p:spPr bwMode="auto">
            <a:xfrm>
              <a:off x="4897" y="2014"/>
              <a:ext cx="192" cy="116"/>
            </a:xfrm>
            <a:custGeom>
              <a:avLst/>
              <a:gdLst>
                <a:gd name="T0" fmla="*/ 181 w 191"/>
                <a:gd name="T1" fmla="*/ 50 h 114"/>
                <a:gd name="T2" fmla="*/ 163 w 191"/>
                <a:gd name="T3" fmla="*/ 56 h 114"/>
                <a:gd name="T4" fmla="*/ 145 w 191"/>
                <a:gd name="T5" fmla="*/ 86 h 114"/>
                <a:gd name="T6" fmla="*/ 133 w 191"/>
                <a:gd name="T7" fmla="*/ 112 h 114"/>
                <a:gd name="T8" fmla="*/ 109 w 191"/>
                <a:gd name="T9" fmla="*/ 130 h 114"/>
                <a:gd name="T10" fmla="*/ 95 w 191"/>
                <a:gd name="T11" fmla="*/ 130 h 114"/>
                <a:gd name="T12" fmla="*/ 115 w 191"/>
                <a:gd name="T13" fmla="*/ 118 h 114"/>
                <a:gd name="T14" fmla="*/ 139 w 191"/>
                <a:gd name="T15" fmla="*/ 98 h 114"/>
                <a:gd name="T16" fmla="*/ 145 w 191"/>
                <a:gd name="T17" fmla="*/ 68 h 114"/>
                <a:gd name="T18" fmla="*/ 145 w 191"/>
                <a:gd name="T19" fmla="*/ 62 h 114"/>
                <a:gd name="T20" fmla="*/ 133 w 191"/>
                <a:gd name="T21" fmla="*/ 74 h 114"/>
                <a:gd name="T22" fmla="*/ 115 w 191"/>
                <a:gd name="T23" fmla="*/ 80 h 114"/>
                <a:gd name="T24" fmla="*/ 89 w 191"/>
                <a:gd name="T25" fmla="*/ 106 h 114"/>
                <a:gd name="T26" fmla="*/ 59 w 191"/>
                <a:gd name="T27" fmla="*/ 124 h 114"/>
                <a:gd name="T28" fmla="*/ 47 w 191"/>
                <a:gd name="T29" fmla="*/ 124 h 114"/>
                <a:gd name="T30" fmla="*/ 71 w 191"/>
                <a:gd name="T31" fmla="*/ 112 h 114"/>
                <a:gd name="T32" fmla="*/ 95 w 191"/>
                <a:gd name="T33" fmla="*/ 80 h 114"/>
                <a:gd name="T34" fmla="*/ 95 w 191"/>
                <a:gd name="T35" fmla="*/ 74 h 114"/>
                <a:gd name="T36" fmla="*/ 83 w 191"/>
                <a:gd name="T37" fmla="*/ 74 h 114"/>
                <a:gd name="T38" fmla="*/ 71 w 191"/>
                <a:gd name="T39" fmla="*/ 80 h 114"/>
                <a:gd name="T40" fmla="*/ 47 w 191"/>
                <a:gd name="T41" fmla="*/ 86 h 114"/>
                <a:gd name="T42" fmla="*/ 23 w 191"/>
                <a:gd name="T43" fmla="*/ 106 h 114"/>
                <a:gd name="T44" fmla="*/ 12 w 191"/>
                <a:gd name="T45" fmla="*/ 106 h 114"/>
                <a:gd name="T46" fmla="*/ 35 w 191"/>
                <a:gd name="T47" fmla="*/ 98 h 114"/>
                <a:gd name="T48" fmla="*/ 53 w 191"/>
                <a:gd name="T49" fmla="*/ 80 h 114"/>
                <a:gd name="T50" fmla="*/ 35 w 191"/>
                <a:gd name="T51" fmla="*/ 74 h 114"/>
                <a:gd name="T52" fmla="*/ 12 w 191"/>
                <a:gd name="T53" fmla="*/ 74 h 114"/>
                <a:gd name="T54" fmla="*/ 0 w 191"/>
                <a:gd name="T55" fmla="*/ 80 h 114"/>
                <a:gd name="T56" fmla="*/ 17 w 191"/>
                <a:gd name="T57" fmla="*/ 68 h 114"/>
                <a:gd name="T58" fmla="*/ 47 w 191"/>
                <a:gd name="T59" fmla="*/ 68 h 114"/>
                <a:gd name="T60" fmla="*/ 47 w 191"/>
                <a:gd name="T61" fmla="*/ 56 h 114"/>
                <a:gd name="T62" fmla="*/ 23 w 191"/>
                <a:gd name="T63" fmla="*/ 44 h 114"/>
                <a:gd name="T64" fmla="*/ 17 w 191"/>
                <a:gd name="T65" fmla="*/ 38 h 114"/>
                <a:gd name="T66" fmla="*/ 41 w 191"/>
                <a:gd name="T67" fmla="*/ 44 h 114"/>
                <a:gd name="T68" fmla="*/ 65 w 191"/>
                <a:gd name="T69" fmla="*/ 62 h 114"/>
                <a:gd name="T70" fmla="*/ 77 w 191"/>
                <a:gd name="T71" fmla="*/ 62 h 114"/>
                <a:gd name="T72" fmla="*/ 95 w 191"/>
                <a:gd name="T73" fmla="*/ 62 h 114"/>
                <a:gd name="T74" fmla="*/ 89 w 191"/>
                <a:gd name="T75" fmla="*/ 56 h 114"/>
                <a:gd name="T76" fmla="*/ 77 w 191"/>
                <a:gd name="T77" fmla="*/ 38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8 h 114"/>
                <a:gd name="T86" fmla="*/ 109 w 191"/>
                <a:gd name="T87" fmla="*/ 56 h 114"/>
                <a:gd name="T88" fmla="*/ 121 w 191"/>
                <a:gd name="T89" fmla="*/ 62 h 114"/>
                <a:gd name="T90" fmla="*/ 133 w 191"/>
                <a:gd name="T91" fmla="*/ 56 h 114"/>
                <a:gd name="T92" fmla="*/ 145 w 191"/>
                <a:gd name="T93" fmla="*/ 56 h 114"/>
                <a:gd name="T94" fmla="*/ 145 w 191"/>
                <a:gd name="T95" fmla="*/ 50 h 114"/>
                <a:gd name="T96" fmla="*/ 133 w 191"/>
                <a:gd name="T97" fmla="*/ 24 h 114"/>
                <a:gd name="T98" fmla="*/ 109 w 191"/>
                <a:gd name="T99" fmla="*/ 6 h 114"/>
                <a:gd name="T100" fmla="*/ 95 w 191"/>
                <a:gd name="T101" fmla="*/ 0 h 114"/>
                <a:gd name="T102" fmla="*/ 127 w 191"/>
                <a:gd name="T103" fmla="*/ 18 h 114"/>
                <a:gd name="T104" fmla="*/ 151 w 191"/>
                <a:gd name="T105" fmla="*/ 44 h 114"/>
                <a:gd name="T106" fmla="*/ 169 w 191"/>
                <a:gd name="T107" fmla="*/ 44 h 114"/>
                <a:gd name="T108" fmla="*/ 193 w 191"/>
                <a:gd name="T109" fmla="*/ 38 h 114"/>
                <a:gd name="T110" fmla="*/ 193 w 191"/>
                <a:gd name="T111" fmla="*/ 38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30" name="Freeform 253"/>
            <p:cNvSpPr>
              <a:spLocks/>
            </p:cNvSpPr>
            <p:nvPr/>
          </p:nvSpPr>
          <p:spPr bwMode="auto">
            <a:xfrm>
              <a:off x="4999" y="1901"/>
              <a:ext cx="130" cy="126"/>
            </a:xfrm>
            <a:custGeom>
              <a:avLst/>
              <a:gdLst>
                <a:gd name="T0" fmla="*/ 112 w 131"/>
                <a:gd name="T1" fmla="*/ 120 h 126"/>
                <a:gd name="T2" fmla="*/ 106 w 131"/>
                <a:gd name="T3" fmla="*/ 114 h 126"/>
                <a:gd name="T4" fmla="*/ 94 w 131"/>
                <a:gd name="T5" fmla="*/ 114 h 126"/>
                <a:gd name="T6" fmla="*/ 70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5 w 131"/>
                <a:gd name="T15" fmla="*/ 108 h 126"/>
                <a:gd name="T16" fmla="*/ 82 w 131"/>
                <a:gd name="T17" fmla="*/ 108 h 126"/>
                <a:gd name="T18" fmla="*/ 88 w 131"/>
                <a:gd name="T19" fmla="*/ 102 h 126"/>
                <a:gd name="T20" fmla="*/ 76 w 131"/>
                <a:gd name="T21" fmla="*/ 96 h 126"/>
                <a:gd name="T22" fmla="*/ 65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5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5 w 131"/>
                <a:gd name="T77" fmla="*/ 72 h 126"/>
                <a:gd name="T78" fmla="*/ 65 w 131"/>
                <a:gd name="T79" fmla="*/ 78 h 126"/>
                <a:gd name="T80" fmla="*/ 70 w 131"/>
                <a:gd name="T81" fmla="*/ 84 h 126"/>
                <a:gd name="T82" fmla="*/ 76 w 131"/>
                <a:gd name="T83" fmla="*/ 72 h 126"/>
                <a:gd name="T84" fmla="*/ 65 w 131"/>
                <a:gd name="T85" fmla="*/ 36 h 126"/>
                <a:gd name="T86" fmla="*/ 65 w 131"/>
                <a:gd name="T87" fmla="*/ 30 h 126"/>
                <a:gd name="T88" fmla="*/ 70 w 131"/>
                <a:gd name="T89" fmla="*/ 42 h 126"/>
                <a:gd name="T90" fmla="*/ 76 w 131"/>
                <a:gd name="T91" fmla="*/ 60 h 126"/>
                <a:gd name="T92" fmla="*/ 76 w 131"/>
                <a:gd name="T93" fmla="*/ 84 h 126"/>
                <a:gd name="T94" fmla="*/ 82 w 131"/>
                <a:gd name="T95" fmla="*/ 96 h 126"/>
                <a:gd name="T96" fmla="*/ 94 w 131"/>
                <a:gd name="T97" fmla="*/ 96 h 126"/>
                <a:gd name="T98" fmla="*/ 100 w 131"/>
                <a:gd name="T99" fmla="*/ 96 h 126"/>
                <a:gd name="T100" fmla="*/ 100 w 131"/>
                <a:gd name="T101" fmla="*/ 72 h 126"/>
                <a:gd name="T102" fmla="*/ 94 w 131"/>
                <a:gd name="T103" fmla="*/ 48 h 126"/>
                <a:gd name="T104" fmla="*/ 94 w 131"/>
                <a:gd name="T105" fmla="*/ 42 h 126"/>
                <a:gd name="T106" fmla="*/ 100 w 131"/>
                <a:gd name="T107" fmla="*/ 60 h 126"/>
                <a:gd name="T108" fmla="*/ 106 w 131"/>
                <a:gd name="T109" fmla="*/ 102 h 126"/>
                <a:gd name="T110" fmla="*/ 112 w 131"/>
                <a:gd name="T111" fmla="*/ 114 h 126"/>
                <a:gd name="T112" fmla="*/ 117 w 131"/>
                <a:gd name="T113" fmla="*/ 126 h 126"/>
                <a:gd name="T114" fmla="*/ 123 w 131"/>
                <a:gd name="T115" fmla="*/ 126 h 126"/>
                <a:gd name="T116" fmla="*/ 117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31" name="Freeform 254"/>
            <p:cNvSpPr>
              <a:spLocks/>
            </p:cNvSpPr>
            <p:nvPr/>
          </p:nvSpPr>
          <p:spPr bwMode="auto">
            <a:xfrm>
              <a:off x="5113" y="1866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32" name="Freeform 255"/>
            <p:cNvSpPr>
              <a:spLocks/>
            </p:cNvSpPr>
            <p:nvPr/>
          </p:nvSpPr>
          <p:spPr bwMode="auto">
            <a:xfrm>
              <a:off x="4976" y="2051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33" name="Freeform 256"/>
            <p:cNvSpPr>
              <a:spLocks/>
            </p:cNvSpPr>
            <p:nvPr/>
          </p:nvSpPr>
          <p:spPr bwMode="auto">
            <a:xfrm>
              <a:off x="5209" y="1848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634" name="Freeform 257"/>
            <p:cNvSpPr>
              <a:spLocks/>
            </p:cNvSpPr>
            <p:nvPr/>
          </p:nvSpPr>
          <p:spPr bwMode="auto">
            <a:xfrm>
              <a:off x="4875" y="1885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pic>
        <p:nvPicPr>
          <p:cNvPr id="15373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6"/>
          <a:srcRect/>
          <a:stretch>
            <a:fillRect/>
          </a:stretch>
        </p:blipFill>
        <p:spPr>
          <a:xfrm>
            <a:off x="6705602" y="990601"/>
            <a:ext cx="885825" cy="876300"/>
          </a:xfrm>
          <a:noFill/>
        </p:spPr>
      </p:pic>
      <p:pic>
        <p:nvPicPr>
          <p:cNvPr id="15374" name="Picture 1039" descr="pHAO HOA"/>
          <p:cNvPicPr>
            <a:picLocks noChangeAspect="1" noChangeArrowheads="1" noCrop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2543074" y="1655763"/>
            <a:ext cx="6329378" cy="10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042" descr="pHAO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2" y="1"/>
            <a:ext cx="29575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WordArt 1044"/>
          <p:cNvSpPr>
            <a:spLocks noChangeArrowheads="1" noChangeShapeType="1" noTextEdit="1"/>
          </p:cNvSpPr>
          <p:nvPr/>
        </p:nvSpPr>
        <p:spPr bwMode="auto">
          <a:xfrm>
            <a:off x="2552700" y="1770063"/>
            <a:ext cx="464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78" name="WordArt 1045"/>
          <p:cNvSpPr>
            <a:spLocks noChangeArrowheads="1" noChangeShapeType="1" noTextEdit="1"/>
          </p:cNvSpPr>
          <p:nvPr/>
        </p:nvSpPr>
        <p:spPr bwMode="auto">
          <a:xfrm>
            <a:off x="1064640" y="1824518"/>
            <a:ext cx="723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PHÚC LỢI</a:t>
            </a:r>
            <a:endParaRPr lang="en-US" sz="3600" b="1" kern="10" dirty="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5" name="AutoShape 1047"/>
          <p:cNvSpPr>
            <a:spLocks noChangeArrowheads="1"/>
          </p:cNvSpPr>
          <p:nvPr/>
        </p:nvSpPr>
        <p:spPr bwMode="auto">
          <a:xfrm>
            <a:off x="1552474" y="1"/>
            <a:ext cx="990600" cy="9906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80" name="WordArt 1048"/>
          <p:cNvSpPr>
            <a:spLocks noChangeArrowheads="1" noChangeShapeType="1" noTextEdit="1"/>
          </p:cNvSpPr>
          <p:nvPr/>
        </p:nvSpPr>
        <p:spPr bwMode="auto">
          <a:xfrm>
            <a:off x="2514600" y="4911726"/>
            <a:ext cx="5562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5" name="TextBox 1034"/>
          <p:cNvSpPr txBox="1"/>
          <p:nvPr/>
        </p:nvSpPr>
        <p:spPr>
          <a:xfrm>
            <a:off x="2987824" y="3190278"/>
            <a:ext cx="4447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739" y="-648047"/>
            <a:ext cx="5604116" cy="3736077"/>
            <a:chOff x="1524739" y="-648047"/>
            <a:chExt cx="5604116" cy="37360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9203">
              <a:off x="1524739" y="-648047"/>
              <a:ext cx="5604116" cy="373607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83768" y="1357199"/>
              <a:ext cx="3888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cố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dò</a:t>
              </a:r>
              <a:endPara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1928" y="2918033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8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23555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6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60118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8" y="61642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3" y="5791202"/>
            <a:ext cx="822325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3" y="60880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57070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8" y="60118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3" y="5715002"/>
            <a:ext cx="822325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8" y="60118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8" y="60118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8" y="5783267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1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1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1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1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1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1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124335" cy="68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34" y="457200"/>
            <a:ext cx="64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39" y="1411075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57165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36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57200"/>
            <a:ext cx="64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01433" y="1124744"/>
            <a:ext cx="4490847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PHÙNG NGỌC HÙNG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339" y="19559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877"/>
            <a:ext cx="9124335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70" y="404664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cũ</a:t>
            </a:r>
            <a:endParaRPr lang="en-US" sz="4800" b="1" i="1" dirty="0" smtClean="0">
              <a:solidFill>
                <a:srgbClr val="FF0000"/>
              </a:solidFill>
              <a:latin typeface="CenturyOldst BT" panose="020506030507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87524" y="245950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3000" b="1" dirty="0" smtClean="0">
                <a:latin typeface="+mj-lt"/>
              </a:rPr>
              <a:t>Viết các từ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Lúa non, giọt sữa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Phảng phất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Hương vị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6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877"/>
            <a:ext cx="9124335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63" y="26064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+mj-lt"/>
              </a:rPr>
              <a:t>Bài thơ nhắc đến những sự vật, con vật nào?</a:t>
            </a:r>
            <a:endParaRPr lang="en-US" sz="3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29893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Bài thơ nhắc đến gió, lá, cây, hoa, ong bướm, trời, sao.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235042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+mj-lt"/>
              </a:rPr>
              <a:t>Các con vật, sự vật trò chuyện ra sao?</a:t>
            </a:r>
            <a:endParaRPr lang="en-US" sz="3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1110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Gió thì thầm với lá, lá thì thầm với cây; hoa thì thầm với ong bướm, trời thì thầm với sao, sao thì thầm với nhau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0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877"/>
            <a:ext cx="9124335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63" y="26064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khó</a:t>
            </a:r>
            <a:endParaRPr lang="en-US" sz="4800" b="1" i="1" dirty="0" smtClean="0">
              <a:solidFill>
                <a:srgbClr val="FF0000"/>
              </a:solidFill>
              <a:latin typeface="CenturyOldst BT" panose="020506030507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+mj-lt"/>
              </a:rPr>
              <a:t>Viết các từ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Lá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Mênh mông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Sao</a:t>
            </a:r>
          </a:p>
          <a:p>
            <a:pPr marL="457200" indent="-457200" algn="just">
              <a:buFontTx/>
              <a:buChar char="-"/>
            </a:pPr>
            <a:r>
              <a:rPr lang="vi-VN" sz="3000" b="1" dirty="0" smtClean="0">
                <a:latin typeface="+mj-lt"/>
              </a:rPr>
              <a:t>Im lặng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41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877"/>
            <a:ext cx="9124335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63" y="26064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i="1" dirty="0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CenturyOldst BT" panose="02050603050705020204" pitchFamily="18" charset="0"/>
                <a:cs typeface="Times New Roman" panose="02020603050405020304" pitchFamily="18" charset="0"/>
              </a:rPr>
              <a:t>tả</a:t>
            </a:r>
            <a:endParaRPr lang="en-US" sz="4800" b="1" i="1" dirty="0" smtClean="0">
              <a:solidFill>
                <a:srgbClr val="FF0000"/>
              </a:solidFill>
              <a:latin typeface="CenturyOldst BT" panose="020506030507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" y="877"/>
            <a:ext cx="9116786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63" y="26064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Bài 3a</a:t>
            </a:r>
            <a:r>
              <a:rPr lang="vi-VN" sz="2800" dirty="0">
                <a:latin typeface="+mj-lt"/>
              </a:rPr>
              <a:t>.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- Điền vào chỗ trống tr hay ch? Giải câu đố.</a:t>
            </a:r>
          </a:p>
          <a:p>
            <a:pPr algn="ctr"/>
            <a:r>
              <a:rPr lang="vi-VN" sz="2800" dirty="0">
                <a:latin typeface="+mj-lt"/>
              </a:rPr>
              <a:t>Lưng đằng trước, bụng đằng sau</a:t>
            </a:r>
          </a:p>
          <a:p>
            <a:pPr algn="ctr"/>
            <a:r>
              <a:rPr lang="vi-VN" sz="2800" dirty="0">
                <a:latin typeface="+mj-lt"/>
              </a:rPr>
              <a:t>Con mắt ở dưới, cái đầu ở </a:t>
            </a:r>
            <a:r>
              <a:rPr lang="vi-VN" sz="2800" dirty="0" smtClean="0">
                <a:latin typeface="+mj-lt"/>
              </a:rPr>
              <a:t>trên</a:t>
            </a:r>
          </a:p>
          <a:p>
            <a:pPr algn="ctr"/>
            <a:endParaRPr lang="vi-VN" sz="2800" dirty="0" smtClean="0">
              <a:latin typeface="+mj-lt"/>
            </a:endParaRPr>
          </a:p>
          <a:p>
            <a:pPr algn="ctr"/>
            <a:endParaRPr lang="vi-VN" sz="2800" dirty="0">
              <a:latin typeface="+mj-lt"/>
            </a:endParaRPr>
          </a:p>
          <a:p>
            <a:pPr algn="ctr"/>
            <a:endParaRPr lang="vi-VN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b) Đặt câu chữ in đậm dấu hỏi hay dấu ngã?</a:t>
            </a:r>
          </a:p>
          <a:p>
            <a:pPr algn="ctr"/>
            <a:r>
              <a:rPr lang="vi-VN" sz="2800" dirty="0">
                <a:latin typeface="+mj-lt"/>
              </a:rPr>
              <a:t>Một ông cầm hai cây sào 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Đuổi </a:t>
            </a:r>
            <a:r>
              <a:rPr lang="vi-VN" sz="2800" dirty="0">
                <a:latin typeface="+mj-lt"/>
              </a:rPr>
              <a:t>đàn cò trắng chạy vào trong hang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63" y="2978949"/>
            <a:ext cx="8715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Giải câu đố . Đó là cái cẳng chân con người,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mắt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cá ở dưới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,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đầu gối ở trên, bắp chân (bụng chân) ở phía sau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17232"/>
            <a:ext cx="8542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+mj-lt"/>
              </a:rPr>
              <a:t>Giải </a:t>
            </a:r>
            <a:r>
              <a:rPr lang="vi-VN" sz="2600" dirty="0">
                <a:solidFill>
                  <a:srgbClr val="FF0000"/>
                </a:solidFill>
                <a:latin typeface="+mj-lt"/>
              </a:rPr>
              <a:t>câu đố: Đó là một bàn tay cầm đôi đũa </a:t>
            </a:r>
            <a:r>
              <a:rPr lang="vi-VN" sz="2600" dirty="0" smtClean="0">
                <a:solidFill>
                  <a:srgbClr val="FF0000"/>
                </a:solidFill>
                <a:latin typeface="+mj-lt"/>
              </a:rPr>
              <a:t>và cơm </a:t>
            </a:r>
            <a:r>
              <a:rPr lang="vi-VN" sz="2600" dirty="0">
                <a:solidFill>
                  <a:srgbClr val="FF0000"/>
                </a:solidFill>
                <a:latin typeface="+mj-lt"/>
              </a:rPr>
              <a:t>vào miệng</a:t>
            </a:r>
          </a:p>
        </p:txBody>
      </p:sp>
    </p:spTree>
    <p:extLst>
      <p:ext uri="{BB962C8B-B14F-4D97-AF65-F5344CB8AC3E}">
        <p14:creationId xmlns:p14="http://schemas.microsoft.com/office/powerpoint/2010/main" val="13219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344</Words>
  <Application>Microsoft Office PowerPoint</Application>
  <PresentationFormat>On-screen Show (4:3)</PresentationFormat>
  <Paragraphs>63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CenturyOldst BT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 tháng tư năm 2020 Tiếng Việt</dc:title>
  <dc:creator>ADMIN</dc:creator>
  <cp:lastModifiedBy>Asus</cp:lastModifiedBy>
  <cp:revision>282</cp:revision>
  <dcterms:created xsi:type="dcterms:W3CDTF">2020-04-01T08:08:58Z</dcterms:created>
  <dcterms:modified xsi:type="dcterms:W3CDTF">2021-05-10T11:22:18Z</dcterms:modified>
</cp:coreProperties>
</file>