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</p:sldMasterIdLst>
  <p:notesMasterIdLst>
    <p:notesMasterId r:id="rId23"/>
  </p:notesMasterIdLst>
  <p:sldIdLst>
    <p:sldId id="319" r:id="rId3"/>
    <p:sldId id="257" r:id="rId4"/>
    <p:sldId id="258" r:id="rId5"/>
    <p:sldId id="316" r:id="rId6"/>
    <p:sldId id="298" r:id="rId7"/>
    <p:sldId id="274" r:id="rId8"/>
    <p:sldId id="282" r:id="rId9"/>
    <p:sldId id="275" r:id="rId10"/>
    <p:sldId id="284" r:id="rId11"/>
    <p:sldId id="286" r:id="rId12"/>
    <p:sldId id="318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CC6CC-4366-4118-8C45-2D91603F3E68}" type="datetimeFigureOut">
              <a:rPr lang="vi-VN" smtClean="0"/>
              <a:pPr/>
              <a:t>05/05/2022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2ED9-3E35-457D-BBD2-BC3A9190C4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43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5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DDD6B6-A5AA-4AD8-92BB-439C8BB57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7064AA-B7CE-44D0-A3C2-06068214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92B138-3D1E-475B-97AF-802937A7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1DA0-A492-4752-B5C0-27094419587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2096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FC8434-C821-456B-94F3-EE08D0F4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D4F193-6A04-4D3F-8732-546FEF52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AB64C4-0BAE-4A9A-9131-7C0ED927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3F779-EA3F-4572-A650-8B11B6FA4CB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0554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7E3C36-ABEA-4B0F-8117-6A2A4514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815202-B01F-4CE1-A59D-CE75F588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BEE1CE-0776-412A-8E2B-FE8EFF28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6D9A-2374-4D15-89D4-93125124D75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4156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E136FE4-F822-4F53-88A7-1F39AD1F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5D3AF31-C7AC-4AA8-94D5-DD109B245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708DFF2-E4DF-40AF-960D-C0A24CF4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1307-2416-4D1A-B16A-A24FB7CD637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56062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4EEA894-3D31-47F5-A098-5B81615C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800E08C-2835-4B4F-94CF-615880A0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3277BD5-7F6F-4F23-A499-14469DD4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5D2A6-E7C0-4B8B-8C6A-707D19FAEF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896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586B6564-B663-40FE-BBE4-34BF88137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9B1ADA8-F9D4-4139-A843-87D7A159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D7F444D-9DFB-4B81-9ABA-6D17D456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A5F5B-AA78-48AC-9C69-1B187CDF6D0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24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E218DE4-84B3-4096-869D-B1ED7693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304108B-3B2F-490F-B2E4-65568D2C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E718E86-6988-409E-B5E0-EBC4C53DB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6CE8E-308A-4E31-BF59-B73370A5EE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5016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2029EAC-1B5E-4BD8-8228-229D8EAE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691E5F7-3750-41D5-B898-15E02009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6F6F70F-1A48-4BDE-B72B-83489285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7FE79-A91C-47F9-973F-74A2241085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5972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5C735EE-97D1-4FE8-948F-5DD331F7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FDB4222-50BB-422A-9619-DBD33BAA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DFA29F9-F979-43BD-BA69-7C4053E6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55A3-CF67-4430-BFF3-2BCD8727E8B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35666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4B8BE6-2300-4281-A8CB-117F33AA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1F6BB4-91B8-4870-9B0D-B4F979EB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6E3EA7-984D-452D-8535-5C69158D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5B0F-0D98-4340-A5C7-D1C7F5847C3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65990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A10A0A-1D3D-4826-9367-8F1C6EBF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614D47-E64C-4AE4-B458-F9D4C6D8B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51C97-09D2-473D-8B82-03527815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A7E1-3B34-409B-8101-F9E4D9583AE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9331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AA9B065-28EF-47B7-8ED8-DA59259064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C2F4F28-C536-4D3F-8AEA-CE06498ED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50B01A-08C1-4076-AF54-80A186151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7537DC-04C2-46B5-B06E-701FF8C2C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B5F0B3-7DA6-4E74-9D4E-6EF38FFF1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752B8B-C782-4D44-AAE6-9E8B3AFEC2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881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152400" y="685800"/>
            <a:ext cx="10058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10245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3962400" y="6019800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Thảm cỏ</a:t>
            </a:r>
          </a:p>
        </p:txBody>
      </p:sp>
      <p:pic>
        <p:nvPicPr>
          <p:cNvPr id="5" name="Picture 12" descr="golfvan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54483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/>
          </a:p>
        </p:txBody>
      </p:sp>
      <p:sp>
        <p:nvSpPr>
          <p:cNvPr id="13318" name="WordArt 14"/>
          <p:cNvSpPr>
            <a:spLocks noChangeArrowheads="1" noChangeShapeType="1" noTextEdit="1"/>
          </p:cNvSpPr>
          <p:nvPr/>
        </p:nvSpPr>
        <p:spPr bwMode="auto">
          <a:xfrm>
            <a:off x="609600" y="981075"/>
            <a:ext cx="7772400" cy="1457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pic>
        <p:nvPicPr>
          <p:cNvPr id="8" name="Picture 7" descr="C:\Users\PC\Pictures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1317"/>
            <a:ext cx="5715000" cy="345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87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209800" y="381000"/>
            <a:ext cx="2590800" cy="838200"/>
          </a:xfrm>
          <a:prstGeom prst="roundRect">
            <a:avLst>
              <a:gd name="adj" fmla="val 31988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hiểu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99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28600" y="1524000"/>
            <a:ext cx="8763000" cy="1219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14350" indent="-514350">
              <a:buAutoNum type="arabicParenR"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Tiếng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mưa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rừng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cọ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so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sánh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marL="514350" indent="-514350"/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0" y="2971800"/>
            <a:ext cx="8978900" cy="6477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- So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thác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đổ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thổi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2" name="Picture 2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4953000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3733800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có ai lắng nghe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Tiếng mưa trong rừng cọ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Như tiếng thác dội về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Như ào ào trận gió.</a:t>
            </a:r>
          </a:p>
        </p:txBody>
      </p:sp>
    </p:spTree>
    <p:extLst>
      <p:ext uri="{BB962C8B-B14F-4D97-AF65-F5344CB8AC3E}">
        <p14:creationId xmlns:p14="http://schemas.microsoft.com/office/powerpoint/2010/main" val="24999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1066800"/>
            <a:ext cx="8382000" cy="8382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2)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mùa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hè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rừng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cọ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3276600"/>
            <a:ext cx="8839200" cy="4826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>
                <a:solidFill>
                  <a:schemeClr val="tx2"/>
                </a:solidFill>
              </a:rPr>
              <a:t>- Về mùa hè, nằm dưới rừng cọ nhìn lên, nhà thơ thấy trời xanh qua từng kẻ lá.</a:t>
            </a:r>
          </a:p>
        </p:txBody>
      </p:sp>
      <p:pic>
        <p:nvPicPr>
          <p:cNvPr id="12" name="Picture 11" descr="t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19538"/>
            <a:ext cx="5105400" cy="28860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572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4419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Đã ai lên rừng cọ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Giữa một buổi trưa hè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Gối đầu lên thảm cỏ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Nhìn trời xanh, lá che...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3276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Khổ thơ thứ hai miêu tả rừng cọ vào vào buổi trưa hè.</a:t>
            </a:r>
          </a:p>
        </p:txBody>
      </p:sp>
    </p:spTree>
    <p:extLst>
      <p:ext uri="{BB962C8B-B14F-4D97-AF65-F5344CB8AC3E}">
        <p14:creationId xmlns:p14="http://schemas.microsoft.com/office/powerpoint/2010/main" val="9495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00000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3" grpId="1"/>
      <p:bldP spid="14" grpId="0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28600" y="228600"/>
            <a:ext cx="8686800" cy="990600"/>
          </a:xfrm>
          <a:prstGeom prst="flowChartAlternateProcess">
            <a:avLst/>
          </a:prstGeom>
          <a:solidFill>
            <a:schemeClr val="accent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>
                <a:solidFill>
                  <a:srgbClr val="FFFF00"/>
                </a:solidFill>
              </a:rPr>
              <a:t>3/ </a:t>
            </a:r>
            <a:r>
              <a:rPr lang="en-US" sz="3200" b="1" i="1" dirty="0" err="1">
                <a:solidFill>
                  <a:srgbClr val="FFFF00"/>
                </a:solidFill>
              </a:rPr>
              <a:t>Vì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sao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tác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giả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thấy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lá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cọ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giống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như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mặt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trời</a:t>
            </a:r>
            <a:r>
              <a:rPr lang="en-US" sz="3200" b="1" i="1" dirty="0">
                <a:solidFill>
                  <a:srgbClr val="FFFF00"/>
                </a:solidFill>
              </a:rPr>
              <a:t> ?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04800" y="1524000"/>
            <a:ext cx="8636000" cy="1295399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990000"/>
                </a:solidFill>
              </a:rPr>
              <a:t>- </a:t>
            </a:r>
            <a:r>
              <a:rPr lang="en-US" sz="3200" b="1" i="1" dirty="0" err="1">
                <a:solidFill>
                  <a:srgbClr val="990000"/>
                </a:solidFill>
              </a:rPr>
              <a:t>Lá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cọ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hình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quạt</a:t>
            </a:r>
            <a:r>
              <a:rPr lang="en-US" sz="3200" b="1" i="1" dirty="0">
                <a:solidFill>
                  <a:srgbClr val="990000"/>
                </a:solidFill>
              </a:rPr>
              <a:t>, </a:t>
            </a:r>
            <a:r>
              <a:rPr lang="en-US" sz="3200" b="1" i="1" dirty="0" err="1">
                <a:solidFill>
                  <a:srgbClr val="990000"/>
                </a:solidFill>
              </a:rPr>
              <a:t>có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gân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lá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xòe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ra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như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các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tia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</a:p>
          <a:p>
            <a:pPr marL="342900" indent="-342900"/>
            <a:r>
              <a:rPr lang="en-US" sz="3200" b="1" i="1" dirty="0" err="1">
                <a:solidFill>
                  <a:srgbClr val="990000"/>
                </a:solidFill>
              </a:rPr>
              <a:t>nắng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nên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tác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giả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thấy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nó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giống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mặt</a:t>
            </a:r>
            <a:r>
              <a:rPr lang="en-US" sz="3200" b="1" i="1" dirty="0">
                <a:solidFill>
                  <a:srgbClr val="990000"/>
                </a:solidFill>
              </a:rPr>
              <a:t> </a:t>
            </a:r>
            <a:r>
              <a:rPr lang="en-US" sz="3200" b="1" i="1" dirty="0" err="1">
                <a:solidFill>
                  <a:srgbClr val="990000"/>
                </a:solidFill>
              </a:rPr>
              <a:t>trời</a:t>
            </a:r>
            <a:r>
              <a:rPr lang="en-US" sz="3200" b="1" i="1" dirty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2" y="2895600"/>
            <a:ext cx="5456238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6477000"/>
            <a:ext cx="1066800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Lá cọ</a:t>
            </a:r>
          </a:p>
        </p:txBody>
      </p:sp>
      <p:sp>
        <p:nvSpPr>
          <p:cNvPr id="14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685800" cy="2286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733800"/>
            <a:ext cx="373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2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2400" y="1384876"/>
            <a:ext cx="8915400" cy="1524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</a:rPr>
              <a:t>4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thích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“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trời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xanh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Vì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?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5410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762001"/>
            <a:ext cx="84724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" y="3657600"/>
            <a:ext cx="3733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 cọ ơi! Rừng cọ!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đẹp, lá ngời ngời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yêu thường vẫn gọi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 trời xanh của tôi.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" y="5410200"/>
            <a:ext cx="1905000" cy="1588"/>
          </a:xfrm>
          <a:prstGeom prst="line">
            <a:avLst/>
          </a:prstGeom>
          <a:ln w="25400">
            <a:solidFill>
              <a:schemeClr val="tx2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381000"/>
            <a:ext cx="7848600" cy="1295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0" y="2133600"/>
            <a:ext cx="9144000" cy="4454525"/>
            <a:chOff x="0" y="2064"/>
            <a:chExt cx="5760" cy="2134"/>
          </a:xfrm>
        </p:grpSpPr>
        <p:pic>
          <p:nvPicPr>
            <p:cNvPr id="11" name="Picture 13" descr="Hinh nen 127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64"/>
              <a:ext cx="5760" cy="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816" y="2544"/>
              <a:ext cx="475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5" descr="9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80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66800" y="33528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</a:t>
            </a:r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28600" y="2209800"/>
            <a:ext cx="42672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23495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i="1" dirty="0" err="1">
                <a:latin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2000" y="23495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00200" y="23495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lắng nghe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400" y="27305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27305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mưa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81200" y="27305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 trong rừng cọ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31877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90600" y="31877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tiếng thác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692400" y="31877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dội về.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35687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Như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43000" y="35687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ào ào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981200" y="35687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trận gió.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28600" y="43561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4572000" y="2235200"/>
            <a:ext cx="4343400" cy="1981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4572000" y="4356100"/>
            <a:ext cx="44196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04800" y="4343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838200" y="4343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ai lên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828800" y="4343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228600" y="4800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Giữa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43000" y="48006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một buổi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2654300" y="48006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trưa hè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228600" y="5257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Gối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914400" y="52578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đầu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600200" y="52578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 thảm cỏ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28600" y="5638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1066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trời xanh,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2590800" y="56388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lá che.</a:t>
            </a: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108325" y="6742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4876800" y="2209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Đã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5410200" y="2209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có ai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6248400" y="2209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dậy sớm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4876800" y="2667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Nhìn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5791200" y="26670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lên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6184900" y="26670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 </a:t>
            </a:r>
            <a:r>
              <a:rPr lang="en-US" sz="2800" b="1" i="1">
                <a:latin typeface="Times New Roman" pitchFamily="18" charset="0"/>
              </a:rPr>
              <a:t>rừng cọ tươi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4876800" y="3124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5334000" y="31242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xòe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108700" y="31242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từng tia nắng</a:t>
            </a:r>
          </a:p>
        </p:txBody>
      </p:sp>
      <p:sp>
        <p:nvSpPr>
          <p:cNvPr id="42" name="Text Box 44"/>
          <p:cNvSpPr txBox="1">
            <a:spLocks noChangeArrowheads="1"/>
          </p:cNvSpPr>
          <p:nvPr/>
        </p:nvSpPr>
        <p:spPr bwMode="auto">
          <a:xfrm>
            <a:off x="4876800" y="3581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Giống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5943600" y="3581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hệt </a:t>
            </a: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6553200" y="35814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như mặt trời.</a:t>
            </a:r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>
            <a:off x="4800600" y="4394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</a:t>
            </a:r>
            <a:r>
              <a:rPr lang="en-US" sz="2800" b="1"/>
              <a:t> </a:t>
            </a:r>
          </a:p>
        </p:txBody>
      </p:sp>
      <p:sp>
        <p:nvSpPr>
          <p:cNvPr id="46" name="Text Box 48"/>
          <p:cNvSpPr txBox="1">
            <a:spLocks noChangeArrowheads="1"/>
          </p:cNvSpPr>
          <p:nvPr/>
        </p:nvSpPr>
        <p:spPr bwMode="auto">
          <a:xfrm>
            <a:off x="5791200" y="4394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cọ ơi !</a:t>
            </a: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6934200" y="4394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Rừng cọ !</a:t>
            </a:r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4800600" y="4851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</a:t>
            </a:r>
          </a:p>
        </p:txBody>
      </p:sp>
      <p:sp>
        <p:nvSpPr>
          <p:cNvPr id="49" name="Text Box 51"/>
          <p:cNvSpPr txBox="1">
            <a:spLocks noChangeArrowheads="1"/>
          </p:cNvSpPr>
          <p:nvPr/>
        </p:nvSpPr>
        <p:spPr bwMode="auto">
          <a:xfrm>
            <a:off x="5257800" y="4851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đẹp,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5661025" y="54022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6096000" y="4800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6121400" y="4851400"/>
            <a:ext cx="2667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lá ngời ngời</a:t>
            </a:r>
          </a:p>
        </p:txBody>
      </p:sp>
      <p:sp>
        <p:nvSpPr>
          <p:cNvPr id="53" name="Text Box 55"/>
          <p:cNvSpPr txBox="1">
            <a:spLocks noChangeArrowheads="1"/>
          </p:cNvSpPr>
          <p:nvPr/>
        </p:nvSpPr>
        <p:spPr bwMode="auto">
          <a:xfrm>
            <a:off x="4648200" y="5232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Tôi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5410200" y="52324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yêu</a:t>
            </a:r>
          </a:p>
        </p:txBody>
      </p:sp>
      <p:sp>
        <p:nvSpPr>
          <p:cNvPr id="55" name="Text Box 57"/>
          <p:cNvSpPr txBox="1">
            <a:spLocks noChangeArrowheads="1"/>
          </p:cNvSpPr>
          <p:nvPr/>
        </p:nvSpPr>
        <p:spPr bwMode="auto">
          <a:xfrm>
            <a:off x="6172200" y="5232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thường vẫn gọi</a:t>
            </a:r>
          </a:p>
        </p:txBody>
      </p:sp>
      <p:sp>
        <p:nvSpPr>
          <p:cNvPr id="56" name="Text Box 58"/>
          <p:cNvSpPr txBox="1">
            <a:spLocks noChangeArrowheads="1"/>
          </p:cNvSpPr>
          <p:nvPr/>
        </p:nvSpPr>
        <p:spPr bwMode="auto">
          <a:xfrm>
            <a:off x="4800600" y="5613400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Mặt </a:t>
            </a:r>
          </a:p>
        </p:txBody>
      </p:sp>
      <p:sp>
        <p:nvSpPr>
          <p:cNvPr id="57" name="Text Box 59"/>
          <p:cNvSpPr txBox="1">
            <a:spLocks noChangeArrowheads="1"/>
          </p:cNvSpPr>
          <p:nvPr/>
        </p:nvSpPr>
        <p:spPr bwMode="auto">
          <a:xfrm>
            <a:off x="5486400" y="5613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800" b="1" i="1">
                <a:latin typeface="Times New Roman" pitchFamily="18" charset="0"/>
              </a:rPr>
              <a:t>trời</a:t>
            </a:r>
          </a:p>
        </p:txBody>
      </p:sp>
      <p:sp>
        <p:nvSpPr>
          <p:cNvPr id="58" name="Text Box 60"/>
          <p:cNvSpPr txBox="1">
            <a:spLocks noChangeArrowheads="1"/>
          </p:cNvSpPr>
          <p:nvPr/>
        </p:nvSpPr>
        <p:spPr bwMode="auto">
          <a:xfrm>
            <a:off x="6273800" y="56134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</a:rPr>
              <a:t>xanh của tôi.</a:t>
            </a: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1752600" y="990600"/>
            <a:ext cx="601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Mặt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trời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xanh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rgbClr val="99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00"/>
                </a:solidFill>
                <a:latin typeface="Times New Roman" pitchFamily="18" charset="0"/>
              </a:rPr>
              <a:t>tôi</a:t>
            </a:r>
            <a:endParaRPr lang="en-US" sz="3600" b="1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65" name="AutoShape 72"/>
          <p:cNvSpPr>
            <a:spLocks noChangeArrowheads="1"/>
          </p:cNvSpPr>
          <p:nvPr/>
        </p:nvSpPr>
        <p:spPr bwMode="auto">
          <a:xfrm>
            <a:off x="228600" y="0"/>
            <a:ext cx="3962400" cy="990600"/>
          </a:xfrm>
          <a:prstGeom prst="horizontalScroll">
            <a:avLst>
              <a:gd name="adj" fmla="val 2173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lòng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6" grpId="0"/>
      <p:bldP spid="22" grpId="0"/>
      <p:bldP spid="23" grpId="0"/>
      <p:bldP spid="25" grpId="0"/>
      <p:bldP spid="28" grpId="0"/>
      <p:bldP spid="29" grpId="0"/>
      <p:bldP spid="31" grpId="0"/>
      <p:bldP spid="35" grpId="0"/>
      <p:bldP spid="36" grpId="0"/>
      <p:bldP spid="38" grpId="0"/>
      <p:bldP spid="41" grpId="0"/>
      <p:bldP spid="42" grpId="0"/>
      <p:bldP spid="44" grpId="0"/>
      <p:bldP spid="47" grpId="0"/>
      <p:bldP spid="48" grpId="0"/>
      <p:bldP spid="52" grpId="0"/>
      <p:bldP spid="55" grpId="0"/>
      <p:bldP spid="56" grpId="0"/>
      <p:bldP spid="58" grpId="0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762000" y="2514600"/>
            <a:ext cx="7467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Thi đọc thuộc lòng bài thơ</a:t>
            </a:r>
          </a:p>
        </p:txBody>
      </p:sp>
      <p:pic>
        <p:nvPicPr>
          <p:cNvPr id="6" name="Picture 14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40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" y="11875"/>
            <a:ext cx="4363475" cy="347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36743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4" y="-1"/>
            <a:ext cx="4776565" cy="34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5" y="3488377"/>
            <a:ext cx="4808472" cy="336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65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vi-V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5800" y="-533400"/>
            <a:ext cx="14630400" cy="9144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7649" y="42552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65" y="179302"/>
            <a:ext cx="7766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70C0"/>
              </a:solidFill>
            </a:endParaRPr>
          </a:p>
        </p:txBody>
      </p:sp>
      <p:pic>
        <p:nvPicPr>
          <p:cNvPr id="10" name="Picture 22" descr="C:\Users\PC\Pictures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6378"/>
            <a:ext cx="8382000" cy="562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741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34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415328" y="1095382"/>
            <a:ext cx="863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40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162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Hoạt động tiếp nối</a:t>
            </a:r>
            <a:endParaRPr lang="vi-VN" sz="3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09600" y="5334000"/>
            <a:ext cx="76962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60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Chuẩn bị bài sau</a:t>
            </a:r>
            <a:endParaRPr lang="vi-VN" sz="6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FF">
                      <a:alpha val="57001"/>
                    </a:srgbClr>
                  </a:gs>
                  <a:gs pos="100000">
                    <a:srgbClr val="FFFF00"/>
                  </a:gs>
                </a:gsLst>
                <a:lin ang="27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2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 descr="C:\Users\PC\Pictures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575"/>
            <a:ext cx="8882062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7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05200" y="1981200"/>
            <a:ext cx="2819400" cy="838200"/>
          </a:xfrm>
          <a:prstGeom prst="roundRect">
            <a:avLst/>
          </a:prstGeom>
          <a:solidFill>
            <a:srgbClr val="9900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/>
              <a:t>MỤC TIÊU BÀI HỌC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62100" y="2971800"/>
            <a:ext cx="6629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nl-NL" altLang="en-US" sz="3600" b="1">
                <a:latin typeface="Times New Roman" panose="02020603050405020304" pitchFamily="18" charset="0"/>
                <a:cs typeface="Calibri" panose="020F0502020204030204" pitchFamily="34" charset="0"/>
              </a:rPr>
              <a:t>Đọc đúng câu, đoạn, ngắt nghỉ hơi đúng chỗ, hiểu nghĩa từ khó</a:t>
            </a:r>
          </a:p>
          <a:p>
            <a:pPr>
              <a:spcBef>
                <a:spcPct val="0"/>
              </a:spcBef>
            </a:pPr>
            <a:r>
              <a:rPr lang="nl-NL" altLang="en-US" sz="3600" b="1">
                <a:latin typeface="Times New Roman" panose="02020603050405020304" pitchFamily="18" charset="0"/>
                <a:cs typeface="Calibri" panose="020F0502020204030204" pitchFamily="34" charset="0"/>
              </a:rPr>
              <a:t>Hiểu nội dung bài</a:t>
            </a:r>
            <a:endParaRPr lang="en-US" altLang="en-US" sz="36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86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28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762000"/>
            <a:ext cx="470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371600"/>
            <a:ext cx="4419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63" y="2190008"/>
            <a:ext cx="39319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464" y="4419600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209800"/>
            <a:ext cx="37144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5038818" y="4419600"/>
            <a:ext cx="36439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>
            <a:extLst>
              <a:ext uri="{FF2B5EF4-FFF2-40B4-BE49-F238E27FC236}">
                <a16:creationId xmlns="" xmlns:a16="http://schemas.microsoft.com/office/drawing/2014/main" id="{09701CCA-26D0-4158-B852-3A929B989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="" xmlns:a16="http://schemas.microsoft.com/office/drawing/2014/main" id="{A0C252EA-DB1B-4382-AE11-FD9A79996BB6}"/>
              </a:ext>
            </a:extLst>
          </p:cNvPr>
          <p:cNvSpPr txBox="1">
            <a:spLocks/>
          </p:cNvSpPr>
          <p:nvPr/>
        </p:nvSpPr>
        <p:spPr bwMode="auto">
          <a:xfrm>
            <a:off x="900113" y="2565400"/>
            <a:ext cx="7308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</a:t>
            </a:r>
            <a:r>
              <a:rPr kumimoji="0" lang="en-US" altLang="en-US" sz="7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53238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endParaRPr lang="vi-VN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7691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05000"/>
            <a:ext cx="35573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ngời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78531" y="1967346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67201" y="2438400"/>
            <a:ext cx="111572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00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378531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73535" y="3276600"/>
            <a:ext cx="126669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00401" y="4191000"/>
            <a:ext cx="89064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886200" y="45720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594266" y="5029200"/>
            <a:ext cx="10786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743200" y="53340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038600" y="53340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114800" y="5334000"/>
            <a:ext cx="142195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543800" y="1905000"/>
            <a:ext cx="152400" cy="3671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8153400" y="2438400"/>
            <a:ext cx="1524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8001000" y="2895600"/>
            <a:ext cx="1524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8382000" y="3276600"/>
            <a:ext cx="128384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8446192" y="3276600"/>
            <a:ext cx="164408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66294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705600" y="4038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80772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153400" y="4038600"/>
            <a:ext cx="228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2209800" y="2438400"/>
            <a:ext cx="76200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19400" y="2895600"/>
            <a:ext cx="76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33600" y="3276600"/>
            <a:ext cx="1524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57500" y="3200400"/>
            <a:ext cx="95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828800" y="1905000"/>
            <a:ext cx="152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47800" y="4038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866900" y="494607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48400" y="1984663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019800" y="28194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477000" y="32766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810500" y="45339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8408092" y="4991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984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122227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010400" y="5372100"/>
            <a:ext cx="76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85900" y="3657600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2000" y="53340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524000" y="5806045"/>
            <a:ext cx="1295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953000" y="2798618"/>
            <a:ext cx="876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096000" y="3235036"/>
            <a:ext cx="65474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96000" y="36576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924550" y="4533900"/>
            <a:ext cx="723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858000" y="45339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477000" y="4946073"/>
            <a:ext cx="1409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267450" y="53721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05400" y="57912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1" name="Text Box 7">
            <a:extLst>
              <a:ext uri="{FF2B5EF4-FFF2-40B4-BE49-F238E27FC236}">
                <a16:creationId xmlns="" xmlns:a16="http://schemas.microsoft.com/office/drawing/2014/main" id="{2AE53176-8D0D-4BDE-9C4D-99598BE6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Giải nghĩa từ: </a:t>
            </a:r>
          </a:p>
        </p:txBody>
      </p:sp>
      <p:sp>
        <p:nvSpPr>
          <p:cNvPr id="5133" name="Text Box 13">
            <a:hlinkClick r:id="rId2" action="ppaction://hlinksldjump"/>
            <a:extLst>
              <a:ext uri="{FF2B5EF4-FFF2-40B4-BE49-F238E27FC236}">
                <a16:creationId xmlns="" xmlns:a16="http://schemas.microsoft.com/office/drawing/2014/main" id="{261121C8-E74E-4BA2-8C08-B74176D6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34" name="Text Box 14">
            <a:hlinkClick r:id="rId2" action="ppaction://hlinksldjump"/>
            <a:extLst>
              <a:ext uri="{FF2B5EF4-FFF2-40B4-BE49-F238E27FC236}">
                <a16:creationId xmlns="" xmlns:a16="http://schemas.microsoft.com/office/drawing/2014/main" id="{6050EB89-1EDD-47EE-964E-2671730C0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-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Thảm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cỏ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1" grpId="0"/>
      <p:bldP spid="5133" grpId="0"/>
      <p:bldP spid="5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ây%20c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53244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3962400" y="6019800"/>
            <a:ext cx="18288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</a:rPr>
              <a:t>     Cọ</a:t>
            </a:r>
          </a:p>
        </p:txBody>
      </p:sp>
    </p:spTree>
    <p:extLst>
      <p:ext uri="{BB962C8B-B14F-4D97-AF65-F5344CB8AC3E}">
        <p14:creationId xmlns:p14="http://schemas.microsoft.com/office/powerpoint/2010/main" val="16086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708</Words>
  <Application>Microsoft Office PowerPoint</Application>
  <PresentationFormat>On-screen Show (4:3)</PresentationFormat>
  <Paragraphs>149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SimSun</vt:lpstr>
      <vt:lpstr>.VnTimeH</vt:lpstr>
      <vt:lpstr>Arial</vt:lpstr>
      <vt:lpstr>Calibri</vt:lpstr>
      <vt:lpstr>Times New Roman</vt:lpstr>
      <vt:lpstr>Chủ đề của Office</vt:lpstr>
      <vt:lpstr>Office Theme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74</cp:revision>
  <dcterms:created xsi:type="dcterms:W3CDTF">2006-08-16T00:00:00Z</dcterms:created>
  <dcterms:modified xsi:type="dcterms:W3CDTF">2022-05-05T05:07:12Z</dcterms:modified>
</cp:coreProperties>
</file>