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310" r:id="rId2"/>
    <p:sldId id="293" r:id="rId3"/>
    <p:sldId id="294" r:id="rId4"/>
    <p:sldId id="295" r:id="rId5"/>
    <p:sldId id="296" r:id="rId6"/>
    <p:sldId id="297" r:id="rId7"/>
    <p:sldId id="298" r:id="rId8"/>
    <p:sldId id="299" r:id="rId9"/>
    <p:sldId id="300" r:id="rId10"/>
    <p:sldId id="301" r:id="rId11"/>
    <p:sldId id="302" r:id="rId12"/>
    <p:sldId id="311" r:id="rId13"/>
    <p:sldId id="285" r:id="rId14"/>
    <p:sldId id="303" r:id="rId15"/>
    <p:sldId id="257" r:id="rId16"/>
    <p:sldId id="304" r:id="rId17"/>
    <p:sldId id="291" r:id="rId18"/>
    <p:sldId id="276" r:id="rId19"/>
    <p:sldId id="288" r:id="rId20"/>
    <p:sldId id="271" r:id="rId21"/>
    <p:sldId id="305" r:id="rId22"/>
    <p:sldId id="269" r:id="rId23"/>
    <p:sldId id="278" r:id="rId24"/>
    <p:sldId id="287" r:id="rId25"/>
    <p:sldId id="272" r:id="rId26"/>
    <p:sldId id="275" r:id="rId27"/>
    <p:sldId id="306" r:id="rId28"/>
    <p:sldId id="307" r:id="rId29"/>
    <p:sldId id="308" r:id="rId30"/>
    <p:sldId id="309" r:id="rId31"/>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663300"/>
    <a:srgbClr val="FFEB71"/>
    <a:srgbClr val="FFEFAB"/>
    <a:srgbClr val="FFD937"/>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54"/>
    <p:restoredTop sz="95033" autoAdjust="0"/>
  </p:normalViewPr>
  <p:slideViewPr>
    <p:cSldViewPr showGuides="1">
      <p:cViewPr varScale="1">
        <p:scale>
          <a:sx n="60" d="100"/>
          <a:sy n="60" d="100"/>
        </p:scale>
        <p:origin x="821" y="48"/>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C4A5F423-70A2-452B-A14A-AE43D37C5593}"/>
    <pc:docChg chg="custSel addSld delSld modSld sldOrd">
      <pc:chgData name="Thao Phuong" userId="dd1b873d0ed009f0" providerId="LiveId" clId="{C4A5F423-70A2-452B-A14A-AE43D37C5593}" dt="2022-05-03T07:01:24.730" v="242" actId="404"/>
      <pc:docMkLst>
        <pc:docMk/>
      </pc:docMkLst>
      <pc:sldChg chg="del">
        <pc:chgData name="Thao Phuong" userId="dd1b873d0ed009f0" providerId="LiveId" clId="{C4A5F423-70A2-452B-A14A-AE43D37C5593}" dt="2022-05-03T06:58:01.640" v="117" actId="47"/>
        <pc:sldMkLst>
          <pc:docMk/>
          <pc:sldMk cId="0" sldId="256"/>
        </pc:sldMkLst>
      </pc:sldChg>
      <pc:sldChg chg="delSp modSp mod delAnim">
        <pc:chgData name="Thao Phuong" userId="dd1b873d0ed009f0" providerId="LiveId" clId="{C4A5F423-70A2-452B-A14A-AE43D37C5593}" dt="2022-05-03T07:00:12.117" v="218" actId="404"/>
        <pc:sldMkLst>
          <pc:docMk/>
          <pc:sldMk cId="1603167490" sldId="302"/>
        </pc:sldMkLst>
        <pc:spChg chg="mod">
          <ac:chgData name="Thao Phuong" userId="dd1b873d0ed009f0" providerId="LiveId" clId="{C4A5F423-70A2-452B-A14A-AE43D37C5593}" dt="2022-05-03T07:00:12.117" v="218" actId="404"/>
          <ac:spMkLst>
            <pc:docMk/>
            <pc:sldMk cId="1603167490" sldId="302"/>
            <ac:spMk id="2056" creationId="{00000000-0000-0000-0000-000000000000}"/>
          </ac:spMkLst>
        </pc:spChg>
        <pc:picChg chg="del">
          <ac:chgData name="Thao Phuong" userId="dd1b873d0ed009f0" providerId="LiveId" clId="{C4A5F423-70A2-452B-A14A-AE43D37C5593}" dt="2022-05-03T06:58:23.057" v="119" actId="478"/>
          <ac:picMkLst>
            <pc:docMk/>
            <pc:sldMk cId="1603167490" sldId="302"/>
            <ac:picMk id="2084" creationId="{00000000-0000-0000-0000-000000000000}"/>
          </ac:picMkLst>
        </pc:picChg>
      </pc:sldChg>
      <pc:sldChg chg="addSp modSp new mod ord">
        <pc:chgData name="Thao Phuong" userId="dd1b873d0ed009f0" providerId="LiveId" clId="{C4A5F423-70A2-452B-A14A-AE43D37C5593}" dt="2022-05-03T06:58:00.103" v="116"/>
        <pc:sldMkLst>
          <pc:docMk/>
          <pc:sldMk cId="3937433607" sldId="310"/>
        </pc:sldMkLst>
        <pc:spChg chg="add mod">
          <ac:chgData name="Thao Phuong" userId="dd1b873d0ed009f0" providerId="LiveId" clId="{C4A5F423-70A2-452B-A14A-AE43D37C5593}" dt="2022-05-03T06:57:56.577" v="114" actId="20577"/>
          <ac:spMkLst>
            <pc:docMk/>
            <pc:sldMk cId="3937433607" sldId="310"/>
            <ac:spMk id="6" creationId="{251A439F-220B-A353-0655-EA5ABEF9DA9A}"/>
          </ac:spMkLst>
        </pc:spChg>
        <pc:picChg chg="add mod">
          <ac:chgData name="Thao Phuong" userId="dd1b873d0ed009f0" providerId="LiveId" clId="{C4A5F423-70A2-452B-A14A-AE43D37C5593}" dt="2022-05-03T06:57:08.194" v="4" actId="14100"/>
          <ac:picMkLst>
            <pc:docMk/>
            <pc:sldMk cId="3937433607" sldId="310"/>
            <ac:picMk id="4" creationId="{6B9C0820-27D1-8BCD-2B43-0B461312B08E}"/>
          </ac:picMkLst>
        </pc:picChg>
        <pc:picChg chg="add mod">
          <ac:chgData name="Thao Phuong" userId="dd1b873d0ed009f0" providerId="LiveId" clId="{C4A5F423-70A2-452B-A14A-AE43D37C5593}" dt="2022-05-03T06:57:17.477" v="6" actId="14100"/>
          <ac:picMkLst>
            <pc:docMk/>
            <pc:sldMk cId="3937433607" sldId="310"/>
            <ac:picMk id="5" creationId="{30E5AD52-8CF8-D732-7906-F6570E01221C}"/>
          </ac:picMkLst>
        </pc:picChg>
      </pc:sldChg>
      <pc:sldChg chg="modSp new mod">
        <pc:chgData name="Thao Phuong" userId="dd1b873d0ed009f0" providerId="LiveId" clId="{C4A5F423-70A2-452B-A14A-AE43D37C5593}" dt="2022-05-03T07:01:24.730" v="242" actId="404"/>
        <pc:sldMkLst>
          <pc:docMk/>
          <pc:sldMk cId="1915947401" sldId="311"/>
        </pc:sldMkLst>
        <pc:spChg chg="mod">
          <ac:chgData name="Thao Phuong" userId="dd1b873d0ed009f0" providerId="LiveId" clId="{C4A5F423-70A2-452B-A14A-AE43D37C5593}" dt="2022-05-03T07:01:05.837" v="241" actId="207"/>
          <ac:spMkLst>
            <pc:docMk/>
            <pc:sldMk cId="1915947401" sldId="311"/>
            <ac:spMk id="2" creationId="{F4BD98AE-9887-4269-AB30-0DE0DB5A3F65}"/>
          </ac:spMkLst>
        </pc:spChg>
        <pc:spChg chg="mod">
          <ac:chgData name="Thao Phuong" userId="dd1b873d0ed009f0" providerId="LiveId" clId="{C4A5F423-70A2-452B-A14A-AE43D37C5593}" dt="2022-05-03T07:01:24.730" v="242" actId="404"/>
          <ac:spMkLst>
            <pc:docMk/>
            <pc:sldMk cId="1915947401" sldId="311"/>
            <ac:spMk id="3" creationId="{F909C8E7-A509-A53D-D8A2-FE3E29785C7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1424535384"/>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718759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43379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2857197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23</a:t>
            </a:fld>
            <a:endParaRPr lang="zh-CN" sz="1200" dirty="0"/>
          </a:p>
        </p:txBody>
      </p:sp>
    </p:spTree>
    <p:extLst>
      <p:ext uri="{BB962C8B-B14F-4D97-AF65-F5344CB8AC3E}">
        <p14:creationId xmlns:p14="http://schemas.microsoft.com/office/powerpoint/2010/main" val="3223532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4073500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86675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26</a:t>
            </a:fld>
            <a:endParaRPr lang="zh-CN" sz="1200" dirty="0"/>
          </a:p>
        </p:txBody>
      </p:sp>
    </p:spTree>
    <p:extLst>
      <p:ext uri="{BB962C8B-B14F-4D97-AF65-F5344CB8AC3E}">
        <p14:creationId xmlns:p14="http://schemas.microsoft.com/office/powerpoint/2010/main" val="761154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247331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231613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1683342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516025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3312349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1660202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1040652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ln/>
        </p:spPr>
      </p:sp>
      <p:sp>
        <p:nvSpPr>
          <p:cNvPr id="81923" name="文本占位符 819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59638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3033482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9.gif"/><Relationship Id="rId7" Type="http://schemas.openxmlformats.org/officeDocument/2006/relationships/image" Target="../media/image11.gif"/><Relationship Id="rId2" Type="http://schemas.openxmlformats.org/officeDocument/2006/relationships/image" Target="../media/image18.gif"/><Relationship Id="rId1" Type="http://schemas.openxmlformats.org/officeDocument/2006/relationships/slideLayout" Target="../slideLayouts/slideLayout1.xml"/><Relationship Id="rId6" Type="http://schemas.openxmlformats.org/officeDocument/2006/relationships/image" Target="../media/image22.gif"/><Relationship Id="rId5" Type="http://schemas.openxmlformats.org/officeDocument/2006/relationships/image" Target="../media/image21.gif"/><Relationship Id="rId10" Type="http://schemas.openxmlformats.org/officeDocument/2006/relationships/image" Target="../media/image24.gif"/><Relationship Id="rId4" Type="http://schemas.openxmlformats.org/officeDocument/2006/relationships/image" Target="../media/image20.gif"/><Relationship Id="rId9"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2.wav"/><Relationship Id="rId7"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gif"/><Relationship Id="rId11" Type="http://schemas.openxmlformats.org/officeDocument/2006/relationships/image" Target="../media/image16.gif"/><Relationship Id="rId5" Type="http://schemas.openxmlformats.org/officeDocument/2006/relationships/image" Target="../media/image10.gif"/><Relationship Id="rId10" Type="http://schemas.openxmlformats.org/officeDocument/2006/relationships/image" Target="../media/image15.gif"/><Relationship Id="rId4" Type="http://schemas.openxmlformats.org/officeDocument/2006/relationships/image" Target="../media/image9.png"/><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2.wav"/><Relationship Id="rId7"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16.gif"/><Relationship Id="rId9" Type="http://schemas.openxmlformats.org/officeDocument/2006/relationships/image" Target="../media/image13.gif"/></Relationships>
</file>

<file path=ppt/slides/_rels/slide7.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2.wav"/><Relationship Id="rId7"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16.gif"/><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audio" Target="../media/audio3.wav"/><Relationship Id="rId7" Type="http://schemas.openxmlformats.org/officeDocument/2006/relationships/image" Target="../media/image11.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png"/><Relationship Id="rId10" Type="http://schemas.openxmlformats.org/officeDocument/2006/relationships/image" Target="../media/image14.gif"/><Relationship Id="rId4" Type="http://schemas.openxmlformats.org/officeDocument/2006/relationships/image" Target="../media/image16.gif"/><Relationship Id="rId9" Type="http://schemas.openxmlformats.org/officeDocument/2006/relationships/image" Target="../media/image13.gif"/></Relationships>
</file>

<file path=ppt/slides/_rels/slide9.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7.gif"/><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5.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gif"/><Relationship Id="rId11" Type="http://schemas.openxmlformats.org/officeDocument/2006/relationships/image" Target="../media/image14.gif"/><Relationship Id="rId5" Type="http://schemas.openxmlformats.org/officeDocument/2006/relationships/audio" Target="../media/audio4.wav"/><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image" Target="../media/image11.gif"/><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1CDF-D700-4E20-FD4B-0BFA7B7143D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3E3441-BF38-CE4F-1AF1-C10D3545DB43}"/>
              </a:ext>
            </a:extLst>
          </p:cNvPr>
          <p:cNvSpPr>
            <a:spLocks noGrp="1"/>
          </p:cNvSpPr>
          <p:nvPr>
            <p:ph idx="1"/>
          </p:nvPr>
        </p:nvSpPr>
        <p:spPr/>
        <p:txBody>
          <a:bodyPr/>
          <a:lstStyle/>
          <a:p>
            <a:endParaRPr lang="en-US"/>
          </a:p>
        </p:txBody>
      </p:sp>
      <p:pic>
        <p:nvPicPr>
          <p:cNvPr id="4" name="图片 1">
            <a:extLst>
              <a:ext uri="{FF2B5EF4-FFF2-40B4-BE49-F238E27FC236}">
                <a16:creationId xmlns:a16="http://schemas.microsoft.com/office/drawing/2014/main" id="{6B9C0820-27D1-8BCD-2B43-0B461312B0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191"/>
          <a:stretch>
            <a:fillRect/>
          </a:stretch>
        </p:blipFill>
        <p:spPr bwMode="auto">
          <a:xfrm>
            <a:off x="-34925" y="0"/>
            <a:ext cx="16813213"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30E5AD52-8CF8-D732-7906-F6570E0122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251968" cy="12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a:extLst>
              <a:ext uri="{FF2B5EF4-FFF2-40B4-BE49-F238E27FC236}">
                <a16:creationId xmlns:a16="http://schemas.microsoft.com/office/drawing/2014/main" id="{251A439F-220B-A353-0655-EA5ABEF9DA9A}"/>
              </a:ext>
            </a:extLst>
          </p:cNvPr>
          <p:cNvSpPr txBox="1">
            <a:spLocks noChangeArrowheads="1"/>
          </p:cNvSpPr>
          <p:nvPr/>
        </p:nvSpPr>
        <p:spPr bwMode="auto">
          <a:xfrm>
            <a:off x="2484488" y="1417954"/>
            <a:ext cx="1116124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Trường</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Tiểu</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học</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Phúc</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Lợi</a:t>
            </a: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Tuần</a:t>
            </a:r>
            <a:r>
              <a:rPr lang="en-US" altLang="vi-VN" sz="3600" b="1" dirty="0">
                <a:solidFill>
                  <a:srgbClr val="FF0000"/>
                </a:solidFill>
                <a:latin typeface="Times New Roman" panose="02020603050405020304" pitchFamily="18" charset="0"/>
                <a:cs typeface="Times New Roman" panose="02020603050405020304" pitchFamily="18" charset="0"/>
              </a:rPr>
              <a:t> 32</a:t>
            </a:r>
          </a:p>
          <a:p>
            <a:pPr algn="ctr">
              <a:spcBef>
                <a:spcPct val="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Tự</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nhiên</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và</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xã</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hội</a:t>
            </a:r>
            <a:endParaRPr lang="en-US" altLang="vi-VN" sz="3600" b="1" dirty="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Ngày</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và</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đêm</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trên</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Trái</a:t>
            </a:r>
            <a:r>
              <a:rPr lang="en-US" altLang="vi-VN" sz="3600" b="1" dirty="0">
                <a:solidFill>
                  <a:srgbClr val="FF0000"/>
                </a:solidFill>
                <a:latin typeface="Times New Roman" panose="02020603050405020304" pitchFamily="18" charset="0"/>
                <a:cs typeface="Times New Roman" panose="02020603050405020304" pitchFamily="18" charset="0"/>
              </a:rPr>
              <a:t> </a:t>
            </a:r>
            <a:r>
              <a:rPr lang="en-US" altLang="vi-VN" sz="3600" b="1" dirty="0" err="1">
                <a:solidFill>
                  <a:srgbClr val="FF0000"/>
                </a:solidFill>
                <a:latin typeface="Times New Roman" panose="02020603050405020304" pitchFamily="18" charset="0"/>
                <a:cs typeface="Times New Roman" panose="02020603050405020304" pitchFamily="18" charset="0"/>
              </a:rPr>
              <a:t>Đất</a:t>
            </a:r>
            <a:endParaRPr lang="en-US" alt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433607"/>
      </p:ext>
    </p:extLst>
  </p:cSld>
  <p:clrMapOvr>
    <a:masterClrMapping/>
  </p:clrMapOvr>
  <p:transition advClick="0" advTm="300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53830" y="7024162"/>
            <a:ext cx="16815576" cy="243262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2762" y="3381934"/>
            <a:ext cx="464765" cy="4359168"/>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7860" y="2579057"/>
            <a:ext cx="422018" cy="3958232"/>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507" y="2022392"/>
            <a:ext cx="3095053" cy="1113329"/>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6642" y="1826770"/>
            <a:ext cx="2888293" cy="703604"/>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12" y="2670022"/>
            <a:ext cx="772886" cy="130515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445" y="4558172"/>
            <a:ext cx="1703633" cy="1146080"/>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7514369" y="348203"/>
            <a:ext cx="7474499" cy="2762021"/>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CẢM </a:t>
            </a:r>
            <a:r>
              <a:rPr lang="vi-VN" sz="3853">
                <a:solidFill>
                  <a:schemeClr val="tx1"/>
                </a:solidFill>
                <a:latin typeface="Tahoma" panose="020B0604030504040204" pitchFamily="34" charset="0"/>
                <a:ea typeface="Tahoma" panose="020B0604030504040204" pitchFamily="34" charset="0"/>
                <a:cs typeface="Tahoma" panose="020B0604030504040204" pitchFamily="34" charset="0"/>
              </a:rPr>
              <a:t>Ơ</a:t>
            </a: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3853">
                <a:solidFill>
                  <a:schemeClr val="tx1"/>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9010" y="7348270"/>
            <a:ext cx="2237925" cy="1039844"/>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2654" y="2884018"/>
            <a:ext cx="5212285" cy="4220817"/>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35" y="3322600"/>
            <a:ext cx="6341876" cy="4366712"/>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3853" y="2105670"/>
            <a:ext cx="9077893" cy="7351119"/>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96767" y="7051094"/>
            <a:ext cx="1756477" cy="1337020"/>
          </a:xfrm>
          <a:prstGeom prst="rect">
            <a:avLst/>
          </a:prstGeom>
        </p:spPr>
      </p:pic>
    </p:spTree>
    <p:extLst>
      <p:ext uri="{BB962C8B-B14F-4D97-AF65-F5344CB8AC3E}">
        <p14:creationId xmlns:p14="http://schemas.microsoft.com/office/powerpoint/2010/main" val="41594096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sp>
        <p:nvSpPr>
          <p:cNvPr id="2056" name="文本框 2055"/>
          <p:cNvSpPr txBox="1"/>
          <p:nvPr/>
        </p:nvSpPr>
        <p:spPr>
          <a:xfrm>
            <a:off x="1332360" y="1366946"/>
            <a:ext cx="14257584" cy="3046988"/>
          </a:xfrm>
          <a:prstGeom prst="rect">
            <a:avLst/>
          </a:prstGeom>
          <a:noFill/>
          <a:ln w="9525">
            <a:noFill/>
          </a:ln>
        </p:spPr>
        <p:txBody>
          <a:bodyPr wrap="square">
            <a:spAutoFit/>
          </a:bodyPr>
          <a:lstStyle/>
          <a:p>
            <a:pPr lvl="0" algn="ctr" defTabSz="1500505">
              <a:spcBef>
                <a:spcPct val="50000"/>
              </a:spcBef>
            </a:pP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Thứ</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sáu</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ngày</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6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tháng</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5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năm</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2022</a:t>
            </a:r>
          </a:p>
          <a:p>
            <a:pPr lvl="0" algn="ctr" defTabSz="1500505">
              <a:spcBef>
                <a:spcPct val="50000"/>
              </a:spcBef>
            </a:pP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Tự</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nhiên</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và</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xã</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hội</a:t>
            </a:r>
            <a:endPar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a:p>
            <a:pPr lvl="0" algn="ctr" defTabSz="1500505">
              <a:spcBef>
                <a:spcPct val="50000"/>
              </a:spcBef>
            </a:pP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Ngày</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và</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đêm</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trên</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Trái</a:t>
            </a:r>
            <a:r>
              <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800" b="1" dirty="0" err="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Đất</a:t>
            </a:r>
            <a:endParaRPr lang="en-US" altLang="zh-CN" sz="4800" b="1" dirty="0">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4"/>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5"/>
          <a:stretch>
            <a:fillRect/>
          </a:stretch>
        </p:blipFill>
        <p:spPr>
          <a:xfrm>
            <a:off x="12925425" y="417513"/>
            <a:ext cx="3457575" cy="1609725"/>
          </a:xfrm>
          <a:prstGeom prst="rect">
            <a:avLst/>
          </a:prstGeom>
          <a:noFill/>
          <a:ln w="9525">
            <a:noFill/>
          </a:ln>
        </p:spPr>
      </p:pic>
    </p:spTree>
    <p:extLst>
      <p:ext uri="{BB962C8B-B14F-4D97-AF65-F5344CB8AC3E}">
        <p14:creationId xmlns:p14="http://schemas.microsoft.com/office/powerpoint/2010/main" val="16031674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wipe(left)">
                                      <p:cBhvr>
                                        <p:cTn id="7" dur="500"/>
                                        <p:tgtEl>
                                          <p:spTgt spid="2056"/>
                                        </p:tgtEl>
                                      </p:cBhvr>
                                    </p:animEffect>
                                  </p:childTnLst>
                                </p:cTn>
                              </p:par>
                              <p:par>
                                <p:cTn id="8" presetID="2" presetClass="entr" presetSubtype="2" fill="hold" nodeType="withEffect">
                                  <p:stCondLst>
                                    <p:cond delay="0"/>
                                  </p:stCondLst>
                                  <p:childTnLst>
                                    <p:set>
                                      <p:cBhvr>
                                        <p:cTn id="9" dur="1" fill="hold">
                                          <p:stCondLst>
                                            <p:cond delay="0"/>
                                          </p:stCondLst>
                                        </p:cTn>
                                        <p:tgtEl>
                                          <p:spTgt spid="2078"/>
                                        </p:tgtEl>
                                        <p:attrNameLst>
                                          <p:attrName>style.visibility</p:attrName>
                                        </p:attrNameLst>
                                      </p:cBhvr>
                                      <p:to>
                                        <p:strVal val="visible"/>
                                      </p:to>
                                    </p:set>
                                    <p:anim calcmode="lin" valueType="num">
                                      <p:cBhvr additive="base">
                                        <p:cTn id="10" dur="500" fill="hold"/>
                                        <p:tgtEl>
                                          <p:spTgt spid="2078"/>
                                        </p:tgtEl>
                                        <p:attrNameLst>
                                          <p:attrName>ppt_x</p:attrName>
                                        </p:attrNameLst>
                                      </p:cBhvr>
                                      <p:tavLst>
                                        <p:tav tm="0">
                                          <p:val>
                                            <p:strVal val="1+#ppt_w/2"/>
                                          </p:val>
                                        </p:tav>
                                        <p:tav tm="100000">
                                          <p:val>
                                            <p:strVal val="#ppt_x"/>
                                          </p:val>
                                        </p:tav>
                                      </p:tavLst>
                                    </p:anim>
                                    <p:anim calcmode="lin" valueType="num">
                                      <p:cBhvr additive="base">
                                        <p:cTn id="11" dur="500" fill="hold"/>
                                        <p:tgtEl>
                                          <p:spTgt spid="2078"/>
                                        </p:tgtEl>
                                        <p:attrNameLst>
                                          <p:attrName>ppt_y</p:attrName>
                                        </p:attrNameLst>
                                      </p:cBhvr>
                                      <p:tavLst>
                                        <p:tav tm="0">
                                          <p:val>
                                            <p:strVal val="#ppt_y"/>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088"/>
                                        </p:tgtEl>
                                        <p:attrNameLst>
                                          <p:attrName>style.visibility</p:attrName>
                                        </p:attrNameLst>
                                      </p:cBhvr>
                                      <p:to>
                                        <p:strVal val="visible"/>
                                      </p:to>
                                    </p:set>
                                    <p:animEffect transition="in" filter="fade">
                                      <p:cBhvr>
                                        <p:cTn id="14" dur="1000"/>
                                        <p:tgtEl>
                                          <p:spTgt spid="2088"/>
                                        </p:tgtEl>
                                      </p:cBhvr>
                                    </p:animEffect>
                                    <p:anim calcmode="lin" valueType="num">
                                      <p:cBhvr>
                                        <p:cTn id="15" dur="1000" fill="hold"/>
                                        <p:tgtEl>
                                          <p:spTgt spid="2088"/>
                                        </p:tgtEl>
                                        <p:attrNameLst>
                                          <p:attrName>ppt_x</p:attrName>
                                        </p:attrNameLst>
                                      </p:cBhvr>
                                      <p:tavLst>
                                        <p:tav tm="0">
                                          <p:val>
                                            <p:strVal val="#ppt_x"/>
                                          </p:val>
                                        </p:tav>
                                        <p:tav tm="100000">
                                          <p:val>
                                            <p:strVal val="#ppt_x"/>
                                          </p:val>
                                        </p:tav>
                                      </p:tavLst>
                                    </p:anim>
                                    <p:anim calcmode="lin" valueType="num">
                                      <p:cBhvr>
                                        <p:cTn id="16"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98AE-9887-4269-AB30-0DE0DB5A3F65}"/>
              </a:ext>
            </a:extLst>
          </p:cNvPr>
          <p:cNvSpPr>
            <a:spLocks noGrp="1"/>
          </p:cNvSpPr>
          <p:nvPr>
            <p:ph type="title"/>
          </p:nvPr>
        </p:nvSpPr>
        <p:spPr>
          <a:xfrm>
            <a:off x="4428704" y="273398"/>
            <a:ext cx="8229600" cy="1143000"/>
          </a:xfrm>
        </p:spPr>
        <p:txBody>
          <a:bodyPr/>
          <a:lstStyle/>
          <a:p>
            <a:r>
              <a:rPr lang="en-US" sz="6000" dirty="0">
                <a:solidFill>
                  <a:srgbClr val="FF0000"/>
                </a:solidFill>
                <a:latin typeface="Times New Roman" panose="02020603050405020304" pitchFamily="18" charset="0"/>
                <a:cs typeface="Times New Roman" panose="02020603050405020304" pitchFamily="18" charset="0"/>
              </a:rPr>
              <a:t>MỤC TIÊU</a:t>
            </a:r>
          </a:p>
        </p:txBody>
      </p:sp>
      <p:sp>
        <p:nvSpPr>
          <p:cNvPr id="3" name="Content Placeholder 2">
            <a:extLst>
              <a:ext uri="{FF2B5EF4-FFF2-40B4-BE49-F238E27FC236}">
                <a16:creationId xmlns:a16="http://schemas.microsoft.com/office/drawing/2014/main" id="{F909C8E7-A509-A53D-D8A2-FE3E29785C7D}"/>
              </a:ext>
            </a:extLst>
          </p:cNvPr>
          <p:cNvSpPr>
            <a:spLocks noGrp="1"/>
          </p:cNvSpPr>
          <p:nvPr>
            <p:ph idx="1"/>
          </p:nvPr>
        </p:nvSpPr>
        <p:spPr>
          <a:xfrm>
            <a:off x="457200" y="1600200"/>
            <a:ext cx="15924832" cy="4526280"/>
          </a:xfrm>
        </p:spPr>
        <p:txBody>
          <a:bodyPr/>
          <a:lstStyle/>
          <a:p>
            <a:pPr marL="0" indent="0" algn="just">
              <a:buNone/>
            </a:pPr>
            <a:r>
              <a:rPr lang="nl-NL" sz="4800" dirty="0">
                <a:effectLst/>
                <a:latin typeface="Times New Roman" panose="02020603050405020304" pitchFamily="18" charset="0"/>
                <a:ea typeface="Times New Roman" panose="02020603050405020304" pitchFamily="18" charset="0"/>
              </a:rPr>
              <a:t>- Biết sử dụng mô hình để nói về hiện tượng ngày và đêm trên Trái Đất. Biết một ngày có 24 giờ. Biết được mọi nơi trên Trái Đất đều có ngày và đêm kế tiếp nhau không ngừng.</a:t>
            </a:r>
            <a:endParaRPr lang="en-US" sz="4800" dirty="0">
              <a:effectLst/>
              <a:latin typeface="Times New Roman" panose="02020603050405020304" pitchFamily="18" charset="0"/>
              <a:ea typeface="Times New Roman" panose="02020603050405020304" pitchFamily="18" charset="0"/>
            </a:endParaRPr>
          </a:p>
          <a:p>
            <a:pPr marL="0" indent="0" algn="just">
              <a:buNone/>
            </a:pPr>
            <a:r>
              <a:rPr lang="nl-NL" sz="4800" dirty="0">
                <a:effectLst/>
                <a:latin typeface="Times New Roman" panose="02020603050405020304" pitchFamily="18" charset="0"/>
                <a:ea typeface="Times New Roman" panose="02020603050405020304" pitchFamily="18" charset="0"/>
              </a:rPr>
              <a:t>- Giải thích được hiện tượng ngày và đêm trên Trái Đất</a:t>
            </a:r>
            <a:endParaRPr lang="en-US" sz="4800" dirty="0">
              <a:effectLst/>
              <a:latin typeface="Times New Roman" panose="02020603050405020304" pitchFamily="18" charset="0"/>
              <a:ea typeface="Times New Roman" panose="02020603050405020304" pitchFamily="18" charset="0"/>
            </a:endParaRPr>
          </a:p>
          <a:p>
            <a:endParaRPr lang="en-US" sz="4800" dirty="0"/>
          </a:p>
        </p:txBody>
      </p:sp>
    </p:spTree>
    <p:extLst>
      <p:ext uri="{BB962C8B-B14F-4D97-AF65-F5344CB8AC3E}">
        <p14:creationId xmlns:p14="http://schemas.microsoft.com/office/powerpoint/2010/main" val="1915947401"/>
      </p:ext>
    </p:extLst>
  </p:cSld>
  <p:clrMapOvr>
    <a:masterClrMapping/>
  </p:clrMapOvr>
  <p:transition advClick="0" advTm="3000">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7093000" y="-590698"/>
            <a:ext cx="9264650" cy="10440988"/>
          </a:xfrm>
          <a:prstGeom prst="rect">
            <a:avLst/>
          </a:prstGeom>
          <a:noFill/>
          <a:ln w="9525">
            <a:noFill/>
          </a:ln>
        </p:spPr>
      </p:pic>
      <p:sp>
        <p:nvSpPr>
          <p:cNvPr id="2" name="TextBox 1"/>
          <p:cNvSpPr txBox="1"/>
          <p:nvPr/>
        </p:nvSpPr>
        <p:spPr>
          <a:xfrm>
            <a:off x="894508" y="1353518"/>
            <a:ext cx="5328592" cy="147732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a:solidFill>
                  <a:schemeClr val="accent1">
                    <a:lumMod val="50000"/>
                  </a:schemeClr>
                </a:solidFill>
                <a:latin typeface="Times New Roman" panose="02020603050405020304" pitchFamily="18" charset="0"/>
                <a:cs typeface="Times New Roman" panose="02020603050405020304" pitchFamily="18" charset="0"/>
              </a:rPr>
              <a:t>HĐ 1: </a:t>
            </a:r>
            <a:r>
              <a:rPr lang="en-US" altLang="vi-VN" b="1">
                <a:solidFill>
                  <a:schemeClr val="accent1">
                    <a:lumMod val="50000"/>
                  </a:schemeClr>
                </a:solidFill>
                <a:latin typeface="Times New Roman" pitchFamily="18" charset="0"/>
                <a:cs typeface="Times New Roman" panose="02020603050405020304" pitchFamily="18" charset="0"/>
              </a:rPr>
              <a:t>Giải thích hiện tượng ngày và đêm trên Trái Đất.</a:t>
            </a:r>
          </a:p>
          <a:p>
            <a:endParaRPr lang="en-US"/>
          </a:p>
        </p:txBody>
      </p:sp>
      <p:pic>
        <p:nvPicPr>
          <p:cNvPr id="3" name="Picture 2"/>
          <p:cNvPicPr>
            <a:picLocks noChangeAspect="1"/>
          </p:cNvPicPr>
          <p:nvPr/>
        </p:nvPicPr>
        <p:blipFill>
          <a:blip r:embed="rId5"/>
          <a:stretch>
            <a:fillRect/>
          </a:stretch>
        </p:blipFill>
        <p:spPr>
          <a:xfrm>
            <a:off x="89080" y="3513757"/>
            <a:ext cx="7291952" cy="5832649"/>
          </a:xfrm>
          <a:prstGeom prst="rect">
            <a:avLst/>
          </a:prstGeom>
          <a:ln>
            <a:noFill/>
          </a:ln>
          <a:effectLst>
            <a:softEdge rad="112500"/>
          </a:effectLst>
        </p:spPr>
      </p:pic>
      <p:sp>
        <p:nvSpPr>
          <p:cNvPr id="5" name="TextBox 4"/>
          <p:cNvSpPr txBox="1"/>
          <p:nvPr/>
        </p:nvSpPr>
        <p:spPr>
          <a:xfrm>
            <a:off x="2056558" y="3005926"/>
            <a:ext cx="3448148" cy="1015663"/>
          </a:xfrm>
          <a:prstGeom prst="rect">
            <a:avLst/>
          </a:prstGeom>
          <a:noFill/>
        </p:spPr>
        <p:txBody>
          <a:bodyPr wrap="square" rtlCol="0">
            <a:spAutoFit/>
          </a:bodyPr>
          <a:lstStyle/>
          <a:p>
            <a:r>
              <a:rPr lang="en-US" altLang="vi-VN" b="1">
                <a:solidFill>
                  <a:schemeClr val="accent1">
                    <a:lumMod val="50000"/>
                  </a:schemeClr>
                </a:solidFill>
                <a:latin typeface="Times New Roman" pitchFamily="18" charset="0"/>
              </a:rPr>
              <a:t>Quan sát tranh 1  </a:t>
            </a:r>
          </a:p>
          <a:p>
            <a:endParaRPr lang="en-US"/>
          </a:p>
        </p:txBody>
      </p:sp>
      <p:sp>
        <p:nvSpPr>
          <p:cNvPr id="6" name="TextBox 5"/>
          <p:cNvSpPr txBox="1"/>
          <p:nvPr/>
        </p:nvSpPr>
        <p:spPr>
          <a:xfrm>
            <a:off x="9139629" y="2690803"/>
            <a:ext cx="5544616" cy="3877985"/>
          </a:xfrm>
          <a:prstGeom prst="rect">
            <a:avLst/>
          </a:prstGeom>
          <a:noFill/>
        </p:spPr>
        <p:txBody>
          <a:bodyPr wrap="square" rtlCol="0">
            <a:spAutoFit/>
          </a:bodyPr>
          <a:lstStyle/>
          <a:p>
            <a:pPr algn="just"/>
            <a:r>
              <a:rPr lang="en-US" altLang="vi-VN" sz="5400" b="1">
                <a:solidFill>
                  <a:schemeClr val="accent1">
                    <a:lumMod val="50000"/>
                  </a:schemeClr>
                </a:solidFill>
                <a:latin typeface="Times New Roman" pitchFamily="18" charset="0"/>
              </a:rPr>
              <a:t>Tại sao bóng đèn không chiếu sáng được toàn bộ bề mặt quả địa cầu ?</a:t>
            </a:r>
          </a:p>
          <a:p>
            <a:pPr algn="just"/>
            <a:endParaRPr lang="en-US"/>
          </a:p>
        </p:txBody>
      </p:sp>
      <p:sp>
        <p:nvSpPr>
          <p:cNvPr id="10" name="Oval 9"/>
          <p:cNvSpPr/>
          <p:nvPr/>
        </p:nvSpPr>
        <p:spPr>
          <a:xfrm>
            <a:off x="6386513" y="3629174"/>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7093000" y="-590698"/>
            <a:ext cx="9264650" cy="10440988"/>
          </a:xfrm>
          <a:prstGeom prst="rect">
            <a:avLst/>
          </a:prstGeom>
          <a:noFill/>
          <a:ln w="9525">
            <a:noFill/>
          </a:ln>
        </p:spPr>
      </p:pic>
      <p:sp>
        <p:nvSpPr>
          <p:cNvPr id="2" name="TextBox 1"/>
          <p:cNvSpPr txBox="1"/>
          <p:nvPr/>
        </p:nvSpPr>
        <p:spPr>
          <a:xfrm>
            <a:off x="894508" y="1353518"/>
            <a:ext cx="5328592" cy="1477328"/>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a:solidFill>
                  <a:schemeClr val="accent1">
                    <a:lumMod val="50000"/>
                  </a:schemeClr>
                </a:solidFill>
                <a:latin typeface="Times New Roman" panose="02020603050405020304" pitchFamily="18" charset="0"/>
                <a:cs typeface="Times New Roman" panose="02020603050405020304" pitchFamily="18" charset="0"/>
              </a:rPr>
              <a:t>HĐ 1: </a:t>
            </a:r>
            <a:r>
              <a:rPr lang="en-US" altLang="vi-VN" b="1">
                <a:solidFill>
                  <a:schemeClr val="accent1">
                    <a:lumMod val="50000"/>
                  </a:schemeClr>
                </a:solidFill>
                <a:latin typeface="Times New Roman" pitchFamily="18" charset="0"/>
                <a:cs typeface="Times New Roman" panose="02020603050405020304" pitchFamily="18" charset="0"/>
              </a:rPr>
              <a:t>Giải thích hiện tượng ngày và đêm trên Trái Đất.</a:t>
            </a:r>
          </a:p>
          <a:p>
            <a:endParaRPr lang="en-US"/>
          </a:p>
        </p:txBody>
      </p:sp>
      <p:pic>
        <p:nvPicPr>
          <p:cNvPr id="3" name="Picture 2"/>
          <p:cNvPicPr>
            <a:picLocks noChangeAspect="1"/>
          </p:cNvPicPr>
          <p:nvPr/>
        </p:nvPicPr>
        <p:blipFill>
          <a:blip r:embed="rId5"/>
          <a:stretch>
            <a:fillRect/>
          </a:stretch>
        </p:blipFill>
        <p:spPr>
          <a:xfrm>
            <a:off x="89080" y="3513757"/>
            <a:ext cx="7291952" cy="5832649"/>
          </a:xfrm>
          <a:prstGeom prst="rect">
            <a:avLst/>
          </a:prstGeom>
          <a:ln>
            <a:noFill/>
          </a:ln>
          <a:effectLst>
            <a:softEdge rad="112500"/>
          </a:effectLst>
        </p:spPr>
      </p:pic>
      <p:sp>
        <p:nvSpPr>
          <p:cNvPr id="5" name="TextBox 4"/>
          <p:cNvSpPr txBox="1"/>
          <p:nvPr/>
        </p:nvSpPr>
        <p:spPr>
          <a:xfrm>
            <a:off x="2056558" y="3005926"/>
            <a:ext cx="3448148" cy="1015663"/>
          </a:xfrm>
          <a:prstGeom prst="rect">
            <a:avLst/>
          </a:prstGeom>
          <a:noFill/>
        </p:spPr>
        <p:txBody>
          <a:bodyPr wrap="square" rtlCol="0">
            <a:spAutoFit/>
          </a:bodyPr>
          <a:lstStyle/>
          <a:p>
            <a:r>
              <a:rPr lang="en-US" altLang="vi-VN" b="1">
                <a:solidFill>
                  <a:schemeClr val="accent1">
                    <a:lumMod val="50000"/>
                  </a:schemeClr>
                </a:solidFill>
                <a:latin typeface="Times New Roman" pitchFamily="18" charset="0"/>
              </a:rPr>
              <a:t>Quan sát tranh </a:t>
            </a:r>
          </a:p>
          <a:p>
            <a:endParaRPr lang="en-US"/>
          </a:p>
        </p:txBody>
      </p:sp>
      <p:sp>
        <p:nvSpPr>
          <p:cNvPr id="6" name="TextBox 5"/>
          <p:cNvSpPr txBox="1"/>
          <p:nvPr/>
        </p:nvSpPr>
        <p:spPr>
          <a:xfrm>
            <a:off x="9260633" y="2090639"/>
            <a:ext cx="5544616" cy="5078313"/>
          </a:xfrm>
          <a:prstGeom prst="rect">
            <a:avLst/>
          </a:prstGeom>
          <a:noFill/>
        </p:spPr>
        <p:txBody>
          <a:bodyPr wrap="square" rtlCol="0">
            <a:spAutoFit/>
          </a:bodyPr>
          <a:lstStyle/>
          <a:p>
            <a:r>
              <a:rPr lang="en-US" altLang="vi-VN" sz="5400" b="1">
                <a:solidFill>
                  <a:schemeClr val="accent1">
                    <a:lumMod val="50000"/>
                  </a:schemeClr>
                </a:solidFill>
                <a:latin typeface="Times New Roman" pitchFamily="18" charset="0"/>
              </a:rPr>
              <a:t>Bóng đèn không chiếu sáng được toàn bộ bề mặt quả địa cầu vì quả địa cầu là hình cầu.</a:t>
            </a:r>
            <a:endParaRPr lang="en-US">
              <a:solidFill>
                <a:schemeClr val="accent1">
                  <a:lumMod val="50000"/>
                </a:schemeClr>
              </a:solidFill>
            </a:endParaRPr>
          </a:p>
        </p:txBody>
      </p:sp>
    </p:spTree>
    <p:extLst>
      <p:ext uri="{BB962C8B-B14F-4D97-AF65-F5344CB8AC3E}">
        <p14:creationId xmlns:p14="http://schemas.microsoft.com/office/powerpoint/2010/main" val="2070566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044328" y="155575"/>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540905" y="501244"/>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p:cNvSpPr txBox="1"/>
          <p:nvPr/>
        </p:nvSpPr>
        <p:spPr>
          <a:xfrm>
            <a:off x="4428704" y="2289622"/>
            <a:ext cx="5472608" cy="1569660"/>
          </a:xfrm>
          <a:prstGeom prst="rect">
            <a:avLst/>
          </a:prstGeom>
          <a:noFill/>
        </p:spPr>
        <p:txBody>
          <a:bodyPr wrap="square" rtlCol="0">
            <a:spAutoFit/>
          </a:bodyPr>
          <a:lstStyle/>
          <a:p>
            <a:r>
              <a:rPr lang="en-US" altLang="vi-VN" sz="3200" b="1">
                <a:solidFill>
                  <a:schemeClr val="tx1">
                    <a:lumMod val="75000"/>
                    <a:lumOff val="25000"/>
                  </a:schemeClr>
                </a:solidFill>
                <a:latin typeface="Times New Roman" pitchFamily="18" charset="0"/>
              </a:rPr>
              <a:t>Quan sát tranh 2 (SGK)</a:t>
            </a:r>
          </a:p>
          <a:p>
            <a:r>
              <a:rPr lang="en-US" altLang="vi-VN" sz="3200" b="1">
                <a:solidFill>
                  <a:schemeClr val="tx1">
                    <a:lumMod val="75000"/>
                    <a:lumOff val="25000"/>
                  </a:schemeClr>
                </a:solidFill>
                <a:latin typeface="Times New Roman" pitchFamily="18" charset="0"/>
              </a:rPr>
              <a:t>Thảo luận nhóm đôi :2 (phút)</a:t>
            </a:r>
          </a:p>
          <a:p>
            <a:endParaRPr lang="en-US" sz="3200"/>
          </a:p>
        </p:txBody>
      </p:sp>
      <p:pic>
        <p:nvPicPr>
          <p:cNvPr id="6" name="Picture 4" descr="Ngay va d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1312" y="4161830"/>
            <a:ext cx="5328592" cy="468052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10"/>
          <p:cNvSpPr txBox="1">
            <a:spLocks noChangeArrowheads="1"/>
          </p:cNvSpPr>
          <p:nvPr/>
        </p:nvSpPr>
        <p:spPr bwMode="auto">
          <a:xfrm>
            <a:off x="3352873" y="3393936"/>
            <a:ext cx="63230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b="1" dirty="0">
                <a:solidFill>
                  <a:schemeClr val="accent1">
                    <a:lumMod val="50000"/>
                  </a:schemeClr>
                </a:solidFill>
                <a:latin typeface="Times New Roman" pitchFamily="18" charset="0"/>
              </a:rPr>
              <a:t>1. </a:t>
            </a:r>
            <a:r>
              <a:rPr lang="en-US" altLang="vi-VN" b="1" dirty="0" err="1">
                <a:solidFill>
                  <a:schemeClr val="accent1">
                    <a:lumMod val="50000"/>
                  </a:schemeClr>
                </a:solidFill>
                <a:latin typeface="Times New Roman" pitchFamily="18" charset="0"/>
              </a:rPr>
              <a:t>Khoảng</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thời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gian</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Trái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Đất</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được</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Mặt</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Trời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chiếu</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sáng</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gọi</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là</a:t>
            </a:r>
            <a:r>
              <a:rPr lang="en-US" altLang="vi-VN" b="1" dirty="0">
                <a:solidFill>
                  <a:schemeClr val="accent1">
                    <a:lumMod val="50000"/>
                  </a:schemeClr>
                </a:solidFill>
                <a:latin typeface="Times New Roman" pitchFamily="18" charset="0"/>
              </a:rPr>
              <a:t> </a:t>
            </a:r>
            <a:r>
              <a:rPr lang="en-US" altLang="vi-VN" b="1" dirty="0" err="1">
                <a:solidFill>
                  <a:schemeClr val="accent1">
                    <a:lumMod val="50000"/>
                  </a:schemeClr>
                </a:solidFill>
                <a:latin typeface="Times New Roman" pitchFamily="18" charset="0"/>
              </a:rPr>
              <a:t>gì</a:t>
            </a:r>
            <a:r>
              <a:rPr lang="en-US" altLang="vi-VN" b="1" dirty="0">
                <a:solidFill>
                  <a:schemeClr val="accent1">
                    <a:lumMod val="50000"/>
                  </a:schemeClr>
                </a:solidFill>
                <a:latin typeface="Times New Roman" pitchFamily="18" charset="0"/>
              </a:rPr>
              <a:t>?</a:t>
            </a:r>
          </a:p>
        </p:txBody>
      </p:sp>
      <p:sp>
        <p:nvSpPr>
          <p:cNvPr id="9" name="Text Box 11"/>
          <p:cNvSpPr txBox="1">
            <a:spLocks noChangeArrowheads="1"/>
          </p:cNvSpPr>
          <p:nvPr/>
        </p:nvSpPr>
        <p:spPr bwMode="auto">
          <a:xfrm>
            <a:off x="3429074" y="4714954"/>
            <a:ext cx="62468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b="1">
                <a:solidFill>
                  <a:schemeClr val="accent1">
                    <a:lumMod val="50000"/>
                  </a:schemeClr>
                </a:solidFill>
                <a:latin typeface="Times New Roman" pitchFamily="18" charset="0"/>
              </a:rPr>
              <a:t>2. Khoảng Thời gian Trái đất không được Mặt Trời chiếu sáng gọi là gì ?</a:t>
            </a:r>
          </a:p>
        </p:txBody>
      </p:sp>
      <p:sp>
        <p:nvSpPr>
          <p:cNvPr id="4" name="Oval 3"/>
          <p:cNvSpPr/>
          <p:nvPr/>
        </p:nvSpPr>
        <p:spPr>
          <a:xfrm>
            <a:off x="14437816" y="4161830"/>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044328" y="155575"/>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540905" y="501244"/>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pic>
        <p:nvPicPr>
          <p:cNvPr id="6" name="Picture 4" descr="Ngay va d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1312" y="4161830"/>
            <a:ext cx="5328592" cy="468052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14437816" y="4161830"/>
            <a:ext cx="792088" cy="7848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1" name="Text Box 10"/>
          <p:cNvSpPr txBox="1">
            <a:spLocks noChangeArrowheads="1"/>
          </p:cNvSpPr>
          <p:nvPr/>
        </p:nvSpPr>
        <p:spPr bwMode="auto">
          <a:xfrm>
            <a:off x="3636617" y="2389213"/>
            <a:ext cx="626469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sz="4000" b="1" dirty="0">
                <a:solidFill>
                  <a:schemeClr val="accent1">
                    <a:lumMod val="50000"/>
                  </a:schemeClr>
                </a:solidFill>
                <a:latin typeface="Times New Roman" pitchFamily="18" charset="0"/>
              </a:rPr>
              <a:t>1. </a:t>
            </a:r>
            <a:r>
              <a:rPr lang="en-US" altLang="vi-VN" sz="4000" b="1" dirty="0" err="1">
                <a:solidFill>
                  <a:schemeClr val="accent1">
                    <a:lumMod val="50000"/>
                  </a:schemeClr>
                </a:solidFill>
                <a:latin typeface="Times New Roman" pitchFamily="18" charset="0"/>
              </a:rPr>
              <a:t>Khoảng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thời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gian</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Trái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Đất</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được</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Mặt</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chiếu</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sáng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gọi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là</a:t>
            </a:r>
            <a:r>
              <a:rPr lang="en-US" altLang="vi-VN" sz="4000" b="1" dirty="0">
                <a:solidFill>
                  <a:schemeClr val="accent1">
                    <a:lumMod val="50000"/>
                  </a:schemeClr>
                </a:solidFill>
                <a:latin typeface="Times New Roman" pitchFamily="18" charset="0"/>
              </a:rPr>
              <a:t> ban </a:t>
            </a:r>
            <a:r>
              <a:rPr lang="en-US" altLang="vi-VN" sz="4000" b="1" dirty="0" err="1">
                <a:solidFill>
                  <a:schemeClr val="accent1">
                    <a:lumMod val="50000"/>
                  </a:schemeClr>
                </a:solidFill>
                <a:latin typeface="Times New Roman" pitchFamily="18" charset="0"/>
              </a:rPr>
              <a:t>ngày</a:t>
            </a:r>
            <a:endParaRPr lang="en-US" altLang="vi-VN" sz="4000" b="1" dirty="0">
              <a:solidFill>
                <a:schemeClr val="accent1">
                  <a:lumMod val="50000"/>
                </a:schemeClr>
              </a:solidFill>
              <a:latin typeface="Times New Roman" pitchFamily="18" charset="0"/>
            </a:endParaRPr>
          </a:p>
        </p:txBody>
      </p:sp>
      <p:sp>
        <p:nvSpPr>
          <p:cNvPr id="12" name="Text Box 11"/>
          <p:cNvSpPr txBox="1">
            <a:spLocks noChangeArrowheads="1"/>
          </p:cNvSpPr>
          <p:nvPr/>
        </p:nvSpPr>
        <p:spPr bwMode="auto">
          <a:xfrm>
            <a:off x="3636616" y="4349284"/>
            <a:ext cx="596649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sz="4000" b="1" dirty="0">
                <a:solidFill>
                  <a:schemeClr val="accent1">
                    <a:lumMod val="50000"/>
                  </a:schemeClr>
                </a:solidFill>
                <a:latin typeface="Times New Roman" pitchFamily="18" charset="0"/>
              </a:rPr>
              <a:t>2. </a:t>
            </a:r>
            <a:r>
              <a:rPr lang="en-US" altLang="vi-VN" sz="4000" b="1" dirty="0" err="1">
                <a:solidFill>
                  <a:schemeClr val="accent1">
                    <a:lumMod val="50000"/>
                  </a:schemeClr>
                </a:solidFill>
                <a:latin typeface="Times New Roman" pitchFamily="18" charset="0"/>
              </a:rPr>
              <a:t>Khoảng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Thời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gian</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Trái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Đất</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không</a:t>
            </a:r>
            <a:r>
              <a:rPr lang="en-US" altLang="vi-VN" sz="4000" b="1" dirty="0">
                <a:solidFill>
                  <a:schemeClr val="accent1">
                    <a:lumMod val="50000"/>
                  </a:schemeClr>
                </a:solidFill>
                <a:latin typeface="Times New Roman" pitchFamily="18" charset="0"/>
              </a:rPr>
              <a:t> </a:t>
            </a:r>
            <a:r>
              <a:rPr lang="en-US" altLang="vi-VN" sz="4000" b="1" err="1">
                <a:solidFill>
                  <a:schemeClr val="accent1">
                    <a:lumMod val="50000"/>
                  </a:schemeClr>
                </a:solidFill>
                <a:latin typeface="Times New Roman" pitchFamily="18" charset="0"/>
              </a:rPr>
              <a:t>được</a:t>
            </a:r>
            <a:r>
              <a:rPr lang="en-US" altLang="vi-VN" sz="4000" b="1">
                <a:solidFill>
                  <a:schemeClr val="accent1">
                    <a:lumMod val="50000"/>
                  </a:schemeClr>
                </a:solidFill>
                <a:latin typeface="Times New Roman" pitchFamily="18" charset="0"/>
              </a:rPr>
              <a:t> Mặt</a:t>
            </a:r>
            <a:r>
              <a:rPr lang="en-US" altLang="vi-VN" sz="4000" b="1" dirty="0">
                <a:solidFill>
                  <a:schemeClr val="accent1">
                    <a:lumMod val="50000"/>
                  </a:schemeClr>
                </a:solidFill>
                <a:latin typeface="Times New Roman" pitchFamily="18" charset="0"/>
              </a:rPr>
              <a:t> </a:t>
            </a:r>
            <a:r>
              <a:rPr lang="en-US" altLang="vi-VN" sz="4000" b="1">
                <a:solidFill>
                  <a:schemeClr val="accent1">
                    <a:lumMod val="50000"/>
                  </a:schemeClr>
                </a:solidFill>
                <a:latin typeface="Times New Roman" pitchFamily="18" charset="0"/>
              </a:rPr>
              <a:t>Trời </a:t>
            </a:r>
            <a:r>
              <a:rPr lang="en-US" altLang="vi-VN" sz="4000" b="1" dirty="0" err="1">
                <a:solidFill>
                  <a:schemeClr val="accent1">
                    <a:lumMod val="50000"/>
                  </a:schemeClr>
                </a:solidFill>
                <a:latin typeface="Times New Roman" pitchFamily="18" charset="0"/>
              </a:rPr>
              <a:t>chiếu</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sáng</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gọi</a:t>
            </a:r>
            <a:r>
              <a:rPr lang="en-US" altLang="vi-VN" sz="4000" b="1" dirty="0">
                <a:solidFill>
                  <a:schemeClr val="accent1">
                    <a:lumMod val="50000"/>
                  </a:schemeClr>
                </a:solidFill>
                <a:latin typeface="Times New Roman" pitchFamily="18" charset="0"/>
              </a:rPr>
              <a:t> </a:t>
            </a:r>
            <a:r>
              <a:rPr lang="en-US" altLang="vi-VN" sz="4000" b="1" dirty="0" err="1">
                <a:solidFill>
                  <a:schemeClr val="accent1">
                    <a:lumMod val="50000"/>
                  </a:schemeClr>
                </a:solidFill>
                <a:latin typeface="Times New Roman" pitchFamily="18" charset="0"/>
              </a:rPr>
              <a:t>là</a:t>
            </a:r>
            <a:r>
              <a:rPr lang="en-US" altLang="vi-VN" sz="4000" b="1" dirty="0">
                <a:solidFill>
                  <a:schemeClr val="accent1">
                    <a:lumMod val="50000"/>
                  </a:schemeClr>
                </a:solidFill>
                <a:latin typeface="Times New Roman" pitchFamily="18" charset="0"/>
              </a:rPr>
              <a:t> ban </a:t>
            </a:r>
            <a:r>
              <a:rPr lang="en-US" altLang="vi-VN" sz="4000" b="1" dirty="0" err="1">
                <a:solidFill>
                  <a:schemeClr val="accent1">
                    <a:lumMod val="50000"/>
                  </a:schemeClr>
                </a:solidFill>
                <a:latin typeface="Times New Roman" pitchFamily="18" charset="0"/>
              </a:rPr>
              <a:t>đêm</a:t>
            </a:r>
            <a:endParaRPr lang="en-US" altLang="vi-VN" sz="4000" b="1" dirty="0">
              <a:solidFill>
                <a:schemeClr val="accent1">
                  <a:lumMod val="50000"/>
                </a:schemeClr>
              </a:solidFill>
              <a:latin typeface="Times New Roman" pitchFamily="18" charset="0"/>
            </a:endParaRPr>
          </a:p>
        </p:txBody>
      </p:sp>
    </p:spTree>
    <p:extLst>
      <p:ext uri="{BB962C8B-B14F-4D97-AF65-F5344CB8AC3E}">
        <p14:creationId xmlns:p14="http://schemas.microsoft.com/office/powerpoint/2010/main" val="1918942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21356" y="-302666"/>
            <a:ext cx="16775112" cy="9466262"/>
          </a:xfrm>
          <a:prstGeom prst="rect">
            <a:avLst/>
          </a:prstGeom>
          <a:noFill/>
          <a:ln w="9525">
            <a:noFill/>
          </a:ln>
        </p:spPr>
      </p:pic>
      <p:sp>
        <p:nvSpPr>
          <p:cNvPr id="2" name="TextBox 1"/>
          <p:cNvSpPr txBox="1"/>
          <p:nvPr/>
        </p:nvSpPr>
        <p:spPr>
          <a:xfrm>
            <a:off x="3564608" y="2649662"/>
            <a:ext cx="6048672" cy="4524315"/>
          </a:xfrm>
          <a:prstGeom prst="rect">
            <a:avLst/>
          </a:prstGeom>
          <a:noFill/>
        </p:spPr>
        <p:txBody>
          <a:bodyPr wrap="square" rtlCol="0">
            <a:spAutoFit/>
          </a:bodyPr>
          <a:lstStyle/>
          <a:p>
            <a:r>
              <a:rPr lang="en-US" sz="3200">
                <a:solidFill>
                  <a:schemeClr val="accent1">
                    <a:lumMod val="50000"/>
                  </a:schemeClr>
                </a:solidFill>
              </a:rPr>
              <a:t>GV cho HS lên bảng quan sát quả địa cầu và trả lời câu hỏi </a:t>
            </a:r>
          </a:p>
          <a:p>
            <a:pPr marL="457200" indent="-457200">
              <a:buFont typeface="Wingdings" panose="05000000000000000000" pitchFamily="2" charset="2"/>
              <a:buChar char="Ø"/>
            </a:pPr>
            <a:r>
              <a:rPr lang="en-US" sz="3200">
                <a:solidFill>
                  <a:schemeClr val="accent1">
                    <a:lumMod val="50000"/>
                  </a:schemeClr>
                </a:solidFill>
              </a:rPr>
              <a:t>Tìm vị trí của thủ đô Hà Nội</a:t>
            </a:r>
          </a:p>
          <a:p>
            <a:r>
              <a:rPr lang="en-US" sz="3200">
                <a:solidFill>
                  <a:schemeClr val="accent1">
                    <a:lumMod val="50000"/>
                  </a:schemeClr>
                </a:solidFill>
              </a:rPr>
              <a:t> ( Việt Nam) và thủ đô Lat Vegat</a:t>
            </a:r>
          </a:p>
          <a:p>
            <a:r>
              <a:rPr lang="en-US" sz="3200">
                <a:solidFill>
                  <a:schemeClr val="accent1">
                    <a:lumMod val="50000"/>
                  </a:schemeClr>
                </a:solidFill>
              </a:rPr>
              <a:t> ( Hoa Kì ) trên quả địa cầu</a:t>
            </a:r>
          </a:p>
          <a:p>
            <a:pPr marL="457200" indent="-457200">
              <a:buFont typeface="Wingdings" panose="05000000000000000000" pitchFamily="2" charset="2"/>
              <a:buChar char="Ø"/>
            </a:pPr>
            <a:r>
              <a:rPr lang="en-US" sz="3200">
                <a:solidFill>
                  <a:schemeClr val="accent1">
                    <a:lumMod val="50000"/>
                  </a:schemeClr>
                </a:solidFill>
              </a:rPr>
              <a:t>Khi Hà Nội là ban ngày thì La-ha-ba-na là ngày hay đêm ? Vì sao?</a:t>
            </a:r>
            <a:endParaRPr lang="vi-VN" sz="3200">
              <a:solidFill>
                <a:schemeClr val="accent1">
                  <a:lumMod val="50000"/>
                </a:schemeClr>
              </a:solidFill>
            </a:endParaRPr>
          </a:p>
          <a:p>
            <a:endParaRPr lang="vi-VN" sz="3200">
              <a:solidFill>
                <a:schemeClr val="accent1">
                  <a:lumMod val="50000"/>
                </a:schemeClr>
              </a:solidFill>
            </a:endParaRPr>
          </a:p>
        </p:txBody>
      </p:sp>
      <p:pic>
        <p:nvPicPr>
          <p:cNvPr id="3" name="Picture 2"/>
          <p:cNvPicPr>
            <a:picLocks noChangeAspect="1"/>
          </p:cNvPicPr>
          <p:nvPr/>
        </p:nvPicPr>
        <p:blipFill>
          <a:blip r:embed="rId4"/>
          <a:stretch>
            <a:fillRect/>
          </a:stretch>
        </p:blipFill>
        <p:spPr>
          <a:xfrm>
            <a:off x="9397256" y="2001590"/>
            <a:ext cx="5040560" cy="5323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7" name="图片 41996" descr="14"/>
          <p:cNvPicPr>
            <a:picLocks noChangeAspect="1"/>
          </p:cNvPicPr>
          <p:nvPr/>
        </p:nvPicPr>
        <p:blipFill>
          <a:blip r:embed="rId3"/>
          <a:stretch>
            <a:fillRect/>
          </a:stretch>
        </p:blipFill>
        <p:spPr>
          <a:xfrm>
            <a:off x="0" y="0"/>
            <a:ext cx="10009188" cy="9346406"/>
          </a:xfrm>
          <a:prstGeom prst="rect">
            <a:avLst/>
          </a:prstGeom>
          <a:noFill/>
          <a:ln w="9525">
            <a:noFill/>
          </a:ln>
        </p:spPr>
      </p:pic>
      <p:pic>
        <p:nvPicPr>
          <p:cNvPr id="2" name="Picture 1"/>
          <p:cNvPicPr>
            <a:picLocks noChangeAspect="1"/>
          </p:cNvPicPr>
          <p:nvPr/>
        </p:nvPicPr>
        <p:blipFill>
          <a:blip r:embed="rId4"/>
          <a:stretch>
            <a:fillRect/>
          </a:stretch>
        </p:blipFill>
        <p:spPr>
          <a:xfrm>
            <a:off x="9541272" y="0"/>
            <a:ext cx="7057132" cy="653809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Box 2"/>
          <p:cNvSpPr txBox="1"/>
          <p:nvPr/>
        </p:nvSpPr>
        <p:spPr>
          <a:xfrm>
            <a:off x="1332360" y="4953918"/>
            <a:ext cx="7344816" cy="1077218"/>
          </a:xfrm>
          <a:prstGeom prst="rect">
            <a:avLst/>
          </a:prstGeom>
          <a:noFill/>
        </p:spPr>
        <p:txBody>
          <a:bodyPr wrap="square" rtlCol="0">
            <a:spAutoFit/>
          </a:bodyPr>
          <a:lstStyle/>
          <a:p>
            <a:r>
              <a:rPr lang="en-US" sz="3200" b="1">
                <a:solidFill>
                  <a:schemeClr val="bg2">
                    <a:lumMod val="75000"/>
                  </a:schemeClr>
                </a:solidFill>
                <a:latin typeface="Times New Roman" panose="02020603050405020304" pitchFamily="18" charset="0"/>
                <a:cs typeface="Times New Roman" panose="02020603050405020304" pitchFamily="18" charset="0"/>
              </a:rPr>
              <a:t>Vì sao lại có hiện tượng ngày và đêm trên Trái đất?</a:t>
            </a:r>
            <a:endParaRPr lang="vi-VN"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60352" y="6031136"/>
            <a:ext cx="7776864" cy="3016210"/>
          </a:xfrm>
          <a:prstGeom prst="rect">
            <a:avLst/>
          </a:prstGeom>
          <a:noFill/>
        </p:spPr>
        <p:txBody>
          <a:bodyPr wrap="square" rtlCol="0">
            <a:spAutoFit/>
          </a:bodyPr>
          <a:lstStyle/>
          <a:p>
            <a:r>
              <a:rPr lang="en-US" sz="3200">
                <a:solidFill>
                  <a:schemeClr val="accent1">
                    <a:lumMod val="50000"/>
                  </a:schemeClr>
                </a:solidFill>
                <a:latin typeface="Times New Roman" panose="02020603050405020304" pitchFamily="18" charset="0"/>
                <a:cs typeface="Times New Roman" panose="02020603050405020304" pitchFamily="18" charset="0"/>
              </a:rPr>
              <a:t>  </a:t>
            </a:r>
            <a:r>
              <a:rPr lang="vi-VN" sz="3200">
                <a:solidFill>
                  <a:schemeClr val="accent1">
                    <a:lumMod val="50000"/>
                  </a:schemeClr>
                </a:solidFill>
                <a:latin typeface="Times New Roman" panose="02020603050405020304" pitchFamily="18" charset="0"/>
                <a:cs typeface="Times New Roman" panose="02020603050405020304" pitchFamily="18" charset="0"/>
              </a:rPr>
              <a:t>Vì Trái đất của chúng ta hình cầu nên mặt trời chỉ chiếu sáng một phần. Khoảng thời gian phần Trái đất được mặt trời chiếu sáng là ban ngày, phần còn lại không được chiếu sáng là ban đêm.</a:t>
            </a:r>
          </a:p>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997"/>
                                        </p:tgtEl>
                                        <p:attrNameLst>
                                          <p:attrName>style.visibility</p:attrName>
                                        </p:attrNameLst>
                                      </p:cBhvr>
                                      <p:to>
                                        <p:strVal val="visible"/>
                                      </p:to>
                                    </p:set>
                                    <p:animEffect transition="in" filter="barn(outVertical)">
                                      <p:cBhvr>
                                        <p:cTn id="7" dur="500"/>
                                        <p:tgtEl>
                                          <p:spTgt spid="4199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539750" y="-87312"/>
            <a:ext cx="15554325" cy="995045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2" name="TextBox 1"/>
          <p:cNvSpPr txBox="1"/>
          <p:nvPr/>
        </p:nvSpPr>
        <p:spPr>
          <a:xfrm>
            <a:off x="4572720" y="3753356"/>
            <a:ext cx="8496944" cy="3046988"/>
          </a:xfrm>
          <a:prstGeom prst="rect">
            <a:avLst/>
          </a:prstGeom>
          <a:noFill/>
        </p:spPr>
        <p:txBody>
          <a:bodyPr wrap="square" rtlCol="0">
            <a:spAutoFit/>
          </a:bodyPr>
          <a:lstStyle/>
          <a:p>
            <a:r>
              <a:rPr lang="en-US" sz="5400" b="1">
                <a:solidFill>
                  <a:schemeClr val="accent1">
                    <a:lumMod val="50000"/>
                  </a:schemeClr>
                </a:solidFill>
                <a:latin typeface="Times New Roman" panose="02020603050405020304" pitchFamily="18" charset="0"/>
                <a:cs typeface="Times New Roman" panose="02020603050405020304" pitchFamily="18" charset="0"/>
              </a:rPr>
              <a:t>Em hãy kể tên một số loài động vật thường hoạt động ban ngày và ban đêm?</a:t>
            </a:r>
            <a:endParaRPr lang="vi-VN" sz="5400" b="1">
              <a:solidFill>
                <a:schemeClr val="accent1">
                  <a:lumMod val="50000"/>
                </a:schemeClr>
              </a:solidFill>
              <a:latin typeface="Times New Roman" panose="02020603050405020304" pitchFamily="18" charset="0"/>
              <a:cs typeface="Times New Roman" panose="02020603050405020304" pitchFamily="18" charset="0"/>
            </a:endParaRPr>
          </a:p>
          <a:p>
            <a:endParaRPr lang="en-US">
              <a:solidFill>
                <a:schemeClr val="accent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4155" y="0"/>
            <a:ext cx="16734133" cy="9406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3492600" y="1569542"/>
            <a:ext cx="11711444" cy="4667047"/>
          </a:xfrm>
          <a:prstGeom prst="rect">
            <a:avLst/>
          </a:prstGeom>
          <a:noFill/>
        </p:spPr>
        <p:txBody>
          <a:bodyPr wrap="square" rtlCol="0">
            <a:spAutoFit/>
          </a:bodyPr>
          <a:lstStyle/>
          <a:p>
            <a:pPr algn="ctr" defTabSz="1258397" rtl="0" fontAlgn="auto">
              <a:spcBef>
                <a:spcPts val="0"/>
              </a:spcBef>
              <a:spcAft>
                <a:spcPts val="0"/>
              </a:spcAft>
              <a:defRPr/>
            </a:pP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KHỞI</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ĐỘNG</a:t>
            </a:r>
            <a:endPar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defTabSz="1258397" rtl="0" fontAlgn="auto">
              <a:spcBef>
                <a:spcPts val="0"/>
              </a:spcBef>
              <a:spcAft>
                <a:spcPts val="0"/>
              </a:spcAft>
              <a:defRPr/>
            </a:pP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TRÒ</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CHƠI</a:t>
            </a:r>
            <a:endPar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defTabSz="1258397" rtl="0" fontAlgn="auto">
              <a:spcBef>
                <a:spcPts val="0"/>
              </a:spcBef>
              <a:spcAft>
                <a:spcPts val="0"/>
              </a:spcAft>
              <a:defRPr/>
            </a:pP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CỨU</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LẤY</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CÁ</a:t>
            </a:r>
            <a:r>
              <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9909" b="1" dirty="0" err="1">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rPr>
              <a:t>VOI</a:t>
            </a:r>
            <a:endParaRPr lang="en-US" sz="9909" b="1" dirty="0">
              <a:ln w="38100">
                <a:solidFill>
                  <a:schemeClr val="tx1"/>
                </a:solidFill>
              </a:ln>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24208" y="-922460"/>
            <a:ext cx="670695" cy="670695"/>
          </a:xfrm>
          <a:prstGeom prst="rect">
            <a:avLst/>
          </a:prstGeom>
        </p:spPr>
      </p:pic>
    </p:spTree>
    <p:extLst>
      <p:ext uri="{BB962C8B-B14F-4D97-AF65-F5344CB8AC3E}">
        <p14:creationId xmlns:p14="http://schemas.microsoft.com/office/powerpoint/2010/main" val="3338436396"/>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图片 33799" descr="1-25"/>
          <p:cNvPicPr>
            <a:picLocks noChangeAspect="1"/>
          </p:cNvPicPr>
          <p:nvPr/>
        </p:nvPicPr>
        <p:blipFill>
          <a:blip r:embed="rId3"/>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4"/>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3"/>
          <a:stretch>
            <a:fillRect/>
          </a:stretch>
        </p:blipFill>
        <p:spPr>
          <a:xfrm>
            <a:off x="9240838" y="2073275"/>
            <a:ext cx="7356475" cy="7246938"/>
          </a:xfrm>
          <a:prstGeom prst="rect">
            <a:avLst/>
          </a:prstGeom>
          <a:noFill/>
          <a:ln w="9525">
            <a:noFill/>
          </a:ln>
        </p:spPr>
      </p:pic>
      <p:sp>
        <p:nvSpPr>
          <p:cNvPr id="2" name="TextBox 1"/>
          <p:cNvSpPr txBox="1"/>
          <p:nvPr/>
        </p:nvSpPr>
        <p:spPr>
          <a:xfrm>
            <a:off x="9829304" y="273398"/>
            <a:ext cx="5688632"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solidFill>
                  <a:schemeClr val="accent1">
                    <a:lumMod val="50000"/>
                  </a:schemeClr>
                </a:solidFill>
              </a:rPr>
              <a:t>1 SỐ LOÀI ĐỘNG VẬT SỐNG BAN NGÀY</a:t>
            </a:r>
          </a:p>
        </p:txBody>
      </p:sp>
      <p:sp>
        <p:nvSpPr>
          <p:cNvPr id="3" name="AutoShape 2" descr="Hệ động vật Việt Nam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5"/>
          <a:stretch>
            <a:fillRect/>
          </a:stretch>
        </p:blipFill>
        <p:spPr>
          <a:xfrm>
            <a:off x="9488299" y="1978883"/>
            <a:ext cx="6912768" cy="6768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6"/>
          <a:stretch>
            <a:fillRect/>
          </a:stretch>
        </p:blipFill>
        <p:spPr>
          <a:xfrm>
            <a:off x="4115489" y="946820"/>
            <a:ext cx="5255429" cy="4965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7"/>
          <a:stretch>
            <a:fillRect/>
          </a:stretch>
        </p:blipFill>
        <p:spPr>
          <a:xfrm>
            <a:off x="-1" y="5274148"/>
            <a:ext cx="4213225" cy="4213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p:cNvPicPr>
            <a:picLocks noChangeAspect="1"/>
          </p:cNvPicPr>
          <p:nvPr/>
        </p:nvPicPr>
        <p:blipFill>
          <a:blip r:embed="rId8"/>
          <a:stretch>
            <a:fillRect/>
          </a:stretch>
        </p:blipFill>
        <p:spPr>
          <a:xfrm>
            <a:off x="612775" y="471487"/>
            <a:ext cx="3483069" cy="3546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1404368" y="4305846"/>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chemeClr val="accent1">
                    <a:lumMod val="50000"/>
                  </a:schemeClr>
                </a:solidFill>
              </a:rPr>
              <a:t>Con vịt</a:t>
            </a:r>
          </a:p>
        </p:txBody>
      </p:sp>
      <p:sp>
        <p:nvSpPr>
          <p:cNvPr id="15" name="TextBox 14"/>
          <p:cNvSpPr txBox="1"/>
          <p:nvPr/>
        </p:nvSpPr>
        <p:spPr>
          <a:xfrm>
            <a:off x="5807299" y="6058713"/>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chemeClr val="accent1">
                    <a:lumMod val="50000"/>
                  </a:schemeClr>
                </a:solidFill>
              </a:rPr>
              <a:t>Con trâu</a:t>
            </a:r>
          </a:p>
        </p:txBody>
      </p:sp>
      <p:sp>
        <p:nvSpPr>
          <p:cNvPr id="16" name="TextBox 15"/>
          <p:cNvSpPr txBox="1"/>
          <p:nvPr/>
        </p:nvSpPr>
        <p:spPr>
          <a:xfrm>
            <a:off x="12044583" y="8766215"/>
            <a:ext cx="1800200"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chemeClr val="accent1">
                    <a:lumMod val="50000"/>
                  </a:schemeClr>
                </a:solidFill>
              </a:rPr>
              <a:t>Con voi</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p:cTn id="7" dur="1000" fill="hold"/>
                                        <p:tgtEl>
                                          <p:spTgt spid="33801"/>
                                        </p:tgtEl>
                                        <p:attrNameLst>
                                          <p:attrName>ppt_w</p:attrName>
                                        </p:attrNameLst>
                                      </p:cBhvr>
                                      <p:tavLst>
                                        <p:tav tm="0">
                                          <p:val>
                                            <p:fltVal val="0"/>
                                          </p:val>
                                        </p:tav>
                                        <p:tav tm="100000">
                                          <p:val>
                                            <p:strVal val="#ppt_w"/>
                                          </p:val>
                                        </p:tav>
                                      </p:tavLst>
                                    </p:anim>
                                    <p:anim calcmode="lin" valueType="num">
                                      <p:cBhvr>
                                        <p:cTn id="8" dur="1000" fill="hold"/>
                                        <p:tgtEl>
                                          <p:spTgt spid="33801"/>
                                        </p:tgtEl>
                                        <p:attrNameLst>
                                          <p:attrName>ppt_h</p:attrName>
                                        </p:attrNameLst>
                                      </p:cBhvr>
                                      <p:tavLst>
                                        <p:tav tm="0">
                                          <p:val>
                                            <p:fltVal val="0"/>
                                          </p:val>
                                        </p:tav>
                                        <p:tav tm="100000">
                                          <p:val>
                                            <p:strVal val="#ppt_h"/>
                                          </p:val>
                                        </p:tav>
                                      </p:tavLst>
                                    </p:anim>
                                    <p:anim calcmode="lin" valueType="num">
                                      <p:cBhvr>
                                        <p:cTn id="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0"/>
                                        </p:tgtEl>
                                        <p:attrNameLst>
                                          <p:attrName>style.visibility</p:attrName>
                                        </p:attrNameLst>
                                      </p:cBhvr>
                                      <p:to>
                                        <p:strVal val="visible"/>
                                      </p:to>
                                    </p:set>
                                    <p:anim calcmode="lin" valueType="num">
                                      <p:cBhvr>
                                        <p:cTn id="14" dur="1000" fill="hold"/>
                                        <p:tgtEl>
                                          <p:spTgt spid="33800"/>
                                        </p:tgtEl>
                                        <p:attrNameLst>
                                          <p:attrName>ppt_w</p:attrName>
                                        </p:attrNameLst>
                                      </p:cBhvr>
                                      <p:tavLst>
                                        <p:tav tm="0">
                                          <p:val>
                                            <p:fltVal val="0"/>
                                          </p:val>
                                        </p:tav>
                                        <p:tav tm="100000">
                                          <p:val>
                                            <p:strVal val="#ppt_w"/>
                                          </p:val>
                                        </p:tav>
                                      </p:tavLst>
                                    </p:anim>
                                    <p:anim calcmode="lin" valueType="num">
                                      <p:cBhvr>
                                        <p:cTn id="15" dur="1000" fill="hold"/>
                                        <p:tgtEl>
                                          <p:spTgt spid="33800"/>
                                        </p:tgtEl>
                                        <p:attrNameLst>
                                          <p:attrName>ppt_h</p:attrName>
                                        </p:attrNameLst>
                                      </p:cBhvr>
                                      <p:tavLst>
                                        <p:tav tm="0">
                                          <p:val>
                                            <p:fltVal val="0"/>
                                          </p:val>
                                        </p:tav>
                                        <p:tav tm="100000">
                                          <p:val>
                                            <p:strVal val="#ppt_h"/>
                                          </p:val>
                                        </p:tav>
                                      </p:tavLst>
                                    </p:anim>
                                    <p:anim calcmode="lin" valueType="num">
                                      <p:cBhvr>
                                        <p:cTn id="16"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2"/>
                                        </p:tgtEl>
                                        <p:attrNameLst>
                                          <p:attrName>style.visibility</p:attrName>
                                        </p:attrNameLst>
                                      </p:cBhvr>
                                      <p:to>
                                        <p:strVal val="visible"/>
                                      </p:to>
                                    </p:set>
                                    <p:anim calcmode="lin" valueType="num">
                                      <p:cBhvr>
                                        <p:cTn id="21" dur="1000" fill="hold"/>
                                        <p:tgtEl>
                                          <p:spTgt spid="33802"/>
                                        </p:tgtEl>
                                        <p:attrNameLst>
                                          <p:attrName>ppt_w</p:attrName>
                                        </p:attrNameLst>
                                      </p:cBhvr>
                                      <p:tavLst>
                                        <p:tav tm="0">
                                          <p:val>
                                            <p:fltVal val="0"/>
                                          </p:val>
                                        </p:tav>
                                        <p:tav tm="100000">
                                          <p:val>
                                            <p:strVal val="#ppt_w"/>
                                          </p:val>
                                        </p:tav>
                                      </p:tavLst>
                                    </p:anim>
                                    <p:anim calcmode="lin" valueType="num">
                                      <p:cBhvr>
                                        <p:cTn id="22" dur="1000" fill="hold"/>
                                        <p:tgtEl>
                                          <p:spTgt spid="33802"/>
                                        </p:tgtEl>
                                        <p:attrNameLst>
                                          <p:attrName>ppt_h</p:attrName>
                                        </p:attrNameLst>
                                      </p:cBhvr>
                                      <p:tavLst>
                                        <p:tav tm="0">
                                          <p:val>
                                            <p:fltVal val="0"/>
                                          </p:val>
                                        </p:tav>
                                        <p:tav tm="100000">
                                          <p:val>
                                            <p:strVal val="#ppt_h"/>
                                          </p:val>
                                        </p:tav>
                                      </p:tavLst>
                                    </p:anim>
                                    <p:anim calcmode="lin" valueType="num">
                                      <p:cBhvr>
                                        <p:cTn id="23"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0" name="图片 33799" descr="1-25"/>
          <p:cNvPicPr>
            <a:picLocks noChangeAspect="1"/>
          </p:cNvPicPr>
          <p:nvPr/>
        </p:nvPicPr>
        <p:blipFill>
          <a:blip r:embed="rId3"/>
          <a:stretch>
            <a:fillRect/>
          </a:stretch>
        </p:blipFill>
        <p:spPr>
          <a:xfrm>
            <a:off x="4213225" y="920750"/>
            <a:ext cx="5040313" cy="4965700"/>
          </a:xfrm>
          <a:prstGeom prst="rect">
            <a:avLst/>
          </a:prstGeom>
          <a:noFill/>
          <a:ln w="9525">
            <a:noFill/>
          </a:ln>
        </p:spPr>
      </p:pic>
      <p:pic>
        <p:nvPicPr>
          <p:cNvPr id="33801" name="图片 33800" descr="1-25"/>
          <p:cNvPicPr>
            <a:picLocks noChangeAspect="1"/>
          </p:cNvPicPr>
          <p:nvPr/>
        </p:nvPicPr>
        <p:blipFill>
          <a:blip r:embed="rId4"/>
          <a:stretch>
            <a:fillRect/>
          </a:stretch>
        </p:blipFill>
        <p:spPr>
          <a:xfrm>
            <a:off x="612775" y="471488"/>
            <a:ext cx="3600450" cy="3546475"/>
          </a:xfrm>
          <a:prstGeom prst="rect">
            <a:avLst/>
          </a:prstGeom>
          <a:noFill/>
          <a:ln w="9525">
            <a:noFill/>
          </a:ln>
        </p:spPr>
      </p:pic>
      <p:pic>
        <p:nvPicPr>
          <p:cNvPr id="33802" name="图片 33801" descr="1-25"/>
          <p:cNvPicPr>
            <a:picLocks noChangeAspect="1"/>
          </p:cNvPicPr>
          <p:nvPr/>
        </p:nvPicPr>
        <p:blipFill>
          <a:blip r:embed="rId3"/>
          <a:stretch>
            <a:fillRect/>
          </a:stretch>
        </p:blipFill>
        <p:spPr>
          <a:xfrm>
            <a:off x="9240838" y="2073275"/>
            <a:ext cx="7356475" cy="7246938"/>
          </a:xfrm>
          <a:prstGeom prst="rect">
            <a:avLst/>
          </a:prstGeom>
          <a:noFill/>
          <a:ln w="9525">
            <a:noFill/>
          </a:ln>
        </p:spPr>
      </p:pic>
      <p:sp>
        <p:nvSpPr>
          <p:cNvPr id="2" name="TextBox 1"/>
          <p:cNvSpPr txBox="1"/>
          <p:nvPr/>
        </p:nvSpPr>
        <p:spPr>
          <a:xfrm>
            <a:off x="9829304" y="273398"/>
            <a:ext cx="6408712"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solidFill>
                  <a:schemeClr val="accent1">
                    <a:lumMod val="50000"/>
                  </a:schemeClr>
                </a:solidFill>
              </a:rPr>
              <a:t>1 SỐ LOÀI ĐỘNG VẬT SỐNG </a:t>
            </a:r>
          </a:p>
          <a:p>
            <a:pPr algn="ctr"/>
            <a:r>
              <a:rPr lang="en-US">
                <a:solidFill>
                  <a:schemeClr val="accent1">
                    <a:lumMod val="50000"/>
                  </a:schemeClr>
                </a:solidFill>
              </a:rPr>
              <a:t>BAN ĐÊM</a:t>
            </a:r>
          </a:p>
        </p:txBody>
      </p:sp>
      <p:sp>
        <p:nvSpPr>
          <p:cNvPr id="3" name="AutoShape 2" descr="Hệ động vật Việt Nam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5"/>
          <a:stretch>
            <a:fillRect/>
          </a:stretch>
        </p:blipFill>
        <p:spPr>
          <a:xfrm>
            <a:off x="-1" y="5274148"/>
            <a:ext cx="4213225" cy="4213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p:cNvPicPr>
            <a:picLocks noChangeAspect="1"/>
          </p:cNvPicPr>
          <p:nvPr/>
        </p:nvPicPr>
        <p:blipFill>
          <a:blip r:embed="rId6"/>
          <a:stretch>
            <a:fillRect/>
          </a:stretch>
        </p:blipFill>
        <p:spPr>
          <a:xfrm>
            <a:off x="9416204" y="2368800"/>
            <a:ext cx="6888614" cy="64485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7"/>
          <a:stretch>
            <a:fillRect/>
          </a:stretch>
        </p:blipFill>
        <p:spPr>
          <a:xfrm>
            <a:off x="4095844" y="920751"/>
            <a:ext cx="5715000" cy="47627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8"/>
          <a:stretch>
            <a:fillRect/>
          </a:stretch>
        </p:blipFill>
        <p:spPr>
          <a:xfrm>
            <a:off x="163935" y="81323"/>
            <a:ext cx="4066199" cy="38923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p:cNvSpPr txBox="1"/>
          <p:nvPr/>
        </p:nvSpPr>
        <p:spPr>
          <a:xfrm>
            <a:off x="1111818" y="4086866"/>
            <a:ext cx="1872208"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chemeClr val="accent1">
                    <a:lumMod val="50000"/>
                  </a:schemeClr>
                </a:solidFill>
              </a:rPr>
              <a:t>Cú mèo</a:t>
            </a:r>
          </a:p>
        </p:txBody>
      </p:sp>
      <p:sp>
        <p:nvSpPr>
          <p:cNvPr id="12" name="TextBox 11"/>
          <p:cNvSpPr txBox="1"/>
          <p:nvPr/>
        </p:nvSpPr>
        <p:spPr>
          <a:xfrm>
            <a:off x="5682915" y="5858396"/>
            <a:ext cx="2088232" cy="5760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chemeClr val="accent1">
                    <a:lumMod val="50000"/>
                  </a:schemeClr>
                </a:solidFill>
              </a:rPr>
              <a:t>Đom đóm</a:t>
            </a:r>
          </a:p>
        </p:txBody>
      </p:sp>
      <p:sp>
        <p:nvSpPr>
          <p:cNvPr id="13" name="TextBox 12"/>
          <p:cNvSpPr txBox="1"/>
          <p:nvPr/>
        </p:nvSpPr>
        <p:spPr>
          <a:xfrm>
            <a:off x="11917536" y="8842350"/>
            <a:ext cx="2346706" cy="55399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a:solidFill>
                  <a:schemeClr val="accent1">
                    <a:lumMod val="50000"/>
                  </a:schemeClr>
                </a:solidFill>
              </a:rPr>
              <a:t>Con dơi</a:t>
            </a:r>
          </a:p>
        </p:txBody>
      </p:sp>
    </p:spTree>
    <p:extLst>
      <p:ext uri="{BB962C8B-B14F-4D97-AF65-F5344CB8AC3E}">
        <p14:creationId xmlns:p14="http://schemas.microsoft.com/office/powerpoint/2010/main" val="4592142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801"/>
                                        </p:tgtEl>
                                        <p:attrNameLst>
                                          <p:attrName>style.visibility</p:attrName>
                                        </p:attrNameLst>
                                      </p:cBhvr>
                                      <p:to>
                                        <p:strVal val="visible"/>
                                      </p:to>
                                    </p:set>
                                    <p:anim calcmode="lin" valueType="num">
                                      <p:cBhvr>
                                        <p:cTn id="7" dur="1000" fill="hold"/>
                                        <p:tgtEl>
                                          <p:spTgt spid="33801"/>
                                        </p:tgtEl>
                                        <p:attrNameLst>
                                          <p:attrName>ppt_w</p:attrName>
                                        </p:attrNameLst>
                                      </p:cBhvr>
                                      <p:tavLst>
                                        <p:tav tm="0">
                                          <p:val>
                                            <p:fltVal val="0"/>
                                          </p:val>
                                        </p:tav>
                                        <p:tav tm="100000">
                                          <p:val>
                                            <p:strVal val="#ppt_w"/>
                                          </p:val>
                                        </p:tav>
                                      </p:tavLst>
                                    </p:anim>
                                    <p:anim calcmode="lin" valueType="num">
                                      <p:cBhvr>
                                        <p:cTn id="8" dur="1000" fill="hold"/>
                                        <p:tgtEl>
                                          <p:spTgt spid="33801"/>
                                        </p:tgtEl>
                                        <p:attrNameLst>
                                          <p:attrName>ppt_h</p:attrName>
                                        </p:attrNameLst>
                                      </p:cBhvr>
                                      <p:tavLst>
                                        <p:tav tm="0">
                                          <p:val>
                                            <p:fltVal val="0"/>
                                          </p:val>
                                        </p:tav>
                                        <p:tav tm="100000">
                                          <p:val>
                                            <p:strVal val="#ppt_h"/>
                                          </p:val>
                                        </p:tav>
                                      </p:tavLst>
                                    </p:anim>
                                    <p:anim calcmode="lin" valueType="num">
                                      <p:cBhvr>
                                        <p:cTn id="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33800"/>
                                        </p:tgtEl>
                                        <p:attrNameLst>
                                          <p:attrName>style.visibility</p:attrName>
                                        </p:attrNameLst>
                                      </p:cBhvr>
                                      <p:to>
                                        <p:strVal val="visible"/>
                                      </p:to>
                                    </p:set>
                                    <p:anim calcmode="lin" valueType="num">
                                      <p:cBhvr>
                                        <p:cTn id="14" dur="1000" fill="hold"/>
                                        <p:tgtEl>
                                          <p:spTgt spid="33800"/>
                                        </p:tgtEl>
                                        <p:attrNameLst>
                                          <p:attrName>ppt_w</p:attrName>
                                        </p:attrNameLst>
                                      </p:cBhvr>
                                      <p:tavLst>
                                        <p:tav tm="0">
                                          <p:val>
                                            <p:fltVal val="0"/>
                                          </p:val>
                                        </p:tav>
                                        <p:tav tm="100000">
                                          <p:val>
                                            <p:strVal val="#ppt_w"/>
                                          </p:val>
                                        </p:tav>
                                      </p:tavLst>
                                    </p:anim>
                                    <p:anim calcmode="lin" valueType="num">
                                      <p:cBhvr>
                                        <p:cTn id="15" dur="1000" fill="hold"/>
                                        <p:tgtEl>
                                          <p:spTgt spid="33800"/>
                                        </p:tgtEl>
                                        <p:attrNameLst>
                                          <p:attrName>ppt_h</p:attrName>
                                        </p:attrNameLst>
                                      </p:cBhvr>
                                      <p:tavLst>
                                        <p:tav tm="0">
                                          <p:val>
                                            <p:fltVal val="0"/>
                                          </p:val>
                                        </p:tav>
                                        <p:tav tm="100000">
                                          <p:val>
                                            <p:strVal val="#ppt_h"/>
                                          </p:val>
                                        </p:tav>
                                      </p:tavLst>
                                    </p:anim>
                                    <p:anim calcmode="lin" valueType="num">
                                      <p:cBhvr>
                                        <p:cTn id="16"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2000"/>
                            </p:stCondLst>
                            <p:childTnLst>
                              <p:par>
                                <p:cTn id="19" presetID="15" presetClass="entr" presetSubtype="0" fill="hold" nodeType="afterEffect">
                                  <p:stCondLst>
                                    <p:cond delay="0"/>
                                  </p:stCondLst>
                                  <p:childTnLst>
                                    <p:set>
                                      <p:cBhvr>
                                        <p:cTn id="20" dur="1" fill="hold">
                                          <p:stCondLst>
                                            <p:cond delay="0"/>
                                          </p:stCondLst>
                                        </p:cTn>
                                        <p:tgtEl>
                                          <p:spTgt spid="33802"/>
                                        </p:tgtEl>
                                        <p:attrNameLst>
                                          <p:attrName>style.visibility</p:attrName>
                                        </p:attrNameLst>
                                      </p:cBhvr>
                                      <p:to>
                                        <p:strVal val="visible"/>
                                      </p:to>
                                    </p:set>
                                    <p:anim calcmode="lin" valueType="num">
                                      <p:cBhvr>
                                        <p:cTn id="21" dur="1000" fill="hold"/>
                                        <p:tgtEl>
                                          <p:spTgt spid="33802"/>
                                        </p:tgtEl>
                                        <p:attrNameLst>
                                          <p:attrName>ppt_w</p:attrName>
                                        </p:attrNameLst>
                                      </p:cBhvr>
                                      <p:tavLst>
                                        <p:tav tm="0">
                                          <p:val>
                                            <p:fltVal val="0"/>
                                          </p:val>
                                        </p:tav>
                                        <p:tav tm="100000">
                                          <p:val>
                                            <p:strVal val="#ppt_w"/>
                                          </p:val>
                                        </p:tav>
                                      </p:tavLst>
                                    </p:anim>
                                    <p:anim calcmode="lin" valueType="num">
                                      <p:cBhvr>
                                        <p:cTn id="22" dur="1000" fill="hold"/>
                                        <p:tgtEl>
                                          <p:spTgt spid="33802"/>
                                        </p:tgtEl>
                                        <p:attrNameLst>
                                          <p:attrName>ppt_h</p:attrName>
                                        </p:attrNameLst>
                                      </p:cBhvr>
                                      <p:tavLst>
                                        <p:tav tm="0">
                                          <p:val>
                                            <p:fltVal val="0"/>
                                          </p:val>
                                        </p:tav>
                                        <p:tav tm="100000">
                                          <p:val>
                                            <p:strVal val="#ppt_h"/>
                                          </p:val>
                                        </p:tav>
                                      </p:tavLst>
                                    </p:anim>
                                    <p:anim calcmode="lin" valueType="num">
                                      <p:cBhvr>
                                        <p:cTn id="23"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1)">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5" name="图片 15384" descr="19"/>
          <p:cNvPicPr>
            <a:picLocks noChangeAspect="1"/>
          </p:cNvPicPr>
          <p:nvPr/>
        </p:nvPicPr>
        <p:blipFill>
          <a:blip r:embed="rId3"/>
          <a:stretch>
            <a:fillRect/>
          </a:stretch>
        </p:blipFill>
        <p:spPr>
          <a:xfrm>
            <a:off x="828675" y="0"/>
            <a:ext cx="11664950" cy="9431338"/>
          </a:xfrm>
          <a:prstGeom prst="rect">
            <a:avLst/>
          </a:prstGeom>
          <a:noFill/>
          <a:ln w="9525">
            <a:noFill/>
          </a:ln>
        </p:spPr>
      </p:pic>
      <p:sp>
        <p:nvSpPr>
          <p:cNvPr id="2" name="TextBox 1"/>
          <p:cNvSpPr txBox="1"/>
          <p:nvPr/>
        </p:nvSpPr>
        <p:spPr>
          <a:xfrm>
            <a:off x="6804968" y="2577654"/>
            <a:ext cx="5184576" cy="5078313"/>
          </a:xfrm>
          <a:prstGeom prst="rect">
            <a:avLst/>
          </a:prstGeom>
          <a:noFill/>
        </p:spPr>
        <p:txBody>
          <a:bodyPr wrap="square" rtlCol="0">
            <a:spAutoFit/>
          </a:bodyPr>
          <a:lstStyle/>
          <a:p>
            <a:r>
              <a:rPr lang="en-US" altLang="vi-VN" sz="3600" b="1">
                <a:solidFill>
                  <a:schemeClr val="accent1">
                    <a:lumMod val="50000"/>
                  </a:schemeClr>
                </a:solidFill>
                <a:latin typeface="Times New Roman" pitchFamily="18" charset="0"/>
                <a:cs typeface="Times New Roman" pitchFamily="18" charset="0"/>
              </a:rPr>
              <a:t>  Trái Đất của chúng ta hình cầu nên Mặt Trời chỉ chiếu sáng một phần. Khoảng thời gian phần Trái Đất được Mặt Trời chiếu sáng là ban ngày, phần còn lại không được chiếu sáng là ban đêm.</a:t>
            </a:r>
          </a:p>
          <a:p>
            <a:endParaRPr lang="en-US" sz="3600"/>
          </a:p>
        </p:txBody>
      </p:sp>
      <p:sp>
        <p:nvSpPr>
          <p:cNvPr id="3" name="TextBox 2"/>
          <p:cNvSpPr txBox="1"/>
          <p:nvPr/>
        </p:nvSpPr>
        <p:spPr>
          <a:xfrm>
            <a:off x="7453040" y="1857574"/>
            <a:ext cx="331236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3600">
                <a:solidFill>
                  <a:schemeClr val="accent1">
                    <a:lumMod val="50000"/>
                  </a:schemeClr>
                </a:solidFill>
              </a:rPr>
              <a:t>KẾT LUẬN</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385"/>
                                        </p:tgtEl>
                                        <p:attrNameLst>
                                          <p:attrName>style.visibility</p:attrName>
                                        </p:attrNameLst>
                                      </p:cBhvr>
                                      <p:to>
                                        <p:strVal val="visible"/>
                                      </p:to>
                                    </p:set>
                                    <p:animEffect transition="in" filter="fade">
                                      <p:cBhvr>
                                        <p:cTn id="7" dur="1000"/>
                                        <p:tgtEl>
                                          <p:spTgt spid="15385"/>
                                        </p:tgtEl>
                                      </p:cBhvr>
                                    </p:animEffect>
                                    <p:anim calcmode="lin" valueType="num">
                                      <p:cBhvr>
                                        <p:cTn id="8" dur="1000" fill="hold"/>
                                        <p:tgtEl>
                                          <p:spTgt spid="15385"/>
                                        </p:tgtEl>
                                        <p:attrNameLst>
                                          <p:attrName>ppt_x</p:attrName>
                                        </p:attrNameLst>
                                      </p:cBhvr>
                                      <p:tavLst>
                                        <p:tav tm="0">
                                          <p:val>
                                            <p:strVal val="#ppt_x"/>
                                          </p:val>
                                        </p:tav>
                                        <p:tav tm="100000">
                                          <p:val>
                                            <p:strVal val="#ppt_x"/>
                                          </p:val>
                                        </p:tav>
                                      </p:tavLst>
                                    </p:anim>
                                    <p:anim calcmode="lin" valueType="num">
                                      <p:cBhvr>
                                        <p:cTn id="9" dur="1000" fill="hold"/>
                                        <p:tgtEl>
                                          <p:spTgt spid="153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2"/>
                                        </p:tgtEl>
                                        <p:attrNameLst>
                                          <p:attrName>style.color</p:attrName>
                                        </p:attrNameLst>
                                      </p:cBhvr>
                                      <p:to>
                                        <a:schemeClr val="bg1"/>
                                      </p:to>
                                    </p:animClr>
                                    <p:animClr clrSpc="rgb" dir="cw">
                                      <p:cBhvr>
                                        <p:cTn id="14" dur="250" autoRev="1" fill="remove"/>
                                        <p:tgtEl>
                                          <p:spTgt spid="2"/>
                                        </p:tgtEl>
                                        <p:attrNameLst>
                                          <p:attrName>fillcolor</p:attrName>
                                        </p:attrNameLst>
                                      </p:cBhvr>
                                      <p:to>
                                        <a:schemeClr val="bg1"/>
                                      </p:to>
                                    </p:animClr>
                                    <p:set>
                                      <p:cBhvr>
                                        <p:cTn id="15" dur="250" autoRev="1" fill="remove"/>
                                        <p:tgtEl>
                                          <p:spTgt spid="2"/>
                                        </p:tgtEl>
                                        <p:attrNameLst>
                                          <p:attrName>fill.type</p:attrName>
                                        </p:attrNameLst>
                                      </p:cBhvr>
                                      <p:to>
                                        <p:strVal val="solid"/>
                                      </p:to>
                                    </p:set>
                                    <p:set>
                                      <p:cBhvr>
                                        <p:cTn id="16"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3971925"/>
            <a:ext cx="5195888" cy="5503863"/>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13108563" y="475204"/>
            <a:ext cx="3341502" cy="6865414"/>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4370971" y="501650"/>
            <a:ext cx="9099550" cy="8974138"/>
          </a:xfrm>
          <a:prstGeom prst="rect">
            <a:avLst/>
          </a:prstGeom>
          <a:noFill/>
          <a:ln w="9525">
            <a:noFill/>
          </a:ln>
        </p:spPr>
      </p:pic>
      <p:sp>
        <p:nvSpPr>
          <p:cNvPr id="5" name="TextBox 4"/>
          <p:cNvSpPr txBox="1"/>
          <p:nvPr/>
        </p:nvSpPr>
        <p:spPr>
          <a:xfrm>
            <a:off x="12964344" y="1137494"/>
            <a:ext cx="3816424" cy="22159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spcBef>
                <a:spcPct val="50000"/>
              </a:spcBef>
            </a:pPr>
            <a:r>
              <a:rPr lang="en-US" altLang="vi-VN" sz="3600" b="1">
                <a:solidFill>
                  <a:schemeClr val="accent1">
                    <a:lumMod val="50000"/>
                  </a:schemeClr>
                </a:solidFill>
                <a:latin typeface="Times New Roman" pitchFamily="18" charset="0"/>
              </a:rPr>
              <a:t>Hoạt động 2 : Thực hành biểu diễn ngày và đêm </a:t>
            </a:r>
          </a:p>
          <a:p>
            <a:endParaRPr lang="en-US"/>
          </a:p>
        </p:txBody>
      </p:sp>
      <p:sp>
        <p:nvSpPr>
          <p:cNvPr id="3" name="TextBox 2"/>
          <p:cNvSpPr txBox="1"/>
          <p:nvPr/>
        </p:nvSpPr>
        <p:spPr>
          <a:xfrm>
            <a:off x="5292970" y="2780545"/>
            <a:ext cx="5976493" cy="4985980"/>
          </a:xfrm>
          <a:prstGeom prst="rect">
            <a:avLst/>
          </a:prstGeom>
          <a:noFill/>
        </p:spPr>
        <p:txBody>
          <a:bodyPr wrap="square" rtlCol="0">
            <a:spAutoFit/>
          </a:bodyPr>
          <a:lstStyle/>
          <a:p>
            <a:pPr algn="ctr"/>
            <a:r>
              <a:rPr lang="en-US" altLang="vi-VN" sz="3200" b="1" u="sng">
                <a:solidFill>
                  <a:schemeClr val="accent1">
                    <a:lumMod val="50000"/>
                  </a:schemeClr>
                </a:solidFill>
                <a:latin typeface="Times New Roman" pitchFamily="18" charset="0"/>
                <a:cs typeface="Times New Roman" pitchFamily="18" charset="0"/>
              </a:rPr>
              <a:t>Hướng dẫn</a:t>
            </a:r>
            <a:r>
              <a:rPr lang="en-US" altLang="vi-VN" sz="3200" b="1">
                <a:solidFill>
                  <a:schemeClr val="accent1">
                    <a:lumMod val="50000"/>
                  </a:schemeClr>
                </a:solidFill>
                <a:latin typeface="Times New Roman" pitchFamily="18" charset="0"/>
                <a:cs typeface="Times New Roman" pitchFamily="18" charset="0"/>
              </a:rPr>
              <a:t>: </a:t>
            </a:r>
          </a:p>
          <a:p>
            <a:r>
              <a:rPr lang="en-US" altLang="vi-VN" sz="3200" b="1">
                <a:solidFill>
                  <a:schemeClr val="accent1">
                    <a:lumMod val="50000"/>
                  </a:schemeClr>
                </a:solidFill>
                <a:latin typeface="Times New Roman" pitchFamily="18" charset="0"/>
                <a:cs typeface="Times New Roman" pitchFamily="18" charset="0"/>
              </a:rPr>
              <a:t>	Dùng đèn pin tượng trưng cho mặt trời, quả địa cầu tượng trưng cho Trái Đất, đánh dấu một điểm A bất kì trên quả địa cầu. Đặt đèn pin và quả địa cầu trong phòng tối. Quay từ từ quả địa cầu theo chiều quay của Trái Đất.</a:t>
            </a:r>
          </a:p>
          <a:p>
            <a:endParaRPr lang="en-US"/>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arn(outHorizontal)">
                                      <p:cBhvr>
                                        <p:cTn id="7" dur="500"/>
                                        <p:tgtEl>
                                          <p:spTgt spid="4403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4038"/>
                                        </p:tgtEl>
                                        <p:attrNameLst>
                                          <p:attrName>style.visibility</p:attrName>
                                        </p:attrNameLst>
                                      </p:cBhvr>
                                      <p:to>
                                        <p:strVal val="visible"/>
                                      </p:to>
                                    </p:set>
                                    <p:animEffect transition="in" filter="fade">
                                      <p:cBhvr>
                                        <p:cTn id="11" dur="1000"/>
                                        <p:tgtEl>
                                          <p:spTgt spid="44038"/>
                                        </p:tgtEl>
                                      </p:cBhvr>
                                    </p:animEffect>
                                    <p:anim calcmode="lin" valueType="num">
                                      <p:cBhvr>
                                        <p:cTn id="12" dur="1000" fill="hold"/>
                                        <p:tgtEl>
                                          <p:spTgt spid="44038"/>
                                        </p:tgtEl>
                                        <p:attrNameLst>
                                          <p:attrName>ppt_x</p:attrName>
                                        </p:attrNameLst>
                                      </p:cBhvr>
                                      <p:tavLst>
                                        <p:tav tm="0">
                                          <p:val>
                                            <p:strVal val="#ppt_x"/>
                                          </p:val>
                                        </p:tav>
                                        <p:tav tm="100000">
                                          <p:val>
                                            <p:strVal val="#ppt_x"/>
                                          </p:val>
                                        </p:tav>
                                      </p:tavLst>
                                    </p:anim>
                                    <p:anim calcmode="lin" valueType="num">
                                      <p:cBhvr>
                                        <p:cTn id="13" dur="1000" fill="hold"/>
                                        <p:tgtEl>
                                          <p:spTgt spid="440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p:cTn id="17" dur="1000" fill="hold"/>
                                        <p:tgtEl>
                                          <p:spTgt spid="44041"/>
                                        </p:tgtEl>
                                        <p:attrNameLst>
                                          <p:attrName>ppt_w</p:attrName>
                                        </p:attrNameLst>
                                      </p:cBhvr>
                                      <p:tavLst>
                                        <p:tav tm="0">
                                          <p:val>
                                            <p:fltVal val="0"/>
                                          </p:val>
                                        </p:tav>
                                        <p:tav tm="100000">
                                          <p:val>
                                            <p:strVal val="#ppt_w"/>
                                          </p:val>
                                        </p:tav>
                                      </p:tavLst>
                                    </p:anim>
                                    <p:anim calcmode="lin" valueType="num">
                                      <p:cBhvr>
                                        <p:cTn id="18" dur="1000" fill="hold"/>
                                        <p:tgtEl>
                                          <p:spTgt spid="44041"/>
                                        </p:tgtEl>
                                        <p:attrNameLst>
                                          <p:attrName>ppt_h</p:attrName>
                                        </p:attrNameLst>
                                      </p:cBhvr>
                                      <p:tavLst>
                                        <p:tav tm="0">
                                          <p:val>
                                            <p:fltVal val="0"/>
                                          </p:val>
                                        </p:tav>
                                        <p:tav tm="100000">
                                          <p:val>
                                            <p:strVal val="#ppt_h"/>
                                          </p:val>
                                        </p:tav>
                                      </p:tavLst>
                                    </p:anim>
                                    <p:anim calcmode="lin" valueType="num">
                                      <p:cBhvr>
                                        <p:cTn id="19" dur="1000" fill="hold"/>
                                        <p:tgtEl>
                                          <p:spTgt spid="440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0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09265" y="5757779"/>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33002" y="-166771"/>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36240" y="-593809"/>
            <a:ext cx="17749838" cy="10714038"/>
          </a:xfrm>
          <a:prstGeom prst="rect">
            <a:avLst/>
          </a:prstGeom>
          <a:noFill/>
          <a:ln w="9525">
            <a:noFill/>
          </a:ln>
        </p:spPr>
      </p:pic>
      <p:sp>
        <p:nvSpPr>
          <p:cNvPr id="2" name="TextBox 1"/>
          <p:cNvSpPr txBox="1"/>
          <p:nvPr/>
        </p:nvSpPr>
        <p:spPr>
          <a:xfrm>
            <a:off x="936316" y="5041022"/>
            <a:ext cx="5184576" cy="2062103"/>
          </a:xfrm>
          <a:prstGeom prst="rect">
            <a:avLst/>
          </a:prstGeom>
          <a:noFill/>
        </p:spPr>
        <p:txBody>
          <a:bodyPr wrap="square" rtlCol="0">
            <a:spAutoFit/>
          </a:bodyPr>
          <a:lstStyle/>
          <a:p>
            <a:pPr algn="ctr"/>
            <a:r>
              <a:rPr lang="en-US" sz="3200" b="1">
                <a:solidFill>
                  <a:schemeClr val="accent1">
                    <a:lumMod val="50000"/>
                  </a:schemeClr>
                </a:solidFill>
                <a:latin typeface="Times New Roman" panose="02020603050405020304" pitchFamily="18" charset="0"/>
                <a:cs typeface="Times New Roman" panose="02020603050405020304" pitchFamily="18" charset="0"/>
              </a:rPr>
              <a:t>Hoạt động 3: </a:t>
            </a:r>
            <a:r>
              <a:rPr lang="en-US" altLang="vi-VN" sz="3200" b="1">
                <a:solidFill>
                  <a:schemeClr val="accent1">
                    <a:lumMod val="50000"/>
                  </a:schemeClr>
                </a:solidFill>
                <a:latin typeface="Times New Roman" pitchFamily="18" charset="0"/>
                <a:cs typeface="Times New Roman" panose="02020603050405020304" pitchFamily="18" charset="0"/>
              </a:rPr>
              <a:t>Nhận biết thời gian để Trái Đất quay </a:t>
            </a:r>
          </a:p>
          <a:p>
            <a:pPr algn="ctr"/>
            <a:r>
              <a:rPr lang="en-US" altLang="vi-VN" sz="3200" b="1">
                <a:solidFill>
                  <a:schemeClr val="accent1">
                    <a:lumMod val="50000"/>
                  </a:schemeClr>
                </a:solidFill>
                <a:latin typeface="Times New Roman" pitchFamily="18" charset="0"/>
                <a:cs typeface="Times New Roman" panose="02020603050405020304" pitchFamily="18" charset="0"/>
              </a:rPr>
              <a:t>quanh mình nó</a:t>
            </a:r>
          </a:p>
          <a:p>
            <a:endParaRPr lang="en-US" sz="3200">
              <a:solidFill>
                <a:schemeClr val="accent1">
                  <a:lumMod val="50000"/>
                </a:schemeClr>
              </a:solidFill>
            </a:endParaRPr>
          </a:p>
        </p:txBody>
      </p:sp>
      <p:sp>
        <p:nvSpPr>
          <p:cNvPr id="3" name="TextBox 2"/>
          <p:cNvSpPr txBox="1"/>
          <p:nvPr/>
        </p:nvSpPr>
        <p:spPr>
          <a:xfrm>
            <a:off x="1332360" y="6826126"/>
            <a:ext cx="4392488" cy="553998"/>
          </a:xfrm>
          <a:prstGeom prst="rect">
            <a:avLst/>
          </a:prstGeom>
          <a:noFill/>
        </p:spPr>
        <p:txBody>
          <a:bodyPr wrap="square" rtlCol="0">
            <a:spAutoFit/>
          </a:bodyPr>
          <a:lstStyle/>
          <a:p>
            <a:r>
              <a:rPr lang="en-US">
                <a:solidFill>
                  <a:schemeClr val="accent1">
                    <a:lumMod val="50000"/>
                  </a:schemeClr>
                </a:solidFill>
              </a:rPr>
              <a:t>Thảo luận nhóm 2 phút</a:t>
            </a:r>
          </a:p>
        </p:txBody>
      </p:sp>
      <p:sp>
        <p:nvSpPr>
          <p:cNvPr id="4" name="TextBox 3"/>
          <p:cNvSpPr txBox="1"/>
          <p:nvPr/>
        </p:nvSpPr>
        <p:spPr>
          <a:xfrm>
            <a:off x="8137049" y="2024812"/>
            <a:ext cx="6660392" cy="3016210"/>
          </a:xfrm>
          <a:prstGeom prst="rect">
            <a:avLst/>
          </a:prstGeom>
          <a:noFill/>
        </p:spPr>
        <p:txBody>
          <a:bodyPr wrap="square" rtlCol="0">
            <a:spAutoFit/>
          </a:bodyPr>
          <a:lstStyle/>
          <a:p>
            <a:pPr algn="just"/>
            <a:r>
              <a:rPr lang="en-US" altLang="vi-VN" sz="4000" b="1">
                <a:solidFill>
                  <a:schemeClr val="accent1">
                    <a:lumMod val="50000"/>
                  </a:schemeClr>
                </a:solidFill>
                <a:latin typeface="Times New Roman" pitchFamily="18" charset="0"/>
              </a:rPr>
              <a:t>Hãy tưởng tượng nếu Trái Đất ngừng quay quanh mình nó thì ngày và đêm  trên Trái Đất như thế nào ?</a:t>
            </a:r>
          </a:p>
          <a:p>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5" presetClass="entr" presetSubtype="0" fill="hold" nodeType="afterEffect">
                                  <p:stCondLst>
                                    <p:cond delay="0"/>
                                  </p:stCondLst>
                                  <p:childTnLst>
                                    <p:set>
                                      <p:cBhvr>
                                        <p:cTn id="18" dur="1" fill="hold">
                                          <p:stCondLst>
                                            <p:cond delay="0"/>
                                          </p:stCondLst>
                                        </p:cTn>
                                        <p:tgtEl>
                                          <p:spTgt spid="72708"/>
                                        </p:tgtEl>
                                        <p:attrNameLst>
                                          <p:attrName>style.visibility</p:attrName>
                                        </p:attrNameLst>
                                      </p:cBhvr>
                                      <p:to>
                                        <p:strVal val="visible"/>
                                      </p:to>
                                    </p:set>
                                    <p:animEffect transition="in" filter="fade">
                                      <p:cBhvr>
                                        <p:cTn id="19" dur="2000"/>
                                        <p:tgtEl>
                                          <p:spTgt spid="72708"/>
                                        </p:tgtEl>
                                      </p:cBhvr>
                                    </p:animEffect>
                                    <p:anim calcmode="lin" valueType="num">
                                      <p:cBhvr>
                                        <p:cTn id="20" dur="2000" fill="hold"/>
                                        <p:tgtEl>
                                          <p:spTgt spid="72708"/>
                                        </p:tgtEl>
                                        <p:attrNameLst>
                                          <p:attrName>style.rotation</p:attrName>
                                        </p:attrNameLst>
                                      </p:cBhvr>
                                      <p:tavLst>
                                        <p:tav tm="0">
                                          <p:val>
                                            <p:fltVal val="720"/>
                                          </p:val>
                                        </p:tav>
                                        <p:tav tm="100000">
                                          <p:val>
                                            <p:fltVal val="0"/>
                                          </p:val>
                                        </p:tav>
                                      </p:tavLst>
                                    </p:anim>
                                    <p:anim calcmode="lin" valueType="num">
                                      <p:cBhvr>
                                        <p:cTn id="21" dur="2000" fill="hold"/>
                                        <p:tgtEl>
                                          <p:spTgt spid="72708"/>
                                        </p:tgtEl>
                                        <p:attrNameLst>
                                          <p:attrName>ppt_h</p:attrName>
                                        </p:attrNameLst>
                                      </p:cBhvr>
                                      <p:tavLst>
                                        <p:tav tm="0">
                                          <p:val>
                                            <p:fltVal val="0"/>
                                          </p:val>
                                        </p:tav>
                                        <p:tav tm="100000">
                                          <p:val>
                                            <p:strVal val="#ppt_h"/>
                                          </p:val>
                                        </p:tav>
                                      </p:tavLst>
                                    </p:anim>
                                    <p:anim calcmode="lin" valueType="num">
                                      <p:cBhvr>
                                        <p:cTn id="22"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图片 37894" descr="1-29"/>
          <p:cNvPicPr>
            <a:picLocks noChangeAspect="1"/>
          </p:cNvPicPr>
          <p:nvPr/>
        </p:nvPicPr>
        <p:blipFill>
          <a:blip r:embed="rId3"/>
          <a:stretch>
            <a:fillRect/>
          </a:stretch>
        </p:blipFill>
        <p:spPr>
          <a:xfrm>
            <a:off x="6156325" y="0"/>
            <a:ext cx="10440988" cy="9526588"/>
          </a:xfrm>
          <a:prstGeom prst="rect">
            <a:avLst/>
          </a:prstGeom>
          <a:noFill/>
          <a:ln w="9525">
            <a:noFill/>
          </a:ln>
        </p:spPr>
      </p:pic>
      <p:sp>
        <p:nvSpPr>
          <p:cNvPr id="2" name="TextBox 1"/>
          <p:cNvSpPr txBox="1"/>
          <p:nvPr/>
        </p:nvSpPr>
        <p:spPr>
          <a:xfrm>
            <a:off x="7610599" y="3101975"/>
            <a:ext cx="5184576" cy="5478423"/>
          </a:xfrm>
          <a:prstGeom prst="rect">
            <a:avLst/>
          </a:prstGeom>
          <a:noFill/>
        </p:spPr>
        <p:txBody>
          <a:bodyPr wrap="square" rtlCol="0">
            <a:spAutoFit/>
          </a:bodyPr>
          <a:lstStyle/>
          <a:p>
            <a:r>
              <a:rPr lang="en-US" altLang="vi-VN" sz="3200" b="1">
                <a:solidFill>
                  <a:schemeClr val="accent1">
                    <a:lumMod val="50000"/>
                  </a:schemeClr>
                </a:solidFill>
                <a:latin typeface="Times New Roman" panose="02020603050405020304" pitchFamily="18" charset="0"/>
                <a:cs typeface="Times New Roman" panose="02020603050405020304" pitchFamily="18" charset="0"/>
              </a:rPr>
              <a:t>	KẾT LUẬN</a:t>
            </a:r>
          </a:p>
          <a:p>
            <a:r>
              <a:rPr lang="en-US" altLang="vi-VN" sz="3200" b="1">
                <a:solidFill>
                  <a:schemeClr val="accent1">
                    <a:lumMod val="50000"/>
                  </a:schemeClr>
                </a:solidFill>
                <a:latin typeface="Times New Roman" panose="02020603050405020304" pitchFamily="18" charset="0"/>
                <a:cs typeface="Times New Roman" panose="02020603050405020304" pitchFamily="18" charset="0"/>
              </a:rPr>
              <a:t>Thời gian để Trái Đất quay được một vòng quanh mình nó là 1 ngày.</a:t>
            </a:r>
          </a:p>
          <a:p>
            <a:r>
              <a:rPr lang="en-US" altLang="vi-VN" sz="3200" b="1">
                <a:solidFill>
                  <a:schemeClr val="accent1">
                    <a:lumMod val="50000"/>
                  </a:schemeClr>
                </a:solidFill>
                <a:latin typeface="Times New Roman" panose="02020603050405020304" pitchFamily="18" charset="0"/>
                <a:cs typeface="Times New Roman" panose="02020603050405020304" pitchFamily="18" charset="0"/>
              </a:rPr>
              <a:t>Một ngày  có 24 giờ. Do Trái Đất luôn tự quay quanh trục nên ngày và đêm lần lượt luân phiên nhau. Chính điều này đã đảm bảo sự sống tồn tại trên Trái Đất.</a:t>
            </a:r>
          </a:p>
          <a:p>
            <a:endParaRPr lang="en-US"/>
          </a:p>
        </p:txBody>
      </p:sp>
      <p:pic>
        <p:nvPicPr>
          <p:cNvPr id="3" name="Picture 2"/>
          <p:cNvPicPr>
            <a:picLocks noChangeAspect="1"/>
          </p:cNvPicPr>
          <p:nvPr/>
        </p:nvPicPr>
        <p:blipFill>
          <a:blip r:embed="rId4"/>
          <a:stretch>
            <a:fillRect/>
          </a:stretch>
        </p:blipFill>
        <p:spPr>
          <a:xfrm rot="21021649">
            <a:off x="0" y="0"/>
            <a:ext cx="6718399" cy="4989495"/>
          </a:xfrm>
          <a:prstGeom prst="ellipse">
            <a:avLst/>
          </a:prstGeom>
          <a:ln>
            <a:noFill/>
          </a:ln>
          <a:effectLst>
            <a:softEdge rad="112500"/>
          </a:effectLst>
        </p:spPr>
      </p:pic>
      <p:pic>
        <p:nvPicPr>
          <p:cNvPr id="4" name="Picture 3"/>
          <p:cNvPicPr>
            <a:picLocks noChangeAspect="1"/>
          </p:cNvPicPr>
          <p:nvPr/>
        </p:nvPicPr>
        <p:blipFill>
          <a:blip r:embed="rId5"/>
          <a:stretch>
            <a:fillRect/>
          </a:stretch>
        </p:blipFill>
        <p:spPr>
          <a:xfrm>
            <a:off x="335636" y="4665886"/>
            <a:ext cx="5814191" cy="4809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500" fill="hold"/>
                                        <p:tgtEl>
                                          <p:spTgt spid="37895"/>
                                        </p:tgtEl>
                                        <p:attrNameLst>
                                          <p:attrName>ppt_w</p:attrName>
                                        </p:attrNameLst>
                                      </p:cBhvr>
                                      <p:tavLst>
                                        <p:tav tm="0">
                                          <p:val>
                                            <p:fltVal val="0"/>
                                          </p:val>
                                        </p:tav>
                                        <p:tav tm="100000">
                                          <p:val>
                                            <p:strVal val="#ppt_w"/>
                                          </p:val>
                                        </p:tav>
                                      </p:tavLst>
                                    </p:anim>
                                    <p:anim calcmode="lin" valueType="num">
                                      <p:cBhvr>
                                        <p:cTn id="8" dur="500" fill="hold"/>
                                        <p:tgtEl>
                                          <p:spTgt spid="37895"/>
                                        </p:tgtEl>
                                        <p:attrNameLst>
                                          <p:attrName>ppt_h</p:attrName>
                                        </p:attrNameLst>
                                      </p:cBhvr>
                                      <p:tavLst>
                                        <p:tav tm="0">
                                          <p:val>
                                            <p:fltVal val="0"/>
                                          </p:val>
                                        </p:tav>
                                        <p:tav tm="100000">
                                          <p:val>
                                            <p:strVal val="#ppt_h"/>
                                          </p:val>
                                        </p:tav>
                                      </p:tavLst>
                                    </p:anim>
                                    <p:animEffect transition="in" filter="fade">
                                      <p:cBhvr>
                                        <p:cTn id="9" dur="500"/>
                                        <p:tgtEl>
                                          <p:spTgt spid="37895"/>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图片 40964" descr="1-40"/>
          <p:cNvPicPr>
            <a:picLocks noChangeAspect="1"/>
          </p:cNvPicPr>
          <p:nvPr/>
        </p:nvPicPr>
        <p:blipFill>
          <a:blip r:embed="rId3"/>
          <a:stretch>
            <a:fillRect/>
          </a:stretch>
        </p:blipFill>
        <p:spPr>
          <a:xfrm>
            <a:off x="11845528" y="6067223"/>
            <a:ext cx="5003800" cy="3681412"/>
          </a:xfrm>
          <a:prstGeom prst="rect">
            <a:avLst/>
          </a:prstGeom>
          <a:noFill/>
          <a:ln w="9525">
            <a:noFill/>
          </a:ln>
        </p:spPr>
      </p:pic>
      <p:pic>
        <p:nvPicPr>
          <p:cNvPr id="40966" name="图片 40965" descr="1-38"/>
          <p:cNvPicPr>
            <a:picLocks noChangeAspect="1"/>
          </p:cNvPicPr>
          <p:nvPr/>
        </p:nvPicPr>
        <p:blipFill>
          <a:blip r:embed="rId4"/>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5"/>
          <a:stretch>
            <a:fillRect/>
          </a:stretch>
        </p:blipFill>
        <p:spPr>
          <a:xfrm>
            <a:off x="1555837" y="894110"/>
            <a:ext cx="14708188" cy="6193333"/>
          </a:xfrm>
          <a:prstGeom prst="rect">
            <a:avLst/>
          </a:prstGeom>
          <a:noFill/>
          <a:ln w="9525">
            <a:noFill/>
          </a:ln>
        </p:spPr>
      </p:pic>
      <p:sp>
        <p:nvSpPr>
          <p:cNvPr id="5" name="Text Box 4"/>
          <p:cNvSpPr txBox="1">
            <a:spLocks noChangeArrowheads="1"/>
          </p:cNvSpPr>
          <p:nvPr/>
        </p:nvSpPr>
        <p:spPr bwMode="auto">
          <a:xfrm>
            <a:off x="6166731" y="144944"/>
            <a:ext cx="5486400" cy="92333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vi-VN" sz="5400">
                <a:solidFill>
                  <a:schemeClr val="accent1">
                    <a:lumMod val="50000"/>
                  </a:schemeClr>
                </a:solidFill>
                <a:latin typeface="Times New Roman" pitchFamily="18" charset="0"/>
              </a:rPr>
              <a:t>BẠN CẦN BIẾT</a:t>
            </a:r>
            <a:endParaRPr lang="en-US" altLang="vi-VN" sz="5400" dirty="0">
              <a:solidFill>
                <a:schemeClr val="accent1">
                  <a:lumMod val="50000"/>
                </a:schemeClr>
              </a:solidFill>
              <a:latin typeface="Times New Roman" pitchFamily="18" charset="0"/>
            </a:endParaRPr>
          </a:p>
        </p:txBody>
      </p:sp>
      <p:sp>
        <p:nvSpPr>
          <p:cNvPr id="6" name="Text Box 5"/>
          <p:cNvSpPr txBox="1">
            <a:spLocks noChangeArrowheads="1"/>
          </p:cNvSpPr>
          <p:nvPr/>
        </p:nvSpPr>
        <p:spPr bwMode="auto">
          <a:xfrm>
            <a:off x="2484488" y="2225259"/>
            <a:ext cx="396044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a:solidFill>
                  <a:schemeClr val="accent1">
                    <a:lumMod val="50000"/>
                  </a:schemeClr>
                </a:solidFill>
                <a:latin typeface="Times New Roman" pitchFamily="18" charset="0"/>
              </a:rPr>
              <a:t>Khoảng </a:t>
            </a:r>
            <a:r>
              <a:rPr lang="en-US" altLang="vi-VN" err="1">
                <a:solidFill>
                  <a:schemeClr val="accent1">
                    <a:lumMod val="50000"/>
                  </a:schemeClr>
                </a:solidFill>
                <a:latin typeface="Times New Roman" pitchFamily="18" charset="0"/>
              </a:rPr>
              <a:t>thời</a:t>
            </a:r>
            <a:r>
              <a:rPr lang="en-US" altLang="vi-VN">
                <a:solidFill>
                  <a:schemeClr val="accent1">
                    <a:lumMod val="50000"/>
                  </a:schemeClr>
                </a:solidFill>
                <a:latin typeface="Times New Roman" pitchFamily="18" charset="0"/>
              </a:rPr>
              <a:t> gian</a:t>
            </a:r>
            <a:r>
              <a:rPr lang="en-US" altLang="vi-VN" dirty="0">
                <a:solidFill>
                  <a:schemeClr val="accent1">
                    <a:lumMod val="50000"/>
                  </a:schemeClr>
                </a:solidFill>
                <a:latin typeface="Times New Roman" pitchFamily="18" charset="0"/>
              </a:rPr>
              <a:t> </a:t>
            </a:r>
            <a:r>
              <a:rPr lang="en-US" altLang="vi-VN">
                <a:solidFill>
                  <a:schemeClr val="accent1">
                    <a:lumMod val="50000"/>
                  </a:schemeClr>
                </a:solidFill>
                <a:latin typeface="Times New Roman" pitchFamily="18" charset="0"/>
              </a:rPr>
              <a:t>phần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err="1">
                <a:solidFill>
                  <a:schemeClr val="accent1">
                    <a:lumMod val="50000"/>
                  </a:schemeClr>
                </a:solidFill>
                <a:latin typeface="Times New Roman" pitchFamily="18" charset="0"/>
              </a:rPr>
              <a:t>được</a:t>
            </a:r>
            <a:r>
              <a:rPr lang="en-US" altLang="vi-VN">
                <a:solidFill>
                  <a:schemeClr val="accent1">
                    <a:lumMod val="50000"/>
                  </a:schemeClr>
                </a:solidFill>
                <a:latin typeface="Times New Roman" pitchFamily="18" charset="0"/>
              </a:rPr>
              <a:t> Mặt</a:t>
            </a:r>
            <a:r>
              <a:rPr lang="en-US" altLang="vi-VN" dirty="0">
                <a:solidFill>
                  <a:schemeClr val="accent1">
                    <a:lumMod val="50000"/>
                  </a:schemeClr>
                </a:solidFill>
                <a:latin typeface="Times New Roman" pitchFamily="18" charset="0"/>
              </a:rPr>
              <a:t> </a:t>
            </a:r>
            <a:r>
              <a:rPr lang="en-US" altLang="vi-VN">
                <a:solidFill>
                  <a:schemeClr val="accent1">
                    <a:lumMod val="50000"/>
                  </a:schemeClr>
                </a:solidFill>
                <a:latin typeface="Times New Roman" pitchFamily="18" charset="0"/>
              </a:rPr>
              <a:t>Trời </a:t>
            </a:r>
            <a:r>
              <a:rPr lang="en-US" altLang="vi-VN" dirty="0" err="1">
                <a:solidFill>
                  <a:schemeClr val="accent1">
                    <a:lumMod val="50000"/>
                  </a:schemeClr>
                </a:solidFill>
                <a:latin typeface="Times New Roman" pitchFamily="18" charset="0"/>
              </a:rPr>
              <a:t>chiếu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sáng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ban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phần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còn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không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được</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chiếu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sáng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ban </a:t>
            </a:r>
            <a:r>
              <a:rPr lang="en-US" altLang="vi-VN" dirty="0" err="1">
                <a:solidFill>
                  <a:schemeClr val="accent1">
                    <a:lumMod val="50000"/>
                  </a:schemeClr>
                </a:solidFill>
                <a:latin typeface="Times New Roman" pitchFamily="18" charset="0"/>
              </a:rPr>
              <a:t>đêm</a:t>
            </a:r>
            <a:r>
              <a:rPr lang="en-US" altLang="vi-VN" dirty="0">
                <a:solidFill>
                  <a:schemeClr val="accent1">
                    <a:lumMod val="50000"/>
                  </a:schemeClr>
                </a:solidFill>
                <a:latin typeface="Times New Roman" pitchFamily="18" charset="0"/>
              </a:rPr>
              <a:t>.</a:t>
            </a:r>
          </a:p>
        </p:txBody>
      </p:sp>
      <p:sp>
        <p:nvSpPr>
          <p:cNvPr id="7" name="Text Box 6"/>
          <p:cNvSpPr txBox="1">
            <a:spLocks noChangeArrowheads="1"/>
          </p:cNvSpPr>
          <p:nvPr/>
        </p:nvSpPr>
        <p:spPr bwMode="auto">
          <a:xfrm>
            <a:off x="7093000" y="2195513"/>
            <a:ext cx="410445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dirty="0">
                <a:solidFill>
                  <a:schemeClr val="accent1">
                    <a:lumMod val="50000"/>
                  </a:schemeClr>
                </a:solidFill>
                <a:latin typeface="Times New Roman" pitchFamily="18" charset="0"/>
              </a:rPr>
              <a:t>Do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luôn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tự</a:t>
            </a:r>
            <a:r>
              <a:rPr lang="en-US" altLang="vi-VN" dirty="0">
                <a:solidFill>
                  <a:schemeClr val="accent1">
                    <a:lumMod val="50000"/>
                  </a:schemeClr>
                </a:solidFill>
                <a:latin typeface="Times New Roman" pitchFamily="18" charset="0"/>
              </a:rPr>
              <a:t> quay </a:t>
            </a:r>
            <a:r>
              <a:rPr lang="en-US" altLang="vi-VN" dirty="0" err="1">
                <a:solidFill>
                  <a:schemeClr val="accent1">
                    <a:lumMod val="50000"/>
                  </a:schemeClr>
                </a:solidFill>
                <a:latin typeface="Times New Roman" pitchFamily="18" charset="0"/>
              </a:rPr>
              <a:t>quanh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mình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nên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mọi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trên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đều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lần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lượt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và</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đêm</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kế</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tiếp</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nhau</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không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ngừng</a:t>
            </a:r>
            <a:r>
              <a:rPr lang="en-US" altLang="vi-VN" dirty="0">
                <a:solidFill>
                  <a:schemeClr val="accent1">
                    <a:lumMod val="50000"/>
                  </a:schemeClr>
                </a:solidFill>
                <a:latin typeface="Times New Roman" pitchFamily="18" charset="0"/>
              </a:rPr>
              <a:t>.</a:t>
            </a:r>
          </a:p>
        </p:txBody>
      </p:sp>
      <p:sp>
        <p:nvSpPr>
          <p:cNvPr id="8" name="Text Box 7"/>
          <p:cNvSpPr txBox="1">
            <a:spLocks noChangeArrowheads="1"/>
          </p:cNvSpPr>
          <p:nvPr/>
        </p:nvSpPr>
        <p:spPr bwMode="auto">
          <a:xfrm>
            <a:off x="11845528" y="2195717"/>
            <a:ext cx="410445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vi-VN" dirty="0" err="1">
                <a:solidFill>
                  <a:schemeClr val="accent1">
                    <a:lumMod val="50000"/>
                  </a:schemeClr>
                </a:solidFill>
                <a:latin typeface="Times New Roman" pitchFamily="18" charset="0"/>
              </a:rPr>
              <a:t>Thời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gian</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để</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Trái</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Đất</a:t>
            </a:r>
            <a:r>
              <a:rPr lang="en-US" altLang="vi-VN" dirty="0">
                <a:solidFill>
                  <a:schemeClr val="accent1">
                    <a:lumMod val="50000"/>
                  </a:schemeClr>
                </a:solidFill>
                <a:latin typeface="Times New Roman" pitchFamily="18" charset="0"/>
              </a:rPr>
              <a:t> quay </a:t>
            </a:r>
            <a:r>
              <a:rPr lang="en-US" altLang="vi-VN" dirty="0" err="1">
                <a:solidFill>
                  <a:schemeClr val="accent1">
                    <a:lumMod val="50000"/>
                  </a:schemeClr>
                </a:solidFill>
                <a:latin typeface="Times New Roman" pitchFamily="18" charset="0"/>
              </a:rPr>
              <a:t>được</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vòng</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quanh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mình</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nó</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là</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Một</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ngày</a:t>
            </a:r>
            <a:r>
              <a:rPr lang="en-US" altLang="vi-VN" dirty="0">
                <a:solidFill>
                  <a:schemeClr val="accent1">
                    <a:lumMod val="50000"/>
                  </a:schemeClr>
                </a:solidFill>
                <a:latin typeface="Times New Roman" pitchFamily="18" charset="0"/>
              </a:rPr>
              <a:t> </a:t>
            </a:r>
            <a:r>
              <a:rPr lang="en-US" altLang="vi-VN" dirty="0" err="1">
                <a:solidFill>
                  <a:schemeClr val="accent1">
                    <a:lumMod val="50000"/>
                  </a:schemeClr>
                </a:solidFill>
                <a:latin typeface="Times New Roman" pitchFamily="18" charset="0"/>
              </a:rPr>
              <a:t>có</a:t>
            </a:r>
            <a:r>
              <a:rPr lang="en-US" altLang="vi-VN" dirty="0">
                <a:solidFill>
                  <a:schemeClr val="accent1">
                    <a:lumMod val="50000"/>
                  </a:schemeClr>
                </a:solidFill>
                <a:latin typeface="Times New Roman" pitchFamily="18" charset="0"/>
              </a:rPr>
              <a:t> 24 </a:t>
            </a:r>
            <a:r>
              <a:rPr lang="en-US" altLang="vi-VN" dirty="0" err="1">
                <a:solidFill>
                  <a:schemeClr val="accent1">
                    <a:lumMod val="50000"/>
                  </a:schemeClr>
                </a:solidFill>
                <a:latin typeface="Times New Roman" pitchFamily="18" charset="0"/>
              </a:rPr>
              <a:t>giờ</a:t>
            </a:r>
            <a:r>
              <a:rPr lang="en-US" altLang="vi-VN" dirty="0">
                <a:solidFill>
                  <a:schemeClr val="accent1">
                    <a:lumMod val="50000"/>
                  </a:schemeClr>
                </a:solidFill>
                <a:latin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0966"/>
                                        </p:tgtEl>
                                        <p:attrNameLst>
                                          <p:attrName>style.visibility</p:attrName>
                                        </p:attrNameLst>
                                      </p:cBhvr>
                                      <p:to>
                                        <p:strVal val="visible"/>
                                      </p:to>
                                    </p:set>
                                    <p:anim calcmode="lin" valueType="num">
                                      <p:cBhvr additive="base">
                                        <p:cTn id="7" dur="500" fill="hold"/>
                                        <p:tgtEl>
                                          <p:spTgt spid="40966"/>
                                        </p:tgtEl>
                                        <p:attrNameLst>
                                          <p:attrName>ppt_x</p:attrName>
                                        </p:attrNameLst>
                                      </p:cBhvr>
                                      <p:tavLst>
                                        <p:tav tm="0">
                                          <p:val>
                                            <p:strVal val="0-#ppt_w/2"/>
                                          </p:val>
                                        </p:tav>
                                        <p:tav tm="100000">
                                          <p:val>
                                            <p:strVal val="#ppt_x"/>
                                          </p:val>
                                        </p:tav>
                                      </p:tavLst>
                                    </p:anim>
                                    <p:anim calcmode="lin" valueType="num">
                                      <p:cBhvr additive="base">
                                        <p:cTn id="8" dur="500" fill="hold"/>
                                        <p:tgtEl>
                                          <p:spTgt spid="409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6" fill="hold" nodeType="afterEffect">
                                  <p:stCondLst>
                                    <p:cond delay="0"/>
                                  </p:stCondLst>
                                  <p:childTnLst>
                                    <p:set>
                                      <p:cBhvr>
                                        <p:cTn id="11" dur="1" fill="hold">
                                          <p:stCondLst>
                                            <p:cond delay="0"/>
                                          </p:stCondLst>
                                        </p:cTn>
                                        <p:tgtEl>
                                          <p:spTgt spid="40967"/>
                                        </p:tgtEl>
                                        <p:attrNameLst>
                                          <p:attrName>style.visibility</p:attrName>
                                        </p:attrNameLst>
                                      </p:cBhvr>
                                      <p:to>
                                        <p:strVal val="visible"/>
                                      </p:to>
                                    </p:set>
                                    <p:animEffect transition="in" filter="barn(inHorizontal)">
                                      <p:cBhvr>
                                        <p:cTn id="12" dur="500"/>
                                        <p:tgtEl>
                                          <p:spTgt spid="40967"/>
                                        </p:tgtEl>
                                      </p:cBhvr>
                                    </p:animEffect>
                                  </p:childTnLst>
                                </p:cTn>
                              </p:par>
                            </p:childTnLst>
                          </p:cTn>
                        </p:par>
                        <p:par>
                          <p:cTn id="13" fill="hold">
                            <p:stCondLst>
                              <p:cond delay="1000"/>
                            </p:stCondLst>
                            <p:childTnLst>
                              <p:par>
                                <p:cTn id="14" presetID="15" presetClass="entr" presetSubtype="0" fill="hold" nodeType="afterEffect">
                                  <p:stCondLst>
                                    <p:cond delay="0"/>
                                  </p:stCondLst>
                                  <p:childTnLst>
                                    <p:set>
                                      <p:cBhvr>
                                        <p:cTn id="15" dur="1" fill="hold">
                                          <p:stCondLst>
                                            <p:cond delay="0"/>
                                          </p:stCondLst>
                                        </p:cTn>
                                        <p:tgtEl>
                                          <p:spTgt spid="40965"/>
                                        </p:tgtEl>
                                        <p:attrNameLst>
                                          <p:attrName>style.visibility</p:attrName>
                                        </p:attrNameLst>
                                      </p:cBhvr>
                                      <p:to>
                                        <p:strVal val="visible"/>
                                      </p:to>
                                    </p:set>
                                    <p:anim calcmode="lin" valueType="num">
                                      <p:cBhvr>
                                        <p:cTn id="16" dur="1000" fill="hold"/>
                                        <p:tgtEl>
                                          <p:spTgt spid="40965"/>
                                        </p:tgtEl>
                                        <p:attrNameLst>
                                          <p:attrName>ppt_w</p:attrName>
                                        </p:attrNameLst>
                                      </p:cBhvr>
                                      <p:tavLst>
                                        <p:tav tm="0">
                                          <p:val>
                                            <p:fltVal val="0"/>
                                          </p:val>
                                        </p:tav>
                                        <p:tav tm="100000">
                                          <p:val>
                                            <p:strVal val="#ppt_w"/>
                                          </p:val>
                                        </p:tav>
                                      </p:tavLst>
                                    </p:anim>
                                    <p:anim calcmode="lin" valueType="num">
                                      <p:cBhvr>
                                        <p:cTn id="17" dur="1000" fill="hold"/>
                                        <p:tgtEl>
                                          <p:spTgt spid="40965"/>
                                        </p:tgtEl>
                                        <p:attrNameLst>
                                          <p:attrName>ppt_h</p:attrName>
                                        </p:attrNameLst>
                                      </p:cBhvr>
                                      <p:tavLst>
                                        <p:tav tm="0">
                                          <p:val>
                                            <p:fltVal val="0"/>
                                          </p:val>
                                        </p:tav>
                                        <p:tav tm="100000">
                                          <p:val>
                                            <p:strVal val="#ppt_h"/>
                                          </p:val>
                                        </p:tav>
                                      </p:tavLst>
                                    </p:anim>
                                    <p:anim calcmode="lin" valueType="num">
                                      <p:cBhvr>
                                        <p:cTn id="18"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 calcmode="lin" valueType="num">
                                      <p:cBhvr>
                                        <p:cTn id="32" dur="1000" fill="hold"/>
                                        <p:tgtEl>
                                          <p:spTgt spid="7"/>
                                        </p:tgtEl>
                                        <p:attrNameLst>
                                          <p:attrName>style.rotation</p:attrName>
                                        </p:attrNameLst>
                                      </p:cBhvr>
                                      <p:tavLst>
                                        <p:tav tm="0">
                                          <p:val>
                                            <p:fltVal val="90"/>
                                          </p:val>
                                        </p:tav>
                                        <p:tav tm="100000">
                                          <p:val>
                                            <p:fltVal val="0"/>
                                          </p:val>
                                        </p:tav>
                                      </p:tavLst>
                                    </p:anim>
                                    <p:animEffect transition="in" filter="fade">
                                      <p:cBhvr>
                                        <p:cTn id="33" dur="1000"/>
                                        <p:tgtEl>
                                          <p:spTgt spid="7"/>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5767" y="674983"/>
            <a:ext cx="13741227" cy="2803268"/>
          </a:xfrm>
          <a:prstGeom prst="rect">
            <a:avLst/>
          </a:prstGeom>
          <a:noFill/>
        </p:spPr>
        <p:txBody>
          <a:bodyPr wrap="square" rtlCol="0">
            <a:spAutoFit/>
          </a:bodyPr>
          <a:lstStyle/>
          <a:p>
            <a:r>
              <a:rPr lang="en-US" sz="5872" u="sng" dirty="0" err="1">
                <a:latin typeface="Times New Roman" panose="02020603050405020304" pitchFamily="18" charset="0"/>
                <a:cs typeface="Times New Roman" panose="02020603050405020304" pitchFamily="18" charset="0"/>
              </a:rPr>
              <a:t>Câu</a:t>
            </a:r>
            <a:r>
              <a:rPr lang="en-US" sz="5872" u="sng" dirty="0">
                <a:latin typeface="Times New Roman" panose="02020603050405020304" pitchFamily="18" charset="0"/>
                <a:cs typeface="Times New Roman" panose="02020603050405020304" pitchFamily="18" charset="0"/>
              </a:rPr>
              <a:t> 1</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Khoảng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thời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gian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phần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Trái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Đất</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được</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Mặt</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trời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chiếu</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sáng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là</a:t>
            </a:r>
            <a:r>
              <a:rPr lang="en-US" sz="5872" dirty="0">
                <a:latin typeface="Times New Roman" panose="02020603050405020304" pitchFamily="18" charset="0"/>
                <a:cs typeface="Times New Roman" panose="02020603050405020304" pitchFamily="18" charset="0"/>
              </a:rPr>
              <a:t> ……………, </a:t>
            </a:r>
            <a:r>
              <a:rPr lang="en-US" sz="5872" dirty="0" err="1">
                <a:latin typeface="Times New Roman" panose="02020603050405020304" pitchFamily="18" charset="0"/>
                <a:cs typeface="Times New Roman" panose="02020603050405020304" pitchFamily="18" charset="0"/>
              </a:rPr>
              <a:t>phần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còn</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lại</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không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được</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chiếu</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sáng</a:t>
            </a:r>
            <a:r>
              <a:rPr lang="en-US" sz="5872" dirty="0">
                <a:latin typeface="Times New Roman" panose="02020603050405020304" pitchFamily="18" charset="0"/>
                <a:cs typeface="Times New Roman" panose="02020603050405020304" pitchFamily="18" charset="0"/>
              </a:rPr>
              <a:t> </a:t>
            </a:r>
            <a:r>
              <a:rPr lang="en-US" sz="5872" dirty="0" err="1">
                <a:latin typeface="Times New Roman" panose="02020603050405020304" pitchFamily="18" charset="0"/>
                <a:cs typeface="Times New Roman" panose="02020603050405020304" pitchFamily="18" charset="0"/>
              </a:rPr>
              <a:t>là</a:t>
            </a:r>
            <a:r>
              <a:rPr lang="en-US" sz="5872" dirty="0">
                <a:latin typeface="Times New Roman" panose="02020603050405020304" pitchFamily="18" charset="0"/>
                <a:cs typeface="Times New Roman" panose="02020603050405020304" pitchFamily="18" charset="0"/>
              </a:rPr>
              <a:t> ………..?</a:t>
            </a:r>
            <a:endParaRPr lang="vi-VN" sz="5872"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86403" y="3449655"/>
            <a:ext cx="10041666"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đêm</a:t>
            </a: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ngày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ngày</a:t>
            </a:r>
            <a:r>
              <a:rPr lang="en-US" sz="6606" dirty="0">
                <a:latin typeface="Times New Roman" panose="02020603050405020304" pitchFamily="18" charset="0"/>
                <a:cs typeface="Times New Roman" panose="02020603050405020304" pitchFamily="18" charset="0"/>
              </a:rPr>
              <a:t>, ban </a:t>
            </a:r>
            <a:r>
              <a:rPr lang="en-US" sz="6606" dirty="0" err="1">
                <a:latin typeface="Times New Roman" panose="02020603050405020304" pitchFamily="18" charset="0"/>
                <a:cs typeface="Times New Roman" panose="02020603050405020304" pitchFamily="18" charset="0"/>
              </a:rPr>
              <a:t>đêm</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Bình</a:t>
            </a:r>
            <a:r>
              <a:rPr lang="en-US" sz="6606" dirty="0">
                <a:latin typeface="Times New Roman" panose="02020603050405020304" pitchFamily="18" charset="0"/>
                <a:cs typeface="Times New Roman" panose="02020603050405020304" pitchFamily="18" charset="0"/>
              </a:rPr>
              <a:t> minh, </a:t>
            </a:r>
            <a:r>
              <a:rPr lang="en-US" sz="6606" dirty="0" err="1">
                <a:latin typeface="Times New Roman" panose="02020603050405020304" pitchFamily="18" charset="0"/>
                <a:cs typeface="Times New Roman" panose="02020603050405020304" pitchFamily="18" charset="0"/>
              </a:rPr>
              <a:t>hoàng</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hôn</a:t>
            </a:r>
            <a:endParaRPr lang="vi-VN" sz="6606"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72381" y="92710"/>
            <a:ext cx="5832648"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600">
                <a:solidFill>
                  <a:schemeClr val="accent1">
                    <a:lumMod val="50000"/>
                  </a:schemeClr>
                </a:solidFill>
              </a:rPr>
              <a:t>TRÒ CHƠI CỦNG CỐ</a:t>
            </a:r>
          </a:p>
        </p:txBody>
      </p:sp>
    </p:spTree>
    <p:extLst>
      <p:ext uri="{BB962C8B-B14F-4D97-AF65-F5344CB8AC3E}">
        <p14:creationId xmlns:p14="http://schemas.microsoft.com/office/powerpoint/2010/main" val="15398981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iterate type="lt">
                                    <p:tmPct val="0"/>
                                  </p:iterate>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1" end="1"/>
                                            </p:txEl>
                                          </p:spTgt>
                                        </p:tgtEl>
                                        <p:attrNameLst>
                                          <p:attrName>style.color</p:attrName>
                                        </p:attrNameLst>
                                      </p:cBhvr>
                                      <p:to>
                                        <p:clrVal>
                                          <a:schemeClr val="accent2"/>
                                        </p:clrVal>
                                      </p:to>
                                    </p:set>
                                    <p:set>
                                      <p:cBhvr>
                                        <p:cTn id="27" dur="500" fill="hold"/>
                                        <p:tgtEl>
                                          <p:spTgt spid="5">
                                            <p:txEl>
                                              <p:pRg st="1" end="1"/>
                                            </p:txEl>
                                          </p:spTgt>
                                        </p:tgtEl>
                                        <p:attrNameLst>
                                          <p:attrName>fillcolor</p:attrName>
                                        </p:attrNameLst>
                                      </p:cBhvr>
                                      <p:to>
                                        <p:clrVal>
                                          <a:schemeClr val="accent2"/>
                                        </p:clrVal>
                                      </p:to>
                                    </p:set>
                                    <p:set>
                                      <p:cBhvr>
                                        <p:cTn id="28" dur="500" fill="hold"/>
                                        <p:tgtEl>
                                          <p:spTgt spid="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4276" y="643326"/>
            <a:ext cx="15194626" cy="2125454"/>
          </a:xfrm>
          <a:prstGeom prst="rect">
            <a:avLst/>
          </a:prstGeom>
          <a:noFill/>
        </p:spPr>
        <p:txBody>
          <a:bodyPr wrap="square" rtlCol="0">
            <a:spAutoFit/>
          </a:bodyPr>
          <a:lstStyle/>
          <a:p>
            <a:r>
              <a:rPr lang="en-US" sz="6606" u="sng" dirty="0" err="1">
                <a:latin typeface="Times New Roman" panose="02020603050405020304" pitchFamily="18" charset="0"/>
                <a:cs typeface="Times New Roman" panose="02020603050405020304" pitchFamily="18" charset="0"/>
              </a:rPr>
              <a:t>Câu</a:t>
            </a:r>
            <a:r>
              <a:rPr lang="en-US" sz="6606" u="sng" dirty="0">
                <a:latin typeface="Times New Roman" panose="02020603050405020304" pitchFamily="18" charset="0"/>
                <a:cs typeface="Times New Roman" panose="02020603050405020304" pitchFamily="18" charset="0"/>
              </a:rPr>
              <a:t> 2</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nào</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được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mệnh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danh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là</a:t>
            </a:r>
            <a:r>
              <a:rPr lang="en-US" sz="6606" dirty="0">
                <a:latin typeface="Times New Roman" panose="02020603050405020304" pitchFamily="18" charset="0"/>
                <a:cs typeface="Times New Roman" panose="02020603050405020304" pitchFamily="18" charset="0"/>
              </a:rPr>
              <a:t>     “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mặt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trời</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mọc</a:t>
            </a:r>
            <a:r>
              <a:rPr lang="en-US" sz="6606"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926421" y="3251463"/>
            <a:ext cx="8059758"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Na </a:t>
            </a:r>
            <a:r>
              <a:rPr lang="en-US" sz="6606" dirty="0" err="1">
                <a:latin typeface="Times New Roman" panose="02020603050405020304" pitchFamily="18" charset="0"/>
                <a:cs typeface="Times New Roman" panose="02020603050405020304" pitchFamily="18" charset="0"/>
              </a:rPr>
              <a:t>uy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Canada</a:t>
            </a: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Nhật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Bản</a:t>
            </a:r>
            <a:endParaRPr lang="en-US" sz="6606"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0715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iterate type="lt">
                                    <p:tmPct val="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2" end="2"/>
                                            </p:txEl>
                                          </p:spTgt>
                                        </p:tgtEl>
                                        <p:attrNameLst>
                                          <p:attrName>style.color</p:attrName>
                                        </p:attrNameLst>
                                      </p:cBhvr>
                                      <p:to>
                                        <p:clrVal>
                                          <a:schemeClr val="accent2"/>
                                        </p:clrVal>
                                      </p:to>
                                    </p:set>
                                    <p:set>
                                      <p:cBhvr>
                                        <p:cTn id="27" dur="500" fill="hold"/>
                                        <p:tgtEl>
                                          <p:spTgt spid="5">
                                            <p:txEl>
                                              <p:pRg st="2" end="2"/>
                                            </p:txEl>
                                          </p:spTgt>
                                        </p:tgtEl>
                                        <p:attrNameLst>
                                          <p:attrName>fillcolor</p:attrName>
                                        </p:attrNameLst>
                                      </p:cBhvr>
                                      <p:to>
                                        <p:clrVal>
                                          <a:schemeClr val="accent2"/>
                                        </p:clrVal>
                                      </p:to>
                                    </p:set>
                                    <p:set>
                                      <p:cBhvr>
                                        <p:cTn id="2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4098" name="Picture 2" descr="Kết quả hình ảnh cho hình nề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2"/>
            <a:ext cx="16977410" cy="95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4276" y="643326"/>
            <a:ext cx="15194626" cy="2125454"/>
          </a:xfrm>
          <a:prstGeom prst="rect">
            <a:avLst/>
          </a:prstGeom>
          <a:noFill/>
        </p:spPr>
        <p:txBody>
          <a:bodyPr wrap="square" rtlCol="0">
            <a:spAutoFit/>
          </a:bodyPr>
          <a:lstStyle/>
          <a:p>
            <a:r>
              <a:rPr lang="en-US" sz="6606" u="sng" dirty="0" err="1">
                <a:latin typeface="Times New Roman" panose="02020603050405020304" pitchFamily="18" charset="0"/>
                <a:cs typeface="Times New Roman" panose="02020603050405020304" pitchFamily="18" charset="0"/>
              </a:rPr>
              <a:t>Câu</a:t>
            </a:r>
            <a:r>
              <a:rPr lang="en-US" sz="6606" u="sng" dirty="0">
                <a:latin typeface="Times New Roman" panose="02020603050405020304" pitchFamily="18" charset="0"/>
                <a:cs typeface="Times New Roman" panose="02020603050405020304" pitchFamily="18" charset="0"/>
              </a:rPr>
              <a:t> 2</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nào</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được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mệnh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danh</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là</a:t>
            </a:r>
            <a:r>
              <a:rPr lang="en-US" sz="6606" dirty="0">
                <a:latin typeface="Times New Roman" panose="02020603050405020304" pitchFamily="18" charset="0"/>
                <a:cs typeface="Times New Roman" panose="02020603050405020304" pitchFamily="18" charset="0"/>
              </a:rPr>
              <a:t>     “ </a:t>
            </a:r>
            <a:r>
              <a:rPr lang="en-US" sz="6606" dirty="0" err="1">
                <a:latin typeface="Times New Roman" panose="02020603050405020304" pitchFamily="18" charset="0"/>
                <a:cs typeface="Times New Roman" panose="02020603050405020304" pitchFamily="18" charset="0"/>
              </a:rPr>
              <a:t>Đất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nước</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mặt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trời</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mọc</a:t>
            </a:r>
            <a:r>
              <a:rPr lang="en-US" sz="6606"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1926421" y="3251463"/>
            <a:ext cx="8059758" cy="3142014"/>
          </a:xfrm>
          <a:prstGeom prst="rect">
            <a:avLst/>
          </a:prstGeom>
          <a:noFill/>
        </p:spPr>
        <p:txBody>
          <a:bodyPr wrap="square" rtlCol="0">
            <a:spAutoFit/>
          </a:bodyPr>
          <a:lstStyle/>
          <a:p>
            <a:pPr marL="629187" indent="-629187">
              <a:buAutoNum type="alphaUcPeriod"/>
            </a:pPr>
            <a:r>
              <a:rPr lang="en-US" sz="6606" dirty="0">
                <a:latin typeface="Times New Roman" panose="02020603050405020304" pitchFamily="18" charset="0"/>
                <a:cs typeface="Times New Roman" panose="02020603050405020304" pitchFamily="18" charset="0"/>
              </a:rPr>
              <a:t> Na </a:t>
            </a:r>
            <a:r>
              <a:rPr lang="en-US" sz="6606" dirty="0" err="1">
                <a:latin typeface="Times New Roman" panose="02020603050405020304" pitchFamily="18" charset="0"/>
                <a:cs typeface="Times New Roman" panose="02020603050405020304" pitchFamily="18" charset="0"/>
              </a:rPr>
              <a:t>uy</a:t>
            </a:r>
            <a:endParaRPr lang="en-US" sz="6606" dirty="0">
              <a:latin typeface="Times New Roman" panose="02020603050405020304" pitchFamily="18" charset="0"/>
              <a:cs typeface="Times New Roman" panose="02020603050405020304" pitchFamily="18" charset="0"/>
            </a:endParaRPr>
          </a:p>
          <a:p>
            <a:pPr marL="629187" indent="-629187">
              <a:buAutoNum type="alphaUcPeriod"/>
            </a:pPr>
            <a:r>
              <a:rPr lang="en-US" sz="6606" dirty="0">
                <a:latin typeface="Times New Roman" panose="02020603050405020304" pitchFamily="18" charset="0"/>
                <a:cs typeface="Times New Roman" panose="02020603050405020304" pitchFamily="18" charset="0"/>
              </a:rPr>
              <a:t> Canada</a:t>
            </a:r>
          </a:p>
          <a:p>
            <a:pPr marL="629187" indent="-629187">
              <a:buAutoNum type="alphaUcPeriod"/>
            </a:pP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Nhật</a:t>
            </a:r>
            <a:r>
              <a:rPr lang="en-US" sz="6606" dirty="0">
                <a:latin typeface="Times New Roman" panose="02020603050405020304" pitchFamily="18" charset="0"/>
                <a:cs typeface="Times New Roman" panose="02020603050405020304" pitchFamily="18" charset="0"/>
              </a:rPr>
              <a:t> </a:t>
            </a:r>
            <a:r>
              <a:rPr lang="en-US" sz="6606" dirty="0" err="1">
                <a:latin typeface="Times New Roman" panose="02020603050405020304" pitchFamily="18" charset="0"/>
                <a:cs typeface="Times New Roman" panose="02020603050405020304" pitchFamily="18" charset="0"/>
              </a:rPr>
              <a:t>Bản</a:t>
            </a:r>
            <a:endParaRPr lang="en-US" sz="6606"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3388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iterate type="lt">
                                    <p:tmPct val="0"/>
                                  </p:iterate>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heel(1)">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5">
                                            <p:txEl>
                                              <p:pRg st="2" end="2"/>
                                            </p:txEl>
                                          </p:spTgt>
                                        </p:tgtEl>
                                        <p:attrNameLst>
                                          <p:attrName>style.color</p:attrName>
                                        </p:attrNameLst>
                                      </p:cBhvr>
                                      <p:to>
                                        <p:clrVal>
                                          <a:schemeClr val="accent2"/>
                                        </p:clrVal>
                                      </p:to>
                                    </p:set>
                                    <p:set>
                                      <p:cBhvr>
                                        <p:cTn id="27" dur="500" fill="hold"/>
                                        <p:tgtEl>
                                          <p:spTgt spid="5">
                                            <p:txEl>
                                              <p:pRg st="2" end="2"/>
                                            </p:txEl>
                                          </p:spTgt>
                                        </p:tgtEl>
                                        <p:attrNameLst>
                                          <p:attrName>fillcolor</p:attrName>
                                        </p:attrNameLst>
                                      </p:cBhvr>
                                      <p:to>
                                        <p:clrVal>
                                          <a:schemeClr val="accent2"/>
                                        </p:clrVal>
                                      </p:to>
                                    </p:set>
                                    <p:set>
                                      <p:cBhvr>
                                        <p:cTn id="28"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323327" y="4788266"/>
            <a:ext cx="7100176" cy="44992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278397" y="160177"/>
            <a:ext cx="7139576" cy="4462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7723691" y="188258"/>
            <a:ext cx="7094646" cy="4434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278397" y="188257"/>
            <a:ext cx="7094646" cy="199862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7675901" y="188258"/>
            <a:ext cx="7094646" cy="263405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278577" y="4788267"/>
            <a:ext cx="7139395" cy="2634054"/>
          </a:xfrm>
          <a:prstGeom prst="rect">
            <a:avLst/>
          </a:prstGeom>
          <a:noFill/>
        </p:spPr>
        <p:txBody>
          <a:bodyPr wrap="square" rtlCol="0">
            <a:spAutoFit/>
          </a:bodyPr>
          <a:lstStyle/>
          <a:p>
            <a:r>
              <a:rPr lang="en-US" sz="4129">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8403557" y="5645808"/>
            <a:ext cx="5606922" cy="2873594"/>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14284282" y="6423579"/>
            <a:ext cx="1318051" cy="1318051"/>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36324" y="-789117"/>
            <a:ext cx="670695" cy="670695"/>
          </a:xfrm>
          <a:prstGeom prst="rect">
            <a:avLst/>
          </a:prstGeom>
        </p:spPr>
      </p:pic>
    </p:spTree>
    <p:extLst>
      <p:ext uri="{BB962C8B-B14F-4D97-AF65-F5344CB8AC3E}">
        <p14:creationId xmlns:p14="http://schemas.microsoft.com/office/powerpoint/2010/main" val="258266165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4750"/>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9500"/>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2250"/>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14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170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6" name="文本框 2055"/>
          <p:cNvSpPr txBox="1"/>
          <p:nvPr/>
        </p:nvSpPr>
        <p:spPr>
          <a:xfrm>
            <a:off x="4536728" y="5097934"/>
            <a:ext cx="8388697" cy="2308324"/>
          </a:xfrm>
          <a:prstGeom prst="rect">
            <a:avLst/>
          </a:prstGeom>
          <a:noFill/>
          <a:ln w="9525">
            <a:noFill/>
          </a:ln>
        </p:spPr>
        <p:txBody>
          <a:bodyPr wrap="square">
            <a:spAutoFit/>
          </a:bodyPr>
          <a:lstStyle/>
          <a:p>
            <a:pPr lvl="0" algn="ctr" defTabSz="1500505">
              <a:spcBef>
                <a:spcPct val="50000"/>
              </a:spcBef>
            </a:pPr>
            <a:r>
              <a:rPr lang="en-US" altLang="zh-CN" sz="7200" b="1">
                <a:solidFill>
                  <a:schemeClr val="accent1">
                    <a:lumMod val="25000"/>
                  </a:schemeClr>
                </a:solidFill>
                <a:latin typeface="Times New Roman" panose="02020603050405020304" pitchFamily="18" charset="0"/>
                <a:ea typeface="黑体" panose="02010609060101010101" pitchFamily="2" charset="-122"/>
                <a:cs typeface="Times New Roman" panose="02020603050405020304" pitchFamily="18" charset="0"/>
              </a:rPr>
              <a:t>CHÚC CÁC EM HỌC TỐT</a:t>
            </a: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extLst>
      <p:ext uri="{BB962C8B-B14F-4D97-AF65-F5344CB8AC3E}">
        <p14:creationId xmlns:p14="http://schemas.microsoft.com/office/powerpoint/2010/main" val="21705747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1452173" y="1472500"/>
            <a:ext cx="13873944" cy="6530789"/>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sp>
        <p:nvSpPr>
          <p:cNvPr id="4" name="TextBox 3">
            <a:extLst>
              <a:ext uri="{FF2B5EF4-FFF2-40B4-BE49-F238E27FC236}">
                <a16:creationId xmlns:a16="http://schemas.microsoft.com/office/drawing/2014/main" id="{8AD5B86B-5198-4004-8512-8F742795031F}"/>
              </a:ext>
            </a:extLst>
          </p:cNvPr>
          <p:cNvSpPr txBox="1"/>
          <p:nvPr/>
        </p:nvSpPr>
        <p:spPr>
          <a:xfrm>
            <a:off x="2073394" y="3585766"/>
            <a:ext cx="12631502" cy="1871090"/>
          </a:xfrm>
          <a:prstGeom prst="rect">
            <a:avLst/>
          </a:prstGeom>
          <a:noFill/>
        </p:spPr>
        <p:txBody>
          <a:bodyPr wrap="square" rtlCol="0">
            <a:spAutoFit/>
          </a:bodyPr>
          <a:lstStyle/>
          <a:p>
            <a:pPr algn="just"/>
            <a:r>
              <a:rPr lang="en-US" sz="3853" b="1">
                <a:latin typeface="Tahoma" panose="020B0604030504040204" pitchFamily="34" charset="0"/>
                <a:ea typeface="Tahoma" panose="020B0604030504040204" pitchFamily="34" charset="0"/>
                <a:cs typeface="Tahoma" panose="020B0604030504040204" pitchFamily="34" charset="0"/>
              </a:rPr>
              <a:t>Có 5 câu hỏi, mỗi câu trả lời đúng thì m</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a sẽ đổ xuống và n</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ớc biển dâng lên, hoàn thành xong 5 câu sẽ cứu đ</a:t>
            </a:r>
            <a:r>
              <a:rPr lang="vi-VN" sz="3853" b="1">
                <a:latin typeface="Tahoma" panose="020B0604030504040204" pitchFamily="34" charset="0"/>
                <a:ea typeface="Tahoma" panose="020B0604030504040204" pitchFamily="34" charset="0"/>
                <a:cs typeface="Tahoma" panose="020B0604030504040204" pitchFamily="34" charset="0"/>
              </a:rPr>
              <a:t>ư</a:t>
            </a:r>
            <a:r>
              <a:rPr lang="en-US" sz="3853" b="1">
                <a:latin typeface="Tahoma" panose="020B0604030504040204" pitchFamily="34" charset="0"/>
                <a:ea typeface="Tahoma" panose="020B0604030504040204" pitchFamily="34" charset="0"/>
                <a:cs typeface="Tahoma" panose="020B0604030504040204" pitchFamily="34" charset="0"/>
              </a:rPr>
              <a:t>ợc cá voi.</a:t>
            </a:r>
          </a:p>
        </p:txBody>
      </p:sp>
    </p:spTree>
    <p:extLst>
      <p:ext uri="{BB962C8B-B14F-4D97-AF65-F5344CB8AC3E}">
        <p14:creationId xmlns:p14="http://schemas.microsoft.com/office/powerpoint/2010/main" val="1450016132"/>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91707" y="846245"/>
              <a:ext cx="6184655" cy="436438"/>
            </a:xfrm>
            <a:prstGeom prst="rect">
              <a:avLst/>
            </a:prstGeom>
            <a:noFill/>
          </p:spPr>
          <p:txBody>
            <a:bodyPr wrap="square" rtlCol="0">
              <a:spAutoFit/>
            </a:bodyPr>
            <a:lstStyle/>
            <a:p>
              <a:pPr algn="ctr" defTabSz="1258397" rtl="0" fontAlgn="auto">
                <a:spcBef>
                  <a:spcPts val="0"/>
                </a:spcBef>
                <a:spcAft>
                  <a:spcPts val="0"/>
                </a:spcAft>
                <a:defRPr/>
              </a:pPr>
              <a:r>
                <a:rPr lang="en-US" sz="3303">
                  <a:solidFill>
                    <a:prstClr val="black"/>
                  </a:solidFill>
                  <a:latin typeface="Tahoma" panose="020B0604030504040204" pitchFamily="34" charset="0"/>
                  <a:ea typeface="Tahoma" panose="020B0604030504040204" pitchFamily="34" charset="0"/>
                  <a:cs typeface="Tahoma" panose="020B0604030504040204" pitchFamily="34" charset="0"/>
                </a:rPr>
                <a:t>Câu 1: Mặt trời mọc phía nào?</a:t>
              </a: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446976"/>
            </a:xfrm>
            <a:prstGeom prst="rect">
              <a:avLst/>
            </a:prstGeom>
            <a:noFill/>
          </p:spPr>
          <p:txBody>
            <a:bodyPr wrap="square" rtlCol="0">
              <a:spAutoFit/>
            </a:bodyPr>
            <a:lstStyle/>
            <a:p>
              <a:pPr algn="ctr" defTabSz="1258397" rtl="0" fontAlgn="auto">
                <a:spcBef>
                  <a:spcPts val="0"/>
                </a:spcBef>
                <a:spcAft>
                  <a:spcPts val="0"/>
                </a:spcAft>
                <a:defRPr/>
              </a:pPr>
              <a:r>
                <a:rPr lang="en-US" sz="2752">
                  <a:solidFill>
                    <a:prstClr val="white"/>
                  </a:solidFill>
                  <a:latin typeface="Tahoma" panose="020B0604030504040204" pitchFamily="34" charset="0"/>
                  <a:ea typeface="Tahoma" panose="020B0604030504040204" pitchFamily="34" charset="0"/>
                  <a:cs typeface="Tahoma" panose="020B0604030504040204" pitchFamily="34" charset="0"/>
                </a:rPr>
                <a:t>Phía đông</a:t>
              </a: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87823" y="6071208"/>
            <a:ext cx="14233671" cy="3879197"/>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35698550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0676" y="6071208"/>
            <a:ext cx="14233671" cy="3879197"/>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515506" y="873063"/>
              <a:ext cx="6184655" cy="805781"/>
            </a:xfrm>
            <a:prstGeom prst="rect">
              <a:avLst/>
            </a:prstGeom>
            <a:noFill/>
          </p:spPr>
          <p:txBody>
            <a:bodyPr wrap="square" rtlCol="0">
              <a:spAutoFit/>
            </a:bodyPr>
            <a:lstStyle/>
            <a:p>
              <a:pPr algn="ctr" defTabSz="1258397" rtl="0" fontAlgn="auto">
                <a:spcBef>
                  <a:spcPts val="0"/>
                </a:spcBef>
                <a:spcAft>
                  <a:spcPts val="0"/>
                </a:spcAft>
                <a:defRPr/>
              </a:pPr>
              <a:r>
                <a:rPr lang="en-US" sz="3303">
                  <a:solidFill>
                    <a:prstClr val="black"/>
                  </a:solidFill>
                  <a:latin typeface="Tahoma" panose="020B0604030504040204" pitchFamily="34" charset="0"/>
                  <a:ea typeface="Tahoma" panose="020B0604030504040204" pitchFamily="34" charset="0"/>
                  <a:cs typeface="Tahoma" panose="020B0604030504040204" pitchFamily="34" charset="0"/>
                </a:rPr>
                <a:t>Câu 2: Mặt trời lặn phía nào?</a:t>
              </a:r>
            </a:p>
            <a:p>
              <a:pPr defTabSz="1258397" rtl="0" fontAlgn="auto">
                <a:spcBef>
                  <a:spcPts val="0"/>
                </a:spcBef>
                <a:spcAft>
                  <a:spcPts val="0"/>
                </a:spcAft>
                <a:defRPr/>
              </a:pPr>
              <a:endParaRPr lang="en-US" sz="3303">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654912" y="45005"/>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7998468" y="1194906"/>
              <a:ext cx="3750825" cy="446976"/>
            </a:xfrm>
            <a:prstGeom prst="rect">
              <a:avLst/>
            </a:prstGeom>
            <a:noFill/>
          </p:spPr>
          <p:txBody>
            <a:bodyPr wrap="square" rtlCol="0">
              <a:spAutoFit/>
            </a:bodyPr>
            <a:lstStyle/>
            <a:p>
              <a:pPr algn="ctr" defTabSz="1258397" rtl="0" fontAlgn="auto">
                <a:spcBef>
                  <a:spcPts val="0"/>
                </a:spcBef>
                <a:spcAft>
                  <a:spcPts val="0"/>
                </a:spcAft>
                <a:defRPr/>
              </a:pPr>
              <a:r>
                <a:rPr lang="en-US" sz="2752">
                  <a:solidFill>
                    <a:prstClr val="white"/>
                  </a:solidFill>
                  <a:latin typeface="Tahoma" panose="020B0604030504040204" pitchFamily="34" charset="0"/>
                  <a:ea typeface="Tahoma" panose="020B0604030504040204" pitchFamily="34" charset="0"/>
                  <a:cs typeface="Tahoma" panose="020B0604030504040204" pitchFamily="34" charset="0"/>
                </a:rPr>
                <a:t>Phía Tây</a:t>
              </a: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370980" y="8004706"/>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2 </a:t>
            </a:r>
            <a:r>
              <a:rPr lang="en-US" sz="4129">
                <a:solidFill>
                  <a:schemeClr val="tx1"/>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292013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4441" y="6071208"/>
            <a:ext cx="14233671" cy="3879197"/>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7207" y="653743"/>
              <a:ext cx="6184655" cy="1286296"/>
            </a:xfrm>
            <a:prstGeom prst="rect">
              <a:avLst/>
            </a:prstGeom>
            <a:noFill/>
          </p:spPr>
          <p:txBody>
            <a:bodyPr wrap="square" rtlCol="0">
              <a:spAutoFit/>
            </a:bodyPr>
            <a:lstStyle/>
            <a:p>
              <a:pPr algn="ctr"/>
              <a:r>
                <a:rPr lang="en-US" sz="3303">
                  <a:solidFill>
                    <a:prstClr val="black"/>
                  </a:solidFill>
                  <a:latin typeface="Tahoma" panose="020B0604030504040204" pitchFamily="34" charset="0"/>
                  <a:ea typeface="Tahoma" panose="020B0604030504040204" pitchFamily="34" charset="0"/>
                  <a:cs typeface="Tahoma" panose="020B0604030504040204" pitchFamily="34" charset="0"/>
                </a:rPr>
                <a:t>Câu </a:t>
              </a:r>
              <a:r>
                <a:rPr lang="en-US" sz="3303">
                  <a:latin typeface="Times New Roman" panose="02020603050405020304" pitchFamily="18" charset="0"/>
                  <a:ea typeface="Tahoma" panose="020B0604030504040204" pitchFamily="34" charset="0"/>
                  <a:cs typeface="Times New Roman" panose="02020603050405020304" pitchFamily="18" charset="0"/>
                </a:rPr>
                <a:t>3:</a:t>
              </a:r>
              <a:r>
                <a:rPr lang="en-US" altLang="vi-VN" sz="3600" b="1">
                  <a:latin typeface="Times New Roman" pitchFamily="18" charset="0"/>
                  <a:cs typeface="Times New Roman" panose="02020603050405020304" pitchFamily="18" charset="0"/>
                </a:rPr>
                <a:t>Mặt Trăng được gọi là gì của </a:t>
              </a:r>
            </a:p>
            <a:p>
              <a:pPr algn="ctr"/>
              <a:r>
                <a:rPr lang="en-US" altLang="vi-VN" sz="3600" b="1">
                  <a:latin typeface="Times New Roman" pitchFamily="18" charset="0"/>
                  <a:cs typeface="Times New Roman" panose="02020603050405020304" pitchFamily="18" charset="0"/>
                </a:rPr>
                <a:t>    Trái Đất và tại sao được gọi như vậy? </a:t>
              </a:r>
            </a:p>
            <a:p>
              <a:pPr algn="ctr" defTabSz="1258397" rtl="0" fontAlgn="auto">
                <a:spcBef>
                  <a:spcPts val="0"/>
                </a:spcBef>
                <a:spcAft>
                  <a:spcPts val="0"/>
                </a:spcAft>
                <a:defRPr/>
              </a:pPr>
              <a:endParaRPr lang="en-US" sz="3303">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25092" y="591135"/>
              <a:ext cx="3484398" cy="1940412"/>
            </a:xfrm>
            <a:prstGeom prst="rect">
              <a:avLst/>
            </a:prstGeom>
            <a:noFill/>
          </p:spPr>
          <p:txBody>
            <a:bodyPr wrap="square" rtlCol="0">
              <a:spAutoFit/>
            </a:bodyPr>
            <a:lstStyle/>
            <a:p>
              <a:r>
                <a:rPr lang="en-US" altLang="vi-VN" sz="2800" b="1">
                  <a:solidFill>
                    <a:schemeClr val="bg1"/>
                  </a:solidFill>
                  <a:latin typeface="Times New Roman" pitchFamily="18" charset="0"/>
                </a:rPr>
                <a:t>Mặt Trăng được gọi là vệ tinh của Trái Đất vì Mặt Trăng chuyển động quanh Trái Đất.</a:t>
              </a:r>
            </a:p>
            <a:p>
              <a:pPr defTabSz="1258397" rtl="0" fontAlgn="auto">
                <a:spcBef>
                  <a:spcPts val="0"/>
                </a:spcBef>
                <a:spcAft>
                  <a:spcPts val="0"/>
                </a:spcAft>
                <a:defRPr/>
              </a:pPr>
              <a:endParaRPr lang="en-US" sz="2752">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21003448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694" y="6071208"/>
            <a:ext cx="14233671" cy="3879197"/>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140599"/>
            </a:xfrm>
            <a:prstGeom prst="rect">
              <a:avLst/>
            </a:prstGeom>
            <a:noFill/>
          </p:spPr>
          <p:txBody>
            <a:bodyPr wrap="square" rtlCol="0">
              <a:spAutoFit/>
            </a:bodyPr>
            <a:lstStyle/>
            <a:p>
              <a:r>
                <a:rPr lang="en-US" altLang="vi-VN" sz="3200" b="1">
                  <a:latin typeface="Times New Roman" panose="02020603050405020304" pitchFamily="18" charset="0"/>
                  <a:cs typeface="Times New Roman" panose="02020603050405020304" pitchFamily="18" charset="0"/>
                </a:rPr>
                <a:t>Câu 4: Hãy so sánh kích thước</a:t>
              </a:r>
            </a:p>
            <a:p>
              <a:r>
                <a:rPr lang="en-US" altLang="vi-VN" sz="3200" b="1">
                  <a:latin typeface="Times New Roman" panose="02020603050405020304" pitchFamily="18" charset="0"/>
                  <a:cs typeface="Times New Roman" panose="02020603050405020304" pitchFamily="18" charset="0"/>
                </a:rPr>
                <a:t>của Trái Đất, Mặt Trời và Mặt Trăng</a:t>
              </a:r>
              <a:endParaRPr lang="en-US" sz="3200">
                <a:latin typeface="Times New Roman" panose="02020603050405020304" pitchFamily="18" charset="0"/>
                <a:ea typeface="Tahoma" panose="020B0604030504040204" pitchFamily="34" charset="0"/>
                <a:cs typeface="Times New Roman" panose="02020603050405020304" pitchFamily="18" charset="0"/>
              </a:endParaRPr>
            </a:p>
            <a:p>
              <a:pPr defTabSz="1258397" rtl="0" fontAlgn="auto">
                <a:spcBef>
                  <a:spcPts val="0"/>
                </a:spcBef>
                <a:spcAft>
                  <a:spcPts val="0"/>
                </a:spcAft>
                <a:defRPr/>
              </a:pPr>
              <a:endParaRPr lang="en-US" sz="3200">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3194" y="6233481"/>
            <a:ext cx="4389922" cy="3022691"/>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303592" y="772477"/>
              <a:ext cx="3750825" cy="1200083"/>
            </a:xfrm>
            <a:prstGeom prst="rect">
              <a:avLst/>
            </a:prstGeom>
            <a:noFill/>
          </p:spPr>
          <p:txBody>
            <a:bodyPr wrap="square" rtlCol="0">
              <a:spAutoFit/>
            </a:bodyPr>
            <a:lstStyle/>
            <a:p>
              <a:r>
                <a:rPr lang="en-US" altLang="vi-VN" sz="2800" b="1">
                  <a:solidFill>
                    <a:schemeClr val="bg1"/>
                  </a:solidFill>
                  <a:latin typeface="Times New Roman" panose="02020603050405020304" pitchFamily="18" charset="0"/>
                  <a:cs typeface="Times New Roman" panose="02020603050405020304" pitchFamily="18" charset="0"/>
                </a:rPr>
                <a:t>Trái Đất lớn hơn Mặt Trăng còn Mặt Trời lớn hơn Trái Đất nhiều lần.</a:t>
              </a:r>
              <a:endParaRPr lang="en-US" altLang="vi-VN" sz="2800" b="1" dirty="0">
                <a:solidFill>
                  <a:schemeClr val="bg1"/>
                </a:solidFill>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3194" y="6233482"/>
            <a:ext cx="4389922" cy="3022690"/>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SỐ 4 …</a:t>
            </a:r>
          </a:p>
        </p:txBody>
      </p:sp>
    </p:spTree>
    <p:extLst>
      <p:ext uri="{BB962C8B-B14F-4D97-AF65-F5344CB8AC3E}">
        <p14:creationId xmlns:p14="http://schemas.microsoft.com/office/powerpoint/2010/main" val="2729367375"/>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1861" y="6071208"/>
            <a:ext cx="14233671" cy="3879197"/>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1" y="75434"/>
            <a:ext cx="9606402" cy="3423068"/>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7"/>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7207" y="535161"/>
              <a:ext cx="6184655" cy="1175125"/>
            </a:xfrm>
            <a:prstGeom prst="rect">
              <a:avLst/>
            </a:prstGeom>
            <a:noFill/>
          </p:spPr>
          <p:txBody>
            <a:bodyPr wrap="square" rtlCol="0">
              <a:spAutoFit/>
            </a:bodyPr>
            <a:lstStyle/>
            <a:p>
              <a:pPr algn="ctr" defTabSz="1258397" rtl="0" fontAlgn="auto">
                <a:spcBef>
                  <a:spcPts val="0"/>
                </a:spcBef>
                <a:spcAft>
                  <a:spcPts val="0"/>
                </a:spcAft>
                <a:defRPr/>
              </a:pPr>
              <a:r>
                <a:rPr lang="en-US" sz="3303">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5: Mặt trời mang lại lợi ích gì cho con người?</a:t>
              </a:r>
            </a:p>
            <a:p>
              <a:pPr defTabSz="1258397" rtl="0" fontAlgn="auto">
                <a:spcBef>
                  <a:spcPts val="0"/>
                </a:spcBef>
                <a:spcAft>
                  <a:spcPts val="0"/>
                </a:spcAft>
                <a:defRPr/>
              </a:pPr>
              <a:endParaRPr lang="en-US" sz="3303">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765459" y="3223296"/>
            <a:ext cx="2621607" cy="2660932"/>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3657" y="2903522"/>
            <a:ext cx="2621607" cy="2660932"/>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15640423" y="6436076"/>
            <a:ext cx="732223" cy="340224"/>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83401" y="5354398"/>
            <a:ext cx="1032404" cy="716947"/>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669885" y="2197433"/>
            <a:ext cx="4634775" cy="6570347"/>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10895269" y="90231"/>
            <a:ext cx="5779732" cy="3705519"/>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813945"/>
            </a:xfrm>
            <a:prstGeom prst="rect">
              <a:avLst/>
            </a:prstGeom>
            <a:noFill/>
          </p:spPr>
          <p:txBody>
            <a:bodyPr wrap="square" rtlCol="0">
              <a:spAutoFit/>
            </a:bodyPr>
            <a:lstStyle/>
            <a:p>
              <a:pPr defTabSz="1258397" rtl="0" fontAlgn="auto">
                <a:spcBef>
                  <a:spcPts val="0"/>
                </a:spcBef>
                <a:spcAft>
                  <a:spcPts val="0"/>
                </a:spcAft>
                <a:defRPr/>
              </a:pPr>
              <a:r>
                <a:rPr lang="en-US" sz="2752">
                  <a:solidFill>
                    <a:prstClr val="white"/>
                  </a:solidFill>
                  <a:latin typeface="Tahoma" panose="020B0604030504040204" pitchFamily="34" charset="0"/>
                  <a:ea typeface="Tahoma" panose="020B0604030504040204" pitchFamily="34" charset="0"/>
                  <a:cs typeface="Tahoma" panose="020B0604030504040204" pitchFamily="34" charset="0"/>
                </a:rPr>
                <a:t>Chiếu sáng, cung cấp năng lượng…</a:t>
              </a: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33194" y="6233482"/>
            <a:ext cx="4389922" cy="3022690"/>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302647" y="8493098"/>
            <a:ext cx="3838830" cy="763074"/>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CƠN M</a:t>
            </a:r>
            <a:r>
              <a:rPr lang="vi-VN" sz="3200">
                <a:solidFill>
                  <a:schemeClr val="tx1"/>
                </a:solidFill>
                <a:latin typeface="Tahoma" panose="020B0604030504040204" pitchFamily="34" charset="0"/>
                <a:ea typeface="Tahoma" panose="020B0604030504040204" pitchFamily="34" charset="0"/>
                <a:cs typeface="Tahoma" panose="020B0604030504040204" pitchFamily="34" charset="0"/>
              </a:rPr>
              <a:t>Ư</a:t>
            </a:r>
            <a:r>
              <a:rPr lang="en-US" sz="3200">
                <a:solidFill>
                  <a:schemeClr val="tx1"/>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778289" y="5564454"/>
            <a:ext cx="670695" cy="670695"/>
          </a:xfrm>
          <a:prstGeom prst="rect">
            <a:avLst/>
          </a:prstGeom>
        </p:spPr>
      </p:pic>
    </p:spTree>
    <p:extLst>
      <p:ext uri="{BB962C8B-B14F-4D97-AF65-F5344CB8AC3E}">
        <p14:creationId xmlns:p14="http://schemas.microsoft.com/office/powerpoint/2010/main" val="948279247"/>
      </p:ext>
    </p:extLst>
  </p:cSld>
  <p:clrMapOvr>
    <a:masterClrMapping/>
  </p:clrMapOvr>
  <p:transition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1110</Words>
  <Application>Microsoft Office PowerPoint</Application>
  <PresentationFormat>Custom</PresentationFormat>
  <Paragraphs>117</Paragraphs>
  <Slides>30</Slides>
  <Notes>16</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Tahoma</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Thao Phuong</cp:lastModifiedBy>
  <cp:revision>130</cp:revision>
  <dcterms:created xsi:type="dcterms:W3CDTF">2015-09-14T06:10:05Z</dcterms:created>
  <dcterms:modified xsi:type="dcterms:W3CDTF">2022-05-03T07:01:33Z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