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353" r:id="rId2"/>
    <p:sldId id="270" r:id="rId3"/>
    <p:sldId id="296" r:id="rId4"/>
    <p:sldId id="259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4" r:id="rId13"/>
    <p:sldId id="286" r:id="rId14"/>
    <p:sldId id="311" r:id="rId15"/>
    <p:sldId id="333" r:id="rId16"/>
    <p:sldId id="312" r:id="rId17"/>
    <p:sldId id="313" r:id="rId18"/>
    <p:sldId id="314" r:id="rId19"/>
    <p:sldId id="350" r:id="rId20"/>
    <p:sldId id="352" r:id="rId21"/>
    <p:sldId id="351" r:id="rId22"/>
    <p:sldId id="310" r:id="rId23"/>
    <p:sldId id="256" r:id="rId24"/>
    <p:sldId id="260" r:id="rId25"/>
    <p:sldId id="257" r:id="rId26"/>
    <p:sldId id="258" r:id="rId27"/>
    <p:sldId id="261" r:id="rId28"/>
    <p:sldId id="329" r:id="rId29"/>
  </p:sldIdLst>
  <p:sldSz cx="12192000" cy="6858000"/>
  <p:notesSz cx="6858000" cy="9144000"/>
  <p:embeddedFontLst>
    <p:embeddedFont>
      <p:font typeface="SimSun" panose="02010600030101010101" pitchFamily="2" charset="-122"/>
      <p:regular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等线" panose="020B0604020202020204" charset="-122"/>
      <p:regular r:id="rId38"/>
      <p:bold r:id="rId39"/>
    </p:embeddedFont>
    <p:embeddedFont>
      <p:font typeface="VNI-Times" panose="020B0604020202020204"/>
      <p:regular r:id="rId40"/>
      <p:bold r:id="rId41"/>
      <p:italic r:id="rId42"/>
      <p:boldItalic r:id="rId43"/>
    </p:embeddedFont>
    <p:embeddedFont>
      <p:font typeface="微软雅黑" panose="020B0503020204020204" pitchFamily="34" charset="-122"/>
      <p:regular r:id="rId44"/>
      <p:bold r:id="rId45"/>
    </p:embeddedFont>
    <p:embeddedFont>
      <p:font typeface="Constantia" panose="02030602050306030303" pitchFamily="18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11623-B07F-4BB4-9163-D06EB19E598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BFD80-F340-4D17-B056-4F3D6375A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8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F7FF98-C27E-44AE-ADF6-C471B614420D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1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406145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xmlns="" id="{2F852984-CB7D-433F-83E6-F144B6D35A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xmlns="" id="{BBD4B2EF-B5BC-4942-87DC-24D024B52A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xmlns="" id="{D6BC8EBD-DE2A-4FDB-A595-D4CA2DB871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9EEC3A-6D83-426A-B3F4-7BE524F64E90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05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xmlns="" id="{54E7898A-9C4A-4E53-8D23-F5B15B4F30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xmlns="" id="{14E0DA2C-DD15-42F4-B2E9-2AC6FC6D17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xmlns="" id="{2ABE2652-916B-4F30-ADC5-4AAF63949B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4AEAD6-2731-4787-8008-CD6A562A5CB9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85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FFA749EF-D27E-4492-98A7-B85E4FA4FE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6128E1A5-49FE-445B-840D-9176F048E2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FB653DB7-987E-46E3-AEFA-0A97F9374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4A1731-EE91-4714-B40C-7C671711528F}" type="slidenum">
              <a:rPr lang="en-US" altLang="vi-VN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-16934" y="-23284"/>
            <a:ext cx="12208933" cy="694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-23284"/>
            <a:ext cx="857251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1371600" y="685800"/>
            <a:ext cx="10058400" cy="405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altLang="vi-VN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vi-VN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22382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8C075C-CD00-4CAF-8467-518B6148F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15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62D26B-4ACD-4F8A-A40F-3CDD14DF1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1"/>
            <a:ext cx="57150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xmlns="" id="{23C8C0D5-C670-498E-A7F0-D51615190110}"/>
              </a:ext>
            </a:extLst>
          </p:cNvPr>
          <p:cNvSpPr/>
          <p:nvPr/>
        </p:nvSpPr>
        <p:spPr>
          <a:xfrm>
            <a:off x="7391400" y="28577"/>
            <a:ext cx="3276600" cy="1317625"/>
          </a:xfrm>
          <a:prstGeom prst="cloudCallout">
            <a:avLst>
              <a:gd name="adj1" fmla="val -73359"/>
              <a:gd name="adj2" fmla="val 16990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Phương tiện đến trường.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9B6EAF66-9D1D-4FE8-A15B-134A81A09FF5}"/>
              </a:ext>
            </a:extLst>
          </p:cNvPr>
          <p:cNvSpPr/>
          <p:nvPr/>
        </p:nvSpPr>
        <p:spPr>
          <a:xfrm>
            <a:off x="8153400" y="1981200"/>
            <a:ext cx="1981200" cy="22431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390F41-E23C-43F0-8769-F0A190996633}"/>
              </a:ext>
            </a:extLst>
          </p:cNvPr>
          <p:cNvSpPr/>
          <p:nvPr/>
        </p:nvSpPr>
        <p:spPr>
          <a:xfrm>
            <a:off x="2362200" y="5157789"/>
            <a:ext cx="7010400" cy="862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Bạn đến trường bằng gì?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F88EB4B-EA8C-4E95-B0C5-71C8AE0B5486}"/>
              </a:ext>
            </a:extLst>
          </p:cNvPr>
          <p:cNvSpPr/>
          <p:nvPr/>
        </p:nvSpPr>
        <p:spPr>
          <a:xfrm>
            <a:off x="2819400" y="5867401"/>
            <a:ext cx="6553200" cy="992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70C0"/>
                </a:solidFill>
              </a:rPr>
              <a:t>Mình đến trường bằng xe đạp/đi bộ/</a:t>
            </a:r>
          </a:p>
          <a:p>
            <a:pPr algn="ctr">
              <a:defRPr/>
            </a:pPr>
            <a:r>
              <a:rPr lang="en-US" sz="2800">
                <a:solidFill>
                  <a:srgbClr val="0070C0"/>
                </a:solidFill>
              </a:rPr>
              <a:t>xe máy/ô tô.</a:t>
            </a:r>
          </a:p>
        </p:txBody>
      </p:sp>
      <p:pic>
        <p:nvPicPr>
          <p:cNvPr id="13320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0B789239-D768-4AF1-9CF6-47A70B7D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839" y="5638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8B586154-39B9-4380-8408-DF32740D1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1" y="5638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C39A29-1E58-4C5F-8C37-9992FE341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1"/>
            <a:ext cx="4764088" cy="281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>
            <a:extLst>
              <a:ext uri="{FF2B5EF4-FFF2-40B4-BE49-F238E27FC236}">
                <a16:creationId xmlns:a16="http://schemas.microsoft.com/office/drawing/2014/main" xmlns="" id="{F08AA2C7-2297-4E0A-8135-E2A07E4B5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3101976"/>
            <a:ext cx="2743201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E220B9-EF9E-4C9C-9FBE-0A31752E2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119439"/>
            <a:ext cx="26670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xmlns="" id="{B4DDB69B-7B47-42EB-BBBF-98E4ED3F2CC8}"/>
              </a:ext>
            </a:extLst>
          </p:cNvPr>
          <p:cNvSpPr/>
          <p:nvPr/>
        </p:nvSpPr>
        <p:spPr>
          <a:xfrm>
            <a:off x="6819900" y="152401"/>
            <a:ext cx="2286000" cy="1317625"/>
          </a:xfrm>
          <a:prstGeom prst="cloudCallout">
            <a:avLst>
              <a:gd name="adj1" fmla="val -73359"/>
              <a:gd name="adj2" fmla="val 1699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Chất liệu của hộp bút.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19C7956B-6F00-444B-9A4E-561D5098D412}"/>
              </a:ext>
            </a:extLst>
          </p:cNvPr>
          <p:cNvSpPr/>
          <p:nvPr/>
        </p:nvSpPr>
        <p:spPr>
          <a:xfrm>
            <a:off x="8153400" y="1981200"/>
            <a:ext cx="1981200" cy="22431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802BF2B-E2C9-4BB2-B962-AF3CAD2301C3}"/>
              </a:ext>
            </a:extLst>
          </p:cNvPr>
          <p:cNvSpPr/>
          <p:nvPr/>
        </p:nvSpPr>
        <p:spPr>
          <a:xfrm>
            <a:off x="2362200" y="4911725"/>
            <a:ext cx="7010400" cy="95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Hộp bút của bạn được làm bằng gì?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62AA169-164D-4816-A8CE-6E8C8E930703}"/>
              </a:ext>
            </a:extLst>
          </p:cNvPr>
          <p:cNvSpPr/>
          <p:nvPr/>
        </p:nvSpPr>
        <p:spPr>
          <a:xfrm>
            <a:off x="2868613" y="5791200"/>
            <a:ext cx="650398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70C0"/>
                </a:solidFill>
              </a:rPr>
              <a:t>Hộp bút của mình được làm bằng nhựa/sắt/vải...</a:t>
            </a:r>
          </a:p>
        </p:txBody>
      </p:sp>
      <p:pic>
        <p:nvPicPr>
          <p:cNvPr id="14345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AA49411D-55A6-4CC9-BFE9-70FB2114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9B6CD167-C9EA-4E56-BFBA-D6535C76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63" y="-28575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F438EA52-E320-44CB-A7AC-B9E29DD05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63" y="5638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BAA776C8-2211-478C-83A0-904B9D6A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1" y="5638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ANd9GcSGJ8Fks_WbHM_l1vfaVrMwAJhDUiRBE6IAkm8UmpO70GotnK6lKQ">
            <a:extLst>
              <a:ext uri="{FF2B5EF4-FFF2-40B4-BE49-F238E27FC236}">
                <a16:creationId xmlns:a16="http://schemas.microsoft.com/office/drawing/2014/main" xmlns="" id="{DC8DD3D8-FDFB-45B0-98F1-FB18C48FE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36E0CC68-45EE-4753-8687-996FAE1F0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6">
            <a:extLst>
              <a:ext uri="{FF2B5EF4-FFF2-40B4-BE49-F238E27FC236}">
                <a16:creationId xmlns:a16="http://schemas.microsoft.com/office/drawing/2014/main" xmlns="" id="{D9EF066E-3033-4451-A835-AC3FDB95E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5E4994-B900-4426-8146-E8AF2573610F}"/>
              </a:ext>
            </a:extLst>
          </p:cNvPr>
          <p:cNvSpPr/>
          <p:nvPr/>
        </p:nvSpPr>
        <p:spPr>
          <a:xfrm>
            <a:off x="2057400" y="1524000"/>
            <a:ext cx="8305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000099"/>
                </a:solidFill>
              </a:rPr>
              <a:t>Hãy kể tên những dấu câu mà các con đã học?</a:t>
            </a:r>
          </a:p>
        </p:txBody>
      </p:sp>
      <p:pic>
        <p:nvPicPr>
          <p:cNvPr id="15366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9FD40589-06FA-4AC8-8699-871BD42C8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5638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2723A3BB-13A2-46AA-B641-450655284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5638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Text Box 11">
            <a:extLst>
              <a:ext uri="{FF2B5EF4-FFF2-40B4-BE49-F238E27FC236}">
                <a16:creationId xmlns:a16="http://schemas.microsoft.com/office/drawing/2014/main" xmlns="" id="{BFD76C53-B597-4947-92FE-57B7DB5C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3800"/>
            <a:ext cx="12192000" cy="1405641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267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1</a:t>
            </a:r>
            <a:r>
              <a:rPr lang="en-US" altLang="vi-VN" sz="4267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267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dấu hai chấm trong đoạn văn sau. Cho biết mỗi dấu hai chấm được dùng làm gì?</a:t>
            </a:r>
            <a:endParaRPr lang="en-US" altLang="vi-VN" sz="4267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xmlns="" id="{90082AE9-085D-41A1-A0B2-013AA8562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13000"/>
            <a:ext cx="12192000" cy="3375604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267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Bồ Chao kể tiếp:                                                                                       - Đầu đuôi là thế này: Tôi và Tu Hú đang bay dọc một con sông lớn. Chợt Tu Hú gọi tôi: “ Kìa hai cái trụ chống trời !”						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4267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Võ Quảng    </a:t>
            </a:r>
            <a:endParaRPr lang="en-US" altLang="vi-VN" sz="4267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705" name="Group 9">
            <a:extLst>
              <a:ext uri="{FF2B5EF4-FFF2-40B4-BE49-F238E27FC236}">
                <a16:creationId xmlns:a16="http://schemas.microsoft.com/office/drawing/2014/main" xmlns="" id="{C701198C-B69D-4FD6-B167-E0DDBF09F1B4}"/>
              </a:ext>
            </a:extLst>
          </p:cNvPr>
          <p:cNvGrpSpPr>
            <a:grpSpLocks/>
          </p:cNvGrpSpPr>
          <p:nvPr/>
        </p:nvGrpSpPr>
        <p:grpSpPr bwMode="auto">
          <a:xfrm>
            <a:off x="-102400" y="823603"/>
            <a:ext cx="6400800" cy="5802255"/>
            <a:chOff x="1049" y="945"/>
            <a:chExt cx="3813" cy="4170"/>
          </a:xfrm>
        </p:grpSpPr>
        <p:sp>
          <p:nvSpPr>
            <p:cNvPr id="16393" name="Text Box 6">
              <a:extLst>
                <a:ext uri="{FF2B5EF4-FFF2-40B4-BE49-F238E27FC236}">
                  <a16:creationId xmlns:a16="http://schemas.microsoft.com/office/drawing/2014/main" xmlns="" id="{507298DE-B8D3-4EB2-A520-607499606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1" y="4518"/>
              <a:ext cx="2665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4800" b="1" dirty="0" err="1">
                  <a:solidFill>
                    <a:srgbClr val="0000FF"/>
                  </a:solidFill>
                  <a:latin typeface="VNI-Times" pitchFamily="2" charset="0"/>
                </a:rPr>
                <a:t>Chim</a:t>
              </a:r>
              <a:r>
                <a:rPr lang="en-US" altLang="vi-VN" sz="4800" b="1" dirty="0">
                  <a:solidFill>
                    <a:srgbClr val="0000FF"/>
                  </a:solidFill>
                  <a:latin typeface="VNI-Times" pitchFamily="2" charset="0"/>
                </a:rPr>
                <a:t> </a:t>
              </a:r>
              <a:r>
                <a:rPr lang="en-US" altLang="vi-VN" sz="4800" b="1" dirty="0" err="1">
                  <a:solidFill>
                    <a:srgbClr val="0000FF"/>
                  </a:solidFill>
                  <a:latin typeface="VNI-Times" pitchFamily="2" charset="0"/>
                </a:rPr>
                <a:t>boà</a:t>
              </a:r>
              <a:r>
                <a:rPr lang="en-US" altLang="vi-VN" sz="4800" b="1" dirty="0">
                  <a:solidFill>
                    <a:srgbClr val="0000FF"/>
                  </a:solidFill>
                  <a:latin typeface="VNI-Times" pitchFamily="2" charset="0"/>
                </a:rPr>
                <a:t> chao</a:t>
              </a:r>
            </a:p>
          </p:txBody>
        </p:sp>
        <p:pic>
          <p:nvPicPr>
            <p:cNvPr id="16394" name="Picture 5">
              <a:extLst>
                <a:ext uri="{FF2B5EF4-FFF2-40B4-BE49-F238E27FC236}">
                  <a16:creationId xmlns:a16="http://schemas.microsoft.com/office/drawing/2014/main" xmlns="" id="{73EB8017-44BA-472E-A56B-0C3275BB25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" y="945"/>
              <a:ext cx="3813" cy="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6" name="Group 10">
            <a:extLst>
              <a:ext uri="{FF2B5EF4-FFF2-40B4-BE49-F238E27FC236}">
                <a16:creationId xmlns:a16="http://schemas.microsoft.com/office/drawing/2014/main" xmlns="" id="{4BA287A0-FC45-4BB5-B85F-2485640FAFBD}"/>
              </a:ext>
            </a:extLst>
          </p:cNvPr>
          <p:cNvGrpSpPr>
            <a:grpSpLocks/>
          </p:cNvGrpSpPr>
          <p:nvPr/>
        </p:nvGrpSpPr>
        <p:grpSpPr bwMode="auto">
          <a:xfrm>
            <a:off x="5588000" y="823312"/>
            <a:ext cx="6604000" cy="5827069"/>
            <a:chOff x="1451" y="504"/>
            <a:chExt cx="3221" cy="3917"/>
          </a:xfrm>
        </p:grpSpPr>
        <p:sp>
          <p:nvSpPr>
            <p:cNvPr id="16391" name="Text Box 7">
              <a:extLst>
                <a:ext uri="{FF2B5EF4-FFF2-40B4-BE49-F238E27FC236}">
                  <a16:creationId xmlns:a16="http://schemas.microsoft.com/office/drawing/2014/main" xmlns="" id="{D3696529-F36F-4C6B-ACCE-DA9D2C40D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0" y="3862"/>
              <a:ext cx="1680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vi-VN" sz="4800" b="1" dirty="0" err="1">
                  <a:solidFill>
                    <a:srgbClr val="0000FF"/>
                  </a:solidFill>
                  <a:latin typeface="VNI-Times" pitchFamily="2" charset="0"/>
                </a:rPr>
                <a:t>Chim</a:t>
              </a:r>
              <a:r>
                <a:rPr lang="en-US" altLang="vi-VN" sz="4800" b="1" dirty="0">
                  <a:solidFill>
                    <a:srgbClr val="0000FF"/>
                  </a:solidFill>
                  <a:latin typeface="VNI-Times" pitchFamily="2" charset="0"/>
                </a:rPr>
                <a:t> </a:t>
              </a:r>
              <a:r>
                <a:rPr lang="en-US" altLang="vi-VN" sz="4800" b="1" dirty="0" err="1">
                  <a:solidFill>
                    <a:srgbClr val="0000FF"/>
                  </a:solidFill>
                  <a:latin typeface="VNI-Times" pitchFamily="2" charset="0"/>
                </a:rPr>
                <a:t>tu</a:t>
              </a:r>
              <a:r>
                <a:rPr lang="en-US" altLang="vi-VN" sz="4800" b="1" dirty="0">
                  <a:solidFill>
                    <a:srgbClr val="0000FF"/>
                  </a:solidFill>
                  <a:latin typeface="VNI-Times" pitchFamily="2" charset="0"/>
                </a:rPr>
                <a:t> </a:t>
              </a:r>
              <a:r>
                <a:rPr lang="en-US" altLang="vi-VN" sz="4800" b="1" dirty="0" err="1">
                  <a:solidFill>
                    <a:srgbClr val="0000FF"/>
                  </a:solidFill>
                  <a:latin typeface="VNI-Times" pitchFamily="2" charset="0"/>
                </a:rPr>
                <a:t>huù</a:t>
              </a:r>
              <a:r>
                <a:rPr lang="en-US" altLang="vi-VN" sz="4800" b="1" dirty="0">
                  <a:solidFill>
                    <a:srgbClr val="000000"/>
                  </a:solidFill>
                  <a:latin typeface="VNI-Times" pitchFamily="2" charset="0"/>
                </a:rPr>
                <a:t> </a:t>
              </a:r>
            </a:p>
          </p:txBody>
        </p:sp>
        <p:pic>
          <p:nvPicPr>
            <p:cNvPr id="16392" name="Picture 4">
              <a:extLst>
                <a:ext uri="{FF2B5EF4-FFF2-40B4-BE49-F238E27FC236}">
                  <a16:creationId xmlns:a16="http://schemas.microsoft.com/office/drawing/2014/main" xmlns="" id="{E82750B3-C981-4AA1-A9D1-F844F0121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" y="504"/>
              <a:ext cx="3221" cy="3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  <p:bldP spid="235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>
            <a:extLst>
              <a:ext uri="{FF2B5EF4-FFF2-40B4-BE49-F238E27FC236}">
                <a16:creationId xmlns:a16="http://schemas.microsoft.com/office/drawing/2014/main" xmlns="" id="{6A5C38E0-9F3E-4F2C-ABCC-038CC900B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-76199"/>
            <a:ext cx="1056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8">
            <a:extLst>
              <a:ext uri="{FF2B5EF4-FFF2-40B4-BE49-F238E27FC236}">
                <a16:creationId xmlns:a16="http://schemas.microsoft.com/office/drawing/2014/main" xmlns="" id="{0F4D8219-8E5E-4910-A068-26C26365A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981200"/>
            <a:ext cx="11684000" cy="267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73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Chao kể tiếp  :  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373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Đầu đuôi là thế này : Tôi và Tu Hú đang bay dọc một con sông lớn. Chợt Tu Hú gọi tôi  : “Kìa hai cái trụ chống trời !”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1DE7517-9CDC-404F-BED5-A8169BD4F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23367"/>
            <a:ext cx="107696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733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Dấu hai chấm (:) dùng để làm gì?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xmlns="" id="{A2A062B8-9B13-45CE-A29A-76BB8154D97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92800" y="4430185"/>
            <a:ext cx="5791200" cy="520700"/>
          </a:xfrm>
          <a:prstGeom prst="wedgeRoundRectCallout">
            <a:avLst>
              <a:gd name="adj1" fmla="val 26495"/>
              <a:gd name="adj2" fmla="val -104574"/>
              <a:gd name="adj3" fmla="val 16667"/>
            </a:avLst>
          </a:prstGeom>
          <a:solidFill>
            <a:srgbClr val="FFFFCC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733" b="1">
                <a:solidFill>
                  <a:srgbClr val="FF0000"/>
                </a:solidFill>
                <a:latin typeface="Constantia" panose="02030602050306030303" pitchFamily="18" charset="0"/>
              </a:rPr>
              <a:t>Dẫn lời nói nhân vật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xmlns="" id="{0569607C-C0D8-40B8-ADC7-E1E6B02C9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717" y="2387600"/>
            <a:ext cx="5890683" cy="533400"/>
          </a:xfrm>
          <a:prstGeom prst="wedgeRoundRectCallout">
            <a:avLst>
              <a:gd name="adj1" fmla="val -73356"/>
              <a:gd name="adj2" fmla="val 64583"/>
              <a:gd name="adj3" fmla="val 16667"/>
            </a:avLst>
          </a:prstGeom>
          <a:solidFill>
            <a:srgbClr val="FFFFCC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733" b="1">
                <a:solidFill>
                  <a:srgbClr val="FF0000"/>
                </a:solidFill>
                <a:latin typeface="Constantia" panose="02030602050306030303" pitchFamily="18" charset="0"/>
              </a:rPr>
              <a:t>Giải thích cho sự việc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xmlns="" id="{99CC93D7-76FC-4B45-B07A-9CC797F9F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051" y="1524000"/>
            <a:ext cx="6432549" cy="533400"/>
          </a:xfrm>
          <a:prstGeom prst="wedgeRoundRectCallout">
            <a:avLst>
              <a:gd name="adj1" fmla="val -55625"/>
              <a:gd name="adj2" fmla="val 77977"/>
              <a:gd name="adj3" fmla="val 16667"/>
            </a:avLst>
          </a:prstGeom>
          <a:solidFill>
            <a:srgbClr val="FFFFCC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733" b="1">
                <a:solidFill>
                  <a:srgbClr val="FF0000"/>
                </a:solidFill>
                <a:latin typeface="Constantia" panose="02030602050306030303" pitchFamily="18" charset="0"/>
              </a:rPr>
              <a:t>Dẫn lời nói nhân vật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75DD54-EAFF-44DE-85A2-B68C2EDD2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36067"/>
            <a:ext cx="10769600" cy="18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733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733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hai chấm dùng để: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vi-VN" sz="3733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Dẫn lời nói, lời kể của nhân vật.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vi-VN" sz="3733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Giải thích cho sự việc đứng trước nó.</a:t>
            </a:r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xmlns="" id="{66D92787-2EAC-4667-AD70-D9E1FDEBD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57400"/>
            <a:ext cx="374651" cy="55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Arial" panose="020B0604020202020204" pitchFamily="34" charset="0"/>
            </a:endParaRP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xmlns="" id="{F138B9FF-0983-4AE9-BDA0-054B33FCB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530600"/>
            <a:ext cx="374651" cy="57785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Arial" panose="020B0604020202020204" pitchFamily="34" charset="0"/>
            </a:endParaRPr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xmlns="" id="{DA1AB370-B853-4F7A-92A3-1C30ED69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21000"/>
            <a:ext cx="374651" cy="6879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Arial" panose="020B0604020202020204" pitchFamily="34" charset="0"/>
            </a:endParaRPr>
          </a:p>
        </p:txBody>
      </p:sp>
      <p:sp>
        <p:nvSpPr>
          <p:cNvPr id="17420" name="Text Box 20">
            <a:extLst>
              <a:ext uri="{FF2B5EF4-FFF2-40B4-BE49-F238E27FC236}">
                <a16:creationId xmlns:a16="http://schemas.microsoft.com/office/drawing/2014/main" xmlns="" id="{0C388ECF-CE65-44E3-AE8C-AD2EEE06A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00" y="268817"/>
            <a:ext cx="12192000" cy="107721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1</a:t>
            </a: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dấu hai chấm trong đoạn văn sau. Cho biết mỗi dấu hai chấm được dùng làm gì?</a:t>
            </a:r>
            <a:endParaRPr lang="en-US" altLang="vi-VN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 animBg="1"/>
      <p:bldP spid="21" grpId="0" animBg="1"/>
      <p:bldP spid="22" grpId="0" animBg="1"/>
      <p:bldP spid="26" grpId="0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>
            <a:fillRect/>
          </a:stretch>
        </p:blipFill>
        <p:spPr>
          <a:xfrm>
            <a:off x="10178383" y="-84153"/>
            <a:ext cx="1866470" cy="1942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7673" y="1192692"/>
            <a:ext cx="5143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rot="235032">
            <a:off x="2111648" y="50681"/>
            <a:ext cx="7420795" cy="2202775"/>
          </a:xfrm>
          <a:prstGeom prst="cloudCallout">
            <a:avLst>
              <a:gd name="adj1" fmla="val -45315"/>
              <a:gd name="adj2" fmla="val 111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 algn="ctr" eaLnBrk="1" hangingPunct="1"/>
            <a:endParaRPr lang="vi-VN" altLang="vi-VN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9747" y="533400"/>
            <a:ext cx="687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66851" y="2340018"/>
            <a:ext cx="8572071" cy="402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7084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xmlns="" id="{041A9F32-E0A0-4A44-AE2D-6388E23CB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1"/>
            <a:ext cx="12192000" cy="18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600"/>
              </a:spcBef>
              <a:buNone/>
            </a:pPr>
            <a:r>
              <a:rPr lang="en-US" altLang="vi-VN" sz="373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733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vi-VN" sz="3733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73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mẩu chuyện sau có một số ô trống được đánh số thứ tự. Theo em ở ô nào cần điền dấu chấm, ô nào điền dấu hai chấm?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xmlns="" id="{F3548105-42F5-45B5-AD98-6F05ABEB3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078568"/>
            <a:ext cx="11988800" cy="46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600"/>
              </a:spcBef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Khi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Đác-uyn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Đác-uyn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“Cha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?”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Đác-uyn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                                                   </a:t>
            </a:r>
          </a:p>
          <a:p>
            <a:pPr algn="just">
              <a:spcBef>
                <a:spcPts val="1600"/>
              </a:spcBef>
              <a:buNone/>
            </a:pPr>
            <a:r>
              <a:rPr lang="en-US" alt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Theo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 VỊ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xmlns="" id="{E8A61232-C6D2-4844-B009-54E05719E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7671" y="2876675"/>
            <a:ext cx="4064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xmlns="" id="{FA2B57C7-8A33-41BF-87B1-A932D2B10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833" y="4059824"/>
            <a:ext cx="4064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xmlns="" id="{ABACECD9-7556-4A3A-9244-DFC4547FC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017" y="5350149"/>
            <a:ext cx="461433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/>
      <p:bldP spid="9223" grpId="0" animBg="1"/>
      <p:bldP spid="9224" grpId="0" animBg="1"/>
      <p:bldP spid="92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darwin">
            <a:extLst>
              <a:ext uri="{FF2B5EF4-FFF2-40B4-BE49-F238E27FC236}">
                <a16:creationId xmlns:a16="http://schemas.microsoft.com/office/drawing/2014/main" xmlns="" id="{9C543A59-09E7-42F1-8F48-9FFFC6D1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0"/>
            <a:ext cx="6705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12">
            <a:extLst>
              <a:ext uri="{FF2B5EF4-FFF2-40B4-BE49-F238E27FC236}">
                <a16:creationId xmlns:a16="http://schemas.microsoft.com/office/drawing/2014/main" xmlns="" id="{4CE7B4D4-FCDA-48A1-AEB3-324AA251C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1" y="5461000"/>
            <a:ext cx="10871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3333FF"/>
                </a:solidFill>
                <a:latin typeface="Times New Roman" panose="02020603050405020304" pitchFamily="18" charset="0"/>
              </a:rPr>
              <a:t>Đác-uyn (1809 - 1882)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3333FF"/>
                </a:solidFill>
                <a:latin typeface="Times New Roman" panose="02020603050405020304" pitchFamily="18" charset="0"/>
              </a:rPr>
              <a:t>Nhà bác học nổi tiếng người nước Anh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xmlns="" id="{E0050122-988B-4466-A3BB-AF722ED1E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77485"/>
            <a:ext cx="10058400" cy="3139023"/>
          </a:xfrm>
          <a:prstGeom prst="cloudCallout">
            <a:avLst>
              <a:gd name="adj1" fmla="val 52231"/>
              <a:gd name="adj2" fmla="val -55505"/>
            </a:avLst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12192" rIns="1219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en-US" altLang="vi-VN" sz="6400" b="1">
                <a:solidFill>
                  <a:srgbClr val="00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Em biết gì về Đác-uyn?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xmlns="" id="{00520B20-5764-45AE-B2D4-93B5AA42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93" y="150283"/>
            <a:ext cx="12001500" cy="18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73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Trong mẩu chuyện sau có một số ô trống được đánh số thứ tự. Theo em ở ô nào cần điền dấu chấm, ô nào điền dấu hai chấm ?</a:t>
            </a: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xmlns="" id="{B8AB609B-CB13-40D0-BFAB-E812B0220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92" y="5839883"/>
            <a:ext cx="11684000" cy="502766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667" b="1">
                <a:solidFill>
                  <a:srgbClr val="FF0000"/>
                </a:solidFill>
                <a:latin typeface="Arial" panose="020B0604020202020204" pitchFamily="34" charset="0"/>
              </a:rPr>
              <a:t>  Dấu hai chấm trong đoạn văn trên dùng để dẫn lời nói của nhân vật.</a:t>
            </a:r>
          </a:p>
        </p:txBody>
      </p:sp>
      <p:sp>
        <p:nvSpPr>
          <p:cNvPr id="6160" name="Text Box 26">
            <a:extLst>
              <a:ext uri="{FF2B5EF4-FFF2-40B4-BE49-F238E27FC236}">
                <a16:creationId xmlns:a16="http://schemas.microsoft.com/office/drawing/2014/main" xmlns="" id="{39ADABFF-CEA4-4F92-A663-D75304C53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92" y="5839883"/>
            <a:ext cx="11785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chấm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xmlns="" id="{4FF5EE39-72C1-4406-8020-2CDB1E1D1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92" y="1775883"/>
            <a:ext cx="11988800" cy="411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733" b="1">
                <a:solidFill>
                  <a:srgbClr val="000000"/>
                </a:solidFill>
                <a:latin typeface="Arial" panose="020B0604020202020204" pitchFamily="34" charset="0"/>
              </a:rPr>
              <a:t>     Khi đã trở thành nhà bác học lừng danh thế giới, Đác-uyn vẫn không ngừng học   Có lần thấy cha còn miệt mài đọc sách giữa đêm khuya, con của Đác-uyn hỏi    “Cha đã là nhà bác học rồi, còn phải ngày đêm nghiên cứu làm gì nữa cho mệt ?” Đác-uyn ôn tồn đáp    “Bác học không có nghĩa là ngừng học.”                                                   </a:t>
            </a:r>
            <a:r>
              <a:rPr lang="en-US" altLang="vi-VN" b="1" i="1">
                <a:solidFill>
                  <a:srgbClr val="000000"/>
                </a:solidFill>
                <a:latin typeface="Arial" panose="020B0604020202020204" pitchFamily="34" charset="0"/>
              </a:rPr>
              <a:t>Theo</a:t>
            </a:r>
            <a:r>
              <a:rPr lang="en-US" altLang="vi-VN" sz="2667" b="1">
                <a:solidFill>
                  <a:srgbClr val="000000"/>
                </a:solidFill>
                <a:latin typeface="Arial" panose="020B0604020202020204" pitchFamily="34" charset="0"/>
              </a:rPr>
              <a:t> HÀ VỊ</a:t>
            </a:r>
          </a:p>
        </p:txBody>
      </p:sp>
      <p:sp>
        <p:nvSpPr>
          <p:cNvPr id="20486" name="Rectangle 7">
            <a:extLst>
              <a:ext uri="{FF2B5EF4-FFF2-40B4-BE49-F238E27FC236}">
                <a16:creationId xmlns:a16="http://schemas.microsoft.com/office/drawing/2014/main" xmlns="" id="{6C5B46EA-B95C-4044-BC31-0EF2DC023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59" y="2504016"/>
            <a:ext cx="406400" cy="42333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487" name="Rectangle 8">
            <a:extLst>
              <a:ext uri="{FF2B5EF4-FFF2-40B4-BE49-F238E27FC236}">
                <a16:creationId xmlns:a16="http://schemas.microsoft.com/office/drawing/2014/main" xmlns="" id="{5283EF47-CF9C-4CA4-B5FE-6452F8EB2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892" y="3630083"/>
            <a:ext cx="4064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0488" name="Rectangle 9">
            <a:extLst>
              <a:ext uri="{FF2B5EF4-FFF2-40B4-BE49-F238E27FC236}">
                <a16:creationId xmlns:a16="http://schemas.microsoft.com/office/drawing/2014/main" xmlns="" id="{20622C9A-1670-450B-BF8F-6BFAAAD87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4626" y="4747683"/>
            <a:ext cx="461433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xmlns="" id="{3DB707BC-86E1-4731-8330-91A96ED5D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159" y="2540001"/>
            <a:ext cx="364067" cy="35136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xmlns="" id="{307F1D14-B383-49DE-8501-F09A0B55D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892" y="3630083"/>
            <a:ext cx="4064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8B27E79D-2D14-4347-ADCA-4E863D5F9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093" y="4747683"/>
            <a:ext cx="461433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20492" name="TextBox 25">
            <a:extLst>
              <a:ext uri="{FF2B5EF4-FFF2-40B4-BE49-F238E27FC236}">
                <a16:creationId xmlns:a16="http://schemas.microsoft.com/office/drawing/2014/main" xmlns="" id="{A0BECB82-2DC1-4F5D-906F-1FE53BA60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3" y="177800"/>
            <a:ext cx="1680633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467" b="1" u="sng">
                <a:solidFill>
                  <a:srgbClr val="04617B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vi-VN" sz="3467" b="1">
                <a:solidFill>
                  <a:srgbClr val="04617B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60" grpId="0" animBg="1"/>
      <p:bldP spid="6160" grpId="1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>
            <a:fillRect/>
          </a:stretch>
        </p:blipFill>
        <p:spPr>
          <a:xfrm>
            <a:off x="10178383" y="-84153"/>
            <a:ext cx="1866470" cy="1942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7673" y="1192692"/>
            <a:ext cx="5143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rot="235032">
            <a:off x="2111648" y="50681"/>
            <a:ext cx="7420795" cy="2202775"/>
          </a:xfrm>
          <a:prstGeom prst="cloudCallout">
            <a:avLst>
              <a:gd name="adj1" fmla="val -45315"/>
              <a:gd name="adj2" fmla="val 111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pPr algn="ctr" eaLnBrk="1" hangingPunct="1"/>
            <a:endParaRPr lang="vi-VN" altLang="vi-VN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5075" y="533400"/>
            <a:ext cx="813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66851" y="2340018"/>
            <a:ext cx="8572071" cy="402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để: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5980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1" y="4151087"/>
            <a:ext cx="12191580" cy="2679927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8" y="-38100"/>
            <a:ext cx="12308115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377"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2" y="6116869"/>
            <a:ext cx="555265" cy="29899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7" y="4819911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6"/>
            <a:ext cx="647843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6" y="5644222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8" y="5792202"/>
            <a:ext cx="555265" cy="29899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5" y="4634504"/>
            <a:ext cx="404831" cy="21799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438507" y="838428"/>
            <a:ext cx="9144573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3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5 </a:t>
            </a:r>
            <a:r>
              <a:rPr lang="en-US" altLang="zh-CN" sz="3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lang="en-US" altLang="zh-CN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5 </a:t>
            </a:r>
            <a:r>
              <a:rPr lang="en-US" altLang="zh-CN" sz="3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2022</a:t>
            </a:r>
          </a:p>
          <a:p>
            <a:pPr algn="ctr" defTabSz="914377">
              <a:defRPr/>
            </a:pPr>
            <a:r>
              <a:rPr lang="en-US" altLang="zh-CN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</a:t>
            </a:r>
            <a:r>
              <a:rPr lang="en-US" altLang="zh-CN" sz="3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 VÀ CÂU</a:t>
            </a:r>
            <a:endParaRPr lang="zh-CN" altLang="en-US" sz="3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939" y="1332682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69" y="470624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6794" y="3654095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242" y="3492435"/>
            <a:ext cx="2357807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9601" y="3495729"/>
            <a:ext cx="1864204" cy="29128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7715" y="369712"/>
            <a:ext cx="647843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144" y="652932"/>
            <a:ext cx="647843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164" y="3138779"/>
            <a:ext cx="4115497" cy="31905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29288" y="2194457"/>
            <a:ext cx="104778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?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69695" y="196516"/>
            <a:ext cx="741274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sức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455295" y="1404079"/>
            <a:ext cx="906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Tìm bộ phận câu trả lời cho câu hỏi Bằng gì?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79095" y="1956529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a/ Nhà ở vùng này phần nhiều làm bằng gỗ xoan.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b/ Các nghệ nhân đã thêu nên những bức tranh tinh xảo bằng đôi bàn tay khéo léo của mình.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c/ Trải qua hàng nghìn năm lịch sử, người Việt Nam ta đã xây dựng nên non sông gấm vóc bằng trí tuệ, mồ hôi và cả máu của mình. 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2079183" y="5572854"/>
            <a:ext cx="8215312" cy="10779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Bộ phận câu trả lời cho câu hỏi “Bằng gì ?”         thường bắt đầu bằng từ “</a:t>
            </a: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009333" y="5583967"/>
            <a:ext cx="8285162" cy="1077912"/>
          </a:xfrm>
          <a:prstGeom prst="rect">
            <a:avLst/>
          </a:prstGeom>
          <a:solidFill>
            <a:srgbClr val="85E8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Bộ phận câu trả lời cho câu hỏi “Bằng gì ?” thường bắt đầu bằng 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gì ?</a:t>
            </a: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1379095" y="1404079"/>
            <a:ext cx="1260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>
                <a:solidFill>
                  <a:srgbClr val="04617B"/>
                </a:solidFill>
                <a:latin typeface="Times New Roman" pitchFamily="18" charset="0"/>
              </a:rPr>
              <a:t>Bài 3</a:t>
            </a:r>
            <a:r>
              <a:rPr lang="en-US" sz="2800" b="1">
                <a:solidFill>
                  <a:srgbClr val="04617B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379095" y="1956529"/>
            <a:ext cx="9372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a/ Nhà ở vùng này phần nhiều làm </a:t>
            </a:r>
            <a:r>
              <a:rPr lang="en-US" sz="3200" b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 gỗ xoan</a:t>
            </a: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b/ Các nghệ nhân đã thêu nên những bức tranh    tinh xảo </a:t>
            </a:r>
            <a:r>
              <a:rPr lang="en-US" sz="3200" b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 đôi bàn tay khéo léo của mình</a:t>
            </a: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c/ Trải qua hàng nghìn năm lịch sử, người Việt     Nam ta đã xây dựng nên non sông gấm vóc </a:t>
            </a:r>
            <a:r>
              <a:rPr lang="en-US" sz="3200" b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 trí tuệ, mồ hôi và cả máu của mình</a:t>
            </a: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7" grpId="0" animBg="1"/>
      <p:bldP spid="1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ộn: Ngang 4">
            <a:extLst>
              <a:ext uri="{FF2B5EF4-FFF2-40B4-BE49-F238E27FC236}">
                <a16:creationId xmlns:a16="http://schemas.microsoft.com/office/drawing/2014/main" xmlns="" id="{307A5C30-C51E-42BF-A385-6CE36EC7002E}"/>
              </a:ext>
            </a:extLst>
          </p:cNvPr>
          <p:cNvSpPr/>
          <p:nvPr/>
        </p:nvSpPr>
        <p:spPr>
          <a:xfrm>
            <a:off x="1600200" y="381000"/>
            <a:ext cx="8991600" cy="57150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+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47160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>
            <a:fillRect/>
          </a:stretch>
        </p:blipFill>
        <p:spPr>
          <a:xfrm>
            <a:off x="10134600" y="0"/>
            <a:ext cx="1866470" cy="1942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7673" y="1192692"/>
            <a:ext cx="5143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34308" y="1828800"/>
            <a:ext cx="8305800" cy="2895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733800" y="3276600"/>
            <a:ext cx="472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972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113393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113393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113393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113393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3712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198880" y="55315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403062" y="5744493"/>
            <a:ext cx="2774179" cy="111350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640" y="2890945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9038009" y="5724063"/>
            <a:ext cx="2774179" cy="113393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27" y="2884413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3217385" y="5747067"/>
            <a:ext cx="2774179" cy="111093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41" y="2771653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6063529" y="5744493"/>
            <a:ext cx="2774179" cy="111350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dirty="0" err="1">
                <a:solidFill>
                  <a:prstClr val="white"/>
                </a:solidFill>
                <a:latin typeface="Calibri" panose="020F0502020204030204"/>
              </a:rPr>
              <a:t>Chúc</a:t>
            </a:r>
            <a:r>
              <a:rPr lang="en-US" sz="66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37858" y="198118"/>
            <a:ext cx="3239042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Mừng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7570333" y="2560318"/>
            <a:ext cx="2857500" cy="2259332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Con 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5085991" y="1379218"/>
            <a:ext cx="3028126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Các</a:t>
            </a:r>
            <a:r>
              <a:rPr lang="en-US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>
            <a:fillRect/>
          </a:stretch>
        </p:blipFill>
        <p:spPr>
          <a:xfrm flipH="1">
            <a:off x="50549" y="-137039"/>
            <a:ext cx="1473451" cy="265168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2146426" y="241692"/>
            <a:ext cx="9423148" cy="101167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65218" y="1827728"/>
            <a:ext cx="9388582" cy="33633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14725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>
            <a:fillRect/>
          </a:stretch>
        </p:blipFill>
        <p:spPr>
          <a:xfrm flipH="1">
            <a:off x="1524001" y="4206320"/>
            <a:ext cx="1473451" cy="26516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05103" y="1027906"/>
            <a:ext cx="6026285" cy="5155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75762" y="2334637"/>
            <a:ext cx="4601587" cy="12548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02513" y="5012274"/>
            <a:ext cx="4574835" cy="105454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763" y="3742763"/>
            <a:ext cx="4601586" cy="111625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75171" y="1167010"/>
            <a:ext cx="3486148" cy="57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WordArt 7">
            <a:extLst>
              <a:ext uri="{FF2B5EF4-FFF2-40B4-BE49-F238E27FC236}">
                <a16:creationId xmlns:a16="http://schemas.microsoft.com/office/drawing/2014/main" xmlns="" id="{48AF353B-F41B-47E9-991A-D3B9AB60B4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57575" y="889000"/>
            <a:ext cx="5276851" cy="847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60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6000" b="1" i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5" name="AutoShape 9">
            <a:extLst>
              <a:ext uri="{FF2B5EF4-FFF2-40B4-BE49-F238E27FC236}">
                <a16:creationId xmlns:a16="http://schemas.microsoft.com/office/drawing/2014/main" xmlns="" id="{6FB1A551-7325-4D92-8945-ABE902B51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2565400"/>
            <a:ext cx="10566400" cy="2997200"/>
          </a:xfrm>
          <a:prstGeom prst="cloudCallout">
            <a:avLst>
              <a:gd name="adj1" fmla="val -36384"/>
              <a:gd name="adj2" fmla="val -95968"/>
            </a:avLst>
          </a:prstGeom>
          <a:solidFill>
            <a:srgbClr val="D9F6AA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: “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?”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endParaRPr lang="en-US" altLang="en-US" sz="32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62FDD6-AF3C-44B8-8F86-BF50D6E5B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1"/>
            <a:ext cx="3565525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86EC89D-4A10-47DC-A338-1A7875301EBF}"/>
              </a:ext>
            </a:extLst>
          </p:cNvPr>
          <p:cNvSpPr/>
          <p:nvPr/>
        </p:nvSpPr>
        <p:spPr>
          <a:xfrm>
            <a:off x="5486400" y="3276600"/>
            <a:ext cx="11430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Mẫu: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3997EA-B344-4BA8-9F39-2CD40ABAE0BE}"/>
              </a:ext>
            </a:extLst>
          </p:cNvPr>
          <p:cNvSpPr/>
          <p:nvPr/>
        </p:nvSpPr>
        <p:spPr>
          <a:xfrm>
            <a:off x="5089525" y="4038600"/>
            <a:ext cx="5426075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accent2"/>
                </a:solidFill>
              </a:rPr>
              <a:t>Câu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hỏi</a:t>
            </a:r>
            <a:r>
              <a:rPr lang="en-US" sz="2400" dirty="0">
                <a:solidFill>
                  <a:schemeClr val="accent2"/>
                </a:solidFill>
              </a:rPr>
              <a:t>: </a:t>
            </a:r>
            <a:r>
              <a:rPr lang="en-US" sz="2400" dirty="0" err="1">
                <a:solidFill>
                  <a:schemeClr val="accent2"/>
                </a:solidFill>
              </a:rPr>
              <a:t>Cánh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cửa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được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làm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bằng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gì</a:t>
            </a:r>
            <a:r>
              <a:rPr lang="en-US" sz="24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3EA485D-8AAC-4A95-A031-46ECE08C397E}"/>
              </a:ext>
            </a:extLst>
          </p:cNvPr>
          <p:cNvSpPr/>
          <p:nvPr/>
        </p:nvSpPr>
        <p:spPr>
          <a:xfrm>
            <a:off x="5089525" y="5181600"/>
            <a:ext cx="5426075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2"/>
                </a:solidFill>
              </a:rPr>
              <a:t>Câu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trả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lời</a:t>
            </a:r>
            <a:r>
              <a:rPr lang="en-US" sz="2400" dirty="0">
                <a:solidFill>
                  <a:schemeClr val="tx2"/>
                </a:solidFill>
              </a:rPr>
              <a:t>: </a:t>
            </a:r>
            <a:r>
              <a:rPr lang="en-US" sz="2400" dirty="0" err="1">
                <a:solidFill>
                  <a:schemeClr val="tx2"/>
                </a:solidFill>
              </a:rPr>
              <a:t>Cánh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cửa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được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làm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bằng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gỗ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xmlns="" id="{A5C5E529-A378-497D-8630-69F8A2B65C11}"/>
              </a:ext>
            </a:extLst>
          </p:cNvPr>
          <p:cNvSpPr/>
          <p:nvPr/>
        </p:nvSpPr>
        <p:spPr>
          <a:xfrm>
            <a:off x="5486402" y="123826"/>
            <a:ext cx="3522663" cy="1476375"/>
          </a:xfrm>
          <a:prstGeom prst="cloudCallout">
            <a:avLst>
              <a:gd name="adj1" fmla="val -87553"/>
              <a:gd name="adj2" fmla="val 15173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Chất liệu của cánh cửa</a:t>
            </a:r>
            <a:r>
              <a:rPr lang="en-US" sz="24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199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2643B6F3-9DF0-4AC1-8029-505D55F42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3203E2FF-6B1E-44A6-AB7B-49C1ED97D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3825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B66B73-71E0-4959-9956-AC8400ACB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6780213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A01B3905-BAAD-4926-9508-CD3D9254F8C3}"/>
              </a:ext>
            </a:extLst>
          </p:cNvPr>
          <p:cNvSpPr/>
          <p:nvPr/>
        </p:nvSpPr>
        <p:spPr>
          <a:xfrm>
            <a:off x="8912225" y="2895600"/>
            <a:ext cx="1447800" cy="213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9AFF51-CED2-47C8-BE30-EE95C630FD8C}"/>
              </a:ext>
            </a:extLst>
          </p:cNvPr>
          <p:cNvSpPr/>
          <p:nvPr/>
        </p:nvSpPr>
        <p:spPr>
          <a:xfrm>
            <a:off x="1981200" y="5029200"/>
            <a:ext cx="7010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Bạn tô tranh bằng gì?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E7BD45-87D0-4573-A03C-A460443405B6}"/>
              </a:ext>
            </a:extLst>
          </p:cNvPr>
          <p:cNvSpPr/>
          <p:nvPr/>
        </p:nvSpPr>
        <p:spPr>
          <a:xfrm>
            <a:off x="1993900" y="5857875"/>
            <a:ext cx="70104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70C0"/>
                </a:solidFill>
              </a:rPr>
              <a:t>Mình tô tranh bằng bút màu.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xmlns="" id="{9127FFB6-8B0F-476C-828F-9FC028CB127C}"/>
              </a:ext>
            </a:extLst>
          </p:cNvPr>
          <p:cNvSpPr/>
          <p:nvPr/>
        </p:nvSpPr>
        <p:spPr>
          <a:xfrm>
            <a:off x="8053388" y="671513"/>
            <a:ext cx="2667000" cy="1600200"/>
          </a:xfrm>
          <a:prstGeom prst="cloudCallout">
            <a:avLst>
              <a:gd name="adj1" fmla="val -129326"/>
              <a:gd name="adj2" fmla="val 961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002060"/>
                </a:solidFill>
              </a:rPr>
              <a:t>Đồ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dùng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tô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tranh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vẽ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9223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C08E5739-F638-4D7F-9453-CC8CCF88B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602288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D1BED404-6816-48FE-BA05-0C655A93D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56642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4A1429-CBF7-423C-8A66-29F63015C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1" y="4763"/>
            <a:ext cx="54244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BC78B669-AE60-43D6-A392-43CF2337207C}"/>
              </a:ext>
            </a:extLst>
          </p:cNvPr>
          <p:cNvSpPr/>
          <p:nvPr/>
        </p:nvSpPr>
        <p:spPr>
          <a:xfrm>
            <a:off x="8610600" y="2366964"/>
            <a:ext cx="1752600" cy="22050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62F784-AFB1-42D9-A0DF-D7F7FC30BA1F}"/>
              </a:ext>
            </a:extLst>
          </p:cNvPr>
          <p:cNvSpPr/>
          <p:nvPr/>
        </p:nvSpPr>
        <p:spPr>
          <a:xfrm>
            <a:off x="1981200" y="5029200"/>
            <a:ext cx="7010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Chim bay/di chuyển bằng gì?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A2BB127-AC63-45C3-A3D5-E15678AE2A13}"/>
              </a:ext>
            </a:extLst>
          </p:cNvPr>
          <p:cNvSpPr/>
          <p:nvPr/>
        </p:nvSpPr>
        <p:spPr>
          <a:xfrm>
            <a:off x="2314575" y="57150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70C0"/>
                </a:solidFill>
              </a:rPr>
              <a:t>Chim bay/di chuyển bằng cánh.</a:t>
            </a: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xmlns="" id="{472942E8-023F-4F8F-A0EB-3771DABB8263}"/>
              </a:ext>
            </a:extLst>
          </p:cNvPr>
          <p:cNvSpPr/>
          <p:nvPr/>
        </p:nvSpPr>
        <p:spPr>
          <a:xfrm>
            <a:off x="7239000" y="533400"/>
            <a:ext cx="2667000" cy="1600200"/>
          </a:xfrm>
          <a:prstGeom prst="cloudCallout">
            <a:avLst>
              <a:gd name="adj1" fmla="val -129326"/>
              <a:gd name="adj2" fmla="val 961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002060"/>
                </a:solidFill>
              </a:rPr>
              <a:t>Bộ phận di chuyển chính của chim.</a:t>
            </a:r>
          </a:p>
        </p:txBody>
      </p:sp>
      <p:pic>
        <p:nvPicPr>
          <p:cNvPr id="10247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BC5146D9-A55F-44EB-88B8-003BBAB08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608639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5CCB5AD1-593D-428E-9807-C8FCCCCD3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9" y="5646739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61A797-6CA5-4F12-B818-8AD4FCDDF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1" y="800100"/>
            <a:ext cx="4876800" cy="422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13939FA-3CF2-4F28-88D5-B27364153EB2}"/>
              </a:ext>
            </a:extLst>
          </p:cNvPr>
          <p:cNvSpPr/>
          <p:nvPr/>
        </p:nvSpPr>
        <p:spPr>
          <a:xfrm>
            <a:off x="7391400" y="1981200"/>
            <a:ext cx="1981200" cy="22431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5705F6-4043-4F72-87FD-DADB63C86080}"/>
              </a:ext>
            </a:extLst>
          </p:cNvPr>
          <p:cNvSpPr/>
          <p:nvPr/>
        </p:nvSpPr>
        <p:spPr>
          <a:xfrm>
            <a:off x="1981200" y="45720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 Bạn ăn cơm bằng gì?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318582-D806-44BE-BECA-E2EA6320A4EC}"/>
              </a:ext>
            </a:extLst>
          </p:cNvPr>
          <p:cNvSpPr/>
          <p:nvPr/>
        </p:nvSpPr>
        <p:spPr>
          <a:xfrm>
            <a:off x="1993900" y="5410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70C0"/>
                </a:solidFill>
              </a:rPr>
              <a:t>Mình ăn cơm bằng bát và đũa.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xmlns="" id="{5D6BBB19-F2D2-4DE3-966B-82547A770627}"/>
              </a:ext>
            </a:extLst>
          </p:cNvPr>
          <p:cNvSpPr/>
          <p:nvPr/>
        </p:nvSpPr>
        <p:spPr>
          <a:xfrm>
            <a:off x="6376988" y="28577"/>
            <a:ext cx="2667000" cy="1952625"/>
          </a:xfrm>
          <a:prstGeom prst="cloudCallout">
            <a:avLst>
              <a:gd name="adj1" fmla="val -104434"/>
              <a:gd name="adj2" fmla="val 1165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002060"/>
                </a:solidFill>
              </a:rPr>
              <a:t>Đồ vật dùng để ăn trong bữa cơm.</a:t>
            </a:r>
          </a:p>
        </p:txBody>
      </p:sp>
      <p:pic>
        <p:nvPicPr>
          <p:cNvPr id="11271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4E8E88E5-0531-4A79-85E9-AFBE50E4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4C092345-A9C9-4081-9111-239909D4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638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1A16E017-6F5F-4569-8830-23B4D2940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638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4195F4F5-9456-4E04-B03B-9E54774B1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939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14DED2-F21F-4ECC-BE19-10F26D5B4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289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54425D4-63A3-439F-AF03-A9342CC662F0}"/>
              </a:ext>
            </a:extLst>
          </p:cNvPr>
          <p:cNvSpPr/>
          <p:nvPr/>
        </p:nvSpPr>
        <p:spPr>
          <a:xfrm>
            <a:off x="7581900" y="2370140"/>
            <a:ext cx="1981200" cy="22431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516EE4E-787B-4655-8729-2F0E08DF54A1}"/>
              </a:ext>
            </a:extLst>
          </p:cNvPr>
          <p:cNvSpPr/>
          <p:nvPr/>
        </p:nvSpPr>
        <p:spPr>
          <a:xfrm>
            <a:off x="1998663" y="45720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Chiếc cốc được làm bằng gì?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20F7A23-D5BE-4E2A-81F8-C140C928A415}"/>
              </a:ext>
            </a:extLst>
          </p:cNvPr>
          <p:cNvSpPr/>
          <p:nvPr/>
        </p:nvSpPr>
        <p:spPr>
          <a:xfrm>
            <a:off x="2362200" y="54864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70C0"/>
                </a:solidFill>
              </a:rPr>
              <a:t>Chiếc cốc được làm bằng thủy tinh.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xmlns="" id="{473FEBCD-4820-46BB-9A9D-03B6FC0D9CBA}"/>
              </a:ext>
            </a:extLst>
          </p:cNvPr>
          <p:cNvSpPr/>
          <p:nvPr/>
        </p:nvSpPr>
        <p:spPr>
          <a:xfrm>
            <a:off x="6477000" y="152400"/>
            <a:ext cx="2667000" cy="1600200"/>
          </a:xfrm>
          <a:prstGeom prst="cloudCallout">
            <a:avLst>
              <a:gd name="adj1" fmla="val -129326"/>
              <a:gd name="adj2" fmla="val 9615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295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5D11CC0B-3463-40F9-8386-D2C0683DC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02F3A035-9941-4ACC-9170-9B7F8A0B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763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75CD604B-034C-4B64-B687-C8F212E91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7150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4" descr="ANd9GcSGJ8Fks_WbHM_l1vfaVrMwAJhDUiRBE6IAkm8UmpO70GotnK6lKQ">
            <a:extLst>
              <a:ext uri="{FF2B5EF4-FFF2-40B4-BE49-F238E27FC236}">
                <a16:creationId xmlns:a16="http://schemas.microsoft.com/office/drawing/2014/main" xmlns="" id="{D66A936B-21D0-4277-AECE-DAC30925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1241</Words>
  <Application>Microsoft Office PowerPoint</Application>
  <PresentationFormat>Widescreen</PresentationFormat>
  <Paragraphs>143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SimSun</vt:lpstr>
      <vt:lpstr>Calibri Light</vt:lpstr>
      <vt:lpstr>Calibri</vt:lpstr>
      <vt:lpstr>等线</vt:lpstr>
      <vt:lpstr>VNI-Times</vt:lpstr>
      <vt:lpstr>Times New Roman</vt:lpstr>
      <vt:lpstr>Wingdings</vt:lpstr>
      <vt:lpstr>微软雅黑</vt:lpstr>
      <vt:lpstr>Constantia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Microsoft account</cp:lastModifiedBy>
  <cp:revision>38</cp:revision>
  <dcterms:created xsi:type="dcterms:W3CDTF">2018-05-01T14:03:50Z</dcterms:created>
  <dcterms:modified xsi:type="dcterms:W3CDTF">2022-04-28T05:45:37Z</dcterms:modified>
</cp:coreProperties>
</file>