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Lst>
  <p:notesMasterIdLst>
    <p:notesMasterId r:id="rId35"/>
  </p:notesMasterIdLst>
  <p:sldIdLst>
    <p:sldId id="319" r:id="rId4"/>
    <p:sldId id="313" r:id="rId5"/>
    <p:sldId id="258" r:id="rId6"/>
    <p:sldId id="320" r:id="rId7"/>
    <p:sldId id="311" r:id="rId8"/>
    <p:sldId id="295" r:id="rId9"/>
    <p:sldId id="296" r:id="rId10"/>
    <p:sldId id="306" r:id="rId11"/>
    <p:sldId id="307" r:id="rId12"/>
    <p:sldId id="309" r:id="rId13"/>
    <p:sldId id="261" r:id="rId14"/>
    <p:sldId id="310" r:id="rId15"/>
    <p:sldId id="314" r:id="rId16"/>
    <p:sldId id="271" r:id="rId17"/>
    <p:sldId id="265" r:id="rId18"/>
    <p:sldId id="318" r:id="rId19"/>
    <p:sldId id="266" r:id="rId20"/>
    <p:sldId id="267" r:id="rId21"/>
    <p:sldId id="288" r:id="rId22"/>
    <p:sldId id="289" r:id="rId23"/>
    <p:sldId id="291" r:id="rId24"/>
    <p:sldId id="292" r:id="rId25"/>
    <p:sldId id="317" r:id="rId26"/>
    <p:sldId id="299" r:id="rId27"/>
    <p:sldId id="300" r:id="rId28"/>
    <p:sldId id="315" r:id="rId29"/>
    <p:sldId id="301" r:id="rId30"/>
    <p:sldId id="302" r:id="rId31"/>
    <p:sldId id="303" r:id="rId32"/>
    <p:sldId id="304" r:id="rId33"/>
    <p:sldId id="321" r:id="rId3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6" d="100"/>
          <a:sy n="66" d="100"/>
        </p:scale>
        <p:origin x="129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4/14/2022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a:ln/>
        </p:spPr>
      </p:sp>
      <p:sp>
        <p:nvSpPr>
          <p:cNvPr id="409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410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5D7BD4-45D6-4134-8C9D-11BDAFF93451}" type="slidenum">
              <a:rPr lang="zh-CN" altLang="en-US" smtClean="0">
                <a:latin typeface="Calibri" panose="020F0502020204030204" pitchFamily="34" charset="0"/>
              </a:rPr>
              <a:pPr/>
              <a:t>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807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97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213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11</a:t>
            </a:fld>
            <a:endParaRPr lang="en-US"/>
          </a:p>
        </p:txBody>
      </p:sp>
    </p:spTree>
    <p:extLst>
      <p:ext uri="{BB962C8B-B14F-4D97-AF65-F5344CB8AC3E}">
        <p14:creationId xmlns:p14="http://schemas.microsoft.com/office/powerpoint/2010/main" val="133326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8045449-980A-4204-9E72-B4C4BA85C6F8}" type="slidenum">
              <a:rPr lang="en-US" smtClean="0"/>
              <a:t>25</a:t>
            </a:fld>
            <a:endParaRPr lang="en-US"/>
          </a:p>
        </p:txBody>
      </p:sp>
    </p:spTree>
    <p:extLst>
      <p:ext uri="{BB962C8B-B14F-4D97-AF65-F5344CB8AC3E}">
        <p14:creationId xmlns:p14="http://schemas.microsoft.com/office/powerpoint/2010/main" val="30809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a:ln/>
        </p:spPr>
      </p:sp>
      <p:sp>
        <p:nvSpPr>
          <p:cNvPr id="409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410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5D7BD4-45D6-4134-8C9D-11BDAFF93451}" type="slidenum">
              <a:rPr lang="zh-CN" altLang="en-US" smtClean="0">
                <a:latin typeface="Calibri" panose="020F0502020204030204" pitchFamily="34" charset="0"/>
              </a:rPr>
              <a:pPr/>
              <a:t>31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17465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352704814"/>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1327851"/>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00277811"/>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9810972"/>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1466460"/>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71663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57235"/>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132803045"/>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17484135"/>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425366"/>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906618"/>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9522933"/>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14/04/2022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14/04/2022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419001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3">
            <a:extLst>
              <a:ext uri="{28A0092B-C50C-407E-A947-70E740481C1C}">
                <a14:useLocalDpi xmlns:a14="http://schemas.microsoft.com/office/drawing/2010/main" val="0"/>
              </a:ext>
            </a:extLst>
          </a:blip>
          <a:srcRect b="8191"/>
          <a:stretch>
            <a:fillRect/>
          </a:stretch>
        </p:blipFill>
        <p:spPr bwMode="auto">
          <a:xfrm>
            <a:off x="-34925" y="0"/>
            <a:ext cx="9255125"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152400" y="685800"/>
            <a:ext cx="10058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3600" b="1" dirty="0" err="1">
                <a:solidFill>
                  <a:srgbClr val="FF0000"/>
                </a:solidFill>
                <a:latin typeface="Times New Roman" panose="02020603050405020304" pitchFamily="18" charset="0"/>
                <a:cs typeface="Times New Roman" panose="02020603050405020304" pitchFamily="18" charset="0"/>
              </a:rPr>
              <a:t>Trường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Tiểu</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học</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Phúc</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Lợi</a:t>
            </a:r>
            <a:endParaRPr lang="en-US" altLang="vi-VN"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vi-VN"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vi-VN"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Tuần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30</a:t>
            </a:r>
            <a:endParaRPr lang="en-US" altLang="vi-VN"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b="1" dirty="0" err="1" smtClean="0">
                <a:solidFill>
                  <a:srgbClr val="FF0000"/>
                </a:solidFill>
                <a:latin typeface="Times New Roman" panose="02020603050405020304" pitchFamily="18" charset="0"/>
                <a:cs typeface="Times New Roman" panose="02020603050405020304" pitchFamily="18" charset="0"/>
              </a:rPr>
              <a:t>Tập</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đọc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Kể</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chuyện</a:t>
            </a:r>
            <a:endParaRPr lang="en-US" altLang="vi-VN" b="1" dirty="0">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Gặp</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gỡ</a:t>
            </a:r>
            <a:r>
              <a:rPr lang="en-US" altLang="vi-VN" sz="2800" b="1" dirty="0" smtClean="0">
                <a:solidFill>
                  <a:srgbClr val="FF0000"/>
                </a:solidFill>
                <a:latin typeface="Times New Roman" panose="02020603050405020304" pitchFamily="18" charset="0"/>
                <a:cs typeface="Times New Roman" panose="02020603050405020304" pitchFamily="18" charset="0"/>
              </a:rPr>
              <a:t> ở </a:t>
            </a:r>
            <a:r>
              <a:rPr lang="en-US" altLang="vi-VN" sz="2800" b="1" dirty="0" err="1" smtClean="0">
                <a:solidFill>
                  <a:srgbClr val="FF0000"/>
                </a:solidFill>
                <a:latin typeface="Times New Roman" panose="02020603050405020304" pitchFamily="18" charset="0"/>
                <a:cs typeface="Times New Roman" panose="02020603050405020304" pitchFamily="18" charset="0"/>
              </a:rPr>
              <a:t>Lúc</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xăm</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bua</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147376"/>
      </p:ext>
    </p:extLst>
  </p:cSld>
  <p:clrMapOvr>
    <a:masterClrMapping/>
  </p:clrMapOvr>
  <p:transition spd="slow"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algn="ct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383510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6080" y="447055"/>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16024" y="1340768"/>
            <a:ext cx="8665114" cy="1323439"/>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a:t>
            </a:r>
            <a:r>
              <a:rPr lang="en-US" sz="2400" b="1" dirty="0" err="1">
                <a:solidFill>
                  <a:schemeClr val="tx2">
                    <a:lumMod val="75000"/>
                  </a:schemeClr>
                </a:solidFill>
                <a:latin typeface="Times New Roman" pitchFamily="18" charset="0"/>
                <a:cs typeface="Times New Roman" pitchFamily="18" charset="0"/>
              </a:rPr>
              <a:t>Tiếng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a:t>
            </a:r>
            <a:r>
              <a:rPr lang="en-US" sz="2400" b="1" dirty="0" err="1">
                <a:solidFill>
                  <a:schemeClr val="tx2">
                    <a:lumMod val="75000"/>
                  </a:schemeClr>
                </a:solidFill>
                <a:latin typeface="Times New Roman" pitchFamily="18" charset="0"/>
                <a:cs typeface="Times New Roman" pitchFamily="18" charset="0"/>
              </a:rPr>
              <a:t>đất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và con người Việt Nam.</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51520" y="3342476"/>
            <a:ext cx="8892480" cy="1200329"/>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a:t>
            </a:r>
            <a:r>
              <a:rPr lang="en-US" sz="2400" b="1" dirty="0" err="1">
                <a:solidFill>
                  <a:schemeClr val="tx2">
                    <a:lumMod val="75000"/>
                  </a:schemeClr>
                </a:solidFill>
                <a:latin typeface="Times New Roman" pitchFamily="18" charset="0"/>
                <a:cs typeface="Times New Roman" pitchFamily="18" charset="0"/>
              </a:rPr>
              <a:t>mịt</a:t>
            </a:r>
            <a:r>
              <a:rPr lang="en-US" sz="2400" b="1" dirty="0">
                <a:solidFill>
                  <a:schemeClr val="tx2">
                    <a:lumMod val="75000"/>
                  </a:schemeClr>
                </a:solidFill>
                <a:latin typeface="Times New Roman" pitchFamily="18" charset="0"/>
                <a:cs typeface="Times New Roman" pitchFamily="18" charset="0"/>
              </a:rPr>
              <a:t>, các em vẫn đứng vẫy tay chào lưu </a:t>
            </a:r>
            <a:r>
              <a:rPr lang="en-US" sz="2400" b="1" dirty="0" err="1">
                <a:solidFill>
                  <a:schemeClr val="tx2">
                    <a:lumMod val="75000"/>
                  </a:schemeClr>
                </a:solidFill>
                <a:latin typeface="Times New Roman" pitchFamily="18" charset="0"/>
                <a:cs typeface="Times New Roman" pitchFamily="18" charset="0"/>
              </a:rPr>
              <a:t>luyến</a:t>
            </a:r>
            <a:r>
              <a:rPr lang="en-US" sz="2400" b="1" dirty="0">
                <a:solidFill>
                  <a:schemeClr val="tx2">
                    <a:lumMod val="75000"/>
                  </a:schemeClr>
                </a:solidFill>
                <a:latin typeface="Times New Roman" pitchFamily="18" charset="0"/>
                <a:cs typeface="Times New Roman" pitchFamily="18" charset="0"/>
              </a:rPr>
              <a:t>, cho đến khi xe của </a:t>
            </a:r>
            <a:r>
              <a:rPr lang="en-US" sz="2400" b="1" dirty="0" err="1">
                <a:solidFill>
                  <a:schemeClr val="tx2">
                    <a:lumMod val="75000"/>
                  </a:schemeClr>
                </a:solidFill>
                <a:latin typeface="Times New Roman" pitchFamily="18" charset="0"/>
                <a:cs typeface="Times New Roman" pitchFamily="18" charset="0"/>
              </a:rPr>
              <a:t>chúng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tôi</a:t>
            </a:r>
            <a:r>
              <a:rPr lang="en-US" sz="2400" b="1" dirty="0">
                <a:solidFill>
                  <a:schemeClr val="tx2">
                    <a:lumMod val="75000"/>
                  </a:schemeClr>
                </a:solidFill>
                <a:latin typeface="Times New Roman" pitchFamily="18" charset="0"/>
                <a:cs typeface="Times New Roman" pitchFamily="18" charset="0"/>
              </a:rPr>
              <a:t> khuất hẳn trong </a:t>
            </a:r>
            <a:r>
              <a:rPr lang="en-US" sz="2400" b="1" dirty="0" err="1">
                <a:solidFill>
                  <a:schemeClr val="tx2">
                    <a:lumMod val="75000"/>
                  </a:schemeClr>
                </a:solidFill>
                <a:latin typeface="Times New Roman" pitchFamily="18" charset="0"/>
                <a:cs typeface="Times New Roman" pitchFamily="18" charset="0"/>
              </a:rPr>
              <a:t>dòng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người</a:t>
            </a:r>
            <a:r>
              <a:rPr lang="en-US" sz="2400" b="1" dirty="0">
                <a:solidFill>
                  <a:schemeClr val="tx2">
                    <a:lumMod val="75000"/>
                  </a:schemeClr>
                </a:solidFill>
                <a:latin typeface="Times New Roman" pitchFamily="18" charset="0"/>
                <a:cs typeface="Times New Roman" pitchFamily="18" charset="0"/>
              </a:rPr>
              <a:t> và xe cộ </a:t>
            </a:r>
            <a:r>
              <a:rPr lang="en-US" sz="2400" b="1" dirty="0" err="1">
                <a:solidFill>
                  <a:schemeClr val="tx2">
                    <a:lumMod val="75000"/>
                  </a:schemeClr>
                </a:solidFill>
                <a:latin typeface="Times New Roman" pitchFamily="18" charset="0"/>
                <a:cs typeface="Times New Roman" pitchFamily="18" charset="0"/>
              </a:rPr>
              <a:t>tấp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nập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thành phố châu Âu hoa lệ, mến khách.</a:t>
            </a:r>
            <a:r>
              <a:rPr lang="en-US" sz="2000" b="1" dirty="0">
                <a:solidFill>
                  <a:schemeClr val="tx2">
                    <a:lumMod val="75000"/>
                  </a:schemeClr>
                </a:solidFill>
                <a:latin typeface="Times New Roman" pitchFamily="18" charset="0"/>
              </a:rPr>
              <a:t> </a:t>
            </a:r>
            <a:endParaRPr lang="en-US" sz="2800" b="1" dirty="0">
              <a:solidFill>
                <a:schemeClr val="tx2">
                  <a:lumMod val="75000"/>
                </a:schemeClr>
              </a:solidFill>
              <a:latin typeface="Times New Roman" pitchFamily="18" charset="0"/>
            </a:endParaRPr>
          </a:p>
        </p:txBody>
      </p:sp>
    </p:spTree>
    <p:extLst>
      <p:ext uri="{BB962C8B-B14F-4D97-AF65-F5344CB8AC3E}">
        <p14:creationId xmlns:p14="http://schemas.microsoft.com/office/powerpoint/2010/main" val="673671705"/>
      </p:ext>
    </p:extLst>
  </p:cSld>
  <p:clrMapOvr>
    <a:masterClrMapping/>
  </p:clrMapOvr>
  <p:transition advClick="0" advTm="3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677887"/>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27366" y="1988840"/>
            <a:ext cx="8665114" cy="1569660"/>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Việt Nam</a:t>
            </a:r>
            <a:r>
              <a:rPr lang="en-US" sz="32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Tiếng Việt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kể cho các em nghe những điều tốt đẹp về đất nước</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con người Việt Nam</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14" name="Rectangle 13"/>
          <p:cNvSpPr/>
          <p:nvPr/>
        </p:nvSpPr>
        <p:spPr>
          <a:xfrm>
            <a:off x="216024" y="4318064"/>
            <a:ext cx="8892480" cy="1631216"/>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mịt,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các em vẫn đứng vẫy tay chào lưu luyến</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cho đến khi xe của chúng tôi/ khuất hẳn trong dòng người</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xe cộ tấp nập</a:t>
            </a:r>
            <a:r>
              <a:rPr lang="en-US" sz="36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của thành phố châu Âu hoa lệ, mến khách.</a:t>
            </a:r>
            <a:r>
              <a:rPr lang="en-US" sz="2000" b="1" dirty="0">
                <a:solidFill>
                  <a:schemeClr val="tx2">
                    <a:lumMod val="75000"/>
                  </a:schemeClr>
                </a:solidFill>
                <a:latin typeface="Times New Roman" pitchFamily="18" charset="0"/>
              </a:rPr>
              <a:t> </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val="945025869"/>
      </p:ext>
    </p:extLst>
  </p:cSld>
  <p:clrMapOvr>
    <a:masterClrMapping/>
  </p:clrMapOvr>
  <p:transition advClick="0" advTm="3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Tìm</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hiểu</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bài</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547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32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23527" y="3330863"/>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710694"/>
            <a:ext cx="8352928"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2:</a:t>
            </a:r>
            <a:r>
              <a:rPr lang="en-US" sz="36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467544" y="328498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Các bạn học sinh ở Lúc-xăm-bua muốn biết thêm điều gì về thiếu nhi Việt Nam?</a:t>
            </a:r>
          </a:p>
        </p:txBody>
      </p:sp>
      <p:sp>
        <p:nvSpPr>
          <p:cNvPr id="14" name="Rectangle 13"/>
          <p:cNvSpPr/>
          <p:nvPr/>
        </p:nvSpPr>
        <p:spPr>
          <a:xfrm>
            <a:off x="467544" y="3861048"/>
            <a:ext cx="8496944"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704856" cy="576064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36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369252" y="3429000"/>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105273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err="1">
                <a:solidFill>
                  <a:srgbClr val="000099"/>
                </a:solidFill>
                <a:latin typeface="Times New Roman" pitchFamily="18" charset="0"/>
                <a:cs typeface="Times New Roman" pitchFamily="18" charset="0"/>
              </a:rPr>
              <a:t>Câu</a:t>
            </a:r>
            <a:r>
              <a:rPr lang="en-US" sz="3600" b="1" u="sng" dirty="0">
                <a:solidFill>
                  <a:srgbClr val="000099"/>
                </a:solidFill>
                <a:latin typeface="Times New Roman" pitchFamily="18" charset="0"/>
                <a:cs typeface="Times New Roman" pitchFamily="18" charset="0"/>
              </a:rPr>
              <a:t> 5:</a:t>
            </a:r>
            <a:r>
              <a:rPr lang="en-US" sz="3600" b="1" dirty="0">
                <a:solidFill>
                  <a:srgbClr val="000099"/>
                </a:solidFill>
                <a:latin typeface="Times New Roman" pitchFamily="18" charset="0"/>
                <a:cs typeface="Times New Roman" pitchFamily="18" charset="0"/>
              </a:rPr>
              <a:t>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2433082"/>
            <a:ext cx="8352928" cy="707886"/>
          </a:xfrm>
          <a:prstGeom prst="rect">
            <a:avLst/>
          </a:prstGeom>
          <a:solidFill>
            <a:schemeClr val="accent6">
              <a:lumMod val="20000"/>
              <a:lumOff val="80000"/>
            </a:schemeClr>
          </a:solidFill>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u="sng" dirty="0" err="1" smtClean="0">
                <a:solidFill>
                  <a:srgbClr val="000099"/>
                </a:solidFill>
                <a:latin typeface="Times New Roman" pitchFamily="18" charset="0"/>
                <a:cs typeface="Times New Roman" pitchFamily="18" charset="0"/>
              </a:rPr>
              <a:t>Câu</a:t>
            </a:r>
            <a:r>
              <a:rPr lang="en-US" sz="4000" b="1" u="sng" dirty="0" smtClean="0">
                <a:solidFill>
                  <a:srgbClr val="000099"/>
                </a:solidFill>
                <a:latin typeface="Times New Roman" pitchFamily="18" charset="0"/>
                <a:cs typeface="Times New Roman" pitchFamily="18" charset="0"/>
              </a:rPr>
              <a:t> 6:</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Câu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chuyện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thể</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hiện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điều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gì</a:t>
            </a:r>
            <a:r>
              <a:rPr lang="en-US" sz="4000" b="1" dirty="0" smtClean="0">
                <a:solidFill>
                  <a:srgbClr val="000099"/>
                </a:solidFill>
                <a:latin typeface="Times New Roman" pitchFamily="18" charset="0"/>
                <a:cs typeface="Times New Roman" pitchFamily="18" charset="0"/>
              </a:rPr>
              <a:t>?</a:t>
            </a:r>
            <a:endParaRPr lang="en-US" sz="4000" b="1" dirty="0">
              <a:solidFill>
                <a:srgbClr val="000099"/>
              </a:solidFill>
              <a:latin typeface="Times New Roman" pitchFamily="18" charset="0"/>
              <a:cs typeface="Times New Roman" pitchFamily="18" charset="0"/>
            </a:endParaRPr>
          </a:p>
        </p:txBody>
      </p:sp>
      <p:sp>
        <p:nvSpPr>
          <p:cNvPr id="4" name="Rectangle 3"/>
          <p:cNvSpPr/>
          <p:nvPr/>
        </p:nvSpPr>
        <p:spPr>
          <a:xfrm>
            <a:off x="369252" y="3429000"/>
            <a:ext cx="8496944" cy="1938992"/>
          </a:xfrm>
          <a:prstGeom prst="rect">
            <a:avLst/>
          </a:prstGeom>
          <a:solidFill>
            <a:schemeClr val="accent6">
              <a:lumMod val="20000"/>
              <a:lumOff val="80000"/>
            </a:schemeClr>
          </a:solidFill>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3641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829151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12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0" y="220980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0" y="8317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gợi</a:t>
            </a:r>
            <a:r>
              <a:rPr lang="en-US" sz="2800" b="1" i="1" dirty="0">
                <a:solidFill>
                  <a:srgbClr val="0000FF"/>
                </a:solidFill>
                <a:latin typeface="Times New Roman" pitchFamily="18" charset="0"/>
              </a:rPr>
              <a:t> ý </a:t>
            </a:r>
            <a:r>
              <a:rPr lang="en-US" sz="2800" b="1" i="1" dirty="0" err="1">
                <a:solidFill>
                  <a:srgbClr val="0000FF"/>
                </a:solidFill>
                <a:latin typeface="Times New Roman" pitchFamily="18" charset="0"/>
              </a:rPr>
              <a:t>dưới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lại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câu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chuyện</a:t>
            </a:r>
            <a:r>
              <a:rPr lang="en-US" sz="2800" b="1" i="1" dirty="0">
                <a:solidFill>
                  <a:srgbClr val="0000FF"/>
                </a:solidFill>
                <a:latin typeface="Times New Roman" pitchFamily="18" charset="0"/>
              </a:rPr>
              <a:t> </a:t>
            </a:r>
            <a:r>
              <a:rPr lang="en-US" sz="2800" b="1" i="1" dirty="0" err="1">
                <a:solidFill>
                  <a:srgbClr val="990000"/>
                </a:solidFill>
                <a:latin typeface="Times New Roman" pitchFamily="18" charset="0"/>
              </a:rPr>
              <a:t>Gặp</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gỡ</a:t>
            </a:r>
            <a:r>
              <a:rPr lang="en-US" sz="2800" b="1" i="1" dirty="0">
                <a:solidFill>
                  <a:srgbClr val="990000"/>
                </a:solidFill>
                <a:latin typeface="Times New Roman" pitchFamily="18" charset="0"/>
              </a:rPr>
              <a:t> ở </a:t>
            </a:r>
            <a:r>
              <a:rPr lang="en-US" sz="2800" b="1" i="1" dirty="0" err="1">
                <a:solidFill>
                  <a:srgbClr val="990000"/>
                </a:solidFill>
                <a:latin typeface="Times New Roman" pitchFamily="18" charset="0"/>
              </a:rPr>
              <a:t>Lúc-xăm-bua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lời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của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em</a:t>
            </a:r>
            <a:endParaRPr lang="en-US" sz="2800" b="1" i="1" dirty="0">
              <a:solidFill>
                <a:srgbClr val="0000FF"/>
              </a:solidFill>
              <a:latin typeface="Times New Roman" pitchFamily="18" charset="0"/>
            </a:endParaRPr>
          </a:p>
        </p:txBody>
      </p:sp>
      <p:sp>
        <p:nvSpPr>
          <p:cNvPr id="23565" name="Text Box 13"/>
          <p:cNvSpPr txBox="1">
            <a:spLocks noChangeArrowheads="1"/>
          </p:cNvSpPr>
          <p:nvPr/>
        </p:nvSpPr>
        <p:spPr bwMode="auto">
          <a:xfrm>
            <a:off x="0" y="2669552"/>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683568" y="311364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683568" y="3716101"/>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413723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473969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0" y="5943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l="5525" t="2100" r="2380" b="7611"/>
          <a:stretch>
            <a:fillRect/>
          </a:stretch>
        </p:blipFill>
        <p:spPr bwMode="auto">
          <a:xfrm>
            <a:off x="7010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1156335"/>
            <a:ext cx="4992072" cy="523220"/>
          </a:xfrm>
          <a:prstGeom prst="rect">
            <a:avLst/>
          </a:prstGeom>
        </p:spPr>
        <p:txBody>
          <a:bodyPr wrap="none">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539552" y="1696159"/>
            <a:ext cx="8604448" cy="954107"/>
          </a:xfrm>
          <a:prstGeom prst="rect">
            <a:avLst/>
          </a:prstGeom>
        </p:spPr>
        <p:txBody>
          <a:bodyPr wrap="square">
            <a:spAutoFit/>
          </a:bodyPr>
          <a:lstStyle/>
          <a:p>
            <a:r>
              <a:rPr lang="en-US"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gặp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a:t>
            </a:r>
            <a:endParaRPr lang="vi-VN" sz="2800" dirty="0"/>
          </a:p>
        </p:txBody>
      </p:sp>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3124200" y="-152400"/>
            <a:ext cx="3581400" cy="1676400"/>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KỂ CHUYỆN</a:t>
            </a:r>
          </a:p>
        </p:txBody>
      </p:sp>
      <p:sp>
        <p:nvSpPr>
          <p:cNvPr id="5" name="Text Box 16"/>
          <p:cNvSpPr txBox="1">
            <a:spLocks noChangeArrowheads="1"/>
          </p:cNvSpPr>
          <p:nvPr/>
        </p:nvSpPr>
        <p:spPr bwMode="auto">
          <a:xfrm>
            <a:off x="-457200" y="1447800"/>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Gặp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gỡ</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xăm</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bua</a:t>
            </a:r>
            <a:endParaRPr lang="en-US" sz="3200" b="1" dirty="0">
              <a:solidFill>
                <a:srgbClr val="FF0000"/>
              </a:solidFill>
              <a:latin typeface="Times New Roman" panose="02020603050405020304" pitchFamily="18" charset="0"/>
              <a:cs typeface="Times New Roman" panose="02020603050405020304" pitchFamily="18" charset="0"/>
            </a:endParaRPr>
          </a:p>
          <a:p>
            <a:pPr algn="ctr">
              <a:spcBef>
                <a:spcPct val="50000"/>
              </a:spcBef>
            </a:pPr>
            <a:r>
              <a:rPr lang="en-US" sz="2000" b="1" i="1" dirty="0">
                <a:solidFill>
                  <a:srgbClr val="C00000"/>
                </a:solidFill>
                <a:latin typeface="Times New Roman" panose="02020603050405020304" pitchFamily="18" charset="0"/>
                <a:cs typeface="Times New Roman" panose="02020603050405020304" pitchFamily="18" charset="0"/>
              </a:rPr>
              <a:t>                                                                                   Theo</a:t>
            </a:r>
            <a:r>
              <a:rPr lang="en-US" sz="2000" b="1" dirty="0">
                <a:solidFill>
                  <a:srgbClr val="C00000"/>
                </a:solidFill>
                <a:latin typeface="Times New Roman" panose="02020603050405020304" pitchFamily="18" charset="0"/>
                <a:cs typeface="Times New Roman" panose="02020603050405020304" pitchFamily="18" charset="0"/>
              </a:rPr>
              <a:t> QUỲNH PHƯƠNG</a:t>
            </a:r>
          </a:p>
        </p:txBody>
      </p:sp>
      <p:sp>
        <p:nvSpPr>
          <p:cNvPr id="3" name="TextBox 2"/>
          <p:cNvSpPr txBox="1"/>
          <p:nvPr/>
        </p:nvSpPr>
        <p:spPr>
          <a:xfrm>
            <a:off x="0" y="2494240"/>
            <a:ext cx="8991600"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Dựa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gợi</a:t>
            </a:r>
            <a:r>
              <a:rPr lang="en-US" sz="3200" b="1" dirty="0">
                <a:solidFill>
                  <a:srgbClr val="0000CC"/>
                </a:solidFill>
                <a:latin typeface="Times New Roman" panose="02020603050405020304" pitchFamily="18" charset="0"/>
                <a:cs typeface="Times New Roman" panose="02020603050405020304" pitchFamily="18" charset="0"/>
              </a:rPr>
              <a:t> ý </a:t>
            </a:r>
            <a:r>
              <a:rPr lang="en-US" sz="3200" b="1" dirty="0" err="1">
                <a:solidFill>
                  <a:srgbClr val="0000CC"/>
                </a:solidFill>
                <a:latin typeface="Times New Roman" panose="02020603050405020304" pitchFamily="18" charset="0"/>
                <a:cs typeface="Times New Roman" panose="02020603050405020304" pitchFamily="18" charset="0"/>
              </a:rPr>
              <a:t>dưới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chuyện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Gặp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gỡ</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Lúc-xăm-bua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304800" y="3657600"/>
            <a:ext cx="86868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Câu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ai</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52400" y="4191000"/>
            <a:ext cx="87630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Theo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a:t>
            </a:r>
            <a:r>
              <a:rPr lang="en-US" dirty="0"/>
              <a:t>.</a:t>
            </a:r>
          </a:p>
        </p:txBody>
      </p:sp>
      <p:sp>
        <p:nvSpPr>
          <p:cNvPr id="7" name="TextBox 6"/>
          <p:cNvSpPr txBox="1"/>
          <p:nvPr/>
        </p:nvSpPr>
        <p:spPr>
          <a:xfrm>
            <a:off x="228600" y="5181600"/>
            <a:ext cx="60960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0" y="5715000"/>
            <a:ext cx="92202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lại</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0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6200" y="126876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Đoạn</a:t>
            </a:r>
            <a:r>
              <a:rPr lang="en-US" sz="2800" b="1" i="1" dirty="0">
                <a:solidFill>
                  <a:srgbClr val="0000FF"/>
                </a:solidFill>
                <a:latin typeface="Times New Roman" pitchFamily="18" charset="0"/>
              </a:rPr>
              <a:t> 1: </a:t>
            </a:r>
            <a:r>
              <a:rPr lang="en-US" sz="2800" b="1" i="1" dirty="0" err="1">
                <a:solidFill>
                  <a:srgbClr val="0000FF"/>
                </a:solidFill>
                <a:latin typeface="Times New Roman" pitchFamily="18" charset="0"/>
              </a:rPr>
              <a:t>Những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điều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ngờ</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thú</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vị</a:t>
            </a:r>
            <a:r>
              <a:rPr lang="en-US" sz="2800" b="1" i="1" dirty="0">
                <a:solidFill>
                  <a:srgbClr val="0000FF"/>
                </a:solidFill>
                <a:latin typeface="Times New Roman" pitchFamily="18" charset="0"/>
              </a:rPr>
              <a:t>.</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280999"/>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6199" y="1984375"/>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Lúc</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xăm</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bua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đây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ni</a:t>
            </a:r>
            <a:r>
              <a:rPr lang="en-US" sz="2400" b="1" dirty="0">
                <a:solidFill>
                  <a:srgbClr val="0000FF"/>
                </a:solidFill>
                <a:latin typeface="Times New Roman" pitchFamily="18" charset="0"/>
                <a:cs typeface="Times New Roman" pitchFamily="18" charset="0"/>
              </a:rPr>
              <a:t> - ca,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Giét</a:t>
            </a:r>
            <a:r>
              <a:rPr lang="en-US" sz="2400" b="1" dirty="0">
                <a:solidFill>
                  <a:srgbClr val="0000FF"/>
                </a:solidFill>
                <a:latin typeface="Times New Roman" pitchFamily="18" charset="0"/>
                <a:cs typeface="Times New Roman" pitchFamily="18" charset="0"/>
              </a:rPr>
              <a:t> – xi - ca,…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Kìa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bướm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sưu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tầm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dừa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 </a:t>
            </a:r>
            <a:r>
              <a:rPr lang="en-US" sz="2400" b="1" dirty="0" err="1">
                <a:solidFill>
                  <a:srgbClr val="0000FF"/>
                </a:solidFill>
                <a:latin typeface="Times New Roman" pitchFamily="18" charset="0"/>
                <a:cs typeface="Times New Roman" pitchFamily="18" charset="0"/>
              </a:rPr>
              <a:t>Hồ</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Chí</a:t>
            </a:r>
            <a:r>
              <a:rPr lang="en-US" sz="24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415" y="764704"/>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pic>
        <p:nvPicPr>
          <p:cNvPr id="34825"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571" y="2561108"/>
            <a:ext cx="3276600" cy="2590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0" y="1619721"/>
            <a:ext cx="5791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đẹp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qua In-</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trò</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nữa</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0" y="692696"/>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FF"/>
                </a:solidFill>
                <a:latin typeface="Times New Roman" pitchFamily="18" charset="0"/>
              </a:rPr>
              <a:t>* </a:t>
            </a:r>
            <a:r>
              <a:rPr lang="en-US" sz="2800" b="1" dirty="0" err="1">
                <a:solidFill>
                  <a:srgbClr val="FF00FF"/>
                </a:solidFill>
                <a:latin typeface="Times New Roman" pitchFamily="18" charset="0"/>
              </a:rPr>
              <a:t>Đoạn</a:t>
            </a:r>
            <a:r>
              <a:rPr lang="en-US" sz="2800" b="1" dirty="0">
                <a:solidFill>
                  <a:srgbClr val="FF00FF"/>
                </a:solidFill>
                <a:latin typeface="Times New Roman" pitchFamily="18" charset="0"/>
              </a:rPr>
              <a:t> 3: Chia </a:t>
            </a:r>
            <a:r>
              <a:rPr lang="en-US" sz="2800" b="1" dirty="0" err="1">
                <a:solidFill>
                  <a:srgbClr val="FF00FF"/>
                </a:solidFill>
                <a:latin typeface="Times New Roman" pitchFamily="18" charset="0"/>
              </a:rPr>
              <a:t>tay</a:t>
            </a:r>
            <a:r>
              <a:rPr lang="en-US" sz="2800" b="1" dirty="0">
                <a:solidFill>
                  <a:srgbClr val="FF00FF"/>
                </a:solidFill>
                <a:latin typeface="Times New Roman" pitchFamily="18" charset="0"/>
              </a:rPr>
              <a:t>.</a:t>
            </a:r>
          </a:p>
        </p:txBody>
      </p:sp>
      <p:pic>
        <p:nvPicPr>
          <p:cNvPr id="35850"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4824"/>
            <a:ext cx="3733800" cy="388843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108520" y="1674812"/>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tuyết</a:t>
            </a:r>
            <a:r>
              <a:rPr lang="en-US" sz="2800" b="1" dirty="0">
                <a:solidFill>
                  <a:srgbClr val="0000FF"/>
                </a:solidFill>
                <a:latin typeface="Times New Roman" pitchFamily="18" charset="0"/>
                <a:cs typeface="Times New Roman" pitchFamily="18" charset="0"/>
              </a:rPr>
              <a:t> bay </a:t>
            </a:r>
            <a:r>
              <a:rPr lang="en-US" sz="2800" b="1" dirty="0" err="1">
                <a:solidFill>
                  <a:srgbClr val="0000FF"/>
                </a:solidFill>
                <a:latin typeface="Times New Roman" pitchFamily="18" charset="0"/>
                <a:cs typeface="Times New Roman" pitchFamily="18" charset="0"/>
              </a:rPr>
              <a:t>mù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mịt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1" y="2204864"/>
            <a:ext cx="4743513" cy="33579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18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4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2022</a:t>
            </a:r>
            <a:endParaRPr lang="en-US" sz="3200" dirty="0">
              <a:latin typeface="Times New Roman" pitchFamily="18" charset="0"/>
              <a:cs typeface="Times New Roman" pitchFamily="18" charset="0"/>
            </a:endParaRPr>
          </a:p>
        </p:txBody>
      </p:sp>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smtClean="0">
                <a:solidFill>
                  <a:srgbClr val="FF0000"/>
                </a:solidFill>
                <a:latin typeface="Times New Roman" pitchFamily="18" charset="0"/>
                <a:cs typeface="Times New Roman" pitchFamily="18" charset="0"/>
              </a:rPr>
              <a:t>Gặp</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60848"/>
            <a:ext cx="3733800" cy="2895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0" y="2060848"/>
            <a:ext cx="5257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Cuộc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gặp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thú</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ngờ</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bộ</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Việt</a:t>
            </a:r>
            <a:r>
              <a:rPr lang="en-US" sz="3200" b="1" i="1" dirty="0">
                <a:solidFill>
                  <a:srgbClr val="0000FF"/>
                </a:solidFill>
                <a:latin typeface="Times New Roman" pitchFamily="18" charset="0"/>
                <a:cs typeface="Times New Roman" pitchFamily="18" charset="0"/>
              </a:rPr>
              <a:t> Nam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Tiểu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Lúc-xăm-bua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hữu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trên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giới</a:t>
            </a:r>
            <a:r>
              <a:rPr lang="en-US" sz="3200" b="1" i="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80528" y="112474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Câu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chuyện</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có</a:t>
            </a:r>
            <a:r>
              <a:rPr lang="en-US" sz="3200" b="1" dirty="0">
                <a:solidFill>
                  <a:srgbClr val="FF00FF"/>
                </a:solidFill>
                <a:latin typeface="Times New Roman" pitchFamily="18" charset="0"/>
                <a:cs typeface="Times New Roman" pitchFamily="18" charset="0"/>
              </a:rPr>
              <a:t> ý </a:t>
            </a:r>
            <a:r>
              <a:rPr lang="en-US" sz="3200" b="1" dirty="0" err="1">
                <a:solidFill>
                  <a:srgbClr val="FF00FF"/>
                </a:solidFill>
                <a:latin typeface="Times New Roman" pitchFamily="18" charset="0"/>
                <a:cs typeface="Times New Roman" pitchFamily="18" charset="0"/>
              </a:rPr>
              <a:t>nghĩa</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gì</a:t>
            </a:r>
            <a:r>
              <a:rPr lang="en-US" sz="32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3">
            <a:extLst>
              <a:ext uri="{28A0092B-C50C-407E-A947-70E740481C1C}">
                <a14:useLocalDpi xmlns:a14="http://schemas.microsoft.com/office/drawing/2010/main" val="0"/>
              </a:ext>
            </a:extLst>
          </a:blip>
          <a:srcRect b="8191"/>
          <a:stretch>
            <a:fillRect/>
          </a:stretch>
        </p:blipFill>
        <p:spPr bwMode="auto">
          <a:xfrm>
            <a:off x="-34925" y="0"/>
            <a:ext cx="9255125"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540568" y="1839059"/>
            <a:ext cx="10058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3600" b="1" dirty="0" err="1" smtClean="0">
                <a:solidFill>
                  <a:srgbClr val="FF0000"/>
                </a:solidFill>
                <a:latin typeface="Times New Roman" panose="02020603050405020304" pitchFamily="18" charset="0"/>
                <a:cs typeface="Times New Roman" panose="02020603050405020304" pitchFamily="18" charset="0"/>
              </a:rPr>
              <a:t>Hoạt</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động</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nối</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tiếp</a:t>
            </a:r>
            <a:endParaRPr lang="en-US" altLang="vi-VN" sz="3600" b="1" dirty="0" smtClean="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sz="3600" b="1" dirty="0" err="1" smtClean="0">
                <a:solidFill>
                  <a:srgbClr val="FF0000"/>
                </a:solidFill>
                <a:latin typeface="Times New Roman" panose="02020603050405020304" pitchFamily="18" charset="0"/>
                <a:cs typeface="Times New Roman" panose="02020603050405020304" pitchFamily="18" charset="0"/>
              </a:rPr>
              <a:t>Chuẩn</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bị</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bài</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học</a:t>
            </a:r>
            <a:r>
              <a:rPr lang="en-US" altLang="vi-VN" sz="3600" b="1" dirty="0" smtClean="0">
                <a:solidFill>
                  <a:srgbClr val="FF0000"/>
                </a:solidFill>
                <a:latin typeface="Times New Roman" panose="02020603050405020304" pitchFamily="18" charset="0"/>
                <a:cs typeface="Times New Roman" panose="02020603050405020304" pitchFamily="18" charset="0"/>
              </a:rPr>
              <a:t> </a:t>
            </a:r>
            <a:r>
              <a:rPr lang="en-US" altLang="vi-VN" sz="3600" b="1" dirty="0" err="1" smtClean="0">
                <a:solidFill>
                  <a:srgbClr val="FF0000"/>
                </a:solidFill>
                <a:latin typeface="Times New Roman" panose="02020603050405020304" pitchFamily="18" charset="0"/>
                <a:cs typeface="Times New Roman" panose="02020603050405020304" pitchFamily="18" charset="0"/>
              </a:rPr>
              <a:t>sau</a:t>
            </a:r>
            <a:endParaRPr lang="en-US" altLang="vi-VN" sz="3600" b="1" dirty="0" smtClean="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862077"/>
      </p:ext>
    </p:extLst>
  </p:cSld>
  <p:clrMapOvr>
    <a:masterClrMapping/>
  </p:clrMapOvr>
  <p:transition spd="slow"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46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
          <p:cNvSpPr txBox="1"/>
          <p:nvPr/>
        </p:nvSpPr>
        <p:spPr>
          <a:xfrm>
            <a:off x="2974975" y="533400"/>
            <a:ext cx="2709863" cy="579438"/>
          </a:xfrm>
          <a:prstGeom prst="roundRect">
            <a:avLst/>
          </a:prstGeom>
          <a:solidFill>
            <a:srgbClr val="257A14"/>
          </a:solidFill>
          <a:effectLst>
            <a:outerShdw blurRad="76200" dir="18900000" sy="23000" kx="-1200000" algn="bl" rotWithShape="0">
              <a:prstClr val="black">
                <a:alpha val="20000"/>
              </a:prstClr>
            </a:outerShdw>
          </a:effec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zh-CN" sz="2800" b="1" smtClean="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Yêu cầu cần đạt</a:t>
            </a:r>
            <a:endParaRPr lang="zh-CN" altLang="en-US" sz="2800" b="1" smtClean="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pic>
        <p:nvPicPr>
          <p:cNvPr id="614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5151438"/>
            <a:ext cx="582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6550"/>
            <a:ext cx="568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p:cNvSpPr/>
          <p:nvPr/>
        </p:nvSpPr>
        <p:spPr>
          <a:xfrm>
            <a:off x="1592263" y="1666875"/>
            <a:ext cx="5940425" cy="90011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zh-CN" sz="2800" b="1" smtClean="0">
                <a:solidFill>
                  <a:srgbClr val="000000"/>
                </a:solidFill>
                <a:ea typeface="SimSun" panose="02010600030101010101" pitchFamily="2" charset="-122"/>
                <a:cs typeface="Arial" panose="020B0604020202020204" pitchFamily="34" charset="0"/>
                <a:sym typeface="+mn-ea"/>
              </a:rPr>
              <a:t>Học sinh đọc đúng, trôi chảy toàn bài.</a:t>
            </a:r>
            <a:endParaRPr lang="zh-CN" altLang="en-US" sz="2800" b="1" smtClean="0">
              <a:solidFill>
                <a:srgbClr val="000000"/>
              </a:solidFill>
              <a:ea typeface="SimSun" panose="02010600030101010101" pitchFamily="2" charset="-122"/>
              <a:cs typeface="Arial" panose="020B0604020202020204" pitchFamily="34" charset="0"/>
              <a:sym typeface="+mn-ea"/>
            </a:endParaRPr>
          </a:p>
        </p:txBody>
      </p:sp>
      <p:sp>
        <p:nvSpPr>
          <p:cNvPr id="12" name="Rectangle: Rounded Corners 29"/>
          <p:cNvSpPr/>
          <p:nvPr/>
        </p:nvSpPr>
        <p:spPr>
          <a:xfrm>
            <a:off x="1828800" y="3275013"/>
            <a:ext cx="6145213" cy="1095375"/>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defRPr/>
            </a:pPr>
            <a:r>
              <a:rPr lang="en-US" altLang="zh-CN" b="1" smtClean="0">
                <a:solidFill>
                  <a:srgbClr val="000000"/>
                </a:solidFill>
                <a:ea typeface="SimSun" panose="02010600030101010101" pitchFamily="2" charset="-122"/>
                <a:cs typeface="Arial" panose="020B0604020202020204" pitchFamily="34" charset="0"/>
                <a:sym typeface="+mn-ea"/>
              </a:rPr>
              <a:t>Học sinh hiểu ý nghĩa, nội dung câu chuyện.</a:t>
            </a:r>
            <a:endParaRPr lang="zh-CN" altLang="en-US" b="1" smtClean="0">
              <a:solidFill>
                <a:srgbClr val="000000"/>
              </a:solidFill>
              <a:ea typeface="SimSun" panose="02010600030101010101" pitchFamily="2" charset="-122"/>
              <a:cs typeface="Arial" panose="020B0604020202020204" pitchFamily="34" charset="0"/>
              <a:sym typeface="+mn-ea"/>
            </a:endParaRPr>
          </a:p>
        </p:txBody>
      </p:sp>
      <p:pic>
        <p:nvPicPr>
          <p:cNvPr id="5128"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13" y="3079750"/>
            <a:ext cx="78263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6650" y="5903913"/>
            <a:ext cx="1647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822325"/>
            <a:ext cx="831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29"/>
          <p:cNvSpPr/>
          <p:nvPr/>
        </p:nvSpPr>
        <p:spPr>
          <a:xfrm>
            <a:off x="1882775" y="4792663"/>
            <a:ext cx="6145213" cy="1095375"/>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defRPr/>
            </a:pPr>
            <a:r>
              <a:rPr lang="en-US" altLang="zh-CN" b="1" smtClean="0">
                <a:solidFill>
                  <a:srgbClr val="000000"/>
                </a:solidFill>
                <a:ea typeface="SimSun" panose="02010600030101010101" pitchFamily="2" charset="-122"/>
                <a:cs typeface="Arial" panose="020B0604020202020204" pitchFamily="34" charset="0"/>
                <a:sym typeface="+mn-ea"/>
              </a:rPr>
              <a:t>Học sinh biết kể lại câu chuyện.</a:t>
            </a:r>
            <a:endParaRPr lang="zh-CN" altLang="en-US" b="1" smtClean="0">
              <a:solidFill>
                <a:srgbClr val="000000"/>
              </a:solidFill>
              <a:ea typeface="SimSun" panose="02010600030101010101" pitchFamily="2" charset="-122"/>
              <a:cs typeface="Arial" panose="020B0604020202020204" pitchFamily="34" charset="0"/>
              <a:sym typeface="+mn-ea"/>
            </a:endParaRPr>
          </a:p>
        </p:txBody>
      </p:sp>
    </p:spTree>
    <p:custDataLst>
      <p:tags r:id="rId1"/>
    </p:custDataLst>
    <p:extLst>
      <p:ext uri="{BB962C8B-B14F-4D97-AF65-F5344CB8AC3E}">
        <p14:creationId xmlns:p14="http://schemas.microsoft.com/office/powerpoint/2010/main" val="394790010"/>
      </p:ext>
    </p:extLst>
  </p:cSld>
  <p:clrMapOvr>
    <a:masterClrMapping/>
  </p:clrMapOvr>
  <p:transition spd="slow" advTm="19342">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 calcmode="lin" valueType="num">
                                      <p:cBhvr additive="base">
                                        <p:cTn id="22" dur="500" fill="hold"/>
                                        <p:tgtEl>
                                          <p:spTgt spid="6149"/>
                                        </p:tgtEl>
                                        <p:attrNameLst>
                                          <p:attrName>ppt_x</p:attrName>
                                        </p:attrNameLst>
                                      </p:cBhvr>
                                      <p:tavLst>
                                        <p:tav tm="0">
                                          <p:val>
                                            <p:strVal val="#ppt_x"/>
                                          </p:val>
                                        </p:tav>
                                        <p:tav tm="100000">
                                          <p:val>
                                            <p:strVal val="#ppt_x"/>
                                          </p:val>
                                        </p:tav>
                                      </p:tavLst>
                                    </p:anim>
                                    <p:anim calcmode="lin" valueType="num">
                                      <p:cBhvr additive="base">
                                        <p:cTn id="23" dur="500" fill="hold"/>
                                        <p:tgtEl>
                                          <p:spTgt spid="6149"/>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311094630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TotalTime>
  <Words>1327</Words>
  <Application>Microsoft Office PowerPoint</Application>
  <PresentationFormat>On-screen Show (4:3)</PresentationFormat>
  <Paragraphs>89</Paragraphs>
  <Slides>31</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SimSun</vt:lpstr>
      <vt:lpstr>SimSun</vt:lpstr>
      <vt:lpstr>Arial</vt:lpstr>
      <vt:lpstr>Calibri</vt:lpstr>
      <vt:lpstr>Times New Roman</vt:lpstr>
      <vt:lpstr>Office Theme</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Microsoft account</cp:lastModifiedBy>
  <cp:revision>143</cp:revision>
  <dcterms:created xsi:type="dcterms:W3CDTF">2015-02-17T15:52:22Z</dcterms:created>
  <dcterms:modified xsi:type="dcterms:W3CDTF">2022-04-14T08:54:26Z</dcterms:modified>
</cp:coreProperties>
</file>