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8" r:id="rId2"/>
    <p:sldId id="402" r:id="rId3"/>
    <p:sldId id="302" r:id="rId4"/>
    <p:sldId id="294" r:id="rId5"/>
    <p:sldId id="303" r:id="rId6"/>
    <p:sldId id="289" r:id="rId7"/>
    <p:sldId id="262" r:id="rId8"/>
    <p:sldId id="267" r:id="rId9"/>
    <p:sldId id="304" r:id="rId10"/>
    <p:sldId id="306" r:id="rId11"/>
    <p:sldId id="298" r:id="rId12"/>
    <p:sldId id="299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5D7C-4F4A-48C7-871B-026EB06AB32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9734-6C7F-4A99-99F2-66AF276F3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D5019-ECE6-47F7-ADCD-3289DD09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D4751-C112-4E3D-821F-5DFB3587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8DFC-CB92-489F-8C78-F10F1E86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B794E-8F7C-44FF-B15E-A414DC034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3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54-00BC-4697-81BC-38452306609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54743" y="57803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HP001 4 hàng" pitchFamily="34" charset="-93"/>
              </a:rPr>
              <a:t>GV: Trần Thị Tam Xuân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HP001 4 hàng" pitchFamily="34" charset="-93"/>
              </a:rPr>
              <a:t>Trường Tiểu học Hồ Tùng Mậu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HP001 4 hàng" pitchFamily="34" charset="-93"/>
              </a:rPr>
              <a:t>Quận Bắc Từ Liêm- Hà Nội</a:t>
            </a:r>
          </a:p>
        </p:txBody>
      </p:sp>
    </p:spTree>
    <p:extLst>
      <p:ext uri="{BB962C8B-B14F-4D97-AF65-F5344CB8AC3E}">
        <p14:creationId xmlns:p14="http://schemas.microsoft.com/office/powerpoint/2010/main" val="531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bin"/><Relationship Id="rId7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5" y="176022"/>
            <a:ext cx="1117855" cy="1117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2"/>
            <a:ext cx="6837427" cy="237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 129)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6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75793" r="8638" b="9723"/>
          <a:stretch/>
        </p:blipFill>
        <p:spPr bwMode="auto">
          <a:xfrm>
            <a:off x="1291771" y="304799"/>
            <a:ext cx="9782630" cy="12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788229" y="885371"/>
            <a:ext cx="3526971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67600" y="885371"/>
            <a:ext cx="3526971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648861" y="1386114"/>
            <a:ext cx="2010225" cy="65316"/>
            <a:chOff x="2648861" y="1386114"/>
            <a:chExt cx="2010225" cy="6531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656115" y="1386114"/>
              <a:ext cx="2002971" cy="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648861" y="1451430"/>
              <a:ext cx="2002971" cy="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4920343" y="986972"/>
            <a:ext cx="6894285" cy="537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 vi HCN : ( CD + CR) x 2 ( cùng đơn vị đo)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55278" y="2423886"/>
            <a:ext cx="8939293" cy="3483428"/>
          </a:xfrm>
          <a:prstGeom prst="roundRect">
            <a:avLst>
              <a:gd name="adj" fmla="val 732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Bài giải</a:t>
            </a:r>
            <a:endParaRPr lang="en-US" sz="320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Chiều rộng của mảnh đất hình chữ nhật là: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25 - 8 = 17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( m)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Chu vi của mảnh đất hình chữ nhật là: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(25 + 17 ) x 2 = 84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( m)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Đáp số: 84 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71699" y="2161267"/>
            <a:ext cx="9525000" cy="4103894"/>
            <a:chOff x="1447800" y="2161267"/>
            <a:chExt cx="9525000" cy="41038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542267"/>
              <a:ext cx="4057650" cy="3722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Cloud Callout 17"/>
            <p:cNvSpPr/>
            <p:nvPr/>
          </p:nvSpPr>
          <p:spPr>
            <a:xfrm>
              <a:off x="5257800" y="2161267"/>
              <a:ext cx="5715000" cy="2552700"/>
            </a:xfrm>
            <a:prstGeom prst="cloudCallout">
              <a:avLst>
                <a:gd name="adj1" fmla="val -61597"/>
                <a:gd name="adj2" fmla="val 2983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Thực hiện tóm tắt và giải bài  toán vào vở nháp!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3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6499" y="3071003"/>
            <a:ext cx="4191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6131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619614" y="1136905"/>
            <a:ext cx="79851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TOÁN LIÊN QUAN ĐẾN </a:t>
            </a:r>
            <a:br>
              <a:rPr lang="en-US" sz="4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 VỀ ĐƠN VỊ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" y="2670187"/>
            <a:ext cx="1442469" cy="1542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5615" y="2794958"/>
            <a:ext cx="9333781" cy="129279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giá trị của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Rút về đơn vị 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Thực hiện phép tính chia)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8" y="4439547"/>
            <a:ext cx="1442469" cy="1322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5614" y="4439547"/>
            <a:ext cx="9333781" cy="132289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giá trị của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bằng nhau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Thực hiện phép tính nhân)</a:t>
            </a:r>
          </a:p>
        </p:txBody>
      </p:sp>
    </p:spTree>
    <p:extLst>
      <p:ext uri="{BB962C8B-B14F-4D97-AF65-F5344CB8AC3E}">
        <p14:creationId xmlns:p14="http://schemas.microsoft.com/office/powerpoint/2010/main" val="403665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5" y="176022"/>
            <a:ext cx="1117855" cy="1117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2"/>
            <a:ext cx="6837427" cy="258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nối</a:t>
            </a:r>
            <a:endParaRPr lang="en-US" sz="4051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Chuẩn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endParaRPr lang="en-US" sz="4051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40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tập</a:t>
            </a:r>
            <a:endParaRPr 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7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33">
            <a:extLst>
              <a:ext uri="{FF2B5EF4-FFF2-40B4-BE49-F238E27FC236}">
                <a16:creationId xmlns:a16="http://schemas.microsoft.com/office/drawing/2014/main" id="{7272F384-19D4-41A6-9FCD-1A15426586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2131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0" descr="33">
            <a:extLst>
              <a:ext uri="{FF2B5EF4-FFF2-40B4-BE49-F238E27FC236}">
                <a16:creationId xmlns:a16="http://schemas.microsoft.com/office/drawing/2014/main" id="{E4920D2D-E3C5-4FE2-AA46-D79225A1F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685" y="5638800"/>
            <a:ext cx="12213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Firewrk8">
            <a:extLst>
              <a:ext uri="{FF2B5EF4-FFF2-40B4-BE49-F238E27FC236}">
                <a16:creationId xmlns:a16="http://schemas.microsoft.com/office/drawing/2014/main" id="{12EA8C59-1879-4977-951A-E30DC935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85" y="4993218"/>
            <a:ext cx="3761316" cy="186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Firewrk8">
            <a:extLst>
              <a:ext uri="{FF2B5EF4-FFF2-40B4-BE49-F238E27FC236}">
                <a16:creationId xmlns:a16="http://schemas.microsoft.com/office/drawing/2014/main" id="{F1BFB7FB-47BB-45EC-B999-CF419EA8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irewrk8">
            <a:extLst>
              <a:ext uri="{FF2B5EF4-FFF2-40B4-BE49-F238E27FC236}">
                <a16:creationId xmlns:a16="http://schemas.microsoft.com/office/drawing/2014/main" id="{4D43D7B7-79B3-4FEE-B592-6000521C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Firewrk8">
            <a:extLst>
              <a:ext uri="{FF2B5EF4-FFF2-40B4-BE49-F238E27FC236}">
                <a16:creationId xmlns:a16="http://schemas.microsoft.com/office/drawing/2014/main" id="{B967E524-83B6-4D51-82E4-4EDA02CE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953000"/>
            <a:ext cx="375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3CB454-87FD-483B-9543-6390ED6548AE}"/>
              </a:ext>
            </a:extLst>
          </p:cNvPr>
          <p:cNvSpPr/>
          <p:nvPr/>
        </p:nvSpPr>
        <p:spPr>
          <a:xfrm>
            <a:off x="3392536" y="480577"/>
            <a:ext cx="5406928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333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 CẦU CẦN ĐẠT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B5215A-7C3C-4DAB-9EFD-5AD09C2654C8}"/>
              </a:ext>
            </a:extLst>
          </p:cNvPr>
          <p:cNvSpPr txBox="1"/>
          <p:nvPr/>
        </p:nvSpPr>
        <p:spPr>
          <a:xfrm>
            <a:off x="914400" y="1757247"/>
            <a:ext cx="10363200" cy="398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533387" algn="l"/>
              </a:tabLst>
            </a:pP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it-IT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 giải dạng toán “ Bài toán liên quan đến rút về đơn vị“, tính chu vi hình chữ nhật. </a:t>
            </a:r>
            <a:endParaRPr lang="en-SG" sz="2667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33387" algn="l"/>
              </a:tabLst>
            </a:pPr>
            <a:r>
              <a:rPr lang="it-IT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HS vận dụng được: Rèn kĩ năng giải toán “Bài toán liên quan đến rút về đơn vị”, tính chu vi hình chữ nhật.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SG" sz="2667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33387" algn="l"/>
              </a:tabLst>
            </a:pP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HS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7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SG" sz="2667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552450" y="1035081"/>
            <a:ext cx="11144250" cy="174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>
                <a:latin typeface="Times New Roman" pitchFamily="18" charset="0"/>
                <a:cs typeface="Times New Roman" pitchFamily="18" charset="0"/>
              </a:rPr>
              <a:t>Bài toán : </a:t>
            </a:r>
            <a:r>
              <a:rPr lang="en-US" altLang="en-US" sz="3600" b="1">
                <a:cs typeface="Arial" pitchFamily="34" charset="0"/>
              </a:rPr>
              <a:t>Có 350 chiếc khẩu trang chia đều vào 7 hộp. Hỏi 3 hộp có mấy chiếc khẩu trang?</a:t>
            </a:r>
            <a:endParaRPr lang="en-US" altLang="en-US" sz="3600" b="1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176" y="338726"/>
            <a:ext cx="4927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.VnArabia" pitchFamily="34" charset="0"/>
              </a:rPr>
              <a:t>KHỞI ĐỘNG</a:t>
            </a:r>
            <a:endParaRPr lang="en-US" sz="6000" dirty="0"/>
          </a:p>
        </p:txBody>
      </p:sp>
      <p:sp>
        <p:nvSpPr>
          <p:cNvPr id="5" name="Rounded Rectangle 4"/>
          <p:cNvSpPr/>
          <p:nvPr/>
        </p:nvSpPr>
        <p:spPr>
          <a:xfrm>
            <a:off x="1431184" y="2821466"/>
            <a:ext cx="9541636" cy="3913163"/>
          </a:xfrm>
          <a:prstGeom prst="roundRect">
            <a:avLst>
              <a:gd name="adj" fmla="val 73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Bài giải</a:t>
            </a:r>
            <a:endParaRPr lang="en-US" sz="360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Mỗi hộp có số chiếc khẩu trang là: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350 : 7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50 ( chiếc)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3 hộp có số chiếc khẩu trang là: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50 </a:t>
            </a:r>
            <a:r>
              <a:rPr lang="en-US" sz="3600" b="1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x</a:t>
            </a:r>
            <a:r>
              <a:rPr lang="en-US" sz="36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3= 150 ( chiếc)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 Đáp số: 150 chiếc khẩu trang</a:t>
            </a:r>
          </a:p>
        </p:txBody>
      </p:sp>
    </p:spTree>
    <p:extLst>
      <p:ext uri="{BB962C8B-B14F-4D97-AF65-F5344CB8AC3E}">
        <p14:creationId xmlns:p14="http://schemas.microsoft.com/office/powerpoint/2010/main" val="25094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900" y="776585"/>
            <a:ext cx="815340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HP001 5 hàng" pitchFamily="34" charset="-93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-93"/>
              </a:rPr>
              <a:t>tư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-93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-93"/>
              </a:rPr>
              <a:t> 9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-93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-93"/>
              </a:rPr>
              <a:t> 3 </a:t>
            </a:r>
            <a:r>
              <a:rPr lang="en-US" sz="3600" b="1" dirty="0" err="1">
                <a:solidFill>
                  <a:schemeClr val="bg1"/>
                </a:solidFill>
                <a:latin typeface="HP001 5 hàng" pitchFamily="34" charset="-93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-93"/>
              </a:rPr>
              <a:t> 2022</a:t>
            </a:r>
            <a:endParaRPr lang="en-US" sz="3600" dirty="0">
              <a:solidFill>
                <a:schemeClr val="bg1"/>
              </a:solidFill>
              <a:latin typeface="HP001 5 hàng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HP001 5 hàng" pitchFamily="34" charset="-93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endParaRPr lang="en-US" sz="3600" dirty="0">
              <a:solidFill>
                <a:schemeClr val="bg1"/>
              </a:solidFill>
              <a:latin typeface="HP001 5 hàng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Luyện</a:t>
            </a:r>
            <a:r>
              <a:rPr lang="en-US" sz="36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itchFamily="34" charset="-93"/>
              </a:rPr>
              <a:t>tập</a:t>
            </a:r>
            <a:endParaRPr lang="en-US" sz="3600" dirty="0">
              <a:solidFill>
                <a:srgbClr val="FFFF00"/>
              </a:solidFill>
              <a:latin typeface="HP001 5 hàng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7" y="3048000"/>
            <a:ext cx="2767013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0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9127" r="8638" b="9723"/>
          <a:stretch/>
        </p:blipFill>
        <p:spPr bwMode="auto">
          <a:xfrm>
            <a:off x="656217" y="370371"/>
            <a:ext cx="10558034" cy="640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9" y="3965574"/>
            <a:ext cx="509388" cy="655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4" y="5467030"/>
            <a:ext cx="509388" cy="6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71699" y="2161267"/>
            <a:ext cx="9525000" cy="4103894"/>
            <a:chOff x="1447800" y="2161267"/>
            <a:chExt cx="9525000" cy="41038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542267"/>
              <a:ext cx="4057650" cy="3722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Cloud Callout 4"/>
            <p:cNvSpPr/>
            <p:nvPr/>
          </p:nvSpPr>
          <p:spPr>
            <a:xfrm>
              <a:off x="5257800" y="2161267"/>
              <a:ext cx="5715000" cy="2552700"/>
            </a:xfrm>
            <a:prstGeom prst="cloudCallout">
              <a:avLst>
                <a:gd name="adj1" fmla="val -61597"/>
                <a:gd name="adj2" fmla="val 2983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Thực hiện tóm tắt và giải bài  toán vào vở nháp!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230417" y="2017485"/>
            <a:ext cx="4760729" cy="25400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Tóm tắt</a:t>
            </a:r>
          </a:p>
          <a:p>
            <a:pPr algn="ctr"/>
            <a:endParaRPr lang="en-US" sz="320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5613" r="8638" b="57505"/>
          <a:stretch/>
        </p:blipFill>
        <p:spPr bwMode="auto">
          <a:xfrm>
            <a:off x="433613" y="285102"/>
            <a:ext cx="11096171" cy="1717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996212" y="998565"/>
            <a:ext cx="3655788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552040" y="1644451"/>
            <a:ext cx="4308933" cy="94344"/>
            <a:chOff x="4552040" y="1644451"/>
            <a:chExt cx="4308933" cy="9434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552040" y="1644451"/>
              <a:ext cx="4287159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573814" y="1738795"/>
              <a:ext cx="4287159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48168" y="2852842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HP001 4 hàng" pitchFamily="34" charset="-93"/>
                <a:cs typeface="Arial" pitchFamily="34" charset="0"/>
              </a:rPr>
              <a:t>4 lô đất: 2032 cây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8642" y="3430751"/>
            <a:ext cx="3171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HP001 4 hàng" pitchFamily="34" charset="-93"/>
                <a:cs typeface="Arial" pitchFamily="34" charset="0"/>
              </a:rPr>
              <a:t>1 lô đất : .... cây?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132307" y="1995088"/>
            <a:ext cx="6767183" cy="2771351"/>
          </a:xfrm>
          <a:prstGeom prst="roundRect">
            <a:avLst>
              <a:gd name="adj" fmla="val 732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Bài giải</a:t>
            </a:r>
            <a:endParaRPr lang="en-US" sz="280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28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Mỗi lô đất ươm được số cây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2032 : 4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508 ( cây)</a:t>
            </a:r>
          </a:p>
          <a:p>
            <a:pPr algn="ctr"/>
            <a:r>
              <a:rPr lang="en-US" sz="28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 Đáp số: 508 cây giống</a:t>
            </a:r>
          </a:p>
        </p:txBody>
      </p:sp>
    </p:spTree>
    <p:extLst>
      <p:ext uri="{BB962C8B-B14F-4D97-AF65-F5344CB8AC3E}">
        <p14:creationId xmlns:p14="http://schemas.microsoft.com/office/powerpoint/2010/main" val="14633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/>
      <p:bldP spid="15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41750" r="8638" b="46078"/>
          <a:stretch/>
        </p:blipFill>
        <p:spPr bwMode="auto">
          <a:xfrm>
            <a:off x="478973" y="348346"/>
            <a:ext cx="11524339" cy="143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71699" y="2161267"/>
            <a:ext cx="9525000" cy="4103894"/>
            <a:chOff x="1447800" y="2161267"/>
            <a:chExt cx="9525000" cy="41038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542267"/>
              <a:ext cx="4057650" cy="3722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Cloud Callout 7"/>
            <p:cNvSpPr/>
            <p:nvPr/>
          </p:nvSpPr>
          <p:spPr>
            <a:xfrm>
              <a:off x="5257800" y="2161267"/>
              <a:ext cx="5715000" cy="2552700"/>
            </a:xfrm>
            <a:prstGeom prst="cloudCallout">
              <a:avLst>
                <a:gd name="adj1" fmla="val -61597"/>
                <a:gd name="adj2" fmla="val 2983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Thực hiện tóm tắt và giải bài  toán vào vở nháp!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30417" y="2017485"/>
            <a:ext cx="4760729" cy="25400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Tóm tắt</a:t>
            </a:r>
          </a:p>
          <a:p>
            <a:pPr algn="ctr"/>
            <a:endParaRPr lang="en-US" sz="320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74155" y="1066803"/>
            <a:ext cx="5455559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716154" y="1118312"/>
            <a:ext cx="4308933" cy="94344"/>
            <a:chOff x="4552040" y="1644451"/>
            <a:chExt cx="4308933" cy="9434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52040" y="1644451"/>
              <a:ext cx="4287159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3814" y="1738795"/>
              <a:ext cx="4287159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04626" y="2852842"/>
            <a:ext cx="3950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HP001 4 hàng" pitchFamily="34" charset="-93"/>
                <a:cs typeface="Arial" pitchFamily="34" charset="0"/>
              </a:rPr>
              <a:t>7 thùng: 2135 quyển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0586" y="3430751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HP001 4 hàng" pitchFamily="34" charset="-93"/>
                <a:cs typeface="Arial" pitchFamily="34" charset="0"/>
              </a:rPr>
              <a:t>5 thùng: ... quyển?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32307" y="1995088"/>
            <a:ext cx="6767183" cy="2983312"/>
          </a:xfrm>
          <a:prstGeom prst="roundRect">
            <a:avLst>
              <a:gd name="adj" fmla="val 732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Bài giải</a:t>
            </a:r>
            <a:endParaRPr lang="en-US" sz="280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28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Mỗi thùng có số quyển vở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2135 : 7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305 ( quyển)</a:t>
            </a:r>
          </a:p>
          <a:p>
            <a:pPr algn="ctr"/>
            <a:r>
              <a:rPr lang="en-US" sz="28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5 thùng có số quyển vở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305 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= 1525 ( quyển)</a:t>
            </a:r>
          </a:p>
          <a:p>
            <a:pPr algn="ctr"/>
            <a:r>
              <a:rPr lang="en-US" sz="28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Đáp số: 1525 quyển vở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91771" y="1741719"/>
            <a:ext cx="1480107" cy="94344"/>
            <a:chOff x="1291771" y="1741719"/>
            <a:chExt cx="1480107" cy="9434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291771" y="1741719"/>
              <a:ext cx="145833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13545" y="1836063"/>
              <a:ext cx="145833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19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57143" r="37091" b="35714"/>
          <a:stretch/>
        </p:blipFill>
        <p:spPr bwMode="auto">
          <a:xfrm>
            <a:off x="435429" y="467068"/>
            <a:ext cx="10334172" cy="70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6" y="1947101"/>
            <a:ext cx="2227829" cy="166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69" b="89979" l="11133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6" y="1776047"/>
            <a:ext cx="1643617" cy="1505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9979" y="1295508"/>
            <a:ext cx="2015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HP001 4 hàng" pitchFamily="34" charset="-93"/>
                <a:cs typeface="Arial" pitchFamily="34" charset="0"/>
              </a:rPr>
              <a:t>Tóm tắt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69" b="89979" l="11133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93" y="1794897"/>
            <a:ext cx="1643617" cy="1505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69" b="89979" l="11133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6" y="1815681"/>
            <a:ext cx="1643617" cy="1505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69" b="89979" l="11133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1815681"/>
            <a:ext cx="1643617" cy="1505579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9093085" y="1947101"/>
            <a:ext cx="602456" cy="1662862"/>
          </a:xfrm>
          <a:prstGeom prst="rightBrace">
            <a:avLst>
              <a:gd name="adj1" fmla="val 10742"/>
              <a:gd name="adj2" fmla="val 508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86015" y="2501844"/>
            <a:ext cx="1972155" cy="523220"/>
          </a:xfrm>
          <a:prstGeom prst="rec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8520 viên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56462" y="2412972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69" b="89979" l="11133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93" y="3609963"/>
            <a:ext cx="1643617" cy="15055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69" b="89979" l="11133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50" y="3628813"/>
            <a:ext cx="1643617" cy="15055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69" b="89979" l="11133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03" y="3649597"/>
            <a:ext cx="1643617" cy="15055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6" y="3693960"/>
            <a:ext cx="2227829" cy="1668721"/>
          </a:xfrm>
          <a:prstGeom prst="rect">
            <a:avLst/>
          </a:prstGeom>
        </p:spPr>
      </p:pic>
      <p:sp>
        <p:nvSpPr>
          <p:cNvPr id="24" name="Right Brace 23"/>
          <p:cNvSpPr/>
          <p:nvPr/>
        </p:nvSpPr>
        <p:spPr>
          <a:xfrm>
            <a:off x="9194686" y="3615821"/>
            <a:ext cx="500855" cy="1715487"/>
          </a:xfrm>
          <a:prstGeom prst="rightBrace">
            <a:avLst>
              <a:gd name="adj1" fmla="val 10742"/>
              <a:gd name="adj2" fmla="val 508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886015" y="4236180"/>
            <a:ext cx="1972155" cy="523220"/>
          </a:xfrm>
          <a:prstGeom prst="rec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... viên?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56462" y="4147308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4384"/>
            <a:ext cx="12075886" cy="68092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57143" r="37091" b="35714"/>
          <a:stretch/>
        </p:blipFill>
        <p:spPr bwMode="auto">
          <a:xfrm>
            <a:off x="319320" y="24384"/>
            <a:ext cx="10334172" cy="815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64056" y="858215"/>
            <a:ext cx="6943335" cy="2276084"/>
            <a:chOff x="342836" y="1295508"/>
            <a:chExt cx="12508982" cy="40671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256" y="1947101"/>
              <a:ext cx="2227829" cy="16687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469" b="89979" l="11133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36" y="1776047"/>
              <a:ext cx="1643617" cy="150557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47547" y="1295508"/>
              <a:ext cx="2640156" cy="887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latin typeface="HP001 4 hàng" pitchFamily="34" charset="-93"/>
                  <a:cs typeface="Arial" pitchFamily="34" charset="0"/>
                </a:rPr>
                <a:t>Tóm tắt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69" b="89979" l="11133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93" y="1794897"/>
              <a:ext cx="1643617" cy="15055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69" b="89979" l="11133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846" y="1815681"/>
              <a:ext cx="1643617" cy="15055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69" b="89979" l="11133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2" y="1815681"/>
              <a:ext cx="1643617" cy="1505579"/>
            </a:xfrm>
            <a:prstGeom prst="rect">
              <a:avLst/>
            </a:prstGeom>
          </p:spPr>
        </p:pic>
        <p:sp>
          <p:nvSpPr>
            <p:cNvPr id="9" name="Right Brace 8"/>
            <p:cNvSpPr/>
            <p:nvPr/>
          </p:nvSpPr>
          <p:spPr>
            <a:xfrm>
              <a:off x="9093085" y="1947101"/>
              <a:ext cx="602456" cy="1662862"/>
            </a:xfrm>
            <a:prstGeom prst="rightBrace">
              <a:avLst>
                <a:gd name="adj1" fmla="val 10742"/>
                <a:gd name="adj2" fmla="val 5081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86015" y="2501844"/>
              <a:ext cx="2730466" cy="67848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8520 viên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56462" y="2412972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469" b="89979" l="11133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93" y="3609963"/>
              <a:ext cx="1643617" cy="150557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69" b="89979" l="11133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550" y="3628813"/>
              <a:ext cx="1643617" cy="150557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69" b="89979" l="11133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703" y="3649597"/>
              <a:ext cx="1643617" cy="150557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256" y="3693960"/>
              <a:ext cx="2227829" cy="1668721"/>
            </a:xfrm>
            <a:prstGeom prst="rect">
              <a:avLst/>
            </a:prstGeom>
          </p:spPr>
        </p:pic>
        <p:sp>
          <p:nvSpPr>
            <p:cNvPr id="24" name="Right Brace 23"/>
            <p:cNvSpPr/>
            <p:nvPr/>
          </p:nvSpPr>
          <p:spPr>
            <a:xfrm>
              <a:off x="9194686" y="3615821"/>
              <a:ext cx="500855" cy="1715487"/>
            </a:xfrm>
            <a:prstGeom prst="rightBrace">
              <a:avLst>
                <a:gd name="adj1" fmla="val 10742"/>
                <a:gd name="adj2" fmla="val 5081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86015" y="4236180"/>
              <a:ext cx="2965803" cy="67848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... viên?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56462" y="4147308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02814" y="3315888"/>
            <a:ext cx="8753872" cy="3346170"/>
          </a:xfrm>
          <a:prstGeom prst="roundRect">
            <a:avLst>
              <a:gd name="adj" fmla="val 732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Bài giải</a:t>
            </a:r>
            <a:endParaRPr lang="en-US" sz="320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Mỗi xe chở được số viên gạch là: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8520 : 4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2130 ( viên)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3 xe chở được số viên gạch là: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2130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3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6390 ( viên)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Đáp số: 6390 viên gạch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86418" y="3091926"/>
            <a:ext cx="9032643" cy="3431235"/>
            <a:chOff x="1447800" y="2161267"/>
            <a:chExt cx="9525000" cy="410389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542267"/>
              <a:ext cx="4057650" cy="3722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Cloud Callout 29"/>
            <p:cNvSpPr/>
            <p:nvPr/>
          </p:nvSpPr>
          <p:spPr>
            <a:xfrm>
              <a:off x="5257800" y="2161267"/>
              <a:ext cx="5715000" cy="2552700"/>
            </a:xfrm>
            <a:prstGeom prst="cloudCallout">
              <a:avLst>
                <a:gd name="adj1" fmla="val -61597"/>
                <a:gd name="adj2" fmla="val 2983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Thực hiện giải bài  toán vào nháp!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5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545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.VnArabia</vt:lpstr>
      <vt:lpstr>.VnTime</vt:lpstr>
      <vt:lpstr>Arial</vt:lpstr>
      <vt:lpstr>Calibri</vt:lpstr>
      <vt:lpstr>Calibri Light</vt:lpstr>
      <vt:lpstr>Garamond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90</cp:revision>
  <dcterms:created xsi:type="dcterms:W3CDTF">2020-03-20T04:15:24Z</dcterms:created>
  <dcterms:modified xsi:type="dcterms:W3CDTF">2022-03-05T15:37:48Z</dcterms:modified>
</cp:coreProperties>
</file>