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29"/>
  </p:notesMasterIdLst>
  <p:sldIdLst>
    <p:sldId id="321" r:id="rId3"/>
    <p:sldId id="301" r:id="rId4"/>
    <p:sldId id="300" r:id="rId5"/>
    <p:sldId id="302" r:id="rId6"/>
    <p:sldId id="274" r:id="rId7"/>
    <p:sldId id="259" r:id="rId8"/>
    <p:sldId id="261" r:id="rId9"/>
    <p:sldId id="260" r:id="rId10"/>
    <p:sldId id="262" r:id="rId11"/>
    <p:sldId id="264" r:id="rId12"/>
    <p:sldId id="298" r:id="rId13"/>
    <p:sldId id="290" r:id="rId14"/>
    <p:sldId id="291" r:id="rId15"/>
    <p:sldId id="281" r:id="rId16"/>
    <p:sldId id="276" r:id="rId17"/>
    <p:sldId id="282" r:id="rId18"/>
    <p:sldId id="294" r:id="rId19"/>
    <p:sldId id="283" r:id="rId20"/>
    <p:sldId id="263" r:id="rId21"/>
    <p:sldId id="267" r:id="rId22"/>
    <p:sldId id="268" r:id="rId23"/>
    <p:sldId id="295" r:id="rId24"/>
    <p:sldId id="284" r:id="rId25"/>
    <p:sldId id="289" r:id="rId26"/>
    <p:sldId id="292" r:id="rId27"/>
    <p:sldId id="386" r:id="rId28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VNI-Avo" pitchFamily="2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VNI-Avo" pitchFamily="2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VNI-Avo" pitchFamily="2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VNI-Avo" pitchFamily="2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VNI-Avo" pitchFamily="2" charset="0"/>
        <a:ea typeface="+mn-ea"/>
        <a:cs typeface="+mn-cs"/>
      </a:defRPr>
    </a:lvl5pPr>
    <a:lvl6pPr marL="2286000" algn="l" defTabSz="914400" rtl="0" eaLnBrk="1" latinLnBrk="0" hangingPunct="1">
      <a:defRPr sz="2400" b="1" i="1" kern="1200">
        <a:solidFill>
          <a:schemeClr val="tx1"/>
        </a:solidFill>
        <a:latin typeface="VNI-Avo" pitchFamily="2" charset="0"/>
        <a:ea typeface="+mn-ea"/>
        <a:cs typeface="+mn-cs"/>
      </a:defRPr>
    </a:lvl6pPr>
    <a:lvl7pPr marL="2743200" algn="l" defTabSz="914400" rtl="0" eaLnBrk="1" latinLnBrk="0" hangingPunct="1">
      <a:defRPr sz="2400" b="1" i="1" kern="1200">
        <a:solidFill>
          <a:schemeClr val="tx1"/>
        </a:solidFill>
        <a:latin typeface="VNI-Avo" pitchFamily="2" charset="0"/>
        <a:ea typeface="+mn-ea"/>
        <a:cs typeface="+mn-cs"/>
      </a:defRPr>
    </a:lvl7pPr>
    <a:lvl8pPr marL="3200400" algn="l" defTabSz="914400" rtl="0" eaLnBrk="1" latinLnBrk="0" hangingPunct="1">
      <a:defRPr sz="2400" b="1" i="1" kern="1200">
        <a:solidFill>
          <a:schemeClr val="tx1"/>
        </a:solidFill>
        <a:latin typeface="VNI-Avo" pitchFamily="2" charset="0"/>
        <a:ea typeface="+mn-ea"/>
        <a:cs typeface="+mn-cs"/>
      </a:defRPr>
    </a:lvl8pPr>
    <a:lvl9pPr marL="3657600" algn="l" defTabSz="914400" rtl="0" eaLnBrk="1" latinLnBrk="0" hangingPunct="1">
      <a:defRPr sz="2400" b="1" i="1" kern="1200">
        <a:solidFill>
          <a:schemeClr val="tx1"/>
        </a:solidFill>
        <a:latin typeface="VNI-Avo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FF"/>
    <a:srgbClr val="FF9966"/>
    <a:srgbClr val="FB05DE"/>
    <a:srgbClr val="EBCA03"/>
    <a:srgbClr val="FCF600"/>
    <a:srgbClr val="00FFFF"/>
    <a:srgbClr val="F33E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00" autoAdjust="0"/>
    <p:restoredTop sz="94699" autoAdjust="0"/>
  </p:normalViewPr>
  <p:slideViewPr>
    <p:cSldViewPr>
      <p:cViewPr varScale="1">
        <p:scale>
          <a:sx n="84" d="100"/>
          <a:sy n="84" d="100"/>
        </p:scale>
        <p:origin x="148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DFDF263-8EAC-4D40-8F23-08532683A41E}" type="datetimeFigureOut">
              <a:rPr lang="en-US"/>
              <a:pPr/>
              <a:t>3/27/2022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8F6CDE3-D8FA-4B51-90FC-2D6DBDAA439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382F763-E508-4EA0-85F1-0DA202EFBBB7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幻灯片图像占位符 1">
            <a:extLst>
              <a:ext uri="{FF2B5EF4-FFF2-40B4-BE49-F238E27FC236}">
                <a16:creationId xmlns:a16="http://schemas.microsoft.com/office/drawing/2014/main" id="{FCB1367B-D096-4C31-B9F6-FC659F1CF5C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备注占位符 2">
            <a:extLst>
              <a:ext uri="{FF2B5EF4-FFF2-40B4-BE49-F238E27FC236}">
                <a16:creationId xmlns:a16="http://schemas.microsoft.com/office/drawing/2014/main" id="{C4BB7593-8D7B-48B0-811F-9A2ECC54A8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32772" name="灯片编号占位符 3">
            <a:extLst>
              <a:ext uri="{FF2B5EF4-FFF2-40B4-BE49-F238E27FC236}">
                <a16:creationId xmlns:a16="http://schemas.microsoft.com/office/drawing/2014/main" id="{85ED5BFF-D480-424B-A459-5912F305423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B7102-E67D-4AC2-A45F-53900D37F01D}" type="slidenum">
              <a:rPr lang="zh-CN" altLang="en-US">
                <a:latin typeface="Calibri" panose="020F0502020204030204" pitchFamily="34" charset="0"/>
              </a:rPr>
              <a:pPr/>
              <a:t>26</a:t>
            </a:fld>
            <a:endParaRPr lang="zh-CN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9" cy="667"/>
              <a:chOff x="4986" y="2752"/>
              <a:chExt cx="469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8B25D81-B558-4FC9-987D-74EDC7210A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05B250-5543-43CE-915E-38104A89AE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EDEAFC-AD04-40FB-89D1-F31F5DFCE9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ECA390-0852-4F0F-8AF8-5343F9763F2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2997BC-7DC9-4FF6-97A4-22255DA3619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>
    <p:wipe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F6B53A-6856-4800-B521-71DA6172291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>
    <p:wipe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6CAC38-3BFC-4CB0-9E8E-41486AAD0AE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>
    <p:wipe dir="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2F6EE8-B2D2-4A2D-8633-11553D9F2C3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>
    <p:wipe dir="u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7FE2BD-0924-4762-A6E2-C3860182044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>
    <p:wipe dir="u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4FDB70-20E7-4384-A148-4A9CE45496A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>
    <p:wipe dir="u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FBED16-3E0C-45F8-8B6A-4229DBB46DD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>
    <p:wipe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02CB72-F28E-4319-9D75-794D1FB276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68CCC5-40E8-479A-8EC7-89A1045B547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>
    <p:wipe dir="u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B681EE-8BF4-4F03-946A-C7BB6D9FC4E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>
    <p:wipe dir="u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DDCD18-ABFB-4900-BFD8-19CD30A18D8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>
    <p:wipe dir="u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32FE3D2-8D2F-4B0E-8535-ED683A36F7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4E64E81-5FCC-4298-A145-67573C1EE9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1784C8E-DD45-4A32-935F-9605B587A5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8EC13-5A77-491D-9763-C71F9A1A92B0}" type="slidenum">
              <a:rPr altLang="en-US"/>
              <a:pPr>
                <a:defRPr/>
              </a:pPr>
              <a:t>‹#›</a:t>
            </a:fld>
            <a:endParaRPr lang="en-SG" altLang="en-US"/>
          </a:p>
        </p:txBody>
      </p:sp>
    </p:spTree>
    <p:extLst>
      <p:ext uri="{BB962C8B-B14F-4D97-AF65-F5344CB8AC3E}">
        <p14:creationId xmlns:p14="http://schemas.microsoft.com/office/powerpoint/2010/main" val="3227437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B51CC4-2B3F-4319-B6F3-EBE08736A8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5FFA4B-63CB-459D-8E41-D590D23600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13B492-AD9C-4703-AA18-BF09E7D831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ACD939-9744-43EF-BFC4-A1F3A71A93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827132-6C11-4AB9-BF89-3D935F7311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244E9F-0608-4C23-9ECE-9F4EE49627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8B33DB-8603-4478-A751-489EC74D0A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 i="0">
                <a:latin typeface="Comic Sans MS" pitchFamily="66" charset="0"/>
              </a:defRPr>
            </a:lvl1pPr>
          </a:lstStyle>
          <a:p>
            <a:endParaRPr lang="en-US"/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 i="0">
                <a:latin typeface="Comic Sans MS" pitchFamily="66" charset="0"/>
              </a:defRPr>
            </a:lvl1pPr>
          </a:lstStyle>
          <a:p>
            <a:endParaRPr 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 i="0">
                <a:latin typeface="Comic Sans MS" pitchFamily="66" charset="0"/>
              </a:defRPr>
            </a:lvl1pPr>
          </a:lstStyle>
          <a:p>
            <a:fld id="{6D72E05C-470B-4472-B3C0-B5C33C04B42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2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3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034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51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2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3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4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5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6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7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8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9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6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74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62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3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4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06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66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7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8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9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0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1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2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3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035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49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0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39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040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1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2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51" y="329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3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61" y="179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4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5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300" y="894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6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3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7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50" y="139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03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 spd="med">
    <p:wipe dir="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000" b="0" i="0">
                <a:latin typeface="Arial" charset="0"/>
              </a:defRPr>
            </a:lvl1pPr>
          </a:lstStyle>
          <a:p>
            <a:endParaRPr lang="en-US" altLang="en-US"/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0" i="0">
                <a:latin typeface="Arial" charset="0"/>
              </a:defRPr>
            </a:lvl1pPr>
          </a:lstStyle>
          <a:p>
            <a:endParaRPr lang="en-US" alt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0" i="0">
                <a:latin typeface="Arial" charset="0"/>
              </a:defRPr>
            </a:lvl1pPr>
          </a:lstStyle>
          <a:p>
            <a:fld id="{02BBB353-757E-43DB-8595-347A8CFE425E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2056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2057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8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9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7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0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1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2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7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3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7" cy="7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4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5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6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7" cy="7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7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7" cy="7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8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9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0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1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7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2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7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4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5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7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6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7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7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9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0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7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1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7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2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3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4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7" cy="7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5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7" cy="7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6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7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7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2" r:id="rId12"/>
  </p:sldLayoutIdLst>
  <p:transition>
    <p:wipe dir="u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7" Type="http://schemas.openxmlformats.org/officeDocument/2006/relationships/image" Target="../media/image10.gif"/><Relationship Id="rId2" Type="http://schemas.openxmlformats.org/officeDocument/2006/relationships/slideLayout" Target="../slideLayouts/slideLayout13.xml"/><Relationship Id="rId1" Type="http://schemas.openxmlformats.org/officeDocument/2006/relationships/audio" Target="file:///D:\Tulieu\MODUN%20BD\GADT-NKKN\GADTTOANLOP3\Truonglangtoi.mp3" TargetMode="External"/><Relationship Id="rId6" Type="http://schemas.openxmlformats.org/officeDocument/2006/relationships/image" Target="../media/image9.gif"/><Relationship Id="rId5" Type="http://schemas.openxmlformats.org/officeDocument/2006/relationships/image" Target="../media/image8.png"/><Relationship Id="rId4" Type="http://schemas.openxmlformats.org/officeDocument/2006/relationships/image" Target="../media/image7.gi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4.xml"/><Relationship Id="rId1" Type="http://schemas.openxmlformats.org/officeDocument/2006/relationships/audio" Target="../media/audio1.wav"/><Relationship Id="rId5" Type="http://schemas.openxmlformats.org/officeDocument/2006/relationships/image" Target="../media/image12.gif"/><Relationship Id="rId4" Type="http://schemas.openxmlformats.org/officeDocument/2006/relationships/image" Target="../media/image11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4.xml"/><Relationship Id="rId1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Relationship Id="rId4" Type="http://schemas.openxmlformats.org/officeDocument/2006/relationships/image" Target="../media/image8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10">
            <a:extLst>
              <a:ext uri="{FF2B5EF4-FFF2-40B4-BE49-F238E27FC236}">
                <a16:creationId xmlns:a16="http://schemas.microsoft.com/office/drawing/2014/main" id="{50D08622-7078-4DF2-8DA7-237A3C2BCF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1328738"/>
            <a:ext cx="4386263" cy="6445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3600" b="1">
                <a:solidFill>
                  <a:srgbClr val="1469EA"/>
                </a:solidFill>
                <a:latin typeface="Times New Roman" panose="02020603050405020304" pitchFamily="18" charset="0"/>
                <a:cs typeface="+mn-cs"/>
              </a:rPr>
              <a:t>Tập làm văn</a:t>
            </a:r>
            <a:endParaRPr lang="vi-VN" altLang="en-US" sz="3600" b="1">
              <a:solidFill>
                <a:srgbClr val="1469EA"/>
              </a:solidFill>
              <a:latin typeface="Times New Roman" panose="02020603050405020304" pitchFamily="18" charset="0"/>
              <a:cs typeface="+mn-cs"/>
            </a:endParaRPr>
          </a:p>
        </p:txBody>
      </p:sp>
      <p:sp>
        <p:nvSpPr>
          <p:cNvPr id="2" name="WordArt 11">
            <a:extLst>
              <a:ext uri="{FF2B5EF4-FFF2-40B4-BE49-F238E27FC236}">
                <a16:creationId xmlns:a16="http://schemas.microsoft.com/office/drawing/2014/main" id="{566717A3-5B18-4057-B9AE-871C3572A3F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79425" y="2698750"/>
            <a:ext cx="8031163" cy="1533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SG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Kể lại một trận thi đấu thể thao</a:t>
            </a:r>
          </a:p>
        </p:txBody>
      </p:sp>
      <p:pic>
        <p:nvPicPr>
          <p:cNvPr id="4100" name="图片 1">
            <a:extLst>
              <a:ext uri="{FF2B5EF4-FFF2-40B4-BE49-F238E27FC236}">
                <a16:creationId xmlns:a16="http://schemas.microsoft.com/office/drawing/2014/main" id="{116A201B-9A5F-41B2-B65B-CAB28389CC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91"/>
          <a:stretch>
            <a:fillRect/>
          </a:stretch>
        </p:blipFill>
        <p:spPr bwMode="auto">
          <a:xfrm>
            <a:off x="-34925" y="0"/>
            <a:ext cx="9255125" cy="694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>
            <a:extLst>
              <a:ext uri="{FF2B5EF4-FFF2-40B4-BE49-F238E27FC236}">
                <a16:creationId xmlns:a16="http://schemas.microsoft.com/office/drawing/2014/main" id="{F68C570D-5BA5-4AC9-B459-7A610F3098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85725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TextBox 7">
            <a:extLst>
              <a:ext uri="{FF2B5EF4-FFF2-40B4-BE49-F238E27FC236}">
                <a16:creationId xmlns:a16="http://schemas.microsoft.com/office/drawing/2014/main" id="{27124045-022B-43A3-A6E0-2757E5507B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1981200"/>
            <a:ext cx="66294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vi-VN" sz="3600" b="1" i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vi-VN" sz="3600" b="1" i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altLang="vi-VN" sz="3600" b="1" i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vi-VN" sz="3600" b="1" i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Phúc</a:t>
            </a:r>
            <a:r>
              <a:rPr lang="en-US" altLang="vi-VN" sz="3600" b="1" i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endParaRPr lang="en-US" altLang="vi-VN" sz="3600" b="1" i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vi-VN" sz="3600" b="1" i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altLang="vi-VN" sz="3600" b="1" i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28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vi-VN" sz="3600" b="1" i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altLang="vi-VN" sz="3600" b="1" i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vi-VN" sz="3600" b="1" i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vi-VN" sz="3600" b="1" i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vi-VN" sz="3600" b="1" i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3600" b="1" i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vi-VN" sz="3600" b="1" i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endParaRPr lang="vi-VN" altLang="vi-VN" sz="3600" b="1" i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54"/>
          <p:cNvSpPr txBox="1">
            <a:spLocks noChangeArrowheads="1"/>
          </p:cNvSpPr>
          <p:nvPr/>
        </p:nvSpPr>
        <p:spPr bwMode="auto">
          <a:xfrm>
            <a:off x="1906588" y="5041900"/>
            <a:ext cx="1158875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latin typeface="Arial" charset="0"/>
              </a:rPr>
              <a:t>Hình P</a:t>
            </a:r>
          </a:p>
        </p:txBody>
      </p:sp>
      <p:grpSp>
        <p:nvGrpSpPr>
          <p:cNvPr id="13315" name="Group 144"/>
          <p:cNvGrpSpPr>
            <a:grpSpLocks/>
          </p:cNvGrpSpPr>
          <p:nvPr/>
        </p:nvGrpSpPr>
        <p:grpSpPr bwMode="auto">
          <a:xfrm>
            <a:off x="687388" y="2133600"/>
            <a:ext cx="3640137" cy="2752725"/>
            <a:chOff x="433" y="1344"/>
            <a:chExt cx="2293" cy="1734"/>
          </a:xfrm>
        </p:grpSpPr>
        <p:sp>
          <p:nvSpPr>
            <p:cNvPr id="13328" name="AutoShape 25"/>
            <p:cNvSpPr>
              <a:spLocks noChangeAspect="1" noChangeArrowheads="1"/>
            </p:cNvSpPr>
            <p:nvPr/>
          </p:nvSpPr>
          <p:spPr bwMode="auto">
            <a:xfrm>
              <a:off x="433" y="1344"/>
              <a:ext cx="2293" cy="17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329" name="Rectangle 26"/>
            <p:cNvSpPr>
              <a:spLocks noChangeArrowheads="1"/>
            </p:cNvSpPr>
            <p:nvPr/>
          </p:nvSpPr>
          <p:spPr bwMode="auto">
            <a:xfrm>
              <a:off x="436" y="1350"/>
              <a:ext cx="576" cy="5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 i="0">
                <a:latin typeface="Arial" charset="0"/>
              </a:endParaRPr>
            </a:p>
          </p:txBody>
        </p:sp>
        <p:sp>
          <p:nvSpPr>
            <p:cNvPr id="13330" name="Rectangle 27"/>
            <p:cNvSpPr>
              <a:spLocks noChangeArrowheads="1"/>
            </p:cNvSpPr>
            <p:nvPr/>
          </p:nvSpPr>
          <p:spPr bwMode="auto">
            <a:xfrm>
              <a:off x="436" y="1926"/>
              <a:ext cx="576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331" name="Rectangle 28"/>
            <p:cNvSpPr>
              <a:spLocks noChangeArrowheads="1"/>
            </p:cNvSpPr>
            <p:nvPr/>
          </p:nvSpPr>
          <p:spPr bwMode="auto">
            <a:xfrm>
              <a:off x="1006" y="1350"/>
              <a:ext cx="576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332" name="Rectangle 29"/>
            <p:cNvSpPr>
              <a:spLocks noChangeArrowheads="1"/>
            </p:cNvSpPr>
            <p:nvPr/>
          </p:nvSpPr>
          <p:spPr bwMode="auto">
            <a:xfrm>
              <a:off x="1006" y="1926"/>
              <a:ext cx="576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333" name="Rectangle 30"/>
            <p:cNvSpPr>
              <a:spLocks noChangeArrowheads="1"/>
            </p:cNvSpPr>
            <p:nvPr/>
          </p:nvSpPr>
          <p:spPr bwMode="auto">
            <a:xfrm>
              <a:off x="436" y="2499"/>
              <a:ext cx="576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334" name="Rectangle 31"/>
            <p:cNvSpPr>
              <a:spLocks noChangeArrowheads="1"/>
            </p:cNvSpPr>
            <p:nvPr/>
          </p:nvSpPr>
          <p:spPr bwMode="auto">
            <a:xfrm>
              <a:off x="1006" y="2499"/>
              <a:ext cx="576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335" name="Rectangle 32"/>
            <p:cNvSpPr>
              <a:spLocks noChangeArrowheads="1"/>
            </p:cNvSpPr>
            <p:nvPr/>
          </p:nvSpPr>
          <p:spPr bwMode="auto">
            <a:xfrm>
              <a:off x="1582" y="1926"/>
              <a:ext cx="576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336" name="Rectangle 33"/>
            <p:cNvSpPr>
              <a:spLocks noChangeArrowheads="1"/>
            </p:cNvSpPr>
            <p:nvPr/>
          </p:nvSpPr>
          <p:spPr bwMode="auto">
            <a:xfrm>
              <a:off x="1582" y="2499"/>
              <a:ext cx="576" cy="5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 i="0">
                <a:latin typeface="Arial" charset="0"/>
              </a:endParaRPr>
            </a:p>
          </p:txBody>
        </p:sp>
        <p:sp>
          <p:nvSpPr>
            <p:cNvPr id="13337" name="Rectangle 34"/>
            <p:cNvSpPr>
              <a:spLocks noChangeArrowheads="1"/>
            </p:cNvSpPr>
            <p:nvPr/>
          </p:nvSpPr>
          <p:spPr bwMode="auto">
            <a:xfrm>
              <a:off x="2146" y="1926"/>
              <a:ext cx="576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338" name="Rectangle 35"/>
            <p:cNvSpPr>
              <a:spLocks noChangeArrowheads="1"/>
            </p:cNvSpPr>
            <p:nvPr/>
          </p:nvSpPr>
          <p:spPr bwMode="auto">
            <a:xfrm>
              <a:off x="2146" y="2499"/>
              <a:ext cx="577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44087" name="Rectangle 55"/>
          <p:cNvSpPr>
            <a:spLocks noChangeArrowheads="1"/>
          </p:cNvSpPr>
          <p:nvPr/>
        </p:nvSpPr>
        <p:spPr bwMode="auto">
          <a:xfrm>
            <a:off x="1598613" y="2139950"/>
            <a:ext cx="914400" cy="914400"/>
          </a:xfrm>
          <a:prstGeom prst="rect">
            <a:avLst/>
          </a:prstGeom>
          <a:solidFill>
            <a:srgbClr val="00FFFF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i="0">
              <a:solidFill>
                <a:srgbClr val="FA0606"/>
              </a:solidFill>
              <a:latin typeface="Arial" charset="0"/>
            </a:endParaRPr>
          </a:p>
        </p:txBody>
      </p:sp>
      <p:sp>
        <p:nvSpPr>
          <p:cNvPr id="44096" name="Rectangle 64"/>
          <p:cNvSpPr>
            <a:spLocks noChangeArrowheads="1"/>
          </p:cNvSpPr>
          <p:nvPr/>
        </p:nvSpPr>
        <p:spPr bwMode="auto">
          <a:xfrm>
            <a:off x="1598613" y="3054350"/>
            <a:ext cx="914400" cy="914400"/>
          </a:xfrm>
          <a:prstGeom prst="rect">
            <a:avLst/>
          </a:prstGeom>
          <a:solidFill>
            <a:srgbClr val="00FFFF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i="0">
              <a:solidFill>
                <a:srgbClr val="FA0606"/>
              </a:solidFill>
              <a:latin typeface="Arial" charset="0"/>
            </a:endParaRPr>
          </a:p>
        </p:txBody>
      </p:sp>
      <p:sp>
        <p:nvSpPr>
          <p:cNvPr id="44097" name="Rectangle 65"/>
          <p:cNvSpPr>
            <a:spLocks noChangeArrowheads="1"/>
          </p:cNvSpPr>
          <p:nvPr/>
        </p:nvSpPr>
        <p:spPr bwMode="auto">
          <a:xfrm>
            <a:off x="684213" y="3054350"/>
            <a:ext cx="914400" cy="914400"/>
          </a:xfrm>
          <a:prstGeom prst="rect">
            <a:avLst/>
          </a:prstGeom>
          <a:solidFill>
            <a:srgbClr val="00FFFF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i="0">
              <a:solidFill>
                <a:srgbClr val="FA0606"/>
              </a:solidFill>
              <a:latin typeface="Arial" charset="0"/>
            </a:endParaRPr>
          </a:p>
        </p:txBody>
      </p:sp>
      <p:sp>
        <p:nvSpPr>
          <p:cNvPr id="44098" name="Rectangle 66"/>
          <p:cNvSpPr>
            <a:spLocks noChangeArrowheads="1"/>
          </p:cNvSpPr>
          <p:nvPr/>
        </p:nvSpPr>
        <p:spPr bwMode="auto">
          <a:xfrm>
            <a:off x="1598613" y="3968750"/>
            <a:ext cx="914400" cy="914400"/>
          </a:xfrm>
          <a:prstGeom prst="rect">
            <a:avLst/>
          </a:prstGeom>
          <a:solidFill>
            <a:srgbClr val="00FFFF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i="0">
              <a:solidFill>
                <a:srgbClr val="FA0606"/>
              </a:solidFill>
              <a:latin typeface="Arial" charset="0"/>
            </a:endParaRPr>
          </a:p>
        </p:txBody>
      </p:sp>
      <p:sp>
        <p:nvSpPr>
          <p:cNvPr id="44099" name="Rectangle 67"/>
          <p:cNvSpPr>
            <a:spLocks noChangeArrowheads="1"/>
          </p:cNvSpPr>
          <p:nvPr/>
        </p:nvSpPr>
        <p:spPr bwMode="auto">
          <a:xfrm>
            <a:off x="684213" y="3968750"/>
            <a:ext cx="914400" cy="914400"/>
          </a:xfrm>
          <a:prstGeom prst="rect">
            <a:avLst/>
          </a:prstGeom>
          <a:solidFill>
            <a:srgbClr val="00FFFF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i="0">
              <a:solidFill>
                <a:srgbClr val="FA0606"/>
              </a:solidFill>
              <a:latin typeface="Arial" charset="0"/>
            </a:endParaRPr>
          </a:p>
        </p:txBody>
      </p:sp>
      <p:sp>
        <p:nvSpPr>
          <p:cNvPr id="44100" name="Rectangle 68"/>
          <p:cNvSpPr>
            <a:spLocks noChangeArrowheads="1"/>
          </p:cNvSpPr>
          <p:nvPr/>
        </p:nvSpPr>
        <p:spPr bwMode="auto">
          <a:xfrm>
            <a:off x="2511425" y="3054350"/>
            <a:ext cx="914400" cy="914400"/>
          </a:xfrm>
          <a:prstGeom prst="rect">
            <a:avLst/>
          </a:prstGeom>
          <a:solidFill>
            <a:srgbClr val="00FFFF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i="0">
              <a:solidFill>
                <a:srgbClr val="FA0606"/>
              </a:solidFill>
              <a:latin typeface="Arial" charset="0"/>
            </a:endParaRPr>
          </a:p>
        </p:txBody>
      </p:sp>
      <p:sp>
        <p:nvSpPr>
          <p:cNvPr id="44101" name="Rectangle 69"/>
          <p:cNvSpPr>
            <a:spLocks noChangeArrowheads="1"/>
          </p:cNvSpPr>
          <p:nvPr/>
        </p:nvSpPr>
        <p:spPr bwMode="auto">
          <a:xfrm>
            <a:off x="2511425" y="3968750"/>
            <a:ext cx="914400" cy="914400"/>
          </a:xfrm>
          <a:prstGeom prst="rect">
            <a:avLst/>
          </a:prstGeom>
          <a:solidFill>
            <a:srgbClr val="00FFFF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i="0">
              <a:solidFill>
                <a:srgbClr val="FA0606"/>
              </a:solidFill>
              <a:latin typeface="Arial" charset="0"/>
            </a:endParaRPr>
          </a:p>
        </p:txBody>
      </p:sp>
      <p:sp>
        <p:nvSpPr>
          <p:cNvPr id="44102" name="Rectangle 70"/>
          <p:cNvSpPr>
            <a:spLocks noChangeArrowheads="1"/>
          </p:cNvSpPr>
          <p:nvPr/>
        </p:nvSpPr>
        <p:spPr bwMode="auto">
          <a:xfrm>
            <a:off x="3417888" y="3052763"/>
            <a:ext cx="914400" cy="914400"/>
          </a:xfrm>
          <a:prstGeom prst="rect">
            <a:avLst/>
          </a:prstGeom>
          <a:solidFill>
            <a:srgbClr val="00FFFF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i="0">
              <a:solidFill>
                <a:srgbClr val="FA0606"/>
              </a:solidFill>
              <a:latin typeface="Arial" charset="0"/>
            </a:endParaRPr>
          </a:p>
        </p:txBody>
      </p:sp>
      <p:sp>
        <p:nvSpPr>
          <p:cNvPr id="44103" name="Rectangle 71"/>
          <p:cNvSpPr>
            <a:spLocks noChangeArrowheads="1"/>
          </p:cNvSpPr>
          <p:nvPr/>
        </p:nvSpPr>
        <p:spPr bwMode="auto">
          <a:xfrm>
            <a:off x="3417888" y="3968750"/>
            <a:ext cx="914400" cy="914400"/>
          </a:xfrm>
          <a:prstGeom prst="rect">
            <a:avLst/>
          </a:prstGeom>
          <a:solidFill>
            <a:srgbClr val="00FFFF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i="0">
              <a:solidFill>
                <a:srgbClr val="FA0606"/>
              </a:solidFill>
              <a:latin typeface="Arial" charset="0"/>
            </a:endParaRPr>
          </a:p>
        </p:txBody>
      </p:sp>
      <p:sp>
        <p:nvSpPr>
          <p:cNvPr id="44105" name="Rectangle 73"/>
          <p:cNvSpPr>
            <a:spLocks noChangeArrowheads="1"/>
          </p:cNvSpPr>
          <p:nvPr/>
        </p:nvSpPr>
        <p:spPr bwMode="auto">
          <a:xfrm>
            <a:off x="684213" y="2139950"/>
            <a:ext cx="914400" cy="914400"/>
          </a:xfrm>
          <a:prstGeom prst="rect">
            <a:avLst/>
          </a:prstGeom>
          <a:solidFill>
            <a:srgbClr val="00FFFF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i="0">
              <a:solidFill>
                <a:srgbClr val="FA0606"/>
              </a:solidFill>
              <a:latin typeface="Arial" charset="0"/>
            </a:endParaRPr>
          </a:p>
        </p:txBody>
      </p:sp>
      <p:sp>
        <p:nvSpPr>
          <p:cNvPr id="44133" name="Text Box 101"/>
          <p:cNvSpPr txBox="1">
            <a:spLocks noChangeArrowheads="1"/>
          </p:cNvSpPr>
          <p:nvPr/>
        </p:nvSpPr>
        <p:spPr bwMode="auto">
          <a:xfrm>
            <a:off x="1763713" y="404813"/>
            <a:ext cx="554355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i="0">
                <a:latin typeface="Arial" charset="0"/>
              </a:rPr>
              <a:t>Hình P gồm 10 ô vuông </a:t>
            </a:r>
            <a:r>
              <a:rPr lang="en-US" i="0" u="sng">
                <a:solidFill>
                  <a:srgbClr val="FA0606"/>
                </a:solidFill>
                <a:latin typeface="Arial" charset="0"/>
              </a:rPr>
              <a:t>nh</a:t>
            </a:r>
            <a:r>
              <a:rPr lang="vi-VN" i="0" u="sng">
                <a:solidFill>
                  <a:srgbClr val="FA0606"/>
                </a:solidFill>
                <a:latin typeface="Arial" charset="0"/>
              </a:rPr>
              <a:t>ư</a:t>
            </a:r>
            <a:r>
              <a:rPr lang="en-US" i="0" u="sng">
                <a:solidFill>
                  <a:srgbClr val="FA0606"/>
                </a:solidFill>
                <a:latin typeface="Arial" charset="0"/>
              </a:rPr>
              <a:t> nhau.</a:t>
            </a:r>
          </a:p>
        </p:txBody>
      </p:sp>
      <p:sp>
        <p:nvSpPr>
          <p:cNvPr id="13327" name="Text Box 102"/>
          <p:cNvSpPr txBox="1">
            <a:spLocks noChangeArrowheads="1"/>
          </p:cNvSpPr>
          <p:nvPr/>
        </p:nvSpPr>
        <p:spPr bwMode="auto">
          <a:xfrm>
            <a:off x="334963" y="333375"/>
            <a:ext cx="1293812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 u="sng">
                <a:solidFill>
                  <a:srgbClr val="FF00FF"/>
                </a:solidFill>
                <a:latin typeface="Arial" charset="0"/>
              </a:rPr>
              <a:t>Ví dụ 3: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3.7037E-6 L 0.30434 -0.12014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441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00" y="-6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3.7037E-6 L 0.20434 -0.12014 " pathEditMode="relative" rAng="0" ptsTypes="AA">
                                      <p:cBhvr>
                                        <p:cTn id="9" dur="500" fill="hold"/>
                                        <p:tgtEl>
                                          <p:spTgt spid="440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00" y="-6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1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2.96296E-6 L 0.30434 -0.25348 " pathEditMode="relative" rAng="0" ptsTypes="AA">
                                      <p:cBhvr>
                                        <p:cTn id="12" dur="500" fill="hold"/>
                                        <p:tgtEl>
                                          <p:spTgt spid="440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00" y="-12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2.96296E-6 L 0.20434 -0.25348 " pathEditMode="relative" rAng="0" ptsTypes="AA">
                                      <p:cBhvr>
                                        <p:cTn id="15" dur="500" fill="hold"/>
                                        <p:tgtEl>
                                          <p:spTgt spid="440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00" y="-12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7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2.96296E-6 L 0.10452 -0.25348 " pathEditMode="relative" rAng="0" ptsTypes="AA">
                                      <p:cBhvr>
                                        <p:cTn id="18" dur="500" fill="hold"/>
                                        <p:tgtEl>
                                          <p:spTgt spid="44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00" y="-12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4.44444E-6 L 0.00539 -0.25325 " pathEditMode="relative" rAng="0" ptsTypes="AA">
                                      <p:cBhvr>
                                        <p:cTn id="21" dur="500" fill="hold"/>
                                        <p:tgtEl>
                                          <p:spTgt spid="44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0" y="-12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3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3.7037E-7 L 0.30434 -0.38681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440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00" y="-19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6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3.7037E-7 L 0.20434 -0.38681 " pathEditMode="relative" rAng="0" ptsTypes="AA">
                                      <p:cBhvr>
                                        <p:cTn id="27" dur="500" fill="hold"/>
                                        <p:tgtEl>
                                          <p:spTgt spid="440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00" y="-19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9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3.7037E-7 L 0.10452 -0.38681 " pathEditMode="relative" rAng="0" ptsTypes="AA">
                                      <p:cBhvr>
                                        <p:cTn id="30" dur="500" fill="hold"/>
                                        <p:tgtEl>
                                          <p:spTgt spid="44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00" y="-19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2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3.7037E-7 L 0.00539 -0.38681 " pathEditMode="relative" rAng="0" ptsTypes="AA">
                                      <p:cBhvr>
                                        <p:cTn id="33" dur="500" fill="hold"/>
                                        <p:tgtEl>
                                          <p:spTgt spid="44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0" y="-19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4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4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4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4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87" grpId="0" animBg="1"/>
      <p:bldP spid="44096" grpId="0" animBg="1"/>
      <p:bldP spid="44097" grpId="0" animBg="1"/>
      <p:bldP spid="44098" grpId="0" animBg="1"/>
      <p:bldP spid="44099" grpId="0" animBg="1"/>
      <p:bldP spid="44100" grpId="0" animBg="1"/>
      <p:bldP spid="44101" grpId="0" animBg="1"/>
      <p:bldP spid="44102" grpId="0" animBg="1"/>
      <p:bldP spid="44103" grpId="0" animBg="1"/>
      <p:bldP spid="4410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906588" y="5041900"/>
            <a:ext cx="1158875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latin typeface="Arial" charset="0"/>
              </a:rPr>
              <a:t>Hình P</a:t>
            </a:r>
          </a:p>
        </p:txBody>
      </p:sp>
      <p:grpSp>
        <p:nvGrpSpPr>
          <p:cNvPr id="14339" name="Group 28"/>
          <p:cNvGrpSpPr>
            <a:grpSpLocks/>
          </p:cNvGrpSpPr>
          <p:nvPr/>
        </p:nvGrpSpPr>
        <p:grpSpPr bwMode="auto">
          <a:xfrm>
            <a:off x="684213" y="2133600"/>
            <a:ext cx="3648075" cy="2752725"/>
            <a:chOff x="431" y="1344"/>
            <a:chExt cx="2298" cy="1734"/>
          </a:xfrm>
        </p:grpSpPr>
        <p:grpSp>
          <p:nvGrpSpPr>
            <p:cNvPr id="14343" name="Group 3"/>
            <p:cNvGrpSpPr>
              <a:grpSpLocks/>
            </p:cNvGrpSpPr>
            <p:nvPr/>
          </p:nvGrpSpPr>
          <p:grpSpPr bwMode="auto">
            <a:xfrm>
              <a:off x="433" y="1344"/>
              <a:ext cx="2293" cy="1734"/>
              <a:chOff x="433" y="1344"/>
              <a:chExt cx="2293" cy="1734"/>
            </a:xfrm>
          </p:grpSpPr>
          <p:sp>
            <p:nvSpPr>
              <p:cNvPr id="14354" name="AutoShape 4"/>
              <p:cNvSpPr>
                <a:spLocks noChangeAspect="1" noChangeArrowheads="1"/>
              </p:cNvSpPr>
              <p:nvPr/>
            </p:nvSpPr>
            <p:spPr bwMode="auto">
              <a:xfrm>
                <a:off x="433" y="1344"/>
                <a:ext cx="2293" cy="17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4355" name="Rectangle 5"/>
              <p:cNvSpPr>
                <a:spLocks noChangeArrowheads="1"/>
              </p:cNvSpPr>
              <p:nvPr/>
            </p:nvSpPr>
            <p:spPr bwMode="auto">
              <a:xfrm>
                <a:off x="436" y="1350"/>
                <a:ext cx="576" cy="57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00"/>
                </a:solidFill>
                <a:prstDash val="sysDot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i="0">
                  <a:latin typeface="Arial" charset="0"/>
                </a:endParaRPr>
              </a:p>
            </p:txBody>
          </p:sp>
          <p:sp>
            <p:nvSpPr>
              <p:cNvPr id="14356" name="Rectangle 6"/>
              <p:cNvSpPr>
                <a:spLocks noChangeArrowheads="1"/>
              </p:cNvSpPr>
              <p:nvPr/>
            </p:nvSpPr>
            <p:spPr bwMode="auto">
              <a:xfrm>
                <a:off x="436" y="1926"/>
                <a:ext cx="576" cy="57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00"/>
                </a:solidFill>
                <a:prstDash val="sysDot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4357" name="Rectangle 7"/>
              <p:cNvSpPr>
                <a:spLocks noChangeArrowheads="1"/>
              </p:cNvSpPr>
              <p:nvPr/>
            </p:nvSpPr>
            <p:spPr bwMode="auto">
              <a:xfrm>
                <a:off x="1006" y="1350"/>
                <a:ext cx="576" cy="57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00"/>
                </a:solidFill>
                <a:prstDash val="sysDot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4358" name="Rectangle 8"/>
              <p:cNvSpPr>
                <a:spLocks noChangeArrowheads="1"/>
              </p:cNvSpPr>
              <p:nvPr/>
            </p:nvSpPr>
            <p:spPr bwMode="auto">
              <a:xfrm>
                <a:off x="1006" y="1926"/>
                <a:ext cx="576" cy="57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00"/>
                </a:solidFill>
                <a:prstDash val="sysDot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4359" name="Rectangle 9"/>
              <p:cNvSpPr>
                <a:spLocks noChangeArrowheads="1"/>
              </p:cNvSpPr>
              <p:nvPr/>
            </p:nvSpPr>
            <p:spPr bwMode="auto">
              <a:xfrm>
                <a:off x="436" y="2499"/>
                <a:ext cx="576" cy="57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00"/>
                </a:solidFill>
                <a:prstDash val="sysDot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4360" name="Rectangle 10"/>
              <p:cNvSpPr>
                <a:spLocks noChangeArrowheads="1"/>
              </p:cNvSpPr>
              <p:nvPr/>
            </p:nvSpPr>
            <p:spPr bwMode="auto">
              <a:xfrm>
                <a:off x="1006" y="2499"/>
                <a:ext cx="576" cy="57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00"/>
                </a:solidFill>
                <a:prstDash val="sysDot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4361" name="Rectangle 11"/>
              <p:cNvSpPr>
                <a:spLocks noChangeArrowheads="1"/>
              </p:cNvSpPr>
              <p:nvPr/>
            </p:nvSpPr>
            <p:spPr bwMode="auto">
              <a:xfrm>
                <a:off x="1582" y="1926"/>
                <a:ext cx="576" cy="57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00"/>
                </a:solidFill>
                <a:prstDash val="sysDot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4362" name="Rectangle 12"/>
              <p:cNvSpPr>
                <a:spLocks noChangeArrowheads="1"/>
              </p:cNvSpPr>
              <p:nvPr/>
            </p:nvSpPr>
            <p:spPr bwMode="auto">
              <a:xfrm>
                <a:off x="1582" y="2499"/>
                <a:ext cx="576" cy="57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00"/>
                </a:solidFill>
                <a:prstDash val="sysDot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i="0">
                  <a:latin typeface="Arial" charset="0"/>
                </a:endParaRPr>
              </a:p>
            </p:txBody>
          </p:sp>
          <p:sp>
            <p:nvSpPr>
              <p:cNvPr id="14363" name="Rectangle 13"/>
              <p:cNvSpPr>
                <a:spLocks noChangeArrowheads="1"/>
              </p:cNvSpPr>
              <p:nvPr/>
            </p:nvSpPr>
            <p:spPr bwMode="auto">
              <a:xfrm>
                <a:off x="2146" y="1926"/>
                <a:ext cx="576" cy="57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00"/>
                </a:solidFill>
                <a:prstDash val="sysDot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4364" name="Rectangle 14"/>
              <p:cNvSpPr>
                <a:spLocks noChangeArrowheads="1"/>
              </p:cNvSpPr>
              <p:nvPr/>
            </p:nvSpPr>
            <p:spPr bwMode="auto">
              <a:xfrm>
                <a:off x="2146" y="2499"/>
                <a:ext cx="577" cy="57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00"/>
                </a:solidFill>
                <a:prstDash val="sysDot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</p:grpSp>
        <p:sp>
          <p:nvSpPr>
            <p:cNvPr id="14344" name="Rectangle 15"/>
            <p:cNvSpPr>
              <a:spLocks noChangeArrowheads="1"/>
            </p:cNvSpPr>
            <p:nvPr/>
          </p:nvSpPr>
          <p:spPr bwMode="auto">
            <a:xfrm>
              <a:off x="1007" y="1348"/>
              <a:ext cx="576" cy="576"/>
            </a:xfrm>
            <a:prstGeom prst="rect">
              <a:avLst/>
            </a:prstGeom>
            <a:solidFill>
              <a:srgbClr val="00FF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  <p:sp>
          <p:nvSpPr>
            <p:cNvPr id="14345" name="Rectangle 16"/>
            <p:cNvSpPr>
              <a:spLocks noChangeArrowheads="1"/>
            </p:cNvSpPr>
            <p:nvPr/>
          </p:nvSpPr>
          <p:spPr bwMode="auto">
            <a:xfrm>
              <a:off x="1007" y="1924"/>
              <a:ext cx="576" cy="576"/>
            </a:xfrm>
            <a:prstGeom prst="rect">
              <a:avLst/>
            </a:prstGeom>
            <a:solidFill>
              <a:srgbClr val="00FF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  <p:sp>
          <p:nvSpPr>
            <p:cNvPr id="14346" name="Rectangle 17"/>
            <p:cNvSpPr>
              <a:spLocks noChangeArrowheads="1"/>
            </p:cNvSpPr>
            <p:nvPr/>
          </p:nvSpPr>
          <p:spPr bwMode="auto">
            <a:xfrm>
              <a:off x="431" y="1924"/>
              <a:ext cx="576" cy="576"/>
            </a:xfrm>
            <a:prstGeom prst="rect">
              <a:avLst/>
            </a:prstGeom>
            <a:solidFill>
              <a:srgbClr val="00FF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  <p:sp>
          <p:nvSpPr>
            <p:cNvPr id="14347" name="Rectangle 18"/>
            <p:cNvSpPr>
              <a:spLocks noChangeArrowheads="1"/>
            </p:cNvSpPr>
            <p:nvPr/>
          </p:nvSpPr>
          <p:spPr bwMode="auto">
            <a:xfrm>
              <a:off x="1007" y="2500"/>
              <a:ext cx="576" cy="576"/>
            </a:xfrm>
            <a:prstGeom prst="rect">
              <a:avLst/>
            </a:prstGeom>
            <a:solidFill>
              <a:srgbClr val="00FF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  <p:sp>
          <p:nvSpPr>
            <p:cNvPr id="14348" name="Rectangle 19"/>
            <p:cNvSpPr>
              <a:spLocks noChangeArrowheads="1"/>
            </p:cNvSpPr>
            <p:nvPr/>
          </p:nvSpPr>
          <p:spPr bwMode="auto">
            <a:xfrm>
              <a:off x="431" y="2500"/>
              <a:ext cx="576" cy="576"/>
            </a:xfrm>
            <a:prstGeom prst="rect">
              <a:avLst/>
            </a:prstGeom>
            <a:solidFill>
              <a:srgbClr val="00FF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  <p:sp>
          <p:nvSpPr>
            <p:cNvPr id="14349" name="Rectangle 20"/>
            <p:cNvSpPr>
              <a:spLocks noChangeArrowheads="1"/>
            </p:cNvSpPr>
            <p:nvPr/>
          </p:nvSpPr>
          <p:spPr bwMode="auto">
            <a:xfrm>
              <a:off x="1582" y="1924"/>
              <a:ext cx="576" cy="576"/>
            </a:xfrm>
            <a:prstGeom prst="rect">
              <a:avLst/>
            </a:prstGeom>
            <a:solidFill>
              <a:srgbClr val="00FF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  <p:sp>
          <p:nvSpPr>
            <p:cNvPr id="14350" name="Rectangle 21"/>
            <p:cNvSpPr>
              <a:spLocks noChangeArrowheads="1"/>
            </p:cNvSpPr>
            <p:nvPr/>
          </p:nvSpPr>
          <p:spPr bwMode="auto">
            <a:xfrm>
              <a:off x="1582" y="2500"/>
              <a:ext cx="576" cy="576"/>
            </a:xfrm>
            <a:prstGeom prst="rect">
              <a:avLst/>
            </a:prstGeom>
            <a:solidFill>
              <a:srgbClr val="00FF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  <p:sp>
          <p:nvSpPr>
            <p:cNvPr id="14351" name="Rectangle 22"/>
            <p:cNvSpPr>
              <a:spLocks noChangeArrowheads="1"/>
            </p:cNvSpPr>
            <p:nvPr/>
          </p:nvSpPr>
          <p:spPr bwMode="auto">
            <a:xfrm>
              <a:off x="2153" y="1923"/>
              <a:ext cx="576" cy="576"/>
            </a:xfrm>
            <a:prstGeom prst="rect">
              <a:avLst/>
            </a:prstGeom>
            <a:solidFill>
              <a:srgbClr val="00FF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  <p:sp>
          <p:nvSpPr>
            <p:cNvPr id="14352" name="Rectangle 23"/>
            <p:cNvSpPr>
              <a:spLocks noChangeArrowheads="1"/>
            </p:cNvSpPr>
            <p:nvPr/>
          </p:nvSpPr>
          <p:spPr bwMode="auto">
            <a:xfrm>
              <a:off x="2153" y="2500"/>
              <a:ext cx="576" cy="576"/>
            </a:xfrm>
            <a:prstGeom prst="rect">
              <a:avLst/>
            </a:prstGeom>
            <a:solidFill>
              <a:srgbClr val="00FF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  <p:sp>
          <p:nvSpPr>
            <p:cNvPr id="14353" name="Rectangle 24"/>
            <p:cNvSpPr>
              <a:spLocks noChangeArrowheads="1"/>
            </p:cNvSpPr>
            <p:nvPr/>
          </p:nvSpPr>
          <p:spPr bwMode="auto">
            <a:xfrm>
              <a:off x="431" y="1348"/>
              <a:ext cx="576" cy="576"/>
            </a:xfrm>
            <a:prstGeom prst="rect">
              <a:avLst/>
            </a:prstGeom>
            <a:solidFill>
              <a:srgbClr val="00FF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</p:grpSp>
      <p:sp>
        <p:nvSpPr>
          <p:cNvPr id="14340" name="Text Box 25"/>
          <p:cNvSpPr txBox="1">
            <a:spLocks noChangeArrowheads="1"/>
          </p:cNvSpPr>
          <p:nvPr/>
        </p:nvSpPr>
        <p:spPr bwMode="auto">
          <a:xfrm>
            <a:off x="1763713" y="404813"/>
            <a:ext cx="554355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i="0">
                <a:latin typeface="Arial" charset="0"/>
              </a:rPr>
              <a:t>Hình P gồm 10 ô vuông </a:t>
            </a:r>
            <a:r>
              <a:rPr lang="en-US" i="0" u="sng">
                <a:solidFill>
                  <a:srgbClr val="FA0606"/>
                </a:solidFill>
                <a:latin typeface="Arial" charset="0"/>
              </a:rPr>
              <a:t>nh</a:t>
            </a:r>
            <a:r>
              <a:rPr lang="vi-VN" i="0" u="sng">
                <a:solidFill>
                  <a:srgbClr val="FA0606"/>
                </a:solidFill>
                <a:latin typeface="Arial" charset="0"/>
              </a:rPr>
              <a:t>ư</a:t>
            </a:r>
            <a:r>
              <a:rPr lang="en-US" i="0" u="sng">
                <a:solidFill>
                  <a:srgbClr val="FA0606"/>
                </a:solidFill>
                <a:latin typeface="Arial" charset="0"/>
              </a:rPr>
              <a:t> nhau.</a:t>
            </a:r>
          </a:p>
        </p:txBody>
      </p:sp>
      <p:sp>
        <p:nvSpPr>
          <p:cNvPr id="14341" name="Text Box 26"/>
          <p:cNvSpPr txBox="1">
            <a:spLocks noChangeArrowheads="1"/>
          </p:cNvSpPr>
          <p:nvPr/>
        </p:nvSpPr>
        <p:spPr bwMode="auto">
          <a:xfrm>
            <a:off x="334963" y="333375"/>
            <a:ext cx="1293812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 u="sng">
                <a:solidFill>
                  <a:srgbClr val="FF00FF"/>
                </a:solidFill>
                <a:latin typeface="Arial" charset="0"/>
              </a:rPr>
              <a:t>Ví dụ 3:</a:t>
            </a:r>
          </a:p>
        </p:txBody>
      </p:sp>
      <p:sp>
        <p:nvSpPr>
          <p:cNvPr id="129051" name="Text Box 27"/>
          <p:cNvSpPr txBox="1">
            <a:spLocks noChangeArrowheads="1"/>
          </p:cNvSpPr>
          <p:nvPr/>
        </p:nvSpPr>
        <p:spPr bwMode="auto">
          <a:xfrm>
            <a:off x="3841750" y="5097463"/>
            <a:ext cx="5113338" cy="1565275"/>
          </a:xfrm>
          <a:prstGeom prst="rect">
            <a:avLst/>
          </a:prstGeom>
          <a:solidFill>
            <a:srgbClr val="FFFF00"/>
          </a:solidFill>
          <a:ln w="12700" algn="ctr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latin typeface="Arial" charset="0"/>
              </a:rPr>
              <a:t>Hãy tách hình P thành 2 hình: 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US">
                <a:latin typeface="Arial" charset="0"/>
              </a:rPr>
              <a:t>- Một hình có 6 ô vuông 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US">
                <a:latin typeface="Arial" charset="0"/>
              </a:rPr>
              <a:t>- Một hình có 4 ô vuông .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9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5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/>
          <p:cNvGrpSpPr>
            <a:grpSpLocks/>
          </p:cNvGrpSpPr>
          <p:nvPr/>
        </p:nvGrpSpPr>
        <p:grpSpPr bwMode="auto">
          <a:xfrm>
            <a:off x="827088" y="1557338"/>
            <a:ext cx="3733800" cy="2808287"/>
            <a:chOff x="434" y="1256"/>
            <a:chExt cx="2287" cy="1728"/>
          </a:xfrm>
        </p:grpSpPr>
        <p:sp>
          <p:nvSpPr>
            <p:cNvPr id="15386" name="Rectangle 3"/>
            <p:cNvSpPr>
              <a:spLocks noChangeArrowheads="1"/>
            </p:cNvSpPr>
            <p:nvPr/>
          </p:nvSpPr>
          <p:spPr bwMode="auto">
            <a:xfrm>
              <a:off x="434" y="1256"/>
              <a:ext cx="576" cy="57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387" name="Rectangle 4"/>
            <p:cNvSpPr>
              <a:spLocks noChangeArrowheads="1"/>
            </p:cNvSpPr>
            <p:nvPr/>
          </p:nvSpPr>
          <p:spPr bwMode="auto">
            <a:xfrm>
              <a:off x="434" y="1832"/>
              <a:ext cx="576" cy="57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388" name="Rectangle 5"/>
            <p:cNvSpPr>
              <a:spLocks noChangeArrowheads="1"/>
            </p:cNvSpPr>
            <p:nvPr/>
          </p:nvSpPr>
          <p:spPr bwMode="auto">
            <a:xfrm>
              <a:off x="1004" y="1256"/>
              <a:ext cx="576" cy="57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389" name="Rectangle 6"/>
            <p:cNvSpPr>
              <a:spLocks noChangeArrowheads="1"/>
            </p:cNvSpPr>
            <p:nvPr/>
          </p:nvSpPr>
          <p:spPr bwMode="auto">
            <a:xfrm>
              <a:off x="1004" y="1832"/>
              <a:ext cx="576" cy="57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390" name="Rectangle 7"/>
            <p:cNvSpPr>
              <a:spLocks noChangeArrowheads="1"/>
            </p:cNvSpPr>
            <p:nvPr/>
          </p:nvSpPr>
          <p:spPr bwMode="auto">
            <a:xfrm>
              <a:off x="434" y="2408"/>
              <a:ext cx="576" cy="57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391" name="Rectangle 8"/>
            <p:cNvSpPr>
              <a:spLocks noChangeArrowheads="1"/>
            </p:cNvSpPr>
            <p:nvPr/>
          </p:nvSpPr>
          <p:spPr bwMode="auto">
            <a:xfrm>
              <a:off x="1004" y="2408"/>
              <a:ext cx="576" cy="57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392" name="Rectangle 9"/>
            <p:cNvSpPr>
              <a:spLocks noChangeArrowheads="1"/>
            </p:cNvSpPr>
            <p:nvPr/>
          </p:nvSpPr>
          <p:spPr bwMode="auto">
            <a:xfrm>
              <a:off x="1574" y="1832"/>
              <a:ext cx="576" cy="57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393" name="Rectangle 10"/>
            <p:cNvSpPr>
              <a:spLocks noChangeArrowheads="1"/>
            </p:cNvSpPr>
            <p:nvPr/>
          </p:nvSpPr>
          <p:spPr bwMode="auto">
            <a:xfrm>
              <a:off x="1574" y="2408"/>
              <a:ext cx="576" cy="57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394" name="Rectangle 11"/>
            <p:cNvSpPr>
              <a:spLocks noChangeArrowheads="1"/>
            </p:cNvSpPr>
            <p:nvPr/>
          </p:nvSpPr>
          <p:spPr bwMode="auto">
            <a:xfrm>
              <a:off x="2144" y="1832"/>
              <a:ext cx="576" cy="57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395" name="Rectangle 12"/>
            <p:cNvSpPr>
              <a:spLocks noChangeArrowheads="1"/>
            </p:cNvSpPr>
            <p:nvPr/>
          </p:nvSpPr>
          <p:spPr bwMode="auto">
            <a:xfrm>
              <a:off x="2144" y="2408"/>
              <a:ext cx="577" cy="57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15363" name="Text Box 13"/>
          <p:cNvSpPr txBox="1">
            <a:spLocks noChangeArrowheads="1"/>
          </p:cNvSpPr>
          <p:nvPr/>
        </p:nvSpPr>
        <p:spPr bwMode="auto">
          <a:xfrm>
            <a:off x="1900238" y="4797425"/>
            <a:ext cx="1158875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latin typeface="Arial" charset="0"/>
              </a:rPr>
              <a:t>Hình P</a:t>
            </a:r>
          </a:p>
        </p:txBody>
      </p:sp>
      <p:grpSp>
        <p:nvGrpSpPr>
          <p:cNvPr id="3" name="Group 14"/>
          <p:cNvGrpSpPr>
            <a:grpSpLocks noChangeAspect="1"/>
          </p:cNvGrpSpPr>
          <p:nvPr/>
        </p:nvGrpSpPr>
        <p:grpSpPr bwMode="auto">
          <a:xfrm>
            <a:off x="2679700" y="2471738"/>
            <a:ext cx="1884363" cy="1893887"/>
            <a:chOff x="5781" y="3634"/>
            <a:chExt cx="2405" cy="2483"/>
          </a:xfrm>
        </p:grpSpPr>
        <p:sp>
          <p:nvSpPr>
            <p:cNvPr id="15381" name="AutoShape 15"/>
            <p:cNvSpPr>
              <a:spLocks noChangeAspect="1" noChangeArrowheads="1"/>
            </p:cNvSpPr>
            <p:nvPr/>
          </p:nvSpPr>
          <p:spPr bwMode="auto">
            <a:xfrm>
              <a:off x="5781" y="3634"/>
              <a:ext cx="2405" cy="2483"/>
            </a:xfrm>
            <a:prstGeom prst="rect">
              <a:avLst/>
            </a:prstGeom>
            <a:solidFill>
              <a:srgbClr val="00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382" name="Rectangle 16"/>
            <p:cNvSpPr>
              <a:spLocks noChangeArrowheads="1"/>
            </p:cNvSpPr>
            <p:nvPr/>
          </p:nvSpPr>
          <p:spPr bwMode="auto">
            <a:xfrm>
              <a:off x="5788" y="3641"/>
              <a:ext cx="1201" cy="1233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383" name="Rectangle 17"/>
            <p:cNvSpPr>
              <a:spLocks noChangeArrowheads="1"/>
            </p:cNvSpPr>
            <p:nvPr/>
          </p:nvSpPr>
          <p:spPr bwMode="auto">
            <a:xfrm>
              <a:off x="5788" y="4875"/>
              <a:ext cx="1201" cy="1235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384" name="Rectangle 18"/>
            <p:cNvSpPr>
              <a:spLocks noChangeArrowheads="1"/>
            </p:cNvSpPr>
            <p:nvPr/>
          </p:nvSpPr>
          <p:spPr bwMode="auto">
            <a:xfrm>
              <a:off x="6977" y="3641"/>
              <a:ext cx="1200" cy="1233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385" name="Rectangle 19"/>
            <p:cNvSpPr>
              <a:spLocks noChangeArrowheads="1"/>
            </p:cNvSpPr>
            <p:nvPr/>
          </p:nvSpPr>
          <p:spPr bwMode="auto">
            <a:xfrm>
              <a:off x="6977" y="4875"/>
              <a:ext cx="1202" cy="1234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4" name="Group 20"/>
          <p:cNvGrpSpPr>
            <a:grpSpLocks noChangeAspect="1"/>
          </p:cNvGrpSpPr>
          <p:nvPr/>
        </p:nvGrpSpPr>
        <p:grpSpPr bwMode="auto">
          <a:xfrm>
            <a:off x="827088" y="1554163"/>
            <a:ext cx="1865312" cy="2808287"/>
            <a:chOff x="3403" y="2400"/>
            <a:chExt cx="2404" cy="3716"/>
          </a:xfrm>
        </p:grpSpPr>
        <p:sp>
          <p:nvSpPr>
            <p:cNvPr id="15374" name="AutoShape 21"/>
            <p:cNvSpPr>
              <a:spLocks noChangeAspect="1" noChangeArrowheads="1"/>
            </p:cNvSpPr>
            <p:nvPr/>
          </p:nvSpPr>
          <p:spPr bwMode="auto">
            <a:xfrm>
              <a:off x="3403" y="2400"/>
              <a:ext cx="2404" cy="3716"/>
            </a:xfrm>
            <a:prstGeom prst="rect">
              <a:avLst/>
            </a:prstGeom>
            <a:solidFill>
              <a:srgbClr val="00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375" name="Rectangle 22"/>
            <p:cNvSpPr>
              <a:spLocks noChangeArrowheads="1"/>
            </p:cNvSpPr>
            <p:nvPr/>
          </p:nvSpPr>
          <p:spPr bwMode="auto">
            <a:xfrm>
              <a:off x="3410" y="2407"/>
              <a:ext cx="1200" cy="1234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i="0">
                <a:latin typeface="Arial" charset="0"/>
              </a:endParaRPr>
            </a:p>
          </p:txBody>
        </p:sp>
        <p:sp>
          <p:nvSpPr>
            <p:cNvPr id="15376" name="Rectangle 23"/>
            <p:cNvSpPr>
              <a:spLocks noChangeArrowheads="1"/>
            </p:cNvSpPr>
            <p:nvPr/>
          </p:nvSpPr>
          <p:spPr bwMode="auto">
            <a:xfrm>
              <a:off x="3410" y="3641"/>
              <a:ext cx="1200" cy="1233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377" name="Rectangle 24"/>
            <p:cNvSpPr>
              <a:spLocks noChangeArrowheads="1"/>
            </p:cNvSpPr>
            <p:nvPr/>
          </p:nvSpPr>
          <p:spPr bwMode="auto">
            <a:xfrm>
              <a:off x="4599" y="2407"/>
              <a:ext cx="1201" cy="1233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i="0">
                <a:latin typeface="Arial" charset="0"/>
              </a:endParaRPr>
            </a:p>
          </p:txBody>
        </p:sp>
        <p:sp>
          <p:nvSpPr>
            <p:cNvPr id="15378" name="Rectangle 25"/>
            <p:cNvSpPr>
              <a:spLocks noChangeArrowheads="1"/>
            </p:cNvSpPr>
            <p:nvPr/>
          </p:nvSpPr>
          <p:spPr bwMode="auto">
            <a:xfrm>
              <a:off x="4599" y="3641"/>
              <a:ext cx="1201" cy="1233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379" name="Rectangle 26"/>
            <p:cNvSpPr>
              <a:spLocks noChangeArrowheads="1"/>
            </p:cNvSpPr>
            <p:nvPr/>
          </p:nvSpPr>
          <p:spPr bwMode="auto">
            <a:xfrm>
              <a:off x="3410" y="4875"/>
              <a:ext cx="1201" cy="1234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380" name="Rectangle 27"/>
            <p:cNvSpPr>
              <a:spLocks noChangeArrowheads="1"/>
            </p:cNvSpPr>
            <p:nvPr/>
          </p:nvSpPr>
          <p:spPr bwMode="auto">
            <a:xfrm>
              <a:off x="4599" y="4875"/>
              <a:ext cx="1200" cy="1233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15366" name="Text Box 28"/>
          <p:cNvSpPr txBox="1">
            <a:spLocks noChangeArrowheads="1"/>
          </p:cNvSpPr>
          <p:nvPr/>
        </p:nvSpPr>
        <p:spPr bwMode="auto">
          <a:xfrm>
            <a:off x="6372225" y="908050"/>
            <a:ext cx="18415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i="0">
              <a:latin typeface="Arial" charset="0"/>
            </a:endParaRPr>
          </a:p>
        </p:txBody>
      </p:sp>
      <p:sp>
        <p:nvSpPr>
          <p:cNvPr id="15367" name="Text Box 29"/>
          <p:cNvSpPr txBox="1">
            <a:spLocks noChangeArrowheads="1"/>
          </p:cNvSpPr>
          <p:nvPr/>
        </p:nvSpPr>
        <p:spPr bwMode="auto">
          <a:xfrm>
            <a:off x="7308850" y="4076700"/>
            <a:ext cx="18415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i="0">
              <a:latin typeface="Arial" charset="0"/>
            </a:endParaRPr>
          </a:p>
        </p:txBody>
      </p:sp>
      <p:sp>
        <p:nvSpPr>
          <p:cNvPr id="96286" name="Text Box 30"/>
          <p:cNvSpPr txBox="1">
            <a:spLocks noChangeArrowheads="1"/>
          </p:cNvSpPr>
          <p:nvPr/>
        </p:nvSpPr>
        <p:spPr bwMode="auto">
          <a:xfrm>
            <a:off x="7019925" y="2205038"/>
            <a:ext cx="161925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0">
                <a:latin typeface="Arial" charset="0"/>
              </a:rPr>
              <a:t>Hình M</a:t>
            </a:r>
          </a:p>
        </p:txBody>
      </p:sp>
      <p:sp>
        <p:nvSpPr>
          <p:cNvPr id="96287" name="Text Box 31"/>
          <p:cNvSpPr txBox="1">
            <a:spLocks noChangeArrowheads="1"/>
          </p:cNvSpPr>
          <p:nvPr/>
        </p:nvSpPr>
        <p:spPr bwMode="auto">
          <a:xfrm>
            <a:off x="7164388" y="4375150"/>
            <a:ext cx="14478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i="0">
                <a:latin typeface="Arial" charset="0"/>
              </a:rPr>
              <a:t>Hình N</a:t>
            </a:r>
          </a:p>
        </p:txBody>
      </p:sp>
      <p:sp>
        <p:nvSpPr>
          <p:cNvPr id="96288" name="Text Box 32"/>
          <p:cNvSpPr txBox="1">
            <a:spLocks noChangeArrowheads="1"/>
          </p:cNvSpPr>
          <p:nvPr/>
        </p:nvSpPr>
        <p:spPr bwMode="auto">
          <a:xfrm>
            <a:off x="417513" y="5583238"/>
            <a:ext cx="8362950" cy="825500"/>
          </a:xfrm>
          <a:prstGeom prst="rect">
            <a:avLst/>
          </a:prstGeom>
          <a:solidFill>
            <a:srgbClr val="FFFF00"/>
          </a:solidFill>
          <a:ln w="3175" algn="ctr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i="0">
                <a:latin typeface="Arial" charset="0"/>
              </a:rPr>
              <a:t>Hình P gồm 10 ô vuông nh</a:t>
            </a:r>
            <a:r>
              <a:rPr lang="vi-VN" i="0">
                <a:latin typeface="Arial" charset="0"/>
              </a:rPr>
              <a:t>ư</a:t>
            </a:r>
            <a:r>
              <a:rPr lang="en-US" i="0">
                <a:latin typeface="Arial" charset="0"/>
              </a:rPr>
              <a:t> nhau </a:t>
            </a:r>
            <a:r>
              <a:rPr lang="vi-VN" i="0">
                <a:latin typeface="Arial" charset="0"/>
              </a:rPr>
              <a:t>đư</a:t>
            </a:r>
            <a:r>
              <a:rPr lang="en-US" i="0">
                <a:latin typeface="Arial" charset="0"/>
              </a:rPr>
              <a:t>ợc tách thành </a:t>
            </a:r>
            <a:r>
              <a:rPr lang="en-US" i="0">
                <a:solidFill>
                  <a:srgbClr val="0000FF"/>
                </a:solidFill>
                <a:latin typeface="Arial" charset="0"/>
              </a:rPr>
              <a:t>hình M gồm </a:t>
            </a:r>
            <a:r>
              <a:rPr lang="en-US" i="0" u="sng">
                <a:solidFill>
                  <a:srgbClr val="0000FF"/>
                </a:solidFill>
                <a:latin typeface="Arial" charset="0"/>
              </a:rPr>
              <a:t>6 ô vuông</a:t>
            </a:r>
            <a:r>
              <a:rPr lang="en-US" i="0">
                <a:latin typeface="Arial" charset="0"/>
              </a:rPr>
              <a:t> và </a:t>
            </a:r>
            <a:r>
              <a:rPr lang="en-US" i="0">
                <a:solidFill>
                  <a:srgbClr val="FF00FF"/>
                </a:solidFill>
                <a:latin typeface="Arial" charset="0"/>
              </a:rPr>
              <a:t>hình N gồm </a:t>
            </a:r>
            <a:r>
              <a:rPr lang="en-US" i="0" u="sng">
                <a:solidFill>
                  <a:srgbClr val="FF00FF"/>
                </a:solidFill>
                <a:latin typeface="Arial" charset="0"/>
              </a:rPr>
              <a:t>4 ô vuông.</a:t>
            </a:r>
          </a:p>
        </p:txBody>
      </p:sp>
      <p:sp>
        <p:nvSpPr>
          <p:cNvPr id="15371" name="Text Box 33"/>
          <p:cNvSpPr txBox="1">
            <a:spLocks noChangeArrowheads="1"/>
          </p:cNvSpPr>
          <p:nvPr/>
        </p:nvSpPr>
        <p:spPr bwMode="auto">
          <a:xfrm>
            <a:off x="334963" y="188913"/>
            <a:ext cx="1293812" cy="46196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 u="sng">
                <a:solidFill>
                  <a:srgbClr val="FF00FF"/>
                </a:solidFill>
                <a:latin typeface="Arial" charset="0"/>
              </a:rPr>
              <a:t>Ví dụ 3:</a:t>
            </a:r>
          </a:p>
        </p:txBody>
      </p:sp>
      <p:sp>
        <p:nvSpPr>
          <p:cNvPr id="15372" name="Text Box 34"/>
          <p:cNvSpPr txBox="1">
            <a:spLocks noChangeArrowheads="1"/>
          </p:cNvSpPr>
          <p:nvPr/>
        </p:nvSpPr>
        <p:spPr bwMode="auto">
          <a:xfrm>
            <a:off x="865188" y="836613"/>
            <a:ext cx="1296987" cy="46196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 u="sng">
                <a:latin typeface="Arial" charset="0"/>
              </a:rPr>
              <a:t>Cách 1:</a:t>
            </a:r>
          </a:p>
        </p:txBody>
      </p:sp>
      <p:sp>
        <p:nvSpPr>
          <p:cNvPr id="96291" name="Line 35"/>
          <p:cNvSpPr>
            <a:spLocks noChangeShapeType="1"/>
          </p:cNvSpPr>
          <p:nvPr/>
        </p:nvSpPr>
        <p:spPr bwMode="auto">
          <a:xfrm>
            <a:off x="2700338" y="2492375"/>
            <a:ext cx="0" cy="187325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96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96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0.03565 L 0.47968 -0.14583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000" y="-550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6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6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0.04861 L 0.27569 0.15093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00" y="1000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6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6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9628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86" grpId="0"/>
      <p:bldP spid="96287" grpId="0"/>
      <p:bldP spid="96288" grpId="0" animBg="1"/>
      <p:bldP spid="9629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1827213" y="4941888"/>
            <a:ext cx="1158875" cy="46196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latin typeface="Arial" charset="0"/>
              </a:rPr>
              <a:t>Hình P</a:t>
            </a:r>
          </a:p>
        </p:txBody>
      </p:sp>
      <p:sp>
        <p:nvSpPr>
          <p:cNvPr id="97283" name="Text Box 3"/>
          <p:cNvSpPr txBox="1">
            <a:spLocks noChangeArrowheads="1"/>
          </p:cNvSpPr>
          <p:nvPr/>
        </p:nvSpPr>
        <p:spPr bwMode="auto">
          <a:xfrm>
            <a:off x="5580063" y="2852738"/>
            <a:ext cx="161925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0">
                <a:latin typeface="Arial" charset="0"/>
              </a:rPr>
              <a:t>Hình M</a:t>
            </a:r>
          </a:p>
        </p:txBody>
      </p:sp>
      <p:sp>
        <p:nvSpPr>
          <p:cNvPr id="97284" name="Text Box 4"/>
          <p:cNvSpPr txBox="1">
            <a:spLocks noChangeArrowheads="1"/>
          </p:cNvSpPr>
          <p:nvPr/>
        </p:nvSpPr>
        <p:spPr bwMode="auto">
          <a:xfrm>
            <a:off x="5580063" y="4941888"/>
            <a:ext cx="14478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i="0">
                <a:latin typeface="Arial" charset="0"/>
              </a:rPr>
              <a:t>Hình N</a:t>
            </a:r>
          </a:p>
        </p:txBody>
      </p:sp>
      <p:sp>
        <p:nvSpPr>
          <p:cNvPr id="97285" name="Text Box 5"/>
          <p:cNvSpPr txBox="1">
            <a:spLocks noChangeArrowheads="1"/>
          </p:cNvSpPr>
          <p:nvPr/>
        </p:nvSpPr>
        <p:spPr bwMode="auto">
          <a:xfrm>
            <a:off x="395288" y="5470525"/>
            <a:ext cx="8208962" cy="1127125"/>
          </a:xfrm>
          <a:prstGeom prst="rect">
            <a:avLst/>
          </a:prstGeom>
          <a:solidFill>
            <a:srgbClr val="FFFF00"/>
          </a:solidFill>
          <a:ln w="12700" algn="ctr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i="0">
                <a:latin typeface="Arial" charset="0"/>
              </a:rPr>
              <a:t>Hình P gồm 10 ô vuông nh</a:t>
            </a:r>
            <a:r>
              <a:rPr lang="vi-VN" i="0">
                <a:latin typeface="Arial" charset="0"/>
              </a:rPr>
              <a:t>ư</a:t>
            </a:r>
            <a:r>
              <a:rPr lang="en-US" i="0">
                <a:latin typeface="Arial" charset="0"/>
              </a:rPr>
              <a:t> nhau </a:t>
            </a:r>
            <a:r>
              <a:rPr lang="vi-VN" i="0">
                <a:latin typeface="Arial" charset="0"/>
              </a:rPr>
              <a:t>đư</a:t>
            </a:r>
            <a:r>
              <a:rPr lang="en-US" i="0">
                <a:latin typeface="Arial" charset="0"/>
              </a:rPr>
              <a:t>ợc tách thành </a:t>
            </a:r>
            <a:r>
              <a:rPr lang="en-US" i="0">
                <a:solidFill>
                  <a:srgbClr val="0000FF"/>
                </a:solidFill>
                <a:latin typeface="Arial" charset="0"/>
              </a:rPr>
              <a:t>hình M gồm </a:t>
            </a:r>
            <a:r>
              <a:rPr lang="en-US" i="0" u="sng">
                <a:solidFill>
                  <a:srgbClr val="0000FF"/>
                </a:solidFill>
                <a:latin typeface="Arial" charset="0"/>
              </a:rPr>
              <a:t>6 ô vuông</a:t>
            </a:r>
            <a:r>
              <a:rPr lang="en-US" i="0">
                <a:latin typeface="Arial" charset="0"/>
              </a:rPr>
              <a:t> và </a:t>
            </a:r>
            <a:r>
              <a:rPr lang="en-US" i="0">
                <a:solidFill>
                  <a:srgbClr val="FF00FF"/>
                </a:solidFill>
                <a:latin typeface="Arial" charset="0"/>
              </a:rPr>
              <a:t>hình N gồm </a:t>
            </a:r>
            <a:r>
              <a:rPr lang="en-US" i="0" u="sng">
                <a:solidFill>
                  <a:srgbClr val="FF00FF"/>
                </a:solidFill>
                <a:latin typeface="Arial" charset="0"/>
              </a:rPr>
              <a:t>4 ô vuông.</a:t>
            </a:r>
          </a:p>
          <a:p>
            <a:pPr algn="l"/>
            <a:endParaRPr lang="en-US" i="0">
              <a:latin typeface="VNI-ThienHoang" pitchFamily="2" charset="0"/>
            </a:endParaRP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468313" y="404813"/>
            <a:ext cx="1316037" cy="46196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i="0" u="sng">
                <a:solidFill>
                  <a:srgbClr val="FF00FF"/>
                </a:solidFill>
                <a:latin typeface="Arial" charset="0"/>
              </a:rPr>
              <a:t>Ví dụ 3:</a:t>
            </a:r>
          </a:p>
        </p:txBody>
      </p:sp>
      <p:grpSp>
        <p:nvGrpSpPr>
          <p:cNvPr id="16391" name="Group 42"/>
          <p:cNvGrpSpPr>
            <a:grpSpLocks/>
          </p:cNvGrpSpPr>
          <p:nvPr/>
        </p:nvGrpSpPr>
        <p:grpSpPr bwMode="auto">
          <a:xfrm>
            <a:off x="673100" y="1989138"/>
            <a:ext cx="3644900" cy="2740025"/>
            <a:chOff x="424" y="1253"/>
            <a:chExt cx="2296" cy="1726"/>
          </a:xfrm>
        </p:grpSpPr>
        <p:sp>
          <p:nvSpPr>
            <p:cNvPr id="16406" name="Rectangle 8"/>
            <p:cNvSpPr>
              <a:spLocks noChangeArrowheads="1"/>
            </p:cNvSpPr>
            <p:nvPr/>
          </p:nvSpPr>
          <p:spPr bwMode="auto">
            <a:xfrm>
              <a:off x="425" y="1829"/>
              <a:ext cx="576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07" name="Rectangle 9"/>
            <p:cNvSpPr>
              <a:spLocks noChangeArrowheads="1"/>
            </p:cNvSpPr>
            <p:nvPr/>
          </p:nvSpPr>
          <p:spPr bwMode="auto">
            <a:xfrm>
              <a:off x="996" y="1253"/>
              <a:ext cx="576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08" name="Rectangle 10"/>
            <p:cNvSpPr>
              <a:spLocks noChangeArrowheads="1"/>
            </p:cNvSpPr>
            <p:nvPr/>
          </p:nvSpPr>
          <p:spPr bwMode="auto">
            <a:xfrm>
              <a:off x="1001" y="1829"/>
              <a:ext cx="576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09" name="Rectangle 11"/>
            <p:cNvSpPr>
              <a:spLocks noChangeArrowheads="1"/>
            </p:cNvSpPr>
            <p:nvPr/>
          </p:nvSpPr>
          <p:spPr bwMode="auto">
            <a:xfrm>
              <a:off x="425" y="2404"/>
              <a:ext cx="576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10" name="Rectangle 12"/>
            <p:cNvSpPr>
              <a:spLocks noChangeArrowheads="1"/>
            </p:cNvSpPr>
            <p:nvPr/>
          </p:nvSpPr>
          <p:spPr bwMode="auto">
            <a:xfrm>
              <a:off x="1002" y="2403"/>
              <a:ext cx="576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11" name="Rectangle 13"/>
            <p:cNvSpPr>
              <a:spLocks noChangeArrowheads="1"/>
            </p:cNvSpPr>
            <p:nvPr/>
          </p:nvSpPr>
          <p:spPr bwMode="auto">
            <a:xfrm>
              <a:off x="1568" y="1828"/>
              <a:ext cx="576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12" name="Rectangle 14"/>
            <p:cNvSpPr>
              <a:spLocks noChangeArrowheads="1"/>
            </p:cNvSpPr>
            <p:nvPr/>
          </p:nvSpPr>
          <p:spPr bwMode="auto">
            <a:xfrm>
              <a:off x="2144" y="1829"/>
              <a:ext cx="576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13" name="Rectangle 15"/>
            <p:cNvSpPr>
              <a:spLocks noChangeArrowheads="1"/>
            </p:cNvSpPr>
            <p:nvPr/>
          </p:nvSpPr>
          <p:spPr bwMode="auto">
            <a:xfrm>
              <a:off x="2143" y="2404"/>
              <a:ext cx="577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14" name="Rectangle 16"/>
            <p:cNvSpPr>
              <a:spLocks noChangeArrowheads="1"/>
            </p:cNvSpPr>
            <p:nvPr/>
          </p:nvSpPr>
          <p:spPr bwMode="auto">
            <a:xfrm>
              <a:off x="424" y="1254"/>
              <a:ext cx="576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15" name="Rectangle 17"/>
            <p:cNvSpPr>
              <a:spLocks noChangeArrowheads="1"/>
            </p:cNvSpPr>
            <p:nvPr/>
          </p:nvSpPr>
          <p:spPr bwMode="auto">
            <a:xfrm>
              <a:off x="1569" y="2401"/>
              <a:ext cx="576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3" name="Group 43"/>
          <p:cNvGrpSpPr>
            <a:grpSpLocks/>
          </p:cNvGrpSpPr>
          <p:nvPr/>
        </p:nvGrpSpPr>
        <p:grpSpPr bwMode="auto">
          <a:xfrm>
            <a:off x="660400" y="1989138"/>
            <a:ext cx="3654425" cy="1828800"/>
            <a:chOff x="252" y="1480"/>
            <a:chExt cx="2302" cy="1152"/>
          </a:xfrm>
        </p:grpSpPr>
        <p:sp>
          <p:nvSpPr>
            <p:cNvPr id="16400" name="Rectangle 44"/>
            <p:cNvSpPr>
              <a:spLocks noChangeArrowheads="1"/>
            </p:cNvSpPr>
            <p:nvPr/>
          </p:nvSpPr>
          <p:spPr bwMode="auto">
            <a:xfrm>
              <a:off x="253" y="2057"/>
              <a:ext cx="576" cy="575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01" name="Rectangle 45"/>
            <p:cNvSpPr>
              <a:spLocks noChangeArrowheads="1"/>
            </p:cNvSpPr>
            <p:nvPr/>
          </p:nvSpPr>
          <p:spPr bwMode="auto">
            <a:xfrm>
              <a:off x="824" y="1480"/>
              <a:ext cx="576" cy="575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02" name="Rectangle 46"/>
            <p:cNvSpPr>
              <a:spLocks noChangeArrowheads="1"/>
            </p:cNvSpPr>
            <p:nvPr/>
          </p:nvSpPr>
          <p:spPr bwMode="auto">
            <a:xfrm>
              <a:off x="826" y="2057"/>
              <a:ext cx="576" cy="575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03" name="Rectangle 47"/>
            <p:cNvSpPr>
              <a:spLocks noChangeArrowheads="1"/>
            </p:cNvSpPr>
            <p:nvPr/>
          </p:nvSpPr>
          <p:spPr bwMode="auto">
            <a:xfrm>
              <a:off x="1403" y="2056"/>
              <a:ext cx="576" cy="575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04" name="Rectangle 48"/>
            <p:cNvSpPr>
              <a:spLocks noChangeArrowheads="1"/>
            </p:cNvSpPr>
            <p:nvPr/>
          </p:nvSpPr>
          <p:spPr bwMode="auto">
            <a:xfrm>
              <a:off x="1978" y="2057"/>
              <a:ext cx="576" cy="575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05" name="Rectangle 49"/>
            <p:cNvSpPr>
              <a:spLocks noChangeArrowheads="1"/>
            </p:cNvSpPr>
            <p:nvPr/>
          </p:nvSpPr>
          <p:spPr bwMode="auto">
            <a:xfrm>
              <a:off x="252" y="1482"/>
              <a:ext cx="576" cy="575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4" name="Group 50"/>
          <p:cNvGrpSpPr>
            <a:grpSpLocks/>
          </p:cNvGrpSpPr>
          <p:nvPr/>
        </p:nvGrpSpPr>
        <p:grpSpPr bwMode="auto">
          <a:xfrm>
            <a:off x="665163" y="3808413"/>
            <a:ext cx="3641725" cy="912812"/>
            <a:chOff x="437" y="2160"/>
            <a:chExt cx="2294" cy="575"/>
          </a:xfrm>
        </p:grpSpPr>
        <p:sp>
          <p:nvSpPr>
            <p:cNvPr id="16396" name="Rectangle 51"/>
            <p:cNvSpPr>
              <a:spLocks noChangeArrowheads="1"/>
            </p:cNvSpPr>
            <p:nvPr/>
          </p:nvSpPr>
          <p:spPr bwMode="auto">
            <a:xfrm>
              <a:off x="437" y="2160"/>
              <a:ext cx="576" cy="575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397" name="Rectangle 52"/>
            <p:cNvSpPr>
              <a:spLocks noChangeArrowheads="1"/>
            </p:cNvSpPr>
            <p:nvPr/>
          </p:nvSpPr>
          <p:spPr bwMode="auto">
            <a:xfrm>
              <a:off x="1008" y="2160"/>
              <a:ext cx="576" cy="575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398" name="Rectangle 53"/>
            <p:cNvSpPr>
              <a:spLocks noChangeArrowheads="1"/>
            </p:cNvSpPr>
            <p:nvPr/>
          </p:nvSpPr>
          <p:spPr bwMode="auto">
            <a:xfrm>
              <a:off x="2154" y="2160"/>
              <a:ext cx="577" cy="575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399" name="Rectangle 54"/>
            <p:cNvSpPr>
              <a:spLocks noChangeArrowheads="1"/>
            </p:cNvSpPr>
            <p:nvPr/>
          </p:nvSpPr>
          <p:spPr bwMode="auto">
            <a:xfrm>
              <a:off x="1584" y="2160"/>
              <a:ext cx="576" cy="575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97335" name="Line 55"/>
          <p:cNvSpPr>
            <a:spLocks noChangeShapeType="1"/>
          </p:cNvSpPr>
          <p:nvPr/>
        </p:nvSpPr>
        <p:spPr bwMode="auto">
          <a:xfrm>
            <a:off x="665163" y="3808413"/>
            <a:ext cx="3671887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Text Box 56"/>
          <p:cNvSpPr txBox="1">
            <a:spLocks noChangeArrowheads="1"/>
          </p:cNvSpPr>
          <p:nvPr/>
        </p:nvSpPr>
        <p:spPr bwMode="auto">
          <a:xfrm>
            <a:off x="865188" y="1052513"/>
            <a:ext cx="1296987" cy="46196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 u="sng">
                <a:latin typeface="Arial" charset="0"/>
              </a:rPr>
              <a:t>Cách 2: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97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97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6 0.04167 L 0.45278 0.025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400" y="-80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3.7037E-7 L 0.44844 -0.18588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400" y="-930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400" decel="100000"/>
                                        <p:tgtEl>
                                          <p:spTgt spid="972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400" decel="100000" fill="hold"/>
                                        <p:tgtEl>
                                          <p:spTgt spid="972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00" decel="100000" fill="hold"/>
                                        <p:tgtEl>
                                          <p:spTgt spid="97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400" decel="100000" fill="hold"/>
                                        <p:tgtEl>
                                          <p:spTgt spid="97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7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7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400" decel="100000"/>
                                        <p:tgtEl>
                                          <p:spTgt spid="972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400" decel="100000" fill="hold"/>
                                        <p:tgtEl>
                                          <p:spTgt spid="972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00" decel="100000" fill="hold"/>
                                        <p:tgtEl>
                                          <p:spTgt spid="97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00" decel="100000" fill="hold"/>
                                        <p:tgtEl>
                                          <p:spTgt spid="97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7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7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2000"/>
                                        <p:tgtEl>
                                          <p:spTgt spid="97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/>
      <p:bldP spid="97284" grpId="0"/>
      <p:bldP spid="97285" grpId="0" animBg="1"/>
      <p:bldP spid="9733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64"/>
          <p:cNvGrpSpPr>
            <a:grpSpLocks/>
          </p:cNvGrpSpPr>
          <p:nvPr/>
        </p:nvGrpSpPr>
        <p:grpSpPr bwMode="auto">
          <a:xfrm>
            <a:off x="395288" y="2359025"/>
            <a:ext cx="3654425" cy="1828800"/>
            <a:chOff x="252" y="1480"/>
            <a:chExt cx="2302" cy="1152"/>
          </a:xfrm>
        </p:grpSpPr>
        <p:sp>
          <p:nvSpPr>
            <p:cNvPr id="17468" name="Rectangle 65"/>
            <p:cNvSpPr>
              <a:spLocks noChangeArrowheads="1"/>
            </p:cNvSpPr>
            <p:nvPr/>
          </p:nvSpPr>
          <p:spPr bwMode="auto">
            <a:xfrm>
              <a:off x="253" y="2057"/>
              <a:ext cx="576" cy="57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69" name="Rectangle 66"/>
            <p:cNvSpPr>
              <a:spLocks noChangeArrowheads="1"/>
            </p:cNvSpPr>
            <p:nvPr/>
          </p:nvSpPr>
          <p:spPr bwMode="auto">
            <a:xfrm>
              <a:off x="824" y="1480"/>
              <a:ext cx="576" cy="57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70" name="Rectangle 67"/>
            <p:cNvSpPr>
              <a:spLocks noChangeArrowheads="1"/>
            </p:cNvSpPr>
            <p:nvPr/>
          </p:nvSpPr>
          <p:spPr bwMode="auto">
            <a:xfrm>
              <a:off x="826" y="2057"/>
              <a:ext cx="576" cy="57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71" name="Rectangle 68"/>
            <p:cNvSpPr>
              <a:spLocks noChangeArrowheads="1"/>
            </p:cNvSpPr>
            <p:nvPr/>
          </p:nvSpPr>
          <p:spPr bwMode="auto">
            <a:xfrm>
              <a:off x="1403" y="2056"/>
              <a:ext cx="576" cy="57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72" name="Rectangle 69"/>
            <p:cNvSpPr>
              <a:spLocks noChangeArrowheads="1"/>
            </p:cNvSpPr>
            <p:nvPr/>
          </p:nvSpPr>
          <p:spPr bwMode="auto">
            <a:xfrm>
              <a:off x="1978" y="2057"/>
              <a:ext cx="576" cy="57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73" name="Rectangle 70"/>
            <p:cNvSpPr>
              <a:spLocks noChangeArrowheads="1"/>
            </p:cNvSpPr>
            <p:nvPr/>
          </p:nvSpPr>
          <p:spPr bwMode="auto">
            <a:xfrm>
              <a:off x="252" y="1482"/>
              <a:ext cx="576" cy="57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17411" name="Group 59"/>
          <p:cNvGrpSpPr>
            <a:grpSpLocks/>
          </p:cNvGrpSpPr>
          <p:nvPr/>
        </p:nvGrpSpPr>
        <p:grpSpPr bwMode="auto">
          <a:xfrm>
            <a:off x="6732588" y="3860800"/>
            <a:ext cx="1820862" cy="1830388"/>
            <a:chOff x="4241" y="2432"/>
            <a:chExt cx="1147" cy="1153"/>
          </a:xfrm>
        </p:grpSpPr>
        <p:sp>
          <p:nvSpPr>
            <p:cNvPr id="17464" name="Rectangle 60"/>
            <p:cNvSpPr>
              <a:spLocks noChangeArrowheads="1"/>
            </p:cNvSpPr>
            <p:nvPr/>
          </p:nvSpPr>
          <p:spPr bwMode="auto">
            <a:xfrm>
              <a:off x="4241" y="2433"/>
              <a:ext cx="576" cy="57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  <p:sp>
          <p:nvSpPr>
            <p:cNvPr id="17465" name="Rectangle 61"/>
            <p:cNvSpPr>
              <a:spLocks noChangeArrowheads="1"/>
            </p:cNvSpPr>
            <p:nvPr/>
          </p:nvSpPr>
          <p:spPr bwMode="auto">
            <a:xfrm>
              <a:off x="4241" y="3009"/>
              <a:ext cx="576" cy="57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  <p:sp>
          <p:nvSpPr>
            <p:cNvPr id="17466" name="Rectangle 62"/>
            <p:cNvSpPr>
              <a:spLocks noChangeArrowheads="1"/>
            </p:cNvSpPr>
            <p:nvPr/>
          </p:nvSpPr>
          <p:spPr bwMode="auto">
            <a:xfrm>
              <a:off x="4812" y="2432"/>
              <a:ext cx="576" cy="57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  <p:sp>
          <p:nvSpPr>
            <p:cNvPr id="17467" name="Rectangle 63"/>
            <p:cNvSpPr>
              <a:spLocks noChangeArrowheads="1"/>
            </p:cNvSpPr>
            <p:nvPr/>
          </p:nvSpPr>
          <p:spPr bwMode="auto">
            <a:xfrm>
              <a:off x="4812" y="3009"/>
              <a:ext cx="576" cy="57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</p:grpSp>
      <p:grpSp>
        <p:nvGrpSpPr>
          <p:cNvPr id="17412" name="Group 71"/>
          <p:cNvGrpSpPr>
            <a:grpSpLocks/>
          </p:cNvGrpSpPr>
          <p:nvPr/>
        </p:nvGrpSpPr>
        <p:grpSpPr bwMode="auto">
          <a:xfrm>
            <a:off x="385763" y="4498975"/>
            <a:ext cx="3641725" cy="912813"/>
            <a:chOff x="437" y="2160"/>
            <a:chExt cx="2294" cy="575"/>
          </a:xfrm>
        </p:grpSpPr>
        <p:sp>
          <p:nvSpPr>
            <p:cNvPr id="17460" name="Rectangle 72"/>
            <p:cNvSpPr>
              <a:spLocks noChangeArrowheads="1"/>
            </p:cNvSpPr>
            <p:nvPr/>
          </p:nvSpPr>
          <p:spPr bwMode="auto">
            <a:xfrm>
              <a:off x="437" y="2160"/>
              <a:ext cx="576" cy="57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61" name="Rectangle 73"/>
            <p:cNvSpPr>
              <a:spLocks noChangeArrowheads="1"/>
            </p:cNvSpPr>
            <p:nvPr/>
          </p:nvSpPr>
          <p:spPr bwMode="auto">
            <a:xfrm>
              <a:off x="1008" y="2160"/>
              <a:ext cx="576" cy="57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62" name="Rectangle 74"/>
            <p:cNvSpPr>
              <a:spLocks noChangeArrowheads="1"/>
            </p:cNvSpPr>
            <p:nvPr/>
          </p:nvSpPr>
          <p:spPr bwMode="auto">
            <a:xfrm>
              <a:off x="2154" y="2160"/>
              <a:ext cx="577" cy="57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63" name="Rectangle 75"/>
            <p:cNvSpPr>
              <a:spLocks noChangeArrowheads="1"/>
            </p:cNvSpPr>
            <p:nvPr/>
          </p:nvSpPr>
          <p:spPr bwMode="auto">
            <a:xfrm>
              <a:off x="1584" y="2160"/>
              <a:ext cx="576" cy="57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17413" name="Group 52"/>
          <p:cNvGrpSpPr>
            <a:grpSpLocks/>
          </p:cNvGrpSpPr>
          <p:nvPr/>
        </p:nvGrpSpPr>
        <p:grpSpPr bwMode="auto">
          <a:xfrm>
            <a:off x="6732588" y="908050"/>
            <a:ext cx="1828800" cy="2743200"/>
            <a:chOff x="4241" y="572"/>
            <a:chExt cx="1152" cy="1728"/>
          </a:xfrm>
        </p:grpSpPr>
        <p:sp>
          <p:nvSpPr>
            <p:cNvPr id="17454" name="Rectangle 53"/>
            <p:cNvSpPr>
              <a:spLocks noChangeArrowheads="1"/>
            </p:cNvSpPr>
            <p:nvPr/>
          </p:nvSpPr>
          <p:spPr bwMode="auto">
            <a:xfrm>
              <a:off x="4817" y="572"/>
              <a:ext cx="576" cy="57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  <p:sp>
          <p:nvSpPr>
            <p:cNvPr id="17455" name="Rectangle 54"/>
            <p:cNvSpPr>
              <a:spLocks noChangeArrowheads="1"/>
            </p:cNvSpPr>
            <p:nvPr/>
          </p:nvSpPr>
          <p:spPr bwMode="auto">
            <a:xfrm>
              <a:off x="4817" y="1148"/>
              <a:ext cx="576" cy="57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  <p:sp>
          <p:nvSpPr>
            <p:cNvPr id="17456" name="Rectangle 55"/>
            <p:cNvSpPr>
              <a:spLocks noChangeArrowheads="1"/>
            </p:cNvSpPr>
            <p:nvPr/>
          </p:nvSpPr>
          <p:spPr bwMode="auto">
            <a:xfrm>
              <a:off x="4241" y="1148"/>
              <a:ext cx="576" cy="57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  <p:sp>
          <p:nvSpPr>
            <p:cNvPr id="17457" name="Rectangle 56"/>
            <p:cNvSpPr>
              <a:spLocks noChangeArrowheads="1"/>
            </p:cNvSpPr>
            <p:nvPr/>
          </p:nvSpPr>
          <p:spPr bwMode="auto">
            <a:xfrm>
              <a:off x="4817" y="1724"/>
              <a:ext cx="576" cy="57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  <p:sp>
          <p:nvSpPr>
            <p:cNvPr id="17458" name="Rectangle 57"/>
            <p:cNvSpPr>
              <a:spLocks noChangeArrowheads="1"/>
            </p:cNvSpPr>
            <p:nvPr/>
          </p:nvSpPr>
          <p:spPr bwMode="auto">
            <a:xfrm>
              <a:off x="4241" y="1724"/>
              <a:ext cx="576" cy="57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  <p:sp>
          <p:nvSpPr>
            <p:cNvPr id="17459" name="Rectangle 58"/>
            <p:cNvSpPr>
              <a:spLocks noChangeArrowheads="1"/>
            </p:cNvSpPr>
            <p:nvPr/>
          </p:nvSpPr>
          <p:spPr bwMode="auto">
            <a:xfrm>
              <a:off x="4241" y="572"/>
              <a:ext cx="576" cy="57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</p:grpSp>
      <p:sp>
        <p:nvSpPr>
          <p:cNvPr id="17414" name="Text Box 2"/>
          <p:cNvSpPr txBox="1">
            <a:spLocks noChangeArrowheads="1"/>
          </p:cNvSpPr>
          <p:nvPr/>
        </p:nvSpPr>
        <p:spPr bwMode="auto">
          <a:xfrm>
            <a:off x="1539875" y="1412875"/>
            <a:ext cx="1158875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latin typeface="Arial" charset="0"/>
              </a:rPr>
              <a:t>Hình P</a:t>
            </a:r>
          </a:p>
        </p:txBody>
      </p:sp>
      <p:sp>
        <p:nvSpPr>
          <p:cNvPr id="17415" name="Text Box 4"/>
          <p:cNvSpPr txBox="1">
            <a:spLocks noChangeArrowheads="1"/>
          </p:cNvSpPr>
          <p:nvPr/>
        </p:nvSpPr>
        <p:spPr bwMode="auto">
          <a:xfrm>
            <a:off x="4284663" y="3500438"/>
            <a:ext cx="161925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0">
                <a:latin typeface="Arial" charset="0"/>
              </a:rPr>
              <a:t>Hình M</a:t>
            </a:r>
          </a:p>
        </p:txBody>
      </p:sp>
      <p:sp>
        <p:nvSpPr>
          <p:cNvPr id="17416" name="Text Box 5"/>
          <p:cNvSpPr txBox="1">
            <a:spLocks noChangeArrowheads="1"/>
          </p:cNvSpPr>
          <p:nvPr/>
        </p:nvSpPr>
        <p:spPr bwMode="auto">
          <a:xfrm>
            <a:off x="4356100" y="4724400"/>
            <a:ext cx="14478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i="0">
                <a:latin typeface="Arial" charset="0"/>
              </a:rPr>
              <a:t>Hình N</a:t>
            </a:r>
          </a:p>
        </p:txBody>
      </p:sp>
      <p:sp>
        <p:nvSpPr>
          <p:cNvPr id="87046" name="Text Box 6"/>
          <p:cNvSpPr txBox="1">
            <a:spLocks noChangeArrowheads="1"/>
          </p:cNvSpPr>
          <p:nvPr/>
        </p:nvSpPr>
        <p:spPr bwMode="auto">
          <a:xfrm>
            <a:off x="395288" y="5775325"/>
            <a:ext cx="8208962" cy="798513"/>
          </a:xfrm>
          <a:prstGeom prst="rect">
            <a:avLst/>
          </a:prstGeom>
          <a:solidFill>
            <a:srgbClr val="FFFF00"/>
          </a:solidFill>
          <a:ln w="12700" algn="ctr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i="0">
                <a:latin typeface="Arial" charset="0"/>
              </a:rPr>
              <a:t>Diện tích hình P </a:t>
            </a:r>
            <a:r>
              <a:rPr lang="en-US" i="0" u="sng">
                <a:solidFill>
                  <a:srgbClr val="FA0606"/>
                </a:solidFill>
                <a:latin typeface="Arial" charset="0"/>
              </a:rPr>
              <a:t>bằng tổng</a:t>
            </a:r>
            <a:r>
              <a:rPr lang="en-US" i="0">
                <a:latin typeface="Arial" charset="0"/>
              </a:rPr>
              <a:t> diện tích  hình M và N.</a:t>
            </a:r>
            <a:endParaRPr lang="en-US" i="0">
              <a:solidFill>
                <a:srgbClr val="FF00FF"/>
              </a:solidFill>
              <a:latin typeface="Arial" charset="0"/>
            </a:endParaRPr>
          </a:p>
          <a:p>
            <a:pPr algn="l"/>
            <a:endParaRPr lang="en-US" i="0">
              <a:latin typeface="VNI-ThienHoang" pitchFamily="2" charset="0"/>
            </a:endParaRPr>
          </a:p>
        </p:txBody>
      </p:sp>
      <p:sp>
        <p:nvSpPr>
          <p:cNvPr id="17418" name="Text Box 7"/>
          <p:cNvSpPr txBox="1">
            <a:spLocks noChangeArrowheads="1"/>
          </p:cNvSpPr>
          <p:nvPr/>
        </p:nvSpPr>
        <p:spPr bwMode="auto">
          <a:xfrm>
            <a:off x="468313" y="404813"/>
            <a:ext cx="1316037" cy="46196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i="0" u="sng">
                <a:solidFill>
                  <a:srgbClr val="FF00FF"/>
                </a:solidFill>
                <a:latin typeface="Arial" charset="0"/>
              </a:rPr>
              <a:t>Ví dụ 3:</a:t>
            </a:r>
          </a:p>
        </p:txBody>
      </p:sp>
      <p:grpSp>
        <p:nvGrpSpPr>
          <p:cNvPr id="17419" name="Group 43"/>
          <p:cNvGrpSpPr>
            <a:grpSpLocks/>
          </p:cNvGrpSpPr>
          <p:nvPr/>
        </p:nvGrpSpPr>
        <p:grpSpPr bwMode="auto">
          <a:xfrm>
            <a:off x="2700338" y="233363"/>
            <a:ext cx="3657600" cy="2740025"/>
            <a:chOff x="1701" y="147"/>
            <a:chExt cx="2304" cy="1726"/>
          </a:xfrm>
        </p:grpSpPr>
        <p:sp>
          <p:nvSpPr>
            <p:cNvPr id="17444" name="Rectangle 11"/>
            <p:cNvSpPr>
              <a:spLocks noChangeArrowheads="1"/>
            </p:cNvSpPr>
            <p:nvPr/>
          </p:nvSpPr>
          <p:spPr bwMode="auto">
            <a:xfrm>
              <a:off x="1701" y="723"/>
              <a:ext cx="576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45" name="Rectangle 12"/>
            <p:cNvSpPr>
              <a:spLocks noChangeArrowheads="1"/>
            </p:cNvSpPr>
            <p:nvPr/>
          </p:nvSpPr>
          <p:spPr bwMode="auto">
            <a:xfrm>
              <a:off x="2278" y="147"/>
              <a:ext cx="576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46" name="Rectangle 13"/>
            <p:cNvSpPr>
              <a:spLocks noChangeArrowheads="1"/>
            </p:cNvSpPr>
            <p:nvPr/>
          </p:nvSpPr>
          <p:spPr bwMode="auto">
            <a:xfrm>
              <a:off x="2277" y="723"/>
              <a:ext cx="576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47" name="Rectangle 14"/>
            <p:cNvSpPr>
              <a:spLocks noChangeArrowheads="1"/>
            </p:cNvSpPr>
            <p:nvPr/>
          </p:nvSpPr>
          <p:spPr bwMode="auto">
            <a:xfrm>
              <a:off x="1701" y="1298"/>
              <a:ext cx="576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48" name="Rectangle 15"/>
            <p:cNvSpPr>
              <a:spLocks noChangeArrowheads="1"/>
            </p:cNvSpPr>
            <p:nvPr/>
          </p:nvSpPr>
          <p:spPr bwMode="auto">
            <a:xfrm>
              <a:off x="2278" y="1297"/>
              <a:ext cx="576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49" name="Rectangle 16"/>
            <p:cNvSpPr>
              <a:spLocks noChangeArrowheads="1"/>
            </p:cNvSpPr>
            <p:nvPr/>
          </p:nvSpPr>
          <p:spPr bwMode="auto">
            <a:xfrm>
              <a:off x="2853" y="722"/>
              <a:ext cx="576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50" name="Rectangle 17"/>
            <p:cNvSpPr>
              <a:spLocks noChangeArrowheads="1"/>
            </p:cNvSpPr>
            <p:nvPr/>
          </p:nvSpPr>
          <p:spPr bwMode="auto">
            <a:xfrm>
              <a:off x="3429" y="723"/>
              <a:ext cx="576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51" name="Rectangle 18"/>
            <p:cNvSpPr>
              <a:spLocks noChangeArrowheads="1"/>
            </p:cNvSpPr>
            <p:nvPr/>
          </p:nvSpPr>
          <p:spPr bwMode="auto">
            <a:xfrm>
              <a:off x="3428" y="1298"/>
              <a:ext cx="577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52" name="Rectangle 19"/>
            <p:cNvSpPr>
              <a:spLocks noChangeArrowheads="1"/>
            </p:cNvSpPr>
            <p:nvPr/>
          </p:nvSpPr>
          <p:spPr bwMode="auto">
            <a:xfrm>
              <a:off x="1703" y="148"/>
              <a:ext cx="576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53" name="Rectangle 20"/>
            <p:cNvSpPr>
              <a:spLocks noChangeArrowheads="1"/>
            </p:cNvSpPr>
            <p:nvPr/>
          </p:nvSpPr>
          <p:spPr bwMode="auto">
            <a:xfrm>
              <a:off x="2854" y="1298"/>
              <a:ext cx="576" cy="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7" name="Group 28"/>
          <p:cNvGrpSpPr>
            <a:grpSpLocks/>
          </p:cNvGrpSpPr>
          <p:nvPr/>
        </p:nvGrpSpPr>
        <p:grpSpPr bwMode="auto">
          <a:xfrm>
            <a:off x="395288" y="4508500"/>
            <a:ext cx="3641725" cy="912813"/>
            <a:chOff x="437" y="2160"/>
            <a:chExt cx="2294" cy="575"/>
          </a:xfrm>
        </p:grpSpPr>
        <p:sp>
          <p:nvSpPr>
            <p:cNvPr id="17440" name="Rectangle 29"/>
            <p:cNvSpPr>
              <a:spLocks noChangeArrowheads="1"/>
            </p:cNvSpPr>
            <p:nvPr/>
          </p:nvSpPr>
          <p:spPr bwMode="auto">
            <a:xfrm>
              <a:off x="437" y="2160"/>
              <a:ext cx="576" cy="575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41" name="Rectangle 30"/>
            <p:cNvSpPr>
              <a:spLocks noChangeArrowheads="1"/>
            </p:cNvSpPr>
            <p:nvPr/>
          </p:nvSpPr>
          <p:spPr bwMode="auto">
            <a:xfrm>
              <a:off x="1008" y="2160"/>
              <a:ext cx="576" cy="575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42" name="Rectangle 31"/>
            <p:cNvSpPr>
              <a:spLocks noChangeArrowheads="1"/>
            </p:cNvSpPr>
            <p:nvPr/>
          </p:nvSpPr>
          <p:spPr bwMode="auto">
            <a:xfrm>
              <a:off x="2154" y="2160"/>
              <a:ext cx="577" cy="575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43" name="Rectangle 32"/>
            <p:cNvSpPr>
              <a:spLocks noChangeArrowheads="1"/>
            </p:cNvSpPr>
            <p:nvPr/>
          </p:nvSpPr>
          <p:spPr bwMode="auto">
            <a:xfrm>
              <a:off x="1584" y="2160"/>
              <a:ext cx="576" cy="575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8" name="Group 51"/>
          <p:cNvGrpSpPr>
            <a:grpSpLocks/>
          </p:cNvGrpSpPr>
          <p:nvPr/>
        </p:nvGrpSpPr>
        <p:grpSpPr bwMode="auto">
          <a:xfrm>
            <a:off x="395288" y="2349500"/>
            <a:ext cx="3654425" cy="1828800"/>
            <a:chOff x="252" y="1480"/>
            <a:chExt cx="2302" cy="1152"/>
          </a:xfrm>
        </p:grpSpPr>
        <p:sp>
          <p:nvSpPr>
            <p:cNvPr id="17434" name="Rectangle 22"/>
            <p:cNvSpPr>
              <a:spLocks noChangeArrowheads="1"/>
            </p:cNvSpPr>
            <p:nvPr/>
          </p:nvSpPr>
          <p:spPr bwMode="auto">
            <a:xfrm>
              <a:off x="253" y="2057"/>
              <a:ext cx="576" cy="575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35" name="Rectangle 23"/>
            <p:cNvSpPr>
              <a:spLocks noChangeArrowheads="1"/>
            </p:cNvSpPr>
            <p:nvPr/>
          </p:nvSpPr>
          <p:spPr bwMode="auto">
            <a:xfrm>
              <a:off x="824" y="1480"/>
              <a:ext cx="576" cy="575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36" name="Rectangle 24"/>
            <p:cNvSpPr>
              <a:spLocks noChangeArrowheads="1"/>
            </p:cNvSpPr>
            <p:nvPr/>
          </p:nvSpPr>
          <p:spPr bwMode="auto">
            <a:xfrm>
              <a:off x="826" y="2057"/>
              <a:ext cx="576" cy="575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37" name="Rectangle 25"/>
            <p:cNvSpPr>
              <a:spLocks noChangeArrowheads="1"/>
            </p:cNvSpPr>
            <p:nvPr/>
          </p:nvSpPr>
          <p:spPr bwMode="auto">
            <a:xfrm>
              <a:off x="1403" y="2056"/>
              <a:ext cx="576" cy="575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38" name="Rectangle 26"/>
            <p:cNvSpPr>
              <a:spLocks noChangeArrowheads="1"/>
            </p:cNvSpPr>
            <p:nvPr/>
          </p:nvSpPr>
          <p:spPr bwMode="auto">
            <a:xfrm>
              <a:off x="1978" y="2057"/>
              <a:ext cx="576" cy="575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39" name="Rectangle 27"/>
            <p:cNvSpPr>
              <a:spLocks noChangeArrowheads="1"/>
            </p:cNvSpPr>
            <p:nvPr/>
          </p:nvSpPr>
          <p:spPr bwMode="auto">
            <a:xfrm>
              <a:off x="252" y="1482"/>
              <a:ext cx="576" cy="575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9" name="Group 50"/>
          <p:cNvGrpSpPr>
            <a:grpSpLocks/>
          </p:cNvGrpSpPr>
          <p:nvPr/>
        </p:nvGrpSpPr>
        <p:grpSpPr bwMode="auto">
          <a:xfrm>
            <a:off x="6732588" y="898525"/>
            <a:ext cx="1828800" cy="2743200"/>
            <a:chOff x="4241" y="572"/>
            <a:chExt cx="1152" cy="1728"/>
          </a:xfrm>
        </p:grpSpPr>
        <p:sp>
          <p:nvSpPr>
            <p:cNvPr id="17428" name="Rectangle 36"/>
            <p:cNvSpPr>
              <a:spLocks noChangeArrowheads="1"/>
            </p:cNvSpPr>
            <p:nvPr/>
          </p:nvSpPr>
          <p:spPr bwMode="auto">
            <a:xfrm>
              <a:off x="4817" y="572"/>
              <a:ext cx="576" cy="576"/>
            </a:xfrm>
            <a:prstGeom prst="rect">
              <a:avLst/>
            </a:prstGeom>
            <a:solidFill>
              <a:srgbClr val="00FF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  <p:sp>
          <p:nvSpPr>
            <p:cNvPr id="17429" name="Rectangle 37"/>
            <p:cNvSpPr>
              <a:spLocks noChangeArrowheads="1"/>
            </p:cNvSpPr>
            <p:nvPr/>
          </p:nvSpPr>
          <p:spPr bwMode="auto">
            <a:xfrm>
              <a:off x="4817" y="1148"/>
              <a:ext cx="576" cy="576"/>
            </a:xfrm>
            <a:prstGeom prst="rect">
              <a:avLst/>
            </a:prstGeom>
            <a:solidFill>
              <a:srgbClr val="00FF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  <p:sp>
          <p:nvSpPr>
            <p:cNvPr id="17430" name="Rectangle 38"/>
            <p:cNvSpPr>
              <a:spLocks noChangeArrowheads="1"/>
            </p:cNvSpPr>
            <p:nvPr/>
          </p:nvSpPr>
          <p:spPr bwMode="auto">
            <a:xfrm>
              <a:off x="4241" y="1148"/>
              <a:ext cx="576" cy="576"/>
            </a:xfrm>
            <a:prstGeom prst="rect">
              <a:avLst/>
            </a:prstGeom>
            <a:solidFill>
              <a:srgbClr val="00FF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  <p:sp>
          <p:nvSpPr>
            <p:cNvPr id="17431" name="Rectangle 39"/>
            <p:cNvSpPr>
              <a:spLocks noChangeArrowheads="1"/>
            </p:cNvSpPr>
            <p:nvPr/>
          </p:nvSpPr>
          <p:spPr bwMode="auto">
            <a:xfrm>
              <a:off x="4817" y="1724"/>
              <a:ext cx="576" cy="576"/>
            </a:xfrm>
            <a:prstGeom prst="rect">
              <a:avLst/>
            </a:prstGeom>
            <a:solidFill>
              <a:srgbClr val="00FF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  <p:sp>
          <p:nvSpPr>
            <p:cNvPr id="17432" name="Rectangle 40"/>
            <p:cNvSpPr>
              <a:spLocks noChangeArrowheads="1"/>
            </p:cNvSpPr>
            <p:nvPr/>
          </p:nvSpPr>
          <p:spPr bwMode="auto">
            <a:xfrm>
              <a:off x="4241" y="1724"/>
              <a:ext cx="576" cy="576"/>
            </a:xfrm>
            <a:prstGeom prst="rect">
              <a:avLst/>
            </a:prstGeom>
            <a:solidFill>
              <a:srgbClr val="00FF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  <p:sp>
          <p:nvSpPr>
            <p:cNvPr id="17433" name="Rectangle 41"/>
            <p:cNvSpPr>
              <a:spLocks noChangeArrowheads="1"/>
            </p:cNvSpPr>
            <p:nvPr/>
          </p:nvSpPr>
          <p:spPr bwMode="auto">
            <a:xfrm>
              <a:off x="4241" y="572"/>
              <a:ext cx="576" cy="576"/>
            </a:xfrm>
            <a:prstGeom prst="rect">
              <a:avLst/>
            </a:prstGeom>
            <a:solidFill>
              <a:srgbClr val="00FF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</p:grpSp>
      <p:grpSp>
        <p:nvGrpSpPr>
          <p:cNvPr id="10" name="Group 49"/>
          <p:cNvGrpSpPr>
            <a:grpSpLocks/>
          </p:cNvGrpSpPr>
          <p:nvPr/>
        </p:nvGrpSpPr>
        <p:grpSpPr bwMode="auto">
          <a:xfrm>
            <a:off x="6732588" y="3860800"/>
            <a:ext cx="1820862" cy="1830388"/>
            <a:chOff x="4241" y="2432"/>
            <a:chExt cx="1147" cy="1153"/>
          </a:xfrm>
        </p:grpSpPr>
        <p:sp>
          <p:nvSpPr>
            <p:cNvPr id="17424" name="Rectangle 45"/>
            <p:cNvSpPr>
              <a:spLocks noChangeArrowheads="1"/>
            </p:cNvSpPr>
            <p:nvPr/>
          </p:nvSpPr>
          <p:spPr bwMode="auto">
            <a:xfrm>
              <a:off x="4241" y="2433"/>
              <a:ext cx="576" cy="576"/>
            </a:xfrm>
            <a:prstGeom prst="rect">
              <a:avLst/>
            </a:prstGeom>
            <a:solidFill>
              <a:srgbClr val="00FF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  <p:sp>
          <p:nvSpPr>
            <p:cNvPr id="17425" name="Rectangle 46"/>
            <p:cNvSpPr>
              <a:spLocks noChangeArrowheads="1"/>
            </p:cNvSpPr>
            <p:nvPr/>
          </p:nvSpPr>
          <p:spPr bwMode="auto">
            <a:xfrm>
              <a:off x="4241" y="3009"/>
              <a:ext cx="576" cy="576"/>
            </a:xfrm>
            <a:prstGeom prst="rect">
              <a:avLst/>
            </a:prstGeom>
            <a:solidFill>
              <a:srgbClr val="00FF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  <p:sp>
          <p:nvSpPr>
            <p:cNvPr id="17426" name="Rectangle 47"/>
            <p:cNvSpPr>
              <a:spLocks noChangeArrowheads="1"/>
            </p:cNvSpPr>
            <p:nvPr/>
          </p:nvSpPr>
          <p:spPr bwMode="auto">
            <a:xfrm>
              <a:off x="4812" y="2432"/>
              <a:ext cx="576" cy="576"/>
            </a:xfrm>
            <a:prstGeom prst="rect">
              <a:avLst/>
            </a:prstGeom>
            <a:solidFill>
              <a:srgbClr val="00FF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  <p:sp>
          <p:nvSpPr>
            <p:cNvPr id="17427" name="Rectangle 48"/>
            <p:cNvSpPr>
              <a:spLocks noChangeArrowheads="1"/>
            </p:cNvSpPr>
            <p:nvPr/>
          </p:nvSpPr>
          <p:spPr bwMode="auto">
            <a:xfrm>
              <a:off x="4812" y="3009"/>
              <a:ext cx="576" cy="576"/>
            </a:xfrm>
            <a:prstGeom prst="rect">
              <a:avLst/>
            </a:prstGeom>
            <a:solidFill>
              <a:srgbClr val="00FF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i="0">
                <a:solidFill>
                  <a:srgbClr val="FA0606"/>
                </a:solidFill>
                <a:latin typeface="Arial" charset="0"/>
              </a:endParaRPr>
            </a:p>
          </p:txBody>
        </p:sp>
      </p:grp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26 0.00301 L 0.25416 -0.3083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00" y="-15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51 0.01502 L 0.25313 -0.3552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00" y="-18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78 0.00601 L -0.43975 -0.0991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300" y="-5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26 1.36353E-7 L -0.23906 -0.3951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100" y="-19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87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4"/>
          <p:cNvSpPr>
            <a:spLocks noChangeArrowheads="1"/>
          </p:cNvSpPr>
          <p:nvPr/>
        </p:nvSpPr>
        <p:spPr bwMode="auto">
          <a:xfrm>
            <a:off x="2559050" y="2925763"/>
            <a:ext cx="431800" cy="504825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35" name="Rectangle 25"/>
          <p:cNvSpPr>
            <a:spLocks noChangeArrowheads="1"/>
          </p:cNvSpPr>
          <p:nvPr/>
        </p:nvSpPr>
        <p:spPr bwMode="auto">
          <a:xfrm>
            <a:off x="1693863" y="2924175"/>
            <a:ext cx="433387" cy="504825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36" name="Rectangle 26"/>
          <p:cNvSpPr>
            <a:spLocks noChangeArrowheads="1"/>
          </p:cNvSpPr>
          <p:nvPr/>
        </p:nvSpPr>
        <p:spPr bwMode="auto">
          <a:xfrm>
            <a:off x="1693863" y="2420938"/>
            <a:ext cx="433387" cy="504825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37" name="Rectangle 27"/>
          <p:cNvSpPr>
            <a:spLocks noChangeArrowheads="1"/>
          </p:cNvSpPr>
          <p:nvPr/>
        </p:nvSpPr>
        <p:spPr bwMode="auto">
          <a:xfrm>
            <a:off x="1693863" y="3427413"/>
            <a:ext cx="433387" cy="504825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38" name="Rectangle 28"/>
          <p:cNvSpPr>
            <a:spLocks noChangeArrowheads="1"/>
          </p:cNvSpPr>
          <p:nvPr/>
        </p:nvSpPr>
        <p:spPr bwMode="auto">
          <a:xfrm>
            <a:off x="1693863" y="3932238"/>
            <a:ext cx="433387" cy="504825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39" name="Rectangle 29"/>
          <p:cNvSpPr>
            <a:spLocks noChangeArrowheads="1"/>
          </p:cNvSpPr>
          <p:nvPr/>
        </p:nvSpPr>
        <p:spPr bwMode="auto">
          <a:xfrm>
            <a:off x="2127250" y="2925763"/>
            <a:ext cx="431800" cy="504825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40" name="Rectangle 30"/>
          <p:cNvSpPr>
            <a:spLocks noChangeArrowheads="1"/>
          </p:cNvSpPr>
          <p:nvPr/>
        </p:nvSpPr>
        <p:spPr bwMode="auto">
          <a:xfrm>
            <a:off x="2127250" y="3427413"/>
            <a:ext cx="431800" cy="504825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41" name="Rectangle 31"/>
          <p:cNvSpPr>
            <a:spLocks noChangeArrowheads="1"/>
          </p:cNvSpPr>
          <p:nvPr/>
        </p:nvSpPr>
        <p:spPr bwMode="auto">
          <a:xfrm>
            <a:off x="2127250" y="3932238"/>
            <a:ext cx="431800" cy="504825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42" name="Rectangle 32"/>
          <p:cNvSpPr>
            <a:spLocks noChangeArrowheads="1"/>
          </p:cNvSpPr>
          <p:nvPr/>
        </p:nvSpPr>
        <p:spPr bwMode="auto">
          <a:xfrm>
            <a:off x="1258888" y="3932238"/>
            <a:ext cx="433387" cy="504825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43" name="Rectangle 33"/>
          <p:cNvSpPr>
            <a:spLocks noChangeArrowheads="1"/>
          </p:cNvSpPr>
          <p:nvPr/>
        </p:nvSpPr>
        <p:spPr bwMode="auto">
          <a:xfrm>
            <a:off x="1258888" y="3427413"/>
            <a:ext cx="433387" cy="504825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44" name="Rectangle 34"/>
          <p:cNvSpPr>
            <a:spLocks noChangeArrowheads="1"/>
          </p:cNvSpPr>
          <p:nvPr/>
        </p:nvSpPr>
        <p:spPr bwMode="auto">
          <a:xfrm>
            <a:off x="2559050" y="3427413"/>
            <a:ext cx="431800" cy="504825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45" name="Rectangle 35"/>
          <p:cNvSpPr>
            <a:spLocks noChangeArrowheads="1"/>
          </p:cNvSpPr>
          <p:nvPr/>
        </p:nvSpPr>
        <p:spPr bwMode="auto">
          <a:xfrm>
            <a:off x="2559050" y="3932238"/>
            <a:ext cx="431800" cy="504825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46" name="Rectangle 36"/>
          <p:cNvSpPr>
            <a:spLocks noChangeArrowheads="1"/>
          </p:cNvSpPr>
          <p:nvPr/>
        </p:nvSpPr>
        <p:spPr bwMode="auto">
          <a:xfrm>
            <a:off x="2990850" y="3932238"/>
            <a:ext cx="433388" cy="504825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47" name="Rectangle 37"/>
          <p:cNvSpPr>
            <a:spLocks noChangeArrowheads="1"/>
          </p:cNvSpPr>
          <p:nvPr/>
        </p:nvSpPr>
        <p:spPr bwMode="auto">
          <a:xfrm>
            <a:off x="2990850" y="3427413"/>
            <a:ext cx="433388" cy="504825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48" name="Rectangle 38"/>
          <p:cNvSpPr>
            <a:spLocks noChangeArrowheads="1"/>
          </p:cNvSpPr>
          <p:nvPr/>
        </p:nvSpPr>
        <p:spPr bwMode="auto">
          <a:xfrm>
            <a:off x="3424238" y="3932238"/>
            <a:ext cx="431800" cy="504825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49" name="Rectangle 39"/>
          <p:cNvSpPr>
            <a:spLocks noChangeArrowheads="1"/>
          </p:cNvSpPr>
          <p:nvPr/>
        </p:nvSpPr>
        <p:spPr bwMode="auto">
          <a:xfrm>
            <a:off x="831850" y="3932238"/>
            <a:ext cx="431800" cy="504825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50" name="Text Box 44"/>
          <p:cNvSpPr txBox="1">
            <a:spLocks noChangeArrowheads="1"/>
          </p:cNvSpPr>
          <p:nvPr/>
        </p:nvSpPr>
        <p:spPr bwMode="auto">
          <a:xfrm>
            <a:off x="1619250" y="4581525"/>
            <a:ext cx="1150938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0">
                <a:latin typeface="Arial" charset="0"/>
              </a:rPr>
              <a:t>Hình S</a:t>
            </a:r>
          </a:p>
        </p:txBody>
      </p:sp>
      <p:sp>
        <p:nvSpPr>
          <p:cNvPr id="81965" name="Text Box 45"/>
          <p:cNvSpPr txBox="1">
            <a:spLocks noChangeArrowheads="1"/>
          </p:cNvSpPr>
          <p:nvPr/>
        </p:nvSpPr>
        <p:spPr bwMode="auto">
          <a:xfrm>
            <a:off x="6300788" y="2852738"/>
            <a:ext cx="1150937" cy="83026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0">
                <a:latin typeface="Arial" charset="0"/>
              </a:rPr>
              <a:t>Hình D</a:t>
            </a:r>
          </a:p>
        </p:txBody>
      </p:sp>
      <p:sp>
        <p:nvSpPr>
          <p:cNvPr id="81966" name="Text Box 46"/>
          <p:cNvSpPr txBox="1">
            <a:spLocks noChangeArrowheads="1"/>
          </p:cNvSpPr>
          <p:nvPr/>
        </p:nvSpPr>
        <p:spPr bwMode="auto">
          <a:xfrm>
            <a:off x="6948488" y="4724400"/>
            <a:ext cx="1150937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0">
                <a:latin typeface="Arial" charset="0"/>
              </a:rPr>
              <a:t>Hình E</a:t>
            </a:r>
          </a:p>
        </p:txBody>
      </p:sp>
      <p:sp>
        <p:nvSpPr>
          <p:cNvPr id="81967" name="Text Box 47"/>
          <p:cNvSpPr txBox="1">
            <a:spLocks noChangeArrowheads="1"/>
          </p:cNvSpPr>
          <p:nvPr/>
        </p:nvSpPr>
        <p:spPr bwMode="auto">
          <a:xfrm>
            <a:off x="6659563" y="6092825"/>
            <a:ext cx="1439862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0">
                <a:latin typeface="Arial" charset="0"/>
              </a:rPr>
              <a:t>Hình H</a:t>
            </a:r>
          </a:p>
        </p:txBody>
      </p:sp>
      <p:sp>
        <p:nvSpPr>
          <p:cNvPr id="81968" name="Text Box 48"/>
          <p:cNvSpPr txBox="1">
            <a:spLocks noChangeArrowheads="1"/>
          </p:cNvSpPr>
          <p:nvPr/>
        </p:nvSpPr>
        <p:spPr bwMode="auto">
          <a:xfrm>
            <a:off x="4211638" y="2133600"/>
            <a:ext cx="1150937" cy="8302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0">
                <a:latin typeface="Arial" charset="0"/>
              </a:rPr>
              <a:t>Hình C</a:t>
            </a:r>
          </a:p>
        </p:txBody>
      </p:sp>
      <p:grpSp>
        <p:nvGrpSpPr>
          <p:cNvPr id="2" name="Group 59"/>
          <p:cNvGrpSpPr>
            <a:grpSpLocks/>
          </p:cNvGrpSpPr>
          <p:nvPr/>
        </p:nvGrpSpPr>
        <p:grpSpPr bwMode="auto">
          <a:xfrm>
            <a:off x="1268413" y="2420938"/>
            <a:ext cx="863600" cy="1511300"/>
            <a:chOff x="612" y="300"/>
            <a:chExt cx="544" cy="952"/>
          </a:xfrm>
        </p:grpSpPr>
        <p:sp>
          <p:nvSpPr>
            <p:cNvPr id="18473" name="Rectangle 60"/>
            <p:cNvSpPr>
              <a:spLocks noChangeArrowheads="1"/>
            </p:cNvSpPr>
            <p:nvPr/>
          </p:nvSpPr>
          <p:spPr bwMode="auto">
            <a:xfrm>
              <a:off x="883" y="618"/>
              <a:ext cx="273" cy="318"/>
            </a:xfrm>
            <a:prstGeom prst="rect">
              <a:avLst/>
            </a:prstGeom>
            <a:solidFill>
              <a:srgbClr val="FF6600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8474" name="Rectangle 61"/>
            <p:cNvSpPr>
              <a:spLocks noChangeArrowheads="1"/>
            </p:cNvSpPr>
            <p:nvPr/>
          </p:nvSpPr>
          <p:spPr bwMode="auto">
            <a:xfrm>
              <a:off x="883" y="300"/>
              <a:ext cx="273" cy="318"/>
            </a:xfrm>
            <a:prstGeom prst="rect">
              <a:avLst/>
            </a:prstGeom>
            <a:solidFill>
              <a:srgbClr val="FF6600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8475" name="Rectangle 62"/>
            <p:cNvSpPr>
              <a:spLocks noChangeArrowheads="1"/>
            </p:cNvSpPr>
            <p:nvPr/>
          </p:nvSpPr>
          <p:spPr bwMode="auto">
            <a:xfrm>
              <a:off x="883" y="934"/>
              <a:ext cx="273" cy="318"/>
            </a:xfrm>
            <a:prstGeom prst="rect">
              <a:avLst/>
            </a:prstGeom>
            <a:solidFill>
              <a:srgbClr val="FF6600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8476" name="Rectangle 63"/>
            <p:cNvSpPr>
              <a:spLocks noChangeArrowheads="1"/>
            </p:cNvSpPr>
            <p:nvPr/>
          </p:nvSpPr>
          <p:spPr bwMode="auto">
            <a:xfrm>
              <a:off x="612" y="934"/>
              <a:ext cx="273" cy="318"/>
            </a:xfrm>
            <a:prstGeom prst="rect">
              <a:avLst/>
            </a:prstGeom>
            <a:solidFill>
              <a:srgbClr val="FF6600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3" name="Group 64"/>
          <p:cNvGrpSpPr>
            <a:grpSpLocks/>
          </p:cNvGrpSpPr>
          <p:nvPr/>
        </p:nvGrpSpPr>
        <p:grpSpPr bwMode="auto">
          <a:xfrm>
            <a:off x="2124075" y="2924175"/>
            <a:ext cx="863600" cy="1006475"/>
            <a:chOff x="1156" y="618"/>
            <a:chExt cx="544" cy="634"/>
          </a:xfrm>
        </p:grpSpPr>
        <p:sp>
          <p:nvSpPr>
            <p:cNvPr id="18469" name="Rectangle 65"/>
            <p:cNvSpPr>
              <a:spLocks noChangeArrowheads="1"/>
            </p:cNvSpPr>
            <p:nvPr/>
          </p:nvSpPr>
          <p:spPr bwMode="auto">
            <a:xfrm>
              <a:off x="1428" y="618"/>
              <a:ext cx="272" cy="318"/>
            </a:xfrm>
            <a:prstGeom prst="rect">
              <a:avLst/>
            </a:prstGeom>
            <a:solidFill>
              <a:srgbClr val="00FF00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8470" name="Rectangle 66"/>
            <p:cNvSpPr>
              <a:spLocks noChangeArrowheads="1"/>
            </p:cNvSpPr>
            <p:nvPr/>
          </p:nvSpPr>
          <p:spPr bwMode="auto">
            <a:xfrm>
              <a:off x="1156" y="618"/>
              <a:ext cx="272" cy="318"/>
            </a:xfrm>
            <a:prstGeom prst="rect">
              <a:avLst/>
            </a:prstGeom>
            <a:solidFill>
              <a:srgbClr val="00FF00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8471" name="Rectangle 67"/>
            <p:cNvSpPr>
              <a:spLocks noChangeArrowheads="1"/>
            </p:cNvSpPr>
            <p:nvPr/>
          </p:nvSpPr>
          <p:spPr bwMode="auto">
            <a:xfrm>
              <a:off x="1156" y="934"/>
              <a:ext cx="272" cy="318"/>
            </a:xfrm>
            <a:prstGeom prst="rect">
              <a:avLst/>
            </a:prstGeom>
            <a:solidFill>
              <a:srgbClr val="00FF00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8472" name="Rectangle 68"/>
            <p:cNvSpPr>
              <a:spLocks noChangeArrowheads="1"/>
            </p:cNvSpPr>
            <p:nvPr/>
          </p:nvSpPr>
          <p:spPr bwMode="auto">
            <a:xfrm>
              <a:off x="1428" y="934"/>
              <a:ext cx="272" cy="318"/>
            </a:xfrm>
            <a:prstGeom prst="rect">
              <a:avLst/>
            </a:prstGeom>
            <a:solidFill>
              <a:srgbClr val="00FF00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4" name="Group 69"/>
          <p:cNvGrpSpPr>
            <a:grpSpLocks/>
          </p:cNvGrpSpPr>
          <p:nvPr/>
        </p:nvGrpSpPr>
        <p:grpSpPr bwMode="auto">
          <a:xfrm>
            <a:off x="2555875" y="3419475"/>
            <a:ext cx="1296988" cy="1009650"/>
            <a:chOff x="1428" y="934"/>
            <a:chExt cx="817" cy="636"/>
          </a:xfrm>
        </p:grpSpPr>
        <p:sp>
          <p:nvSpPr>
            <p:cNvPr id="18465" name="Rectangle 70"/>
            <p:cNvSpPr>
              <a:spLocks noChangeArrowheads="1"/>
            </p:cNvSpPr>
            <p:nvPr/>
          </p:nvSpPr>
          <p:spPr bwMode="auto">
            <a:xfrm>
              <a:off x="1428" y="1252"/>
              <a:ext cx="272" cy="318"/>
            </a:xfrm>
            <a:prstGeom prst="rect">
              <a:avLst/>
            </a:prstGeom>
            <a:solidFill>
              <a:srgbClr val="0000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8466" name="Rectangle 71"/>
            <p:cNvSpPr>
              <a:spLocks noChangeArrowheads="1"/>
            </p:cNvSpPr>
            <p:nvPr/>
          </p:nvSpPr>
          <p:spPr bwMode="auto">
            <a:xfrm>
              <a:off x="1700" y="1252"/>
              <a:ext cx="273" cy="318"/>
            </a:xfrm>
            <a:prstGeom prst="rect">
              <a:avLst/>
            </a:prstGeom>
            <a:solidFill>
              <a:srgbClr val="0000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8467" name="Rectangle 72"/>
            <p:cNvSpPr>
              <a:spLocks noChangeArrowheads="1"/>
            </p:cNvSpPr>
            <p:nvPr/>
          </p:nvSpPr>
          <p:spPr bwMode="auto">
            <a:xfrm>
              <a:off x="1700" y="934"/>
              <a:ext cx="273" cy="318"/>
            </a:xfrm>
            <a:prstGeom prst="rect">
              <a:avLst/>
            </a:prstGeom>
            <a:solidFill>
              <a:srgbClr val="0000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8468" name="Rectangle 73"/>
            <p:cNvSpPr>
              <a:spLocks noChangeArrowheads="1"/>
            </p:cNvSpPr>
            <p:nvPr/>
          </p:nvSpPr>
          <p:spPr bwMode="auto">
            <a:xfrm>
              <a:off x="1973" y="1252"/>
              <a:ext cx="272" cy="318"/>
            </a:xfrm>
            <a:prstGeom prst="rect">
              <a:avLst/>
            </a:prstGeom>
            <a:solidFill>
              <a:srgbClr val="0000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5" name="Group 74"/>
          <p:cNvGrpSpPr>
            <a:grpSpLocks/>
          </p:cNvGrpSpPr>
          <p:nvPr/>
        </p:nvGrpSpPr>
        <p:grpSpPr bwMode="auto">
          <a:xfrm>
            <a:off x="836613" y="3924300"/>
            <a:ext cx="1727200" cy="504825"/>
            <a:chOff x="340" y="1252"/>
            <a:chExt cx="1088" cy="318"/>
          </a:xfrm>
        </p:grpSpPr>
        <p:sp>
          <p:nvSpPr>
            <p:cNvPr id="18461" name="Rectangle 75"/>
            <p:cNvSpPr>
              <a:spLocks noChangeArrowheads="1"/>
            </p:cNvSpPr>
            <p:nvPr/>
          </p:nvSpPr>
          <p:spPr bwMode="auto">
            <a:xfrm>
              <a:off x="883" y="1252"/>
              <a:ext cx="273" cy="318"/>
            </a:xfrm>
            <a:prstGeom prst="rect">
              <a:avLst/>
            </a:prstGeom>
            <a:solidFill>
              <a:srgbClr val="FF00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8462" name="Rectangle 76"/>
            <p:cNvSpPr>
              <a:spLocks noChangeArrowheads="1"/>
            </p:cNvSpPr>
            <p:nvPr/>
          </p:nvSpPr>
          <p:spPr bwMode="auto">
            <a:xfrm>
              <a:off x="1156" y="1252"/>
              <a:ext cx="272" cy="318"/>
            </a:xfrm>
            <a:prstGeom prst="rect">
              <a:avLst/>
            </a:prstGeom>
            <a:solidFill>
              <a:srgbClr val="FF00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8463" name="Rectangle 77"/>
            <p:cNvSpPr>
              <a:spLocks noChangeArrowheads="1"/>
            </p:cNvSpPr>
            <p:nvPr/>
          </p:nvSpPr>
          <p:spPr bwMode="auto">
            <a:xfrm>
              <a:off x="612" y="1252"/>
              <a:ext cx="273" cy="318"/>
            </a:xfrm>
            <a:prstGeom prst="rect">
              <a:avLst/>
            </a:prstGeom>
            <a:solidFill>
              <a:srgbClr val="FF00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8464" name="Rectangle 78"/>
            <p:cNvSpPr>
              <a:spLocks noChangeArrowheads="1"/>
            </p:cNvSpPr>
            <p:nvPr/>
          </p:nvSpPr>
          <p:spPr bwMode="auto">
            <a:xfrm>
              <a:off x="340" y="1252"/>
              <a:ext cx="272" cy="318"/>
            </a:xfrm>
            <a:prstGeom prst="rect">
              <a:avLst/>
            </a:prstGeom>
            <a:solidFill>
              <a:srgbClr val="FF00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81999" name="Text Box 79"/>
          <p:cNvSpPr txBox="1">
            <a:spLocks noChangeArrowheads="1"/>
          </p:cNvSpPr>
          <p:nvPr/>
        </p:nvSpPr>
        <p:spPr bwMode="auto">
          <a:xfrm>
            <a:off x="323850" y="5373688"/>
            <a:ext cx="5689600" cy="835025"/>
          </a:xfrm>
          <a:prstGeom prst="rect">
            <a:avLst/>
          </a:prstGeom>
          <a:solidFill>
            <a:srgbClr val="FFFF99"/>
          </a:solidFill>
          <a:ln w="12700" algn="ctr">
            <a:solidFill>
              <a:srgbClr val="FA060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0">
                <a:latin typeface="Arial" charset="0"/>
              </a:rPr>
              <a:t>Diện tích hình S </a:t>
            </a:r>
            <a:r>
              <a:rPr lang="en-US" i="0" u="sng">
                <a:solidFill>
                  <a:srgbClr val="FA0606"/>
                </a:solidFill>
                <a:latin typeface="Arial" charset="0"/>
              </a:rPr>
              <a:t>bằng tổng</a:t>
            </a:r>
            <a:r>
              <a:rPr lang="en-US" i="0">
                <a:latin typeface="Arial" charset="0"/>
              </a:rPr>
              <a:t> diện tích những hình nào?</a:t>
            </a:r>
          </a:p>
        </p:txBody>
      </p:sp>
      <p:sp>
        <p:nvSpPr>
          <p:cNvPr id="18460" name="Text Box 80"/>
          <p:cNvSpPr txBox="1">
            <a:spLocks noChangeArrowheads="1"/>
          </p:cNvSpPr>
          <p:nvPr/>
        </p:nvSpPr>
        <p:spPr bwMode="auto">
          <a:xfrm>
            <a:off x="550863" y="549275"/>
            <a:ext cx="1293812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 u="sng">
                <a:solidFill>
                  <a:srgbClr val="FF00FF"/>
                </a:solidFill>
                <a:latin typeface="Arial" charset="0"/>
              </a:rPr>
              <a:t>Ví dụ 4: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4.44444E-6 L 0.33871 -0.2872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00" y="-144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800" decel="100000"/>
                                        <p:tgtEl>
                                          <p:spTgt spid="819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819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800" decel="100000" fill="hold"/>
                                        <p:tgtEl>
                                          <p:spTgt spid="819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00" decel="100000" fill="hold"/>
                                        <p:tgtEl>
                                          <p:spTgt spid="819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9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9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48148E-6 L 0.47257 -0.1782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600" y="-890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800" decel="100000"/>
                                        <p:tgtEl>
                                          <p:spTgt spid="819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819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819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819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9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9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1.11111E-6 L 0.47257 0.01042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600" y="50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800" decel="100000"/>
                                        <p:tgtEl>
                                          <p:spTgt spid="819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819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819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819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9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9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8.34296E-7 L 0.62222 0.2043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100" y="10200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819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819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819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819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9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9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81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5" grpId="0"/>
      <p:bldP spid="81966" grpId="0"/>
      <p:bldP spid="81967" grpId="0"/>
      <p:bldP spid="81968" grpId="0"/>
      <p:bldP spid="8199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45"/>
          <p:cNvGrpSpPr>
            <a:grpSpLocks/>
          </p:cNvGrpSpPr>
          <p:nvPr/>
        </p:nvGrpSpPr>
        <p:grpSpPr bwMode="auto">
          <a:xfrm>
            <a:off x="708025" y="2420938"/>
            <a:ext cx="3508375" cy="2016125"/>
            <a:chOff x="446" y="1525"/>
            <a:chExt cx="2210" cy="1270"/>
          </a:xfrm>
        </p:grpSpPr>
        <p:sp>
          <p:nvSpPr>
            <p:cNvPr id="19486" name="Rectangle 2"/>
            <p:cNvSpPr>
              <a:spLocks noChangeArrowheads="1"/>
            </p:cNvSpPr>
            <p:nvPr/>
          </p:nvSpPr>
          <p:spPr bwMode="auto">
            <a:xfrm>
              <a:off x="1703" y="1843"/>
              <a:ext cx="317" cy="31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87" name="Rectangle 3"/>
            <p:cNvSpPr>
              <a:spLocks noChangeArrowheads="1"/>
            </p:cNvSpPr>
            <p:nvPr/>
          </p:nvSpPr>
          <p:spPr bwMode="auto">
            <a:xfrm>
              <a:off x="1067" y="1842"/>
              <a:ext cx="317" cy="31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88" name="Rectangle 4"/>
            <p:cNvSpPr>
              <a:spLocks noChangeArrowheads="1"/>
            </p:cNvSpPr>
            <p:nvPr/>
          </p:nvSpPr>
          <p:spPr bwMode="auto">
            <a:xfrm>
              <a:off x="1067" y="1525"/>
              <a:ext cx="317" cy="31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89" name="Rectangle 5"/>
            <p:cNvSpPr>
              <a:spLocks noChangeArrowheads="1"/>
            </p:cNvSpPr>
            <p:nvPr/>
          </p:nvSpPr>
          <p:spPr bwMode="auto">
            <a:xfrm>
              <a:off x="1067" y="2159"/>
              <a:ext cx="317" cy="31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90" name="Rectangle 6"/>
            <p:cNvSpPr>
              <a:spLocks noChangeArrowheads="1"/>
            </p:cNvSpPr>
            <p:nvPr/>
          </p:nvSpPr>
          <p:spPr bwMode="auto">
            <a:xfrm>
              <a:off x="1067" y="2477"/>
              <a:ext cx="317" cy="31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91" name="Rectangle 7"/>
            <p:cNvSpPr>
              <a:spLocks noChangeArrowheads="1"/>
            </p:cNvSpPr>
            <p:nvPr/>
          </p:nvSpPr>
          <p:spPr bwMode="auto">
            <a:xfrm>
              <a:off x="1392" y="1843"/>
              <a:ext cx="317" cy="31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92" name="Rectangle 8"/>
            <p:cNvSpPr>
              <a:spLocks noChangeArrowheads="1"/>
            </p:cNvSpPr>
            <p:nvPr/>
          </p:nvSpPr>
          <p:spPr bwMode="auto">
            <a:xfrm>
              <a:off x="1392" y="2159"/>
              <a:ext cx="317" cy="31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93" name="Rectangle 9"/>
            <p:cNvSpPr>
              <a:spLocks noChangeArrowheads="1"/>
            </p:cNvSpPr>
            <p:nvPr/>
          </p:nvSpPr>
          <p:spPr bwMode="auto">
            <a:xfrm>
              <a:off x="1392" y="2477"/>
              <a:ext cx="317" cy="31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94" name="Rectangle 10"/>
            <p:cNvSpPr>
              <a:spLocks noChangeArrowheads="1"/>
            </p:cNvSpPr>
            <p:nvPr/>
          </p:nvSpPr>
          <p:spPr bwMode="auto">
            <a:xfrm>
              <a:off x="754" y="2477"/>
              <a:ext cx="317" cy="31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95" name="Rectangle 11"/>
            <p:cNvSpPr>
              <a:spLocks noChangeArrowheads="1"/>
            </p:cNvSpPr>
            <p:nvPr/>
          </p:nvSpPr>
          <p:spPr bwMode="auto">
            <a:xfrm>
              <a:off x="754" y="2159"/>
              <a:ext cx="317" cy="31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96" name="Rectangle 12"/>
            <p:cNvSpPr>
              <a:spLocks noChangeArrowheads="1"/>
            </p:cNvSpPr>
            <p:nvPr/>
          </p:nvSpPr>
          <p:spPr bwMode="auto">
            <a:xfrm>
              <a:off x="1703" y="2159"/>
              <a:ext cx="317" cy="31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97" name="Rectangle 13"/>
            <p:cNvSpPr>
              <a:spLocks noChangeArrowheads="1"/>
            </p:cNvSpPr>
            <p:nvPr/>
          </p:nvSpPr>
          <p:spPr bwMode="auto">
            <a:xfrm>
              <a:off x="1703" y="2477"/>
              <a:ext cx="317" cy="31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98" name="Rectangle 14"/>
            <p:cNvSpPr>
              <a:spLocks noChangeArrowheads="1"/>
            </p:cNvSpPr>
            <p:nvPr/>
          </p:nvSpPr>
          <p:spPr bwMode="auto">
            <a:xfrm>
              <a:off x="2014" y="2477"/>
              <a:ext cx="317" cy="31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99" name="Rectangle 15"/>
            <p:cNvSpPr>
              <a:spLocks noChangeArrowheads="1"/>
            </p:cNvSpPr>
            <p:nvPr/>
          </p:nvSpPr>
          <p:spPr bwMode="auto">
            <a:xfrm>
              <a:off x="2014" y="2159"/>
              <a:ext cx="317" cy="31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500" name="Rectangle 16"/>
            <p:cNvSpPr>
              <a:spLocks noChangeArrowheads="1"/>
            </p:cNvSpPr>
            <p:nvPr/>
          </p:nvSpPr>
          <p:spPr bwMode="auto">
            <a:xfrm>
              <a:off x="2339" y="2477"/>
              <a:ext cx="317" cy="31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501" name="Rectangle 17"/>
            <p:cNvSpPr>
              <a:spLocks noChangeArrowheads="1"/>
            </p:cNvSpPr>
            <p:nvPr/>
          </p:nvSpPr>
          <p:spPr bwMode="auto">
            <a:xfrm>
              <a:off x="446" y="2477"/>
              <a:ext cx="317" cy="31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19459" name="Text Box 18"/>
          <p:cNvSpPr txBox="1">
            <a:spLocks noChangeArrowheads="1"/>
          </p:cNvSpPr>
          <p:nvPr/>
        </p:nvSpPr>
        <p:spPr bwMode="auto">
          <a:xfrm>
            <a:off x="1619250" y="4581525"/>
            <a:ext cx="1150938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0">
                <a:latin typeface="Arial" charset="0"/>
              </a:rPr>
              <a:t>Hình S</a:t>
            </a:r>
          </a:p>
        </p:txBody>
      </p:sp>
      <p:sp>
        <p:nvSpPr>
          <p:cNvPr id="19460" name="Text Box 19"/>
          <p:cNvSpPr txBox="1">
            <a:spLocks noChangeArrowheads="1"/>
          </p:cNvSpPr>
          <p:nvPr/>
        </p:nvSpPr>
        <p:spPr bwMode="auto">
          <a:xfrm>
            <a:off x="6300788" y="2852738"/>
            <a:ext cx="1150937" cy="83026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0">
                <a:latin typeface="Arial" charset="0"/>
              </a:rPr>
              <a:t>Hình D</a:t>
            </a:r>
          </a:p>
        </p:txBody>
      </p:sp>
      <p:sp>
        <p:nvSpPr>
          <p:cNvPr id="19461" name="Text Box 20"/>
          <p:cNvSpPr txBox="1">
            <a:spLocks noChangeArrowheads="1"/>
          </p:cNvSpPr>
          <p:nvPr/>
        </p:nvSpPr>
        <p:spPr bwMode="auto">
          <a:xfrm>
            <a:off x="6948488" y="4724400"/>
            <a:ext cx="1150937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0">
                <a:latin typeface="Arial" charset="0"/>
              </a:rPr>
              <a:t>Hình E</a:t>
            </a:r>
          </a:p>
        </p:txBody>
      </p:sp>
      <p:sp>
        <p:nvSpPr>
          <p:cNvPr id="19462" name="Text Box 21"/>
          <p:cNvSpPr txBox="1">
            <a:spLocks noChangeArrowheads="1"/>
          </p:cNvSpPr>
          <p:nvPr/>
        </p:nvSpPr>
        <p:spPr bwMode="auto">
          <a:xfrm>
            <a:off x="6659563" y="6092825"/>
            <a:ext cx="1439862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0">
                <a:latin typeface="Arial" charset="0"/>
              </a:rPr>
              <a:t>Hình H</a:t>
            </a:r>
          </a:p>
        </p:txBody>
      </p:sp>
      <p:sp>
        <p:nvSpPr>
          <p:cNvPr id="19463" name="Text Box 22"/>
          <p:cNvSpPr txBox="1">
            <a:spLocks noChangeArrowheads="1"/>
          </p:cNvSpPr>
          <p:nvPr/>
        </p:nvSpPr>
        <p:spPr bwMode="auto">
          <a:xfrm>
            <a:off x="4211638" y="2133600"/>
            <a:ext cx="1150937" cy="8302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0">
                <a:latin typeface="Arial" charset="0"/>
              </a:rPr>
              <a:t>Hình C</a:t>
            </a:r>
          </a:p>
        </p:txBody>
      </p:sp>
      <p:grpSp>
        <p:nvGrpSpPr>
          <p:cNvPr id="3" name="Group 47"/>
          <p:cNvGrpSpPr>
            <a:grpSpLocks/>
          </p:cNvGrpSpPr>
          <p:nvPr/>
        </p:nvGrpSpPr>
        <p:grpSpPr bwMode="auto">
          <a:xfrm>
            <a:off x="4294188" y="476250"/>
            <a:ext cx="995362" cy="1511300"/>
            <a:chOff x="2705" y="300"/>
            <a:chExt cx="627" cy="952"/>
          </a:xfrm>
        </p:grpSpPr>
        <p:sp>
          <p:nvSpPr>
            <p:cNvPr id="19482" name="Rectangle 26"/>
            <p:cNvSpPr>
              <a:spLocks noChangeArrowheads="1"/>
            </p:cNvSpPr>
            <p:nvPr/>
          </p:nvSpPr>
          <p:spPr bwMode="auto">
            <a:xfrm>
              <a:off x="3015" y="934"/>
              <a:ext cx="317" cy="318"/>
            </a:xfrm>
            <a:prstGeom prst="rect">
              <a:avLst/>
            </a:prstGeom>
            <a:solidFill>
              <a:srgbClr val="FF6600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83" name="Rectangle 24"/>
            <p:cNvSpPr>
              <a:spLocks noChangeArrowheads="1"/>
            </p:cNvSpPr>
            <p:nvPr/>
          </p:nvSpPr>
          <p:spPr bwMode="auto">
            <a:xfrm>
              <a:off x="3015" y="618"/>
              <a:ext cx="317" cy="318"/>
            </a:xfrm>
            <a:prstGeom prst="rect">
              <a:avLst/>
            </a:prstGeom>
            <a:solidFill>
              <a:srgbClr val="FF6600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84" name="Rectangle 25"/>
            <p:cNvSpPr>
              <a:spLocks noChangeArrowheads="1"/>
            </p:cNvSpPr>
            <p:nvPr/>
          </p:nvSpPr>
          <p:spPr bwMode="auto">
            <a:xfrm>
              <a:off x="3015" y="300"/>
              <a:ext cx="317" cy="318"/>
            </a:xfrm>
            <a:prstGeom prst="rect">
              <a:avLst/>
            </a:prstGeom>
            <a:solidFill>
              <a:srgbClr val="FF6600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85" name="Rectangle 27"/>
            <p:cNvSpPr>
              <a:spLocks noChangeArrowheads="1"/>
            </p:cNvSpPr>
            <p:nvPr/>
          </p:nvSpPr>
          <p:spPr bwMode="auto">
            <a:xfrm>
              <a:off x="2705" y="934"/>
              <a:ext cx="317" cy="318"/>
            </a:xfrm>
            <a:prstGeom prst="rect">
              <a:avLst/>
            </a:prstGeom>
            <a:solidFill>
              <a:srgbClr val="FF6600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6443663" y="1700213"/>
            <a:ext cx="1008062" cy="1006475"/>
            <a:chOff x="1156" y="618"/>
            <a:chExt cx="544" cy="634"/>
          </a:xfrm>
        </p:grpSpPr>
        <p:sp>
          <p:nvSpPr>
            <p:cNvPr id="19478" name="Rectangle 29"/>
            <p:cNvSpPr>
              <a:spLocks noChangeArrowheads="1"/>
            </p:cNvSpPr>
            <p:nvPr/>
          </p:nvSpPr>
          <p:spPr bwMode="auto">
            <a:xfrm>
              <a:off x="1428" y="618"/>
              <a:ext cx="272" cy="318"/>
            </a:xfrm>
            <a:prstGeom prst="rect">
              <a:avLst/>
            </a:prstGeom>
            <a:solidFill>
              <a:srgbClr val="00FF00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79" name="Rectangle 30"/>
            <p:cNvSpPr>
              <a:spLocks noChangeArrowheads="1"/>
            </p:cNvSpPr>
            <p:nvPr/>
          </p:nvSpPr>
          <p:spPr bwMode="auto">
            <a:xfrm>
              <a:off x="1156" y="618"/>
              <a:ext cx="272" cy="318"/>
            </a:xfrm>
            <a:prstGeom prst="rect">
              <a:avLst/>
            </a:prstGeom>
            <a:solidFill>
              <a:srgbClr val="00FF00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80" name="Rectangle 31"/>
            <p:cNvSpPr>
              <a:spLocks noChangeArrowheads="1"/>
            </p:cNvSpPr>
            <p:nvPr/>
          </p:nvSpPr>
          <p:spPr bwMode="auto">
            <a:xfrm>
              <a:off x="1156" y="934"/>
              <a:ext cx="272" cy="318"/>
            </a:xfrm>
            <a:prstGeom prst="rect">
              <a:avLst/>
            </a:prstGeom>
            <a:solidFill>
              <a:srgbClr val="00FF00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81" name="Rectangle 32"/>
            <p:cNvSpPr>
              <a:spLocks noChangeArrowheads="1"/>
            </p:cNvSpPr>
            <p:nvPr/>
          </p:nvSpPr>
          <p:spPr bwMode="auto">
            <a:xfrm>
              <a:off x="1428" y="934"/>
              <a:ext cx="272" cy="318"/>
            </a:xfrm>
            <a:prstGeom prst="rect">
              <a:avLst/>
            </a:prstGeom>
            <a:solidFill>
              <a:srgbClr val="00FF00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6804025" y="3644900"/>
            <a:ext cx="1511300" cy="1008063"/>
            <a:chOff x="1428" y="934"/>
            <a:chExt cx="817" cy="636"/>
          </a:xfrm>
        </p:grpSpPr>
        <p:sp>
          <p:nvSpPr>
            <p:cNvPr id="19474" name="Rectangle 34"/>
            <p:cNvSpPr>
              <a:spLocks noChangeArrowheads="1"/>
            </p:cNvSpPr>
            <p:nvPr/>
          </p:nvSpPr>
          <p:spPr bwMode="auto">
            <a:xfrm>
              <a:off x="1428" y="1252"/>
              <a:ext cx="272" cy="318"/>
            </a:xfrm>
            <a:prstGeom prst="rect">
              <a:avLst/>
            </a:prstGeom>
            <a:solidFill>
              <a:srgbClr val="0000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75" name="Rectangle 35"/>
            <p:cNvSpPr>
              <a:spLocks noChangeArrowheads="1"/>
            </p:cNvSpPr>
            <p:nvPr/>
          </p:nvSpPr>
          <p:spPr bwMode="auto">
            <a:xfrm>
              <a:off x="1700" y="1252"/>
              <a:ext cx="273" cy="318"/>
            </a:xfrm>
            <a:prstGeom prst="rect">
              <a:avLst/>
            </a:prstGeom>
            <a:solidFill>
              <a:srgbClr val="0000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76" name="Rectangle 36"/>
            <p:cNvSpPr>
              <a:spLocks noChangeArrowheads="1"/>
            </p:cNvSpPr>
            <p:nvPr/>
          </p:nvSpPr>
          <p:spPr bwMode="auto">
            <a:xfrm>
              <a:off x="1700" y="934"/>
              <a:ext cx="273" cy="318"/>
            </a:xfrm>
            <a:prstGeom prst="rect">
              <a:avLst/>
            </a:prstGeom>
            <a:solidFill>
              <a:srgbClr val="0000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77" name="Rectangle 37"/>
            <p:cNvSpPr>
              <a:spLocks noChangeArrowheads="1"/>
            </p:cNvSpPr>
            <p:nvPr/>
          </p:nvSpPr>
          <p:spPr bwMode="auto">
            <a:xfrm>
              <a:off x="1973" y="1252"/>
              <a:ext cx="272" cy="318"/>
            </a:xfrm>
            <a:prstGeom prst="rect">
              <a:avLst/>
            </a:prstGeom>
            <a:solidFill>
              <a:srgbClr val="0000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6" name="Group 38"/>
          <p:cNvGrpSpPr>
            <a:grpSpLocks/>
          </p:cNvGrpSpPr>
          <p:nvPr/>
        </p:nvGrpSpPr>
        <p:grpSpPr bwMode="auto">
          <a:xfrm>
            <a:off x="6443663" y="5516563"/>
            <a:ext cx="2016125" cy="504825"/>
            <a:chOff x="340" y="1252"/>
            <a:chExt cx="1088" cy="318"/>
          </a:xfrm>
        </p:grpSpPr>
        <p:sp>
          <p:nvSpPr>
            <p:cNvPr id="19470" name="Rectangle 39"/>
            <p:cNvSpPr>
              <a:spLocks noChangeArrowheads="1"/>
            </p:cNvSpPr>
            <p:nvPr/>
          </p:nvSpPr>
          <p:spPr bwMode="auto">
            <a:xfrm>
              <a:off x="883" y="1252"/>
              <a:ext cx="273" cy="318"/>
            </a:xfrm>
            <a:prstGeom prst="rect">
              <a:avLst/>
            </a:prstGeom>
            <a:solidFill>
              <a:srgbClr val="FF00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71" name="Rectangle 40"/>
            <p:cNvSpPr>
              <a:spLocks noChangeArrowheads="1"/>
            </p:cNvSpPr>
            <p:nvPr/>
          </p:nvSpPr>
          <p:spPr bwMode="auto">
            <a:xfrm>
              <a:off x="1156" y="1252"/>
              <a:ext cx="272" cy="318"/>
            </a:xfrm>
            <a:prstGeom prst="rect">
              <a:avLst/>
            </a:prstGeom>
            <a:solidFill>
              <a:srgbClr val="FF00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72" name="Rectangle 41"/>
            <p:cNvSpPr>
              <a:spLocks noChangeArrowheads="1"/>
            </p:cNvSpPr>
            <p:nvPr/>
          </p:nvSpPr>
          <p:spPr bwMode="auto">
            <a:xfrm>
              <a:off x="612" y="1252"/>
              <a:ext cx="273" cy="318"/>
            </a:xfrm>
            <a:prstGeom prst="rect">
              <a:avLst/>
            </a:prstGeom>
            <a:solidFill>
              <a:srgbClr val="FF00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73" name="Rectangle 42"/>
            <p:cNvSpPr>
              <a:spLocks noChangeArrowheads="1"/>
            </p:cNvSpPr>
            <p:nvPr/>
          </p:nvSpPr>
          <p:spPr bwMode="auto">
            <a:xfrm>
              <a:off x="340" y="1252"/>
              <a:ext cx="272" cy="318"/>
            </a:xfrm>
            <a:prstGeom prst="rect">
              <a:avLst/>
            </a:prstGeom>
            <a:solidFill>
              <a:srgbClr val="FF00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88107" name="Text Box 43"/>
          <p:cNvSpPr txBox="1">
            <a:spLocks noChangeArrowheads="1"/>
          </p:cNvSpPr>
          <p:nvPr/>
        </p:nvSpPr>
        <p:spPr bwMode="auto">
          <a:xfrm>
            <a:off x="323850" y="5373688"/>
            <a:ext cx="5689600" cy="835025"/>
          </a:xfrm>
          <a:prstGeom prst="rect">
            <a:avLst/>
          </a:prstGeom>
          <a:solidFill>
            <a:srgbClr val="FFFF00"/>
          </a:solidFill>
          <a:ln w="12700" algn="ctr">
            <a:solidFill>
              <a:srgbClr val="FA060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0">
                <a:latin typeface="Arial" charset="0"/>
              </a:rPr>
              <a:t>Diện tích hình S </a:t>
            </a:r>
            <a:r>
              <a:rPr lang="en-US" i="0" u="sng">
                <a:solidFill>
                  <a:srgbClr val="FA0606"/>
                </a:solidFill>
                <a:latin typeface="Arial" charset="0"/>
              </a:rPr>
              <a:t>bằng tổng</a:t>
            </a:r>
            <a:r>
              <a:rPr lang="en-US" i="0">
                <a:latin typeface="Arial" charset="0"/>
              </a:rPr>
              <a:t> diện tích hình C,hình D,hình E và hình H</a:t>
            </a:r>
          </a:p>
        </p:txBody>
      </p:sp>
      <p:sp>
        <p:nvSpPr>
          <p:cNvPr id="19469" name="Text Box 44"/>
          <p:cNvSpPr txBox="1">
            <a:spLocks noChangeArrowheads="1"/>
          </p:cNvSpPr>
          <p:nvPr/>
        </p:nvSpPr>
        <p:spPr bwMode="auto">
          <a:xfrm>
            <a:off x="479425" y="404813"/>
            <a:ext cx="1293813" cy="46196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 u="sng">
                <a:solidFill>
                  <a:srgbClr val="FF00FF"/>
                </a:solidFill>
                <a:latin typeface="Arial" charset="0"/>
              </a:rPr>
              <a:t>Ví dụ 4: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903 -0.00301 L -0.33785 0.2854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300" y="14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77 0.01201 L -0.46337 0.1800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800" y="8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51 -2.59764E-6 L -0.44827 -0.031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600" y="-1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77 0.00601 L -0.62882 -0.2297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100" y="-11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88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10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124075" y="1484313"/>
            <a:ext cx="5329238" cy="576262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b="1">
                <a:solidFill>
                  <a:srgbClr val="FA0606"/>
                </a:solidFill>
              </a:rPr>
              <a:t>Diện tích của một hình.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1476375" y="333375"/>
            <a:ext cx="6284913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i="0">
              <a:latin typeface="Arial" charset="0"/>
            </a:endParaRP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1116013" y="404813"/>
            <a:ext cx="6624637" cy="46196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0" u="sng">
                <a:solidFill>
                  <a:srgbClr val="3333FF"/>
                </a:solidFill>
                <a:latin typeface="Arial" charset="0"/>
              </a:rPr>
              <a:t>Toán (tiết 139)</a:t>
            </a:r>
          </a:p>
        </p:txBody>
      </p:sp>
      <p:sp>
        <p:nvSpPr>
          <p:cNvPr id="109573" name="Text Box 5"/>
          <p:cNvSpPr txBox="1">
            <a:spLocks noChangeArrowheads="1"/>
          </p:cNvSpPr>
          <p:nvPr/>
        </p:nvSpPr>
        <p:spPr bwMode="auto">
          <a:xfrm>
            <a:off x="601663" y="2636838"/>
            <a:ext cx="7991475" cy="1200150"/>
          </a:xfrm>
          <a:prstGeom prst="rect">
            <a:avLst/>
          </a:prstGeom>
          <a:solidFill>
            <a:srgbClr val="FFFF99"/>
          </a:solidFill>
          <a:ln w="12700" algn="ctr">
            <a:solidFill>
              <a:srgbClr val="FA060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3600" i="0">
                <a:solidFill>
                  <a:srgbClr val="3333FF"/>
                </a:solidFill>
                <a:latin typeface="Arial" charset="0"/>
              </a:rPr>
              <a:t>Hãy nêu và so sánh diện tích một số </a:t>
            </a:r>
            <a:r>
              <a:rPr lang="vi-VN" sz="3600" i="0">
                <a:solidFill>
                  <a:srgbClr val="3333FF"/>
                </a:solidFill>
                <a:latin typeface="Arial" charset="0"/>
              </a:rPr>
              <a:t>đ</a:t>
            </a:r>
            <a:r>
              <a:rPr lang="en-US" sz="3600" i="0">
                <a:solidFill>
                  <a:srgbClr val="3333FF"/>
                </a:solidFill>
                <a:latin typeface="Arial" charset="0"/>
              </a:rPr>
              <a:t>ồ vật trong lớp và </a:t>
            </a:r>
            <a:r>
              <a:rPr lang="vi-VN" sz="3600" i="0">
                <a:solidFill>
                  <a:srgbClr val="3333FF"/>
                </a:solidFill>
                <a:latin typeface="Arial" charset="0"/>
              </a:rPr>
              <a:t>đ</a:t>
            </a:r>
            <a:r>
              <a:rPr lang="en-US" sz="3600" i="0">
                <a:solidFill>
                  <a:srgbClr val="3333FF"/>
                </a:solidFill>
                <a:latin typeface="Arial" charset="0"/>
              </a:rPr>
              <a:t>ời sống.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40"/>
                            </p:stCondLst>
                            <p:childTnLst>
                              <p:par>
                                <p:cTn id="11" presetID="21" presetClass="emph" presetSubtype="0" repeatCount="10000" fill="remove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2" dur="2000" fill="hold"/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2000" fill="hold"/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2000" fill="hold"/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3" grpId="0" animBg="1"/>
      <p:bldP spid="109573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13" descr="TULIPS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99313" y="3500438"/>
            <a:ext cx="1944687" cy="270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9091" name="Line 3"/>
          <p:cNvSpPr>
            <a:spLocks noChangeShapeType="1"/>
          </p:cNvSpPr>
          <p:nvPr/>
        </p:nvSpPr>
        <p:spPr bwMode="auto">
          <a:xfrm>
            <a:off x="1763713" y="1773238"/>
            <a:ext cx="4895850" cy="0"/>
          </a:xfrm>
          <a:prstGeom prst="line">
            <a:avLst/>
          </a:prstGeom>
          <a:noFill/>
          <a:ln w="95250" cmpd="tri">
            <a:solidFill>
              <a:srgbClr val="3399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9093" name="Text Box 5"/>
          <p:cNvSpPr txBox="1">
            <a:spLocks noChangeArrowheads="1"/>
          </p:cNvSpPr>
          <p:nvPr/>
        </p:nvSpPr>
        <p:spPr bwMode="auto">
          <a:xfrm>
            <a:off x="1835150" y="981075"/>
            <a:ext cx="5329238" cy="7620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i="0">
                <a:solidFill>
                  <a:srgbClr val="FB05D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Luyện tập</a:t>
            </a:r>
          </a:p>
        </p:txBody>
      </p:sp>
      <p:pic>
        <p:nvPicPr>
          <p:cNvPr id="21509" name="Picture 7" descr="TULIPS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47813" y="4870450"/>
            <a:ext cx="1512887" cy="198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0" name="Picture 8" descr="TULIPS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6463" y="5805488"/>
            <a:ext cx="1079500" cy="105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1" name="Picture 10" descr="TULIPS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1863" y="3716338"/>
            <a:ext cx="1511300" cy="1411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2" name="Picture 12" descr="TULIPS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51500" y="5157788"/>
            <a:ext cx="1944688" cy="170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3" name="Picture 11" descr="TULIPS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4005263"/>
            <a:ext cx="1511300" cy="177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4" name="Picture 9" descr="TULIPS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43213" y="4005263"/>
            <a:ext cx="1944687" cy="285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5" name="Picture 6" descr="TULIPS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997200"/>
            <a:ext cx="1944688" cy="386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6" name="Picture 14" descr="ho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0825" y="1052513"/>
            <a:ext cx="1873250" cy="237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7" name="Picture 15" descr="TULIPS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40650" y="2420938"/>
            <a:ext cx="1403350" cy="1411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8" name="Picture 16" descr="TULIPS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19925" y="1412875"/>
            <a:ext cx="1223963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9" name="Picture 17" descr="ho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1844675"/>
            <a:ext cx="2951163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9107" name="Truonglangtoi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8172450" y="623728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21" name="Picture 20" descr="HINH02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908175" y="2492375"/>
            <a:ext cx="3024188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22" name="Picture 21" descr="46_688638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692275" y="4365625"/>
            <a:ext cx="863600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23" name="Picture 22" descr="46_688638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235825" y="2708275"/>
            <a:ext cx="574675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24" name="Picture 23" descr="46_688638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101013" y="1916113"/>
            <a:ext cx="5746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25" name="Text Box 3"/>
          <p:cNvSpPr txBox="1">
            <a:spLocks noChangeArrowheads="1"/>
          </p:cNvSpPr>
          <p:nvPr/>
        </p:nvSpPr>
        <p:spPr bwMode="auto">
          <a:xfrm>
            <a:off x="1476375" y="333375"/>
            <a:ext cx="6284913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i="0">
              <a:latin typeface="Arial" charset="0"/>
            </a:endParaRPr>
          </a:p>
        </p:txBody>
      </p:sp>
      <p:sp>
        <p:nvSpPr>
          <p:cNvPr id="21526" name="Rectangle 23"/>
          <p:cNvSpPr>
            <a:spLocks noChangeArrowheads="1"/>
          </p:cNvSpPr>
          <p:nvPr/>
        </p:nvSpPr>
        <p:spPr bwMode="auto">
          <a:xfrm>
            <a:off x="1476375" y="188913"/>
            <a:ext cx="6111875" cy="46196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0" u="sng">
                <a:solidFill>
                  <a:srgbClr val="3333FF"/>
                </a:solidFill>
                <a:latin typeface="Arial" charset="0"/>
              </a:rPr>
              <a:t>Toán (tiết 139)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9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9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9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4" presetClass="emph" presetSubtype="0" repeatCount="indefinite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1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5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7" dur="240667" fill="hold"/>
                                        <p:tgtEl>
                                          <p:spTgt spid="8910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9107"/>
                </p:tgtEl>
              </p:cMediaNode>
            </p:audio>
          </p:childTnLst>
        </p:cTn>
      </p:par>
    </p:tnLst>
    <p:bldLst>
      <p:bldP spid="89091" grpId="0" animBg="1"/>
      <p:bldP spid="8909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404813"/>
            <a:ext cx="6870700" cy="503237"/>
          </a:xfrm>
        </p:spPr>
        <p:txBody>
          <a:bodyPr/>
          <a:lstStyle/>
          <a:p>
            <a:pPr eaLnBrk="1" hangingPunct="1"/>
            <a:r>
              <a:rPr lang="en-US" sz="2400">
                <a:latin typeface="Arial" charset="0"/>
              </a:rPr>
              <a:t>    </a:t>
            </a:r>
            <a:r>
              <a:rPr lang="en-US" sz="2400" b="1">
                <a:solidFill>
                  <a:schemeClr val="folHlink"/>
                </a:solidFill>
                <a:latin typeface="Arial" charset="0"/>
              </a:rPr>
              <a:t>Câu nào </a:t>
            </a:r>
            <a:r>
              <a:rPr lang="vi-VN" sz="2400" b="1" u="sng">
                <a:solidFill>
                  <a:schemeClr val="folHlink"/>
                </a:solidFill>
                <a:latin typeface="Arial" charset="0"/>
              </a:rPr>
              <a:t>đ</a:t>
            </a:r>
            <a:r>
              <a:rPr lang="en-US" sz="2400" b="1" u="sng">
                <a:solidFill>
                  <a:schemeClr val="folHlink"/>
                </a:solidFill>
                <a:latin typeface="Arial" charset="0"/>
              </a:rPr>
              <a:t>úng</a:t>
            </a:r>
            <a:r>
              <a:rPr lang="en-US" sz="2400" b="1">
                <a:solidFill>
                  <a:schemeClr val="folHlink"/>
                </a:solidFill>
                <a:latin typeface="Arial" charset="0"/>
              </a:rPr>
              <a:t>, câu nào </a:t>
            </a:r>
            <a:r>
              <a:rPr lang="en-US" sz="2400" b="1" u="sng">
                <a:solidFill>
                  <a:schemeClr val="folHlink"/>
                </a:solidFill>
                <a:latin typeface="Arial" charset="0"/>
              </a:rPr>
              <a:t>sai</a:t>
            </a:r>
            <a:r>
              <a:rPr lang="en-US" sz="2400" b="1">
                <a:solidFill>
                  <a:schemeClr val="folHlink"/>
                </a:solidFill>
                <a:latin typeface="Arial" charset="0"/>
              </a:rPr>
              <a:t>?</a:t>
            </a:r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981075"/>
            <a:ext cx="4103687" cy="2519363"/>
          </a:xfrm>
        </p:spPr>
        <p:txBody>
          <a:bodyPr/>
          <a:lstStyle/>
          <a:p>
            <a:pPr marL="533400" indent="-533400" eaLnBrk="1" hangingPunct="1">
              <a:lnSpc>
                <a:spcPct val="80000"/>
              </a:lnSpc>
              <a:buFontTx/>
              <a:buAutoNum type="alphaLcParenR"/>
            </a:pPr>
            <a:r>
              <a:rPr lang="en-US" sz="2000">
                <a:latin typeface="Arial" charset="0"/>
              </a:rPr>
              <a:t>Diện tích hình tam giác ABC </a:t>
            </a:r>
            <a:r>
              <a:rPr lang="en-US" sz="2000">
                <a:solidFill>
                  <a:srgbClr val="FF0000"/>
                </a:solidFill>
                <a:latin typeface="Arial" charset="0"/>
              </a:rPr>
              <a:t>lớn h</a:t>
            </a:r>
            <a:r>
              <a:rPr lang="vi-VN" sz="2000">
                <a:solidFill>
                  <a:srgbClr val="FF0000"/>
                </a:solidFill>
                <a:latin typeface="Arial" charset="0"/>
              </a:rPr>
              <a:t>ơ</a:t>
            </a:r>
            <a:r>
              <a:rPr lang="en-US" sz="2000">
                <a:solidFill>
                  <a:srgbClr val="FF0000"/>
                </a:solidFill>
                <a:latin typeface="Arial" charset="0"/>
              </a:rPr>
              <a:t>n</a:t>
            </a:r>
            <a:r>
              <a:rPr lang="en-US" sz="2000">
                <a:latin typeface="Arial" charset="0"/>
              </a:rPr>
              <a:t> diện tích hình tứ giác ABCD.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lphaLcParenR"/>
            </a:pPr>
            <a:r>
              <a:rPr lang="en-US" sz="2000">
                <a:latin typeface="Arial" charset="0"/>
              </a:rPr>
              <a:t>Diện tích hình tam giác ABC </a:t>
            </a:r>
            <a:r>
              <a:rPr lang="en-US" sz="2000">
                <a:solidFill>
                  <a:srgbClr val="FF0000"/>
                </a:solidFill>
                <a:latin typeface="Arial" charset="0"/>
              </a:rPr>
              <a:t>bé h</a:t>
            </a:r>
            <a:r>
              <a:rPr lang="vi-VN" sz="2000">
                <a:solidFill>
                  <a:srgbClr val="FF0000"/>
                </a:solidFill>
                <a:latin typeface="Arial" charset="0"/>
              </a:rPr>
              <a:t>ơ</a:t>
            </a:r>
            <a:r>
              <a:rPr lang="en-US" sz="2000">
                <a:solidFill>
                  <a:srgbClr val="FF0000"/>
                </a:solidFill>
                <a:latin typeface="Arial" charset="0"/>
              </a:rPr>
              <a:t>n</a:t>
            </a:r>
            <a:r>
              <a:rPr lang="en-US" sz="2000">
                <a:latin typeface="Arial" charset="0"/>
              </a:rPr>
              <a:t> diện tích hình tứ giác ABCD.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lphaLcParenR"/>
            </a:pPr>
            <a:r>
              <a:rPr lang="en-US" sz="2000">
                <a:latin typeface="Arial" charset="0"/>
              </a:rPr>
              <a:t>Diện tích hình tam giác ABC</a:t>
            </a:r>
            <a:r>
              <a:rPr lang="en-US" sz="2000">
                <a:solidFill>
                  <a:srgbClr val="FF0000"/>
                </a:solidFill>
                <a:latin typeface="Arial" charset="0"/>
              </a:rPr>
              <a:t> bằng</a:t>
            </a:r>
            <a:r>
              <a:rPr lang="en-US" sz="2000">
                <a:latin typeface="Arial" charset="0"/>
              </a:rPr>
              <a:t> diện tích hình tứ giác ABCD.</a:t>
            </a:r>
          </a:p>
        </p:txBody>
      </p:sp>
      <p:grpSp>
        <p:nvGrpSpPr>
          <p:cNvPr id="22532" name="Group 7"/>
          <p:cNvGrpSpPr>
            <a:grpSpLocks noChangeAspect="1"/>
          </p:cNvGrpSpPr>
          <p:nvPr/>
        </p:nvGrpSpPr>
        <p:grpSpPr bwMode="auto">
          <a:xfrm>
            <a:off x="3492500" y="3429000"/>
            <a:ext cx="4137025" cy="2987675"/>
            <a:chOff x="3093" y="11003"/>
            <a:chExt cx="5437" cy="4032"/>
          </a:xfrm>
        </p:grpSpPr>
        <p:sp>
          <p:nvSpPr>
            <p:cNvPr id="22553" name="AutoShape 8"/>
            <p:cNvSpPr>
              <a:spLocks noChangeAspect="1" noChangeArrowheads="1"/>
            </p:cNvSpPr>
            <p:nvPr/>
          </p:nvSpPr>
          <p:spPr bwMode="auto">
            <a:xfrm>
              <a:off x="3093" y="11003"/>
              <a:ext cx="5437" cy="403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2554" name="AutoShape 9"/>
            <p:cNvSpPr>
              <a:spLocks noChangeArrowheads="1"/>
            </p:cNvSpPr>
            <p:nvPr/>
          </p:nvSpPr>
          <p:spPr bwMode="auto">
            <a:xfrm>
              <a:off x="3124" y="11018"/>
              <a:ext cx="5375" cy="2469"/>
            </a:xfrm>
            <a:prstGeom prst="triangle">
              <a:avLst>
                <a:gd name="adj" fmla="val 27185"/>
              </a:avLst>
            </a:prstGeom>
            <a:solidFill>
              <a:srgbClr val="FF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2555" name="AutoShape 10"/>
            <p:cNvSpPr>
              <a:spLocks noChangeArrowheads="1"/>
            </p:cNvSpPr>
            <p:nvPr/>
          </p:nvSpPr>
          <p:spPr bwMode="auto">
            <a:xfrm>
              <a:off x="3124" y="13487"/>
              <a:ext cx="5375" cy="1542"/>
            </a:xfrm>
            <a:prstGeom prst="flowChartMerge">
              <a:avLst/>
            </a:prstGeom>
            <a:solidFill>
              <a:srgbClr val="FF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2533" name="Text Box 12"/>
          <p:cNvSpPr txBox="1">
            <a:spLocks noChangeArrowheads="1"/>
          </p:cNvSpPr>
          <p:nvPr/>
        </p:nvSpPr>
        <p:spPr bwMode="auto">
          <a:xfrm>
            <a:off x="3059113" y="5157788"/>
            <a:ext cx="409575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latin typeface="Arial" charset="0"/>
              </a:rPr>
              <a:t>A</a:t>
            </a:r>
          </a:p>
        </p:txBody>
      </p:sp>
      <p:sp>
        <p:nvSpPr>
          <p:cNvPr id="22534" name="Text Box 13"/>
          <p:cNvSpPr txBox="1">
            <a:spLocks noChangeArrowheads="1"/>
          </p:cNvSpPr>
          <p:nvPr/>
        </p:nvSpPr>
        <p:spPr bwMode="auto">
          <a:xfrm>
            <a:off x="4405313" y="2997200"/>
            <a:ext cx="407987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latin typeface="Arial" charset="0"/>
              </a:rPr>
              <a:t>B</a:t>
            </a:r>
          </a:p>
        </p:txBody>
      </p:sp>
      <p:sp>
        <p:nvSpPr>
          <p:cNvPr id="22535" name="Text Box 14"/>
          <p:cNvSpPr txBox="1">
            <a:spLocks noChangeArrowheads="1"/>
          </p:cNvSpPr>
          <p:nvPr/>
        </p:nvSpPr>
        <p:spPr bwMode="auto">
          <a:xfrm>
            <a:off x="7604125" y="5229225"/>
            <a:ext cx="407988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latin typeface="Arial" charset="0"/>
              </a:rPr>
              <a:t>C</a:t>
            </a:r>
          </a:p>
        </p:txBody>
      </p:sp>
      <p:sp>
        <p:nvSpPr>
          <p:cNvPr id="22536" name="Text Box 15"/>
          <p:cNvSpPr txBox="1">
            <a:spLocks noChangeArrowheads="1"/>
          </p:cNvSpPr>
          <p:nvPr/>
        </p:nvSpPr>
        <p:spPr bwMode="auto">
          <a:xfrm>
            <a:off x="5364163" y="6400800"/>
            <a:ext cx="358775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i="0">
                <a:latin typeface="Arial" charset="0"/>
              </a:rPr>
              <a:t>D</a:t>
            </a:r>
          </a:p>
        </p:txBody>
      </p:sp>
      <p:sp>
        <p:nvSpPr>
          <p:cNvPr id="22537" name="WordArt 16"/>
          <p:cNvSpPr>
            <a:spLocks noChangeArrowheads="1" noChangeShapeType="1" noTextEdit="1"/>
          </p:cNvSpPr>
          <p:nvPr/>
        </p:nvSpPr>
        <p:spPr bwMode="auto">
          <a:xfrm>
            <a:off x="539750" y="404813"/>
            <a:ext cx="503238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1</a:t>
            </a:r>
          </a:p>
        </p:txBody>
      </p:sp>
      <p:sp>
        <p:nvSpPr>
          <p:cNvPr id="37907" name="Text Box 19"/>
          <p:cNvSpPr txBox="1">
            <a:spLocks noChangeArrowheads="1"/>
          </p:cNvSpPr>
          <p:nvPr/>
        </p:nvSpPr>
        <p:spPr bwMode="auto">
          <a:xfrm>
            <a:off x="5003800" y="1196975"/>
            <a:ext cx="1008063" cy="469900"/>
          </a:xfrm>
          <a:prstGeom prst="rect">
            <a:avLst/>
          </a:prstGeom>
          <a:noFill/>
          <a:ln w="12700" algn="ctr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0">
                <a:solidFill>
                  <a:srgbClr val="0000FF"/>
                </a:solidFill>
                <a:latin typeface="Arial" charset="0"/>
              </a:rPr>
              <a:t>Sai</a:t>
            </a:r>
          </a:p>
        </p:txBody>
      </p:sp>
      <p:sp>
        <p:nvSpPr>
          <p:cNvPr id="37908" name="Text Box 20"/>
          <p:cNvSpPr txBox="1">
            <a:spLocks noChangeArrowheads="1"/>
          </p:cNvSpPr>
          <p:nvPr/>
        </p:nvSpPr>
        <p:spPr bwMode="auto">
          <a:xfrm>
            <a:off x="5003800" y="2708275"/>
            <a:ext cx="1008063" cy="469900"/>
          </a:xfrm>
          <a:prstGeom prst="rect">
            <a:avLst/>
          </a:prstGeom>
          <a:noFill/>
          <a:ln w="12700" algn="ctr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0">
                <a:solidFill>
                  <a:srgbClr val="0000FF"/>
                </a:solidFill>
                <a:latin typeface="Arial" charset="0"/>
              </a:rPr>
              <a:t>Sai</a:t>
            </a:r>
          </a:p>
        </p:txBody>
      </p:sp>
      <p:grpSp>
        <p:nvGrpSpPr>
          <p:cNvPr id="3" name="Group 25"/>
          <p:cNvGrpSpPr>
            <a:grpSpLocks noChangeAspect="1"/>
          </p:cNvGrpSpPr>
          <p:nvPr/>
        </p:nvGrpSpPr>
        <p:grpSpPr bwMode="auto">
          <a:xfrm>
            <a:off x="3460750" y="3419475"/>
            <a:ext cx="4210050" cy="1943100"/>
            <a:chOff x="3045" y="11003"/>
            <a:chExt cx="5533" cy="2622"/>
          </a:xfrm>
        </p:grpSpPr>
        <p:sp>
          <p:nvSpPr>
            <p:cNvPr id="22551" name="AutoShape 26"/>
            <p:cNvSpPr>
              <a:spLocks noChangeAspect="1" noChangeArrowheads="1"/>
            </p:cNvSpPr>
            <p:nvPr/>
          </p:nvSpPr>
          <p:spPr bwMode="auto">
            <a:xfrm>
              <a:off x="3045" y="11003"/>
              <a:ext cx="5533" cy="26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2552" name="AutoShape 27"/>
            <p:cNvSpPr>
              <a:spLocks noChangeArrowheads="1"/>
            </p:cNvSpPr>
            <p:nvPr/>
          </p:nvSpPr>
          <p:spPr bwMode="auto">
            <a:xfrm>
              <a:off x="3124" y="11018"/>
              <a:ext cx="5375" cy="2469"/>
            </a:xfrm>
            <a:prstGeom prst="triangle">
              <a:avLst>
                <a:gd name="adj" fmla="val 27185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2541" name="Text Box 28"/>
          <p:cNvSpPr txBox="1">
            <a:spLocks noChangeArrowheads="1"/>
          </p:cNvSpPr>
          <p:nvPr/>
        </p:nvSpPr>
        <p:spPr bwMode="auto">
          <a:xfrm>
            <a:off x="5003800" y="1196975"/>
            <a:ext cx="1008063" cy="46990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i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22542" name="Text Box 29"/>
          <p:cNvSpPr txBox="1">
            <a:spLocks noChangeArrowheads="1"/>
          </p:cNvSpPr>
          <p:nvPr/>
        </p:nvSpPr>
        <p:spPr bwMode="auto">
          <a:xfrm>
            <a:off x="5003800" y="1916113"/>
            <a:ext cx="1008063" cy="46990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i="0">
              <a:solidFill>
                <a:srgbClr val="FA0606"/>
              </a:solidFill>
              <a:latin typeface="Arial" charset="0"/>
            </a:endParaRPr>
          </a:p>
        </p:txBody>
      </p:sp>
      <p:sp>
        <p:nvSpPr>
          <p:cNvPr id="22543" name="Text Box 30"/>
          <p:cNvSpPr txBox="1">
            <a:spLocks noChangeArrowheads="1"/>
          </p:cNvSpPr>
          <p:nvPr/>
        </p:nvSpPr>
        <p:spPr bwMode="auto">
          <a:xfrm>
            <a:off x="5003800" y="2708275"/>
            <a:ext cx="1008063" cy="46990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i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37906" name="Text Box 18"/>
          <p:cNvSpPr txBox="1">
            <a:spLocks noChangeArrowheads="1"/>
          </p:cNvSpPr>
          <p:nvPr/>
        </p:nvSpPr>
        <p:spPr bwMode="auto">
          <a:xfrm>
            <a:off x="5022850" y="1916113"/>
            <a:ext cx="969963" cy="461962"/>
          </a:xfrm>
          <a:prstGeom prst="rect">
            <a:avLst/>
          </a:prstGeom>
          <a:solidFill>
            <a:srgbClr val="FFFF99"/>
          </a:solidFill>
          <a:ln w="12700" algn="ctr">
            <a:solidFill>
              <a:srgbClr val="0000FF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solidFill>
                  <a:schemeClr val="hlink"/>
                </a:solidFill>
                <a:latin typeface="Arial" charset="0"/>
              </a:rPr>
              <a:t>Đúng</a:t>
            </a:r>
          </a:p>
        </p:txBody>
      </p:sp>
      <p:pic>
        <p:nvPicPr>
          <p:cNvPr id="37921" name="j0212955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j0214098.wav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8101013" y="616585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2546" name="Group 34"/>
          <p:cNvGrpSpPr>
            <a:grpSpLocks/>
          </p:cNvGrpSpPr>
          <p:nvPr/>
        </p:nvGrpSpPr>
        <p:grpSpPr bwMode="auto">
          <a:xfrm>
            <a:off x="0" y="3429000"/>
            <a:ext cx="2362200" cy="2590800"/>
            <a:chOff x="336" y="960"/>
            <a:chExt cx="1824" cy="1536"/>
          </a:xfrm>
        </p:grpSpPr>
        <p:pic>
          <p:nvPicPr>
            <p:cNvPr id="22547" name="Picture 35" descr="AG00317_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36" y="1296"/>
              <a:ext cx="960" cy="1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22548" name="Group 36"/>
            <p:cNvGrpSpPr>
              <a:grpSpLocks/>
            </p:cNvGrpSpPr>
            <p:nvPr/>
          </p:nvGrpSpPr>
          <p:grpSpPr bwMode="auto">
            <a:xfrm>
              <a:off x="1056" y="960"/>
              <a:ext cx="1104" cy="672"/>
              <a:chOff x="3258" y="2574"/>
              <a:chExt cx="1104" cy="672"/>
            </a:xfrm>
          </p:grpSpPr>
          <p:sp>
            <p:nvSpPr>
              <p:cNvPr id="22549" name="AutoShape 37"/>
              <p:cNvSpPr>
                <a:spLocks noChangeArrowheads="1"/>
              </p:cNvSpPr>
              <p:nvPr/>
            </p:nvSpPr>
            <p:spPr bwMode="auto">
              <a:xfrm>
                <a:off x="3258" y="2610"/>
                <a:ext cx="1104" cy="576"/>
              </a:xfrm>
              <a:prstGeom prst="wedgeEllipseCallout">
                <a:avLst>
                  <a:gd name="adj1" fmla="val -43750"/>
                  <a:gd name="adj2" fmla="val 70000"/>
                </a:avLst>
              </a:prstGeom>
              <a:solidFill>
                <a:srgbClr val="FFCCFF"/>
              </a:solidFill>
              <a:ln w="28575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 eaLnBrk="1" hangingPunct="1"/>
                <a:endParaRPr lang="en-US" b="0" i="0">
                  <a:latin typeface="Arial" charset="0"/>
                  <a:cs typeface="Arial" charset="0"/>
                </a:endParaRPr>
              </a:p>
            </p:txBody>
          </p:sp>
          <p:pic>
            <p:nvPicPr>
              <p:cNvPr id="22550" name="Picture 38" descr="TBFAQ"/>
              <p:cNvPicPr>
                <a:picLocks noChangeAspect="1" noChangeArrowheads="1" noCrop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3525" y="2574"/>
                <a:ext cx="576" cy="6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8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8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3790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7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37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600" decel="100000"/>
                                        <p:tgtEl>
                                          <p:spTgt spid="379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600" decel="100000" fill="hold"/>
                                        <p:tgtEl>
                                          <p:spTgt spid="379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00" decel="100000" fill="hold"/>
                                        <p:tgtEl>
                                          <p:spTgt spid="379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00" decel="100000" fill="hold"/>
                                        <p:tgtEl>
                                          <p:spTgt spid="379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79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79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42" dur="1000" fill="hold"/>
                                        <p:tgtEl>
                                          <p:spTgt spid="379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1000" fill="hold"/>
                                        <p:tgtEl>
                                          <p:spTgt spid="379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1000" fill="hold"/>
                                        <p:tgtEl>
                                          <p:spTgt spid="3790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5" dur="1000" fill="hold"/>
                                        <p:tgtEl>
                                          <p:spTgt spid="379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8" dur="4745" fill="hold"/>
                                        <p:tgtEl>
                                          <p:spTgt spid="3792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4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7921"/>
                </p:tgtEl>
              </p:cMediaNode>
            </p:audio>
          </p:childTnLst>
        </p:cTn>
      </p:par>
    </p:tnLst>
    <p:bldLst>
      <p:bldP spid="37893" grpId="0" build="p"/>
      <p:bldP spid="37907" grpId="0" animBg="1"/>
      <p:bldP spid="37906" grpId="0" animBg="1"/>
      <p:bldP spid="3790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3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954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1" name="WordArt 5"/>
          <p:cNvSpPr>
            <a:spLocks noChangeArrowheads="1" noChangeShapeType="1" noTextEdit="1"/>
          </p:cNvSpPr>
          <p:nvPr/>
        </p:nvSpPr>
        <p:spPr bwMode="auto">
          <a:xfrm>
            <a:off x="3200400" y="1143000"/>
            <a:ext cx="3228975" cy="381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en-US" sz="3600" kern="10" dirty="0">
                <a:ln w="9525">
                  <a:solidFill>
                    <a:srgbClr val="333333"/>
                  </a:solidFill>
                  <a:round/>
                  <a:headEnd/>
                  <a:tailEnd/>
                </a:ln>
                <a:solidFill>
                  <a:srgbClr val="333399"/>
                </a:solidFill>
                <a:effectLst>
                  <a:outerShdw dist="53882" dir="2700000" algn="ctr" rotWithShape="0">
                    <a:srgbClr val="9999FF"/>
                  </a:outerShdw>
                </a:effectLst>
                <a:latin typeface="Arial"/>
                <a:cs typeface="Arial"/>
              </a:rPr>
              <a:t>KHỞI ĐỘNG</a:t>
            </a:r>
          </a:p>
        </p:txBody>
      </p:sp>
      <p:pic>
        <p:nvPicPr>
          <p:cNvPr id="6148" name="Picture 7" descr="9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4114800"/>
            <a:ext cx="9906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9" name="Oval 8"/>
          <p:cNvSpPr>
            <a:spLocks noChangeArrowheads="1"/>
          </p:cNvSpPr>
          <p:nvPr/>
        </p:nvSpPr>
        <p:spPr bwMode="auto">
          <a:xfrm>
            <a:off x="2916238" y="1916113"/>
            <a:ext cx="3527425" cy="865187"/>
          </a:xfrm>
          <a:prstGeom prst="ellipse">
            <a:avLst/>
          </a:prstGeom>
          <a:solidFill>
            <a:srgbClr val="00CCFF"/>
          </a:solidFill>
          <a:ln w="12700" algn="ctr">
            <a:solidFill>
              <a:srgbClr val="00FF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600">
                <a:latin typeface="Arial" charset="0"/>
              </a:rPr>
              <a:t>Tìm x</a:t>
            </a:r>
          </a:p>
        </p:txBody>
      </p:sp>
      <p:sp>
        <p:nvSpPr>
          <p:cNvPr id="6150" name="Rectangle 9"/>
          <p:cNvSpPr>
            <a:spLocks noChangeArrowheads="1"/>
          </p:cNvSpPr>
          <p:nvPr/>
        </p:nvSpPr>
        <p:spPr bwMode="auto">
          <a:xfrm>
            <a:off x="2339975" y="3284538"/>
            <a:ext cx="3311525" cy="865187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>
                <a:latin typeface="Arial" charset="0"/>
              </a:rPr>
              <a:t>X + 1536 = 6924</a:t>
            </a:r>
          </a:p>
        </p:txBody>
      </p:sp>
      <p:sp>
        <p:nvSpPr>
          <p:cNvPr id="6151" name="Rectangle 10"/>
          <p:cNvSpPr>
            <a:spLocks noChangeArrowheads="1"/>
          </p:cNvSpPr>
          <p:nvPr/>
        </p:nvSpPr>
        <p:spPr bwMode="auto">
          <a:xfrm>
            <a:off x="2339975" y="4581525"/>
            <a:ext cx="3311525" cy="935038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>
                <a:latin typeface="Arial" charset="0"/>
              </a:rPr>
              <a:t>X x 2 = 2826</a:t>
            </a:r>
          </a:p>
        </p:txBody>
      </p:sp>
      <p:sp>
        <p:nvSpPr>
          <p:cNvPr id="6152" name="Rectangle 11"/>
          <p:cNvSpPr>
            <a:spLocks noChangeArrowheads="1"/>
          </p:cNvSpPr>
          <p:nvPr/>
        </p:nvSpPr>
        <p:spPr bwMode="auto">
          <a:xfrm>
            <a:off x="6156325" y="3644900"/>
            <a:ext cx="2665413" cy="1079500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>
                <a:latin typeface="Arial" charset="0"/>
              </a:rPr>
              <a:t>X : 3 = 1628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92" decel="100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192" decel="100000"/>
                                        <p:tgtEl>
                                          <p:spTgt spid="2458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192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192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04813"/>
            <a:ext cx="6870700" cy="503237"/>
          </a:xfrm>
        </p:spPr>
        <p:txBody>
          <a:bodyPr/>
          <a:lstStyle/>
          <a:p>
            <a:pPr eaLnBrk="1" hangingPunct="1"/>
            <a:r>
              <a:rPr lang="en-US" sz="2400">
                <a:latin typeface="Arial" charset="0"/>
              </a:rPr>
              <a:t>    </a:t>
            </a:r>
            <a:endParaRPr lang="en-US" sz="2400" b="1">
              <a:solidFill>
                <a:schemeClr val="folHlink"/>
              </a:solidFill>
              <a:latin typeface="Arial" charset="0"/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476375" y="-315913"/>
            <a:ext cx="6697663" cy="2908301"/>
          </a:xfrm>
          <a:noFill/>
        </p:spPr>
        <p:txBody>
          <a:bodyPr/>
          <a:lstStyle/>
          <a:p>
            <a:pPr marL="533400" indent="-533400" eaLnBrk="1" hangingPunct="1">
              <a:buFontTx/>
              <a:buNone/>
            </a:pPr>
            <a:endParaRPr lang="en-US">
              <a:latin typeface="Arial" charset="0"/>
            </a:endParaRPr>
          </a:p>
          <a:p>
            <a:pPr marL="533400" indent="-533400" eaLnBrk="1" hangingPunct="1">
              <a:buFontTx/>
              <a:buAutoNum type="alphaLcParenR"/>
            </a:pPr>
            <a:r>
              <a:rPr lang="en-US" b="1">
                <a:solidFill>
                  <a:schemeClr val="folHlink"/>
                </a:solidFill>
                <a:latin typeface="Arial" charset="0"/>
              </a:rPr>
              <a:t>Hình P gồm bao nhiêu ôvuông? Hình Q gồm bao nhiêu ô vuông?</a:t>
            </a:r>
          </a:p>
          <a:p>
            <a:pPr marL="533400" indent="-533400" eaLnBrk="1" hangingPunct="1">
              <a:buFontTx/>
              <a:buAutoNum type="alphaLcParenR"/>
            </a:pPr>
            <a:r>
              <a:rPr lang="en-US" b="1">
                <a:solidFill>
                  <a:schemeClr val="folHlink"/>
                </a:solidFill>
                <a:latin typeface="Arial" charset="0"/>
              </a:rPr>
              <a:t>So sánh diện tích hình P với diện tích hình Q.</a:t>
            </a:r>
            <a:endParaRPr lang="en-US">
              <a:latin typeface="Arial" charset="0"/>
            </a:endParaRPr>
          </a:p>
        </p:txBody>
      </p:sp>
      <p:sp>
        <p:nvSpPr>
          <p:cNvPr id="23556" name="WordArt 12"/>
          <p:cNvSpPr>
            <a:spLocks noChangeArrowheads="1" noChangeShapeType="1" noTextEdit="1"/>
          </p:cNvSpPr>
          <p:nvPr/>
        </p:nvSpPr>
        <p:spPr bwMode="auto">
          <a:xfrm>
            <a:off x="539750" y="404813"/>
            <a:ext cx="576263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2</a:t>
            </a:r>
          </a:p>
        </p:txBody>
      </p:sp>
      <p:grpSp>
        <p:nvGrpSpPr>
          <p:cNvPr id="2" name="Group 13"/>
          <p:cNvGrpSpPr>
            <a:grpSpLocks noChangeAspect="1"/>
          </p:cNvGrpSpPr>
          <p:nvPr/>
        </p:nvGrpSpPr>
        <p:grpSpPr bwMode="auto">
          <a:xfrm>
            <a:off x="1835150" y="2359025"/>
            <a:ext cx="3638550" cy="3667125"/>
            <a:chOff x="147" y="9810"/>
            <a:chExt cx="4781" cy="4950"/>
          </a:xfrm>
        </p:grpSpPr>
        <p:sp>
          <p:nvSpPr>
            <p:cNvPr id="23596" name="AutoShape 14"/>
            <p:cNvSpPr>
              <a:spLocks noChangeAspect="1" noChangeArrowheads="1"/>
            </p:cNvSpPr>
            <p:nvPr/>
          </p:nvSpPr>
          <p:spPr bwMode="auto">
            <a:xfrm>
              <a:off x="147" y="9810"/>
              <a:ext cx="4781" cy="4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97" name="Rectangle 15"/>
            <p:cNvSpPr>
              <a:spLocks noChangeArrowheads="1"/>
            </p:cNvSpPr>
            <p:nvPr/>
          </p:nvSpPr>
          <p:spPr bwMode="auto">
            <a:xfrm>
              <a:off x="153" y="9817"/>
              <a:ext cx="1201" cy="1234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98" name="Rectangle 16"/>
            <p:cNvSpPr>
              <a:spLocks noChangeArrowheads="1"/>
            </p:cNvSpPr>
            <p:nvPr/>
          </p:nvSpPr>
          <p:spPr bwMode="auto">
            <a:xfrm>
              <a:off x="1343" y="9817"/>
              <a:ext cx="1201" cy="1234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99" name="Rectangle 17"/>
            <p:cNvSpPr>
              <a:spLocks noChangeArrowheads="1"/>
            </p:cNvSpPr>
            <p:nvPr/>
          </p:nvSpPr>
          <p:spPr bwMode="auto">
            <a:xfrm>
              <a:off x="2532" y="9817"/>
              <a:ext cx="1201" cy="1234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i="0">
                <a:latin typeface="Arial" charset="0"/>
              </a:endParaRPr>
            </a:p>
          </p:txBody>
        </p:sp>
        <p:sp>
          <p:nvSpPr>
            <p:cNvPr id="23600" name="Rectangle 18"/>
            <p:cNvSpPr>
              <a:spLocks noChangeArrowheads="1"/>
            </p:cNvSpPr>
            <p:nvPr/>
          </p:nvSpPr>
          <p:spPr bwMode="auto">
            <a:xfrm>
              <a:off x="153" y="11051"/>
              <a:ext cx="1201" cy="1234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601" name="Rectangle 19"/>
            <p:cNvSpPr>
              <a:spLocks noChangeArrowheads="1"/>
            </p:cNvSpPr>
            <p:nvPr/>
          </p:nvSpPr>
          <p:spPr bwMode="auto">
            <a:xfrm>
              <a:off x="3721" y="9817"/>
              <a:ext cx="1200" cy="1234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602" name="Rectangle 20"/>
            <p:cNvSpPr>
              <a:spLocks noChangeArrowheads="1"/>
            </p:cNvSpPr>
            <p:nvPr/>
          </p:nvSpPr>
          <p:spPr bwMode="auto">
            <a:xfrm>
              <a:off x="153" y="12286"/>
              <a:ext cx="1201" cy="1233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603" name="Rectangle 21"/>
            <p:cNvSpPr>
              <a:spLocks noChangeArrowheads="1"/>
            </p:cNvSpPr>
            <p:nvPr/>
          </p:nvSpPr>
          <p:spPr bwMode="auto">
            <a:xfrm>
              <a:off x="1343" y="11051"/>
              <a:ext cx="1200" cy="1235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604" name="Rectangle 22"/>
            <p:cNvSpPr>
              <a:spLocks noChangeArrowheads="1"/>
            </p:cNvSpPr>
            <p:nvPr/>
          </p:nvSpPr>
          <p:spPr bwMode="auto">
            <a:xfrm>
              <a:off x="153" y="13520"/>
              <a:ext cx="1201" cy="1234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605" name="Rectangle 23"/>
            <p:cNvSpPr>
              <a:spLocks noChangeArrowheads="1"/>
            </p:cNvSpPr>
            <p:nvPr/>
          </p:nvSpPr>
          <p:spPr bwMode="auto">
            <a:xfrm>
              <a:off x="1343" y="12286"/>
              <a:ext cx="1199" cy="1233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606" name="Rectangle 24"/>
            <p:cNvSpPr>
              <a:spLocks noChangeArrowheads="1"/>
            </p:cNvSpPr>
            <p:nvPr/>
          </p:nvSpPr>
          <p:spPr bwMode="auto">
            <a:xfrm>
              <a:off x="2532" y="11051"/>
              <a:ext cx="1201" cy="1239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607" name="Rectangle 25"/>
            <p:cNvSpPr>
              <a:spLocks noChangeArrowheads="1"/>
            </p:cNvSpPr>
            <p:nvPr/>
          </p:nvSpPr>
          <p:spPr bwMode="auto">
            <a:xfrm>
              <a:off x="2532" y="12286"/>
              <a:ext cx="1201" cy="1233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3" name="Group 26"/>
          <p:cNvGrpSpPr>
            <a:grpSpLocks noChangeAspect="1"/>
          </p:cNvGrpSpPr>
          <p:nvPr/>
        </p:nvGrpSpPr>
        <p:grpSpPr bwMode="auto">
          <a:xfrm>
            <a:off x="5076825" y="2349500"/>
            <a:ext cx="3636963" cy="3667125"/>
            <a:chOff x="1203" y="5869"/>
            <a:chExt cx="4779" cy="4951"/>
          </a:xfrm>
        </p:grpSpPr>
        <p:sp>
          <p:nvSpPr>
            <p:cNvPr id="23585" name="AutoShape 27"/>
            <p:cNvSpPr>
              <a:spLocks noChangeAspect="1" noChangeArrowheads="1"/>
            </p:cNvSpPr>
            <p:nvPr/>
          </p:nvSpPr>
          <p:spPr bwMode="auto">
            <a:xfrm>
              <a:off x="1203" y="5869"/>
              <a:ext cx="4779" cy="49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86" name="Rectangle 28"/>
            <p:cNvSpPr>
              <a:spLocks noChangeArrowheads="1"/>
            </p:cNvSpPr>
            <p:nvPr/>
          </p:nvSpPr>
          <p:spPr bwMode="auto">
            <a:xfrm>
              <a:off x="2398" y="5876"/>
              <a:ext cx="1201" cy="1234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i="0">
                <a:latin typeface="Arial" charset="0"/>
              </a:endParaRPr>
            </a:p>
          </p:txBody>
        </p:sp>
        <p:sp>
          <p:nvSpPr>
            <p:cNvPr id="23587" name="Rectangle 29"/>
            <p:cNvSpPr>
              <a:spLocks noChangeArrowheads="1"/>
            </p:cNvSpPr>
            <p:nvPr/>
          </p:nvSpPr>
          <p:spPr bwMode="auto">
            <a:xfrm>
              <a:off x="3587" y="5876"/>
              <a:ext cx="1200" cy="1234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88" name="Rectangle 30"/>
            <p:cNvSpPr>
              <a:spLocks noChangeArrowheads="1"/>
            </p:cNvSpPr>
            <p:nvPr/>
          </p:nvSpPr>
          <p:spPr bwMode="auto">
            <a:xfrm>
              <a:off x="2398" y="7110"/>
              <a:ext cx="1200" cy="1234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89" name="Rectangle 31"/>
            <p:cNvSpPr>
              <a:spLocks noChangeArrowheads="1"/>
            </p:cNvSpPr>
            <p:nvPr/>
          </p:nvSpPr>
          <p:spPr bwMode="auto">
            <a:xfrm>
              <a:off x="2398" y="8344"/>
              <a:ext cx="1200" cy="1236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90" name="Rectangle 32"/>
            <p:cNvSpPr>
              <a:spLocks noChangeArrowheads="1"/>
            </p:cNvSpPr>
            <p:nvPr/>
          </p:nvSpPr>
          <p:spPr bwMode="auto">
            <a:xfrm>
              <a:off x="3587" y="8344"/>
              <a:ext cx="1201" cy="1236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91" name="Rectangle 33"/>
            <p:cNvSpPr>
              <a:spLocks noChangeArrowheads="1"/>
            </p:cNvSpPr>
            <p:nvPr/>
          </p:nvSpPr>
          <p:spPr bwMode="auto">
            <a:xfrm>
              <a:off x="2398" y="9579"/>
              <a:ext cx="1199" cy="1233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92" name="Rectangle 34"/>
            <p:cNvSpPr>
              <a:spLocks noChangeArrowheads="1"/>
            </p:cNvSpPr>
            <p:nvPr/>
          </p:nvSpPr>
          <p:spPr bwMode="auto">
            <a:xfrm>
              <a:off x="3587" y="7110"/>
              <a:ext cx="1200" cy="1235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93" name="Rectangle 35"/>
            <p:cNvSpPr>
              <a:spLocks noChangeArrowheads="1"/>
            </p:cNvSpPr>
            <p:nvPr/>
          </p:nvSpPr>
          <p:spPr bwMode="auto">
            <a:xfrm>
              <a:off x="1209" y="9579"/>
              <a:ext cx="1199" cy="1233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94" name="Rectangle 36"/>
            <p:cNvSpPr>
              <a:spLocks noChangeArrowheads="1"/>
            </p:cNvSpPr>
            <p:nvPr/>
          </p:nvSpPr>
          <p:spPr bwMode="auto">
            <a:xfrm>
              <a:off x="3587" y="9579"/>
              <a:ext cx="1200" cy="1233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95" name="Rectangle 37"/>
            <p:cNvSpPr>
              <a:spLocks noChangeArrowheads="1"/>
            </p:cNvSpPr>
            <p:nvPr/>
          </p:nvSpPr>
          <p:spPr bwMode="auto">
            <a:xfrm>
              <a:off x="4776" y="9579"/>
              <a:ext cx="1200" cy="1234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63527" name="Text Box 39"/>
          <p:cNvSpPr txBox="1">
            <a:spLocks noChangeArrowheads="1"/>
          </p:cNvSpPr>
          <p:nvPr/>
        </p:nvSpPr>
        <p:spPr bwMode="auto">
          <a:xfrm>
            <a:off x="2771775" y="6165850"/>
            <a:ext cx="1728788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0">
                <a:latin typeface="Arial" charset="0"/>
              </a:rPr>
              <a:t>Hình</a:t>
            </a:r>
            <a:r>
              <a:rPr lang="en-US" b="0" i="0">
                <a:latin typeface="Arial" charset="0"/>
              </a:rPr>
              <a:t> </a:t>
            </a:r>
            <a:r>
              <a:rPr lang="en-US" b="0" i="0">
                <a:solidFill>
                  <a:schemeClr val="hlink"/>
                </a:solidFill>
                <a:latin typeface="Arial" charset="0"/>
              </a:rPr>
              <a:t>P</a:t>
            </a:r>
          </a:p>
        </p:txBody>
      </p:sp>
      <p:sp>
        <p:nvSpPr>
          <p:cNvPr id="63528" name="Text Box 40"/>
          <p:cNvSpPr txBox="1">
            <a:spLocks noChangeArrowheads="1"/>
          </p:cNvSpPr>
          <p:nvPr/>
        </p:nvSpPr>
        <p:spPr bwMode="auto">
          <a:xfrm>
            <a:off x="6716713" y="6165850"/>
            <a:ext cx="1192212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latin typeface="Arial" charset="0"/>
              </a:rPr>
              <a:t>Hình </a:t>
            </a:r>
            <a:r>
              <a:rPr lang="en-US" i="0">
                <a:solidFill>
                  <a:srgbClr val="46D4F6"/>
                </a:solidFill>
                <a:latin typeface="Arial" charset="0"/>
              </a:rPr>
              <a:t>Q</a:t>
            </a:r>
          </a:p>
        </p:txBody>
      </p:sp>
      <p:sp>
        <p:nvSpPr>
          <p:cNvPr id="63529" name="Text Box 41"/>
          <p:cNvSpPr txBox="1">
            <a:spLocks noChangeArrowheads="1"/>
          </p:cNvSpPr>
          <p:nvPr/>
        </p:nvSpPr>
        <p:spPr bwMode="auto">
          <a:xfrm>
            <a:off x="2076450" y="2667000"/>
            <a:ext cx="385763" cy="5191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0">
                <a:solidFill>
                  <a:srgbClr val="FFFF66"/>
                </a:solidFill>
                <a:latin typeface="Arial" charset="0"/>
              </a:rPr>
              <a:t>1</a:t>
            </a:r>
          </a:p>
        </p:txBody>
      </p:sp>
      <p:sp>
        <p:nvSpPr>
          <p:cNvPr id="63531" name="Text Box 43"/>
          <p:cNvSpPr txBox="1">
            <a:spLocks noChangeArrowheads="1"/>
          </p:cNvSpPr>
          <p:nvPr/>
        </p:nvSpPr>
        <p:spPr bwMode="auto">
          <a:xfrm>
            <a:off x="2987675" y="2636838"/>
            <a:ext cx="431800" cy="5191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0">
                <a:solidFill>
                  <a:srgbClr val="FFFF66"/>
                </a:solidFill>
                <a:latin typeface="Arial" charset="0"/>
              </a:rPr>
              <a:t>2</a:t>
            </a:r>
          </a:p>
        </p:txBody>
      </p:sp>
      <p:sp>
        <p:nvSpPr>
          <p:cNvPr id="63533" name="Text Box 45"/>
          <p:cNvSpPr txBox="1">
            <a:spLocks noChangeArrowheads="1"/>
          </p:cNvSpPr>
          <p:nvPr/>
        </p:nvSpPr>
        <p:spPr bwMode="auto">
          <a:xfrm>
            <a:off x="3924300" y="2636838"/>
            <a:ext cx="385763" cy="5191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0">
                <a:solidFill>
                  <a:srgbClr val="FFFF66"/>
                </a:solidFill>
                <a:latin typeface="Arial" charset="0"/>
              </a:rPr>
              <a:t>3</a:t>
            </a:r>
          </a:p>
        </p:txBody>
      </p:sp>
      <p:sp>
        <p:nvSpPr>
          <p:cNvPr id="63535" name="Text Box 47"/>
          <p:cNvSpPr txBox="1">
            <a:spLocks noChangeArrowheads="1"/>
          </p:cNvSpPr>
          <p:nvPr/>
        </p:nvSpPr>
        <p:spPr bwMode="auto">
          <a:xfrm>
            <a:off x="4787900" y="2636838"/>
            <a:ext cx="287338" cy="5191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0">
                <a:solidFill>
                  <a:srgbClr val="FFFF66"/>
                </a:solidFill>
                <a:latin typeface="Arial" charset="0"/>
              </a:rPr>
              <a:t>4</a:t>
            </a:r>
          </a:p>
        </p:txBody>
      </p:sp>
      <p:sp>
        <p:nvSpPr>
          <p:cNvPr id="63536" name="Text Box 48"/>
          <p:cNvSpPr txBox="1">
            <a:spLocks noChangeArrowheads="1"/>
          </p:cNvSpPr>
          <p:nvPr/>
        </p:nvSpPr>
        <p:spPr bwMode="auto">
          <a:xfrm>
            <a:off x="2076450" y="3532188"/>
            <a:ext cx="385763" cy="5191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0">
                <a:solidFill>
                  <a:srgbClr val="FFFF66"/>
                </a:solidFill>
                <a:latin typeface="Arial" charset="0"/>
              </a:rPr>
              <a:t>5</a:t>
            </a:r>
          </a:p>
        </p:txBody>
      </p:sp>
      <p:sp>
        <p:nvSpPr>
          <p:cNvPr id="63537" name="Text Box 49"/>
          <p:cNvSpPr txBox="1">
            <a:spLocks noChangeArrowheads="1"/>
          </p:cNvSpPr>
          <p:nvPr/>
        </p:nvSpPr>
        <p:spPr bwMode="auto">
          <a:xfrm>
            <a:off x="2987675" y="3500438"/>
            <a:ext cx="385763" cy="5191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0">
                <a:solidFill>
                  <a:srgbClr val="FFFF66"/>
                </a:solidFill>
                <a:latin typeface="Arial" charset="0"/>
              </a:rPr>
              <a:t>6</a:t>
            </a:r>
          </a:p>
        </p:txBody>
      </p:sp>
      <p:sp>
        <p:nvSpPr>
          <p:cNvPr id="63538" name="Text Box 50"/>
          <p:cNvSpPr txBox="1">
            <a:spLocks noChangeArrowheads="1"/>
          </p:cNvSpPr>
          <p:nvPr/>
        </p:nvSpPr>
        <p:spPr bwMode="auto">
          <a:xfrm>
            <a:off x="3924300" y="3573463"/>
            <a:ext cx="385763" cy="5191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0">
                <a:solidFill>
                  <a:srgbClr val="FFFF66"/>
                </a:solidFill>
                <a:latin typeface="Arial" charset="0"/>
              </a:rPr>
              <a:t>7</a:t>
            </a:r>
          </a:p>
        </p:txBody>
      </p:sp>
      <p:sp>
        <p:nvSpPr>
          <p:cNvPr id="63539" name="Text Box 51"/>
          <p:cNvSpPr txBox="1">
            <a:spLocks noChangeArrowheads="1"/>
          </p:cNvSpPr>
          <p:nvPr/>
        </p:nvSpPr>
        <p:spPr bwMode="auto">
          <a:xfrm>
            <a:off x="2051050" y="4508500"/>
            <a:ext cx="385763" cy="5191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0">
                <a:solidFill>
                  <a:srgbClr val="FFFF66"/>
                </a:solidFill>
                <a:latin typeface="Arial" charset="0"/>
              </a:rPr>
              <a:t>8</a:t>
            </a:r>
          </a:p>
        </p:txBody>
      </p:sp>
      <p:sp>
        <p:nvSpPr>
          <p:cNvPr id="63540" name="Text Box 52"/>
          <p:cNvSpPr txBox="1">
            <a:spLocks noChangeArrowheads="1"/>
          </p:cNvSpPr>
          <p:nvPr/>
        </p:nvSpPr>
        <p:spPr bwMode="auto">
          <a:xfrm>
            <a:off x="2987675" y="4508500"/>
            <a:ext cx="385763" cy="5191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0">
                <a:solidFill>
                  <a:srgbClr val="FFFF66"/>
                </a:solidFill>
                <a:latin typeface="Arial" charset="0"/>
              </a:rPr>
              <a:t>9</a:t>
            </a:r>
          </a:p>
        </p:txBody>
      </p:sp>
      <p:sp>
        <p:nvSpPr>
          <p:cNvPr id="63541" name="Text Box 53"/>
          <p:cNvSpPr txBox="1">
            <a:spLocks noChangeArrowheads="1"/>
          </p:cNvSpPr>
          <p:nvPr/>
        </p:nvSpPr>
        <p:spPr bwMode="auto">
          <a:xfrm>
            <a:off x="1951038" y="5373688"/>
            <a:ext cx="587375" cy="5191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0">
                <a:solidFill>
                  <a:srgbClr val="FFFF66"/>
                </a:solidFill>
                <a:latin typeface="Arial" charset="0"/>
              </a:rPr>
              <a:t>11</a:t>
            </a:r>
          </a:p>
        </p:txBody>
      </p:sp>
      <p:sp>
        <p:nvSpPr>
          <p:cNvPr id="63542" name="Text Box 54"/>
          <p:cNvSpPr txBox="1">
            <a:spLocks noChangeArrowheads="1"/>
          </p:cNvSpPr>
          <p:nvPr/>
        </p:nvSpPr>
        <p:spPr bwMode="auto">
          <a:xfrm>
            <a:off x="3751263" y="4437063"/>
            <a:ext cx="587375" cy="5191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0">
                <a:solidFill>
                  <a:srgbClr val="FFFF66"/>
                </a:solidFill>
                <a:latin typeface="Arial" charset="0"/>
              </a:rPr>
              <a:t>10</a:t>
            </a:r>
          </a:p>
        </p:txBody>
      </p:sp>
      <p:sp>
        <p:nvSpPr>
          <p:cNvPr id="63544" name="Text Box 56"/>
          <p:cNvSpPr txBox="1">
            <a:spLocks noChangeArrowheads="1"/>
          </p:cNvSpPr>
          <p:nvPr/>
        </p:nvSpPr>
        <p:spPr bwMode="auto">
          <a:xfrm>
            <a:off x="6227763" y="2565400"/>
            <a:ext cx="385762" cy="5191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0">
                <a:solidFill>
                  <a:srgbClr val="FF0000"/>
                </a:solidFill>
                <a:latin typeface="Arial" charset="0"/>
              </a:rPr>
              <a:t>1</a:t>
            </a:r>
          </a:p>
        </p:txBody>
      </p:sp>
      <p:sp>
        <p:nvSpPr>
          <p:cNvPr id="63545" name="Text Box 57"/>
          <p:cNvSpPr txBox="1">
            <a:spLocks noChangeArrowheads="1"/>
          </p:cNvSpPr>
          <p:nvPr/>
        </p:nvSpPr>
        <p:spPr bwMode="auto">
          <a:xfrm>
            <a:off x="7164388" y="2565400"/>
            <a:ext cx="385762" cy="5191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0">
                <a:solidFill>
                  <a:srgbClr val="FF0000"/>
                </a:solidFill>
                <a:latin typeface="Arial" charset="0"/>
              </a:rPr>
              <a:t>2</a:t>
            </a:r>
          </a:p>
        </p:txBody>
      </p:sp>
      <p:sp>
        <p:nvSpPr>
          <p:cNvPr id="63546" name="Text Box 58"/>
          <p:cNvSpPr txBox="1">
            <a:spLocks noChangeArrowheads="1"/>
          </p:cNvSpPr>
          <p:nvPr/>
        </p:nvSpPr>
        <p:spPr bwMode="auto">
          <a:xfrm>
            <a:off x="6227763" y="3429000"/>
            <a:ext cx="385762" cy="5191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0">
                <a:solidFill>
                  <a:srgbClr val="FF0000"/>
                </a:solidFill>
                <a:latin typeface="Arial" charset="0"/>
              </a:rPr>
              <a:t>3</a:t>
            </a:r>
          </a:p>
        </p:txBody>
      </p:sp>
      <p:sp>
        <p:nvSpPr>
          <p:cNvPr id="63547" name="Text Box 59"/>
          <p:cNvSpPr txBox="1">
            <a:spLocks noChangeArrowheads="1"/>
          </p:cNvSpPr>
          <p:nvPr/>
        </p:nvSpPr>
        <p:spPr bwMode="auto">
          <a:xfrm>
            <a:off x="7164388" y="3429000"/>
            <a:ext cx="385762" cy="5191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0">
                <a:solidFill>
                  <a:srgbClr val="FF0000"/>
                </a:solidFill>
                <a:latin typeface="Arial" charset="0"/>
              </a:rPr>
              <a:t>4</a:t>
            </a:r>
          </a:p>
        </p:txBody>
      </p:sp>
      <p:sp>
        <p:nvSpPr>
          <p:cNvPr id="63548" name="Text Box 60"/>
          <p:cNvSpPr txBox="1">
            <a:spLocks noChangeArrowheads="1"/>
          </p:cNvSpPr>
          <p:nvPr/>
        </p:nvSpPr>
        <p:spPr bwMode="auto">
          <a:xfrm>
            <a:off x="6227763" y="4365625"/>
            <a:ext cx="385762" cy="5191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0">
                <a:solidFill>
                  <a:srgbClr val="FF0000"/>
                </a:solidFill>
                <a:latin typeface="Arial" charset="0"/>
              </a:rPr>
              <a:t>5</a:t>
            </a:r>
          </a:p>
        </p:txBody>
      </p:sp>
      <p:sp>
        <p:nvSpPr>
          <p:cNvPr id="63549" name="Text Box 61"/>
          <p:cNvSpPr txBox="1">
            <a:spLocks noChangeArrowheads="1"/>
          </p:cNvSpPr>
          <p:nvPr/>
        </p:nvSpPr>
        <p:spPr bwMode="auto">
          <a:xfrm>
            <a:off x="7092950" y="4365625"/>
            <a:ext cx="433388" cy="5191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i="0">
                <a:solidFill>
                  <a:srgbClr val="FF0000"/>
                </a:solidFill>
                <a:latin typeface="Arial" charset="0"/>
              </a:rPr>
              <a:t>6</a:t>
            </a:r>
          </a:p>
        </p:txBody>
      </p:sp>
      <p:sp>
        <p:nvSpPr>
          <p:cNvPr id="63550" name="Text Box 62"/>
          <p:cNvSpPr txBox="1">
            <a:spLocks noChangeArrowheads="1"/>
          </p:cNvSpPr>
          <p:nvPr/>
        </p:nvSpPr>
        <p:spPr bwMode="auto">
          <a:xfrm>
            <a:off x="5292725" y="5229225"/>
            <a:ext cx="385763" cy="5191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0">
                <a:solidFill>
                  <a:srgbClr val="FF0000"/>
                </a:solidFill>
                <a:latin typeface="Arial" charset="0"/>
              </a:rPr>
              <a:t>7</a:t>
            </a:r>
          </a:p>
        </p:txBody>
      </p:sp>
      <p:sp>
        <p:nvSpPr>
          <p:cNvPr id="63551" name="Text Box 63"/>
          <p:cNvSpPr txBox="1">
            <a:spLocks noChangeArrowheads="1"/>
          </p:cNvSpPr>
          <p:nvPr/>
        </p:nvSpPr>
        <p:spPr bwMode="auto">
          <a:xfrm>
            <a:off x="6227763" y="5229225"/>
            <a:ext cx="385762" cy="5191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0">
                <a:solidFill>
                  <a:srgbClr val="FF0000"/>
                </a:solidFill>
                <a:latin typeface="Arial" charset="0"/>
              </a:rPr>
              <a:t>8</a:t>
            </a:r>
          </a:p>
        </p:txBody>
      </p:sp>
      <p:sp>
        <p:nvSpPr>
          <p:cNvPr id="63552" name="Text Box 64"/>
          <p:cNvSpPr txBox="1">
            <a:spLocks noChangeArrowheads="1"/>
          </p:cNvSpPr>
          <p:nvPr/>
        </p:nvSpPr>
        <p:spPr bwMode="auto">
          <a:xfrm>
            <a:off x="7164388" y="5229225"/>
            <a:ext cx="385762" cy="5191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0">
                <a:solidFill>
                  <a:srgbClr val="FF0000"/>
                </a:solidFill>
                <a:latin typeface="Arial" charset="0"/>
              </a:rPr>
              <a:t>9</a:t>
            </a:r>
          </a:p>
        </p:txBody>
      </p:sp>
      <p:sp>
        <p:nvSpPr>
          <p:cNvPr id="63553" name="Text Box 65"/>
          <p:cNvSpPr txBox="1">
            <a:spLocks noChangeArrowheads="1"/>
          </p:cNvSpPr>
          <p:nvPr/>
        </p:nvSpPr>
        <p:spPr bwMode="auto">
          <a:xfrm>
            <a:off x="7927975" y="5229225"/>
            <a:ext cx="587375" cy="5191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0">
                <a:solidFill>
                  <a:srgbClr val="FF0000"/>
                </a:solidFill>
                <a:latin typeface="Arial" charset="0"/>
              </a:rPr>
              <a:t>10</a:t>
            </a:r>
          </a:p>
        </p:txBody>
      </p:sp>
      <p:sp>
        <p:nvSpPr>
          <p:cNvPr id="63559" name="Rectangle 71"/>
          <p:cNvSpPr>
            <a:spLocks noChangeArrowheads="1"/>
          </p:cNvSpPr>
          <p:nvPr/>
        </p:nvSpPr>
        <p:spPr bwMode="auto">
          <a:xfrm>
            <a:off x="1482725" y="44450"/>
            <a:ext cx="6697663" cy="10636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4988" indent="-534988" algn="l" eaLnBrk="1" hangingPunct="1">
              <a:spcBef>
                <a:spcPct val="20000"/>
              </a:spcBef>
            </a:pPr>
            <a:r>
              <a:rPr lang="en-US" sz="2800" i="0">
                <a:solidFill>
                  <a:schemeClr val="folHlink"/>
                </a:solidFill>
                <a:latin typeface="Arial" charset="0"/>
              </a:rPr>
              <a:t>a) Hình  </a:t>
            </a:r>
            <a:r>
              <a:rPr lang="en-US" sz="2800" i="0">
                <a:solidFill>
                  <a:schemeClr val="hlink"/>
                </a:solidFill>
                <a:latin typeface="Arial" charset="0"/>
              </a:rPr>
              <a:t>P</a:t>
            </a:r>
            <a:r>
              <a:rPr lang="en-US" sz="2800" i="0">
                <a:solidFill>
                  <a:schemeClr val="folHlink"/>
                </a:solidFill>
                <a:latin typeface="Arial" charset="0"/>
              </a:rPr>
              <a:t> gồm </a:t>
            </a:r>
            <a:r>
              <a:rPr lang="en-US" sz="2800" i="0">
                <a:solidFill>
                  <a:schemeClr val="tx2"/>
                </a:solidFill>
                <a:latin typeface="Arial" charset="0"/>
              </a:rPr>
              <a:t>11 ô vuông</a:t>
            </a:r>
            <a:r>
              <a:rPr lang="en-US" sz="2800" i="0">
                <a:solidFill>
                  <a:schemeClr val="folHlink"/>
                </a:solidFill>
                <a:latin typeface="Arial" charset="0"/>
              </a:rPr>
              <a:t>               Hình </a:t>
            </a:r>
            <a:r>
              <a:rPr lang="en-US" sz="2800" i="0">
                <a:solidFill>
                  <a:srgbClr val="46D4F6"/>
                </a:solidFill>
                <a:latin typeface="Arial" charset="0"/>
              </a:rPr>
              <a:t>Q</a:t>
            </a:r>
            <a:r>
              <a:rPr lang="en-US" sz="2800" i="0">
                <a:solidFill>
                  <a:schemeClr val="folHlink"/>
                </a:solidFill>
                <a:latin typeface="Arial" charset="0"/>
              </a:rPr>
              <a:t> gồm </a:t>
            </a:r>
            <a:r>
              <a:rPr lang="en-US" sz="2800" i="0">
                <a:solidFill>
                  <a:schemeClr val="tx2"/>
                </a:solidFill>
                <a:latin typeface="Arial" charset="0"/>
              </a:rPr>
              <a:t>10 ô vuông</a:t>
            </a:r>
            <a:endParaRPr lang="en-US" sz="2800" b="0" i="0">
              <a:latin typeface="Arial" charset="0"/>
            </a:endParaRPr>
          </a:p>
        </p:txBody>
      </p:sp>
      <p:sp>
        <p:nvSpPr>
          <p:cNvPr id="63560" name="Rectangle 72"/>
          <p:cNvSpPr>
            <a:spLocks noChangeArrowheads="1"/>
          </p:cNvSpPr>
          <p:nvPr/>
        </p:nvSpPr>
        <p:spPr bwMode="auto">
          <a:xfrm>
            <a:off x="1470025" y="1196975"/>
            <a:ext cx="6697663" cy="9366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533400" indent="-533400" algn="l" eaLnBrk="1" hangingPunct="1">
              <a:spcBef>
                <a:spcPct val="20000"/>
              </a:spcBef>
            </a:pPr>
            <a:r>
              <a:rPr lang="en-US" sz="2800" i="0">
                <a:solidFill>
                  <a:schemeClr val="folHlink"/>
                </a:solidFill>
                <a:latin typeface="Arial" charset="0"/>
              </a:rPr>
              <a:t>b) Diện tích hình </a:t>
            </a:r>
            <a:r>
              <a:rPr lang="en-US" sz="2800" i="0">
                <a:solidFill>
                  <a:schemeClr val="hlink"/>
                </a:solidFill>
                <a:latin typeface="Arial" charset="0"/>
              </a:rPr>
              <a:t>P</a:t>
            </a:r>
            <a:r>
              <a:rPr lang="en-US" sz="2800" i="0">
                <a:solidFill>
                  <a:schemeClr val="folHlink"/>
                </a:solidFill>
                <a:latin typeface="Arial" charset="0"/>
              </a:rPr>
              <a:t> </a:t>
            </a:r>
            <a:r>
              <a:rPr lang="en-US" sz="2800" i="0" u="sng">
                <a:solidFill>
                  <a:schemeClr val="tx2"/>
                </a:solidFill>
                <a:latin typeface="Arial" charset="0"/>
              </a:rPr>
              <a:t>lớn h</a:t>
            </a:r>
            <a:r>
              <a:rPr lang="vi-VN" sz="2800" i="0" u="sng">
                <a:solidFill>
                  <a:schemeClr val="tx2"/>
                </a:solidFill>
                <a:latin typeface="Arial" charset="0"/>
              </a:rPr>
              <a:t>ơ</a:t>
            </a:r>
            <a:r>
              <a:rPr lang="en-US" sz="2800" i="0" u="sng">
                <a:solidFill>
                  <a:schemeClr val="tx2"/>
                </a:solidFill>
                <a:latin typeface="Arial" charset="0"/>
              </a:rPr>
              <a:t>n</a:t>
            </a:r>
            <a:r>
              <a:rPr lang="en-US" sz="2800" i="0">
                <a:solidFill>
                  <a:schemeClr val="folHlink"/>
                </a:solidFill>
                <a:latin typeface="Arial" charset="0"/>
              </a:rPr>
              <a:t> diện tích hình </a:t>
            </a:r>
            <a:r>
              <a:rPr lang="en-US" sz="2800" i="0">
                <a:solidFill>
                  <a:srgbClr val="46D4F6"/>
                </a:solidFill>
                <a:latin typeface="Arial" charset="0"/>
              </a:rPr>
              <a:t>Q</a:t>
            </a:r>
            <a:r>
              <a:rPr lang="en-US" sz="2800" i="0">
                <a:solidFill>
                  <a:schemeClr val="folHlink"/>
                </a:solidFill>
                <a:latin typeface="Arial" charset="0"/>
              </a:rPr>
              <a:t>.</a:t>
            </a:r>
            <a:endParaRPr lang="en-US" sz="2800" b="0" i="0">
              <a:latin typeface="Arial" charset="0"/>
            </a:endParaRPr>
          </a:p>
        </p:txBody>
      </p:sp>
      <p:pic>
        <p:nvPicPr>
          <p:cNvPr id="63561" name="j0212986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j0214098.wav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8316913" y="623728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635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635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35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635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6" dur="1000"/>
                                        <p:tgtEl>
                                          <p:spTgt spid="63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9" dur="1000"/>
                                        <p:tgtEl>
                                          <p:spTgt spid="63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1000"/>
                                        <p:tgtEl>
                                          <p:spTgt spid="63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1000"/>
                                        <p:tgtEl>
                                          <p:spTgt spid="63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8" dur="1000"/>
                                        <p:tgtEl>
                                          <p:spTgt spid="63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1" dur="1000"/>
                                        <p:tgtEl>
                                          <p:spTgt spid="63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4" dur="1000"/>
                                        <p:tgtEl>
                                          <p:spTgt spid="63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1000"/>
                                        <p:tgtEl>
                                          <p:spTgt spid="63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0" dur="1000"/>
                                        <p:tgtEl>
                                          <p:spTgt spid="63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3" dur="1000"/>
                                        <p:tgtEl>
                                          <p:spTgt spid="63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6" dur="1000"/>
                                        <p:tgtEl>
                                          <p:spTgt spid="63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1" dur="1000"/>
                                        <p:tgtEl>
                                          <p:spTgt spid="63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4" dur="500"/>
                                        <p:tgtEl>
                                          <p:spTgt spid="63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7" dur="1000"/>
                                        <p:tgtEl>
                                          <p:spTgt spid="63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0" dur="1000"/>
                                        <p:tgtEl>
                                          <p:spTgt spid="63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3" dur="1000"/>
                                        <p:tgtEl>
                                          <p:spTgt spid="63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6" dur="1000"/>
                                        <p:tgtEl>
                                          <p:spTgt spid="63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9" dur="1000"/>
                                        <p:tgtEl>
                                          <p:spTgt spid="63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2" dur="1000"/>
                                        <p:tgtEl>
                                          <p:spTgt spid="63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5" dur="1000"/>
                                        <p:tgtEl>
                                          <p:spTgt spid="63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8" dur="1000"/>
                                        <p:tgtEl>
                                          <p:spTgt spid="63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3" dur="500"/>
                                        <p:tgtEl>
                                          <p:spTgt spid="6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6" dur="500"/>
                                        <p:tgtEl>
                                          <p:spTgt spid="635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1" dur="500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6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6" dur="500"/>
                                        <p:tgtEl>
                                          <p:spTgt spid="6356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9" dur="500"/>
                                        <p:tgtEl>
                                          <p:spTgt spid="6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11" dur="500" fill="hold"/>
                                        <p:tgtEl>
                                          <p:spTgt spid="6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2" dur="500" fill="hold"/>
                                        <p:tgtEl>
                                          <p:spTgt spid="6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3" dur="500" fill="hold"/>
                                        <p:tgtEl>
                                          <p:spTgt spid="6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14" dur="500" fill="hold"/>
                                        <p:tgtEl>
                                          <p:spTgt spid="6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6" dur="1" fill="hold"/>
                                        <p:tgtEl>
                                          <p:spTgt spid="6356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1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3561"/>
                </p:tgtEl>
              </p:cMediaNode>
            </p:audio>
          </p:childTnLst>
        </p:cTn>
      </p:par>
    </p:tnLst>
    <p:bldLst>
      <p:bldP spid="63491" grpId="0" build="p"/>
      <p:bldP spid="63527" grpId="0"/>
      <p:bldP spid="63528" grpId="0"/>
      <p:bldP spid="63529" grpId="0"/>
      <p:bldP spid="63531" grpId="0"/>
      <p:bldP spid="63533" grpId="0"/>
      <p:bldP spid="63535" grpId="0"/>
      <p:bldP spid="63536" grpId="0"/>
      <p:bldP spid="63537" grpId="0"/>
      <p:bldP spid="63538" grpId="0"/>
      <p:bldP spid="63539" grpId="0"/>
      <p:bldP spid="63540" grpId="0"/>
      <p:bldP spid="63541" grpId="0"/>
      <p:bldP spid="63542" grpId="0"/>
      <p:bldP spid="63544" grpId="0"/>
      <p:bldP spid="63545" grpId="0"/>
      <p:bldP spid="63546" grpId="0"/>
      <p:bldP spid="63547" grpId="0"/>
      <p:bldP spid="63548" grpId="0"/>
      <p:bldP spid="63549" grpId="0"/>
      <p:bldP spid="63550" grpId="0"/>
      <p:bldP spid="63551" grpId="0"/>
      <p:bldP spid="63552" grpId="0"/>
      <p:bldP spid="63553" grpId="0"/>
      <p:bldP spid="63560" grpId="0" build="p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WordArt 67"/>
          <p:cNvSpPr>
            <a:spLocks noChangeArrowheads="1" noChangeShapeType="1" noTextEdit="1"/>
          </p:cNvSpPr>
          <p:nvPr/>
        </p:nvSpPr>
        <p:spPr bwMode="auto">
          <a:xfrm>
            <a:off x="539750" y="404813"/>
            <a:ext cx="576263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3</a:t>
            </a:r>
          </a:p>
        </p:txBody>
      </p:sp>
      <p:sp>
        <p:nvSpPr>
          <p:cNvPr id="64580" name="Text Box 68"/>
          <p:cNvSpPr txBox="1">
            <a:spLocks noChangeArrowheads="1"/>
          </p:cNvSpPr>
          <p:nvPr/>
        </p:nvSpPr>
        <p:spPr bwMode="auto">
          <a:xfrm>
            <a:off x="88900" y="1052513"/>
            <a:ext cx="8351838" cy="5191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0">
                <a:solidFill>
                  <a:schemeClr val="folHlink"/>
                </a:solidFill>
                <a:latin typeface="Arial" charset="0"/>
              </a:rPr>
              <a:t>So sánh diện tích hình A với diện tích hình B.</a:t>
            </a:r>
          </a:p>
        </p:txBody>
      </p:sp>
      <p:grpSp>
        <p:nvGrpSpPr>
          <p:cNvPr id="2" name="Group 95"/>
          <p:cNvGrpSpPr>
            <a:grpSpLocks noChangeAspect="1"/>
          </p:cNvGrpSpPr>
          <p:nvPr/>
        </p:nvGrpSpPr>
        <p:grpSpPr bwMode="auto">
          <a:xfrm rot="-5400000">
            <a:off x="5817394" y="2504282"/>
            <a:ext cx="2762250" cy="2754312"/>
            <a:chOff x="2646" y="4490"/>
            <a:chExt cx="4349" cy="4337"/>
          </a:xfrm>
        </p:grpSpPr>
        <p:sp>
          <p:nvSpPr>
            <p:cNvPr id="24598" name="AutoShape 96"/>
            <p:cNvSpPr>
              <a:spLocks noChangeAspect="1" noChangeArrowheads="1"/>
            </p:cNvSpPr>
            <p:nvPr/>
          </p:nvSpPr>
          <p:spPr bwMode="auto">
            <a:xfrm>
              <a:off x="2646" y="4490"/>
              <a:ext cx="4349" cy="4337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grpSp>
          <p:nvGrpSpPr>
            <p:cNvPr id="24599" name="Group 97"/>
            <p:cNvGrpSpPr>
              <a:grpSpLocks/>
            </p:cNvGrpSpPr>
            <p:nvPr/>
          </p:nvGrpSpPr>
          <p:grpSpPr bwMode="auto">
            <a:xfrm>
              <a:off x="2654" y="4498"/>
              <a:ext cx="4320" cy="4321"/>
              <a:chOff x="2654" y="4498"/>
              <a:chExt cx="4320" cy="4321"/>
            </a:xfrm>
          </p:grpSpPr>
          <p:sp>
            <p:nvSpPr>
              <p:cNvPr id="24601" name="Rectangle 98"/>
              <p:cNvSpPr>
                <a:spLocks noChangeArrowheads="1"/>
              </p:cNvSpPr>
              <p:nvPr/>
            </p:nvSpPr>
            <p:spPr bwMode="auto">
              <a:xfrm>
                <a:off x="2654" y="4498"/>
                <a:ext cx="1441" cy="1440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4602" name="Rectangle 99"/>
              <p:cNvSpPr>
                <a:spLocks noChangeArrowheads="1"/>
              </p:cNvSpPr>
              <p:nvPr/>
            </p:nvSpPr>
            <p:spPr bwMode="auto">
              <a:xfrm>
                <a:off x="4098" y="4498"/>
                <a:ext cx="1440" cy="1440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4603" name="Rectangle 100"/>
              <p:cNvSpPr>
                <a:spLocks noChangeArrowheads="1"/>
              </p:cNvSpPr>
              <p:nvPr/>
            </p:nvSpPr>
            <p:spPr bwMode="auto">
              <a:xfrm>
                <a:off x="5535" y="4498"/>
                <a:ext cx="1439" cy="1440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4604" name="Rectangle 101"/>
              <p:cNvSpPr>
                <a:spLocks noChangeArrowheads="1"/>
              </p:cNvSpPr>
              <p:nvPr/>
            </p:nvSpPr>
            <p:spPr bwMode="auto">
              <a:xfrm>
                <a:off x="2655" y="5938"/>
                <a:ext cx="1440" cy="1440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4605" name="Rectangle 102"/>
              <p:cNvSpPr>
                <a:spLocks noChangeArrowheads="1"/>
              </p:cNvSpPr>
              <p:nvPr/>
            </p:nvSpPr>
            <p:spPr bwMode="auto">
              <a:xfrm>
                <a:off x="4090" y="5938"/>
                <a:ext cx="1440" cy="1440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4606" name="Rectangle 103"/>
              <p:cNvSpPr>
                <a:spLocks noChangeArrowheads="1"/>
              </p:cNvSpPr>
              <p:nvPr/>
            </p:nvSpPr>
            <p:spPr bwMode="auto">
              <a:xfrm>
                <a:off x="5530" y="5938"/>
                <a:ext cx="1440" cy="1439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4607" name="Rectangle 104"/>
              <p:cNvSpPr>
                <a:spLocks noChangeArrowheads="1"/>
              </p:cNvSpPr>
              <p:nvPr/>
            </p:nvSpPr>
            <p:spPr bwMode="auto">
              <a:xfrm>
                <a:off x="2658" y="7378"/>
                <a:ext cx="1441" cy="1441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4608" name="Rectangle 105"/>
              <p:cNvSpPr>
                <a:spLocks noChangeArrowheads="1"/>
              </p:cNvSpPr>
              <p:nvPr/>
            </p:nvSpPr>
            <p:spPr bwMode="auto">
              <a:xfrm>
                <a:off x="4097" y="7378"/>
                <a:ext cx="1440" cy="1440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4609" name="Rectangle 106"/>
              <p:cNvSpPr>
                <a:spLocks noChangeArrowheads="1"/>
              </p:cNvSpPr>
              <p:nvPr/>
            </p:nvSpPr>
            <p:spPr bwMode="auto">
              <a:xfrm>
                <a:off x="5532" y="7378"/>
                <a:ext cx="1440" cy="1440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</p:grpSp>
        <p:sp>
          <p:nvSpPr>
            <p:cNvPr id="24600" name="Line 107"/>
            <p:cNvSpPr>
              <a:spLocks noChangeShapeType="1"/>
            </p:cNvSpPr>
            <p:nvPr/>
          </p:nvSpPr>
          <p:spPr bwMode="auto">
            <a:xfrm flipV="1">
              <a:off x="2655" y="4498"/>
              <a:ext cx="4332" cy="432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39"/>
          <p:cNvGrpSpPr>
            <a:grpSpLocks/>
          </p:cNvGrpSpPr>
          <p:nvPr/>
        </p:nvGrpSpPr>
        <p:grpSpPr bwMode="auto">
          <a:xfrm>
            <a:off x="228600" y="2503488"/>
            <a:ext cx="5480050" cy="2743200"/>
            <a:chOff x="158" y="1616"/>
            <a:chExt cx="3452" cy="1728"/>
          </a:xfrm>
        </p:grpSpPr>
        <p:grpSp>
          <p:nvGrpSpPr>
            <p:cNvPr id="24584" name="Group 108"/>
            <p:cNvGrpSpPr>
              <a:grpSpLocks/>
            </p:cNvGrpSpPr>
            <p:nvPr/>
          </p:nvGrpSpPr>
          <p:grpSpPr bwMode="auto">
            <a:xfrm>
              <a:off x="158" y="1616"/>
              <a:ext cx="1727" cy="1728"/>
              <a:chOff x="6004" y="10079"/>
              <a:chExt cx="4319" cy="4321"/>
            </a:xfrm>
          </p:grpSpPr>
          <p:sp>
            <p:nvSpPr>
              <p:cNvPr id="24592" name="Rectangle 109"/>
              <p:cNvSpPr>
                <a:spLocks noChangeArrowheads="1"/>
              </p:cNvSpPr>
              <p:nvPr/>
            </p:nvSpPr>
            <p:spPr bwMode="auto">
              <a:xfrm>
                <a:off x="8883" y="11519"/>
                <a:ext cx="1440" cy="1440"/>
              </a:xfrm>
              <a:prstGeom prst="rect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4593" name="Rectangle 110"/>
              <p:cNvSpPr>
                <a:spLocks noChangeArrowheads="1"/>
              </p:cNvSpPr>
              <p:nvPr/>
            </p:nvSpPr>
            <p:spPr bwMode="auto">
              <a:xfrm>
                <a:off x="8883" y="12959"/>
                <a:ext cx="1440" cy="1440"/>
              </a:xfrm>
              <a:prstGeom prst="rect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4594" name="Rectangle 111"/>
              <p:cNvSpPr>
                <a:spLocks noChangeArrowheads="1"/>
              </p:cNvSpPr>
              <p:nvPr/>
            </p:nvSpPr>
            <p:spPr bwMode="auto">
              <a:xfrm>
                <a:off x="7443" y="12959"/>
                <a:ext cx="1440" cy="1440"/>
              </a:xfrm>
              <a:prstGeom prst="rect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4595" name="AutoShape 112"/>
              <p:cNvSpPr>
                <a:spLocks noChangeArrowheads="1"/>
              </p:cNvSpPr>
              <p:nvPr/>
            </p:nvSpPr>
            <p:spPr bwMode="auto">
              <a:xfrm rot="-5400000">
                <a:off x="6004" y="12960"/>
                <a:ext cx="1440" cy="1440"/>
              </a:xfrm>
              <a:prstGeom prst="rtTriangle">
                <a:avLst/>
              </a:prstGeom>
              <a:solidFill>
                <a:srgbClr val="FFFF00"/>
              </a:solidFill>
              <a:ln w="9525" algn="ctr">
                <a:solidFill>
                  <a:srgbClr val="00008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4596" name="AutoShape 113"/>
              <p:cNvSpPr>
                <a:spLocks noChangeArrowheads="1"/>
              </p:cNvSpPr>
              <p:nvPr/>
            </p:nvSpPr>
            <p:spPr bwMode="auto">
              <a:xfrm rot="-5400000">
                <a:off x="8883" y="10079"/>
                <a:ext cx="1440" cy="1440"/>
              </a:xfrm>
              <a:prstGeom prst="rtTriangle">
                <a:avLst/>
              </a:prstGeom>
              <a:solidFill>
                <a:srgbClr val="FFFF00"/>
              </a:solidFill>
              <a:ln w="9525" algn="ctr">
                <a:solidFill>
                  <a:srgbClr val="00008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4597" name="AutoShape 114"/>
              <p:cNvSpPr>
                <a:spLocks noChangeArrowheads="1"/>
              </p:cNvSpPr>
              <p:nvPr/>
            </p:nvSpPr>
            <p:spPr bwMode="auto">
              <a:xfrm rot="-5400000">
                <a:off x="7443" y="11519"/>
                <a:ext cx="1440" cy="1440"/>
              </a:xfrm>
              <a:prstGeom prst="rtTriangle">
                <a:avLst/>
              </a:prstGeom>
              <a:solidFill>
                <a:srgbClr val="FFFF00"/>
              </a:solidFill>
              <a:ln w="9525" algn="ctr">
                <a:solidFill>
                  <a:srgbClr val="00008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24585" name="Group 115"/>
            <p:cNvGrpSpPr>
              <a:grpSpLocks/>
            </p:cNvGrpSpPr>
            <p:nvPr/>
          </p:nvGrpSpPr>
          <p:grpSpPr bwMode="auto">
            <a:xfrm rot="5400000">
              <a:off x="1882" y="1617"/>
              <a:ext cx="1727" cy="1728"/>
              <a:chOff x="6004" y="10079"/>
              <a:chExt cx="4319" cy="4321"/>
            </a:xfrm>
          </p:grpSpPr>
          <p:sp>
            <p:nvSpPr>
              <p:cNvPr id="24586" name="Rectangle 116"/>
              <p:cNvSpPr>
                <a:spLocks noChangeArrowheads="1"/>
              </p:cNvSpPr>
              <p:nvPr/>
            </p:nvSpPr>
            <p:spPr bwMode="auto">
              <a:xfrm>
                <a:off x="8883" y="11519"/>
                <a:ext cx="1440" cy="1440"/>
              </a:xfrm>
              <a:prstGeom prst="rect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4587" name="Rectangle 117"/>
              <p:cNvSpPr>
                <a:spLocks noChangeArrowheads="1"/>
              </p:cNvSpPr>
              <p:nvPr/>
            </p:nvSpPr>
            <p:spPr bwMode="auto">
              <a:xfrm>
                <a:off x="8883" y="12959"/>
                <a:ext cx="1440" cy="1440"/>
              </a:xfrm>
              <a:prstGeom prst="rect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4588" name="Rectangle 118"/>
              <p:cNvSpPr>
                <a:spLocks noChangeArrowheads="1"/>
              </p:cNvSpPr>
              <p:nvPr/>
            </p:nvSpPr>
            <p:spPr bwMode="auto">
              <a:xfrm>
                <a:off x="7443" y="12959"/>
                <a:ext cx="1440" cy="1440"/>
              </a:xfrm>
              <a:prstGeom prst="rect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4589" name="AutoShape 119"/>
              <p:cNvSpPr>
                <a:spLocks noChangeArrowheads="1"/>
              </p:cNvSpPr>
              <p:nvPr/>
            </p:nvSpPr>
            <p:spPr bwMode="auto">
              <a:xfrm rot="-5400000">
                <a:off x="6004" y="12960"/>
                <a:ext cx="1440" cy="1440"/>
              </a:xfrm>
              <a:prstGeom prst="rtTriangle">
                <a:avLst/>
              </a:prstGeom>
              <a:solidFill>
                <a:srgbClr val="FFFF00"/>
              </a:solidFill>
              <a:ln w="9525" algn="ctr">
                <a:solidFill>
                  <a:srgbClr val="00008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4590" name="AutoShape 120"/>
              <p:cNvSpPr>
                <a:spLocks noChangeArrowheads="1"/>
              </p:cNvSpPr>
              <p:nvPr/>
            </p:nvSpPr>
            <p:spPr bwMode="auto">
              <a:xfrm rot="-5400000">
                <a:off x="8883" y="10079"/>
                <a:ext cx="1440" cy="1440"/>
              </a:xfrm>
              <a:prstGeom prst="rtTriangle">
                <a:avLst/>
              </a:prstGeom>
              <a:solidFill>
                <a:srgbClr val="FFFF00"/>
              </a:solidFill>
              <a:ln w="9525" algn="ctr">
                <a:solidFill>
                  <a:srgbClr val="00008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4591" name="AutoShape 121"/>
              <p:cNvSpPr>
                <a:spLocks noChangeArrowheads="1"/>
              </p:cNvSpPr>
              <p:nvPr/>
            </p:nvSpPr>
            <p:spPr bwMode="auto">
              <a:xfrm rot="-5400000">
                <a:off x="7443" y="11519"/>
                <a:ext cx="1440" cy="1440"/>
              </a:xfrm>
              <a:prstGeom prst="rtTriangle">
                <a:avLst/>
              </a:prstGeom>
              <a:solidFill>
                <a:srgbClr val="FFFF00"/>
              </a:solidFill>
              <a:ln w="9525" algn="ctr">
                <a:solidFill>
                  <a:srgbClr val="00008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</p:grpSp>
      </p:grpSp>
      <p:sp>
        <p:nvSpPr>
          <p:cNvPr id="24582" name="Text Box 122"/>
          <p:cNvSpPr txBox="1">
            <a:spLocks noChangeArrowheads="1"/>
          </p:cNvSpPr>
          <p:nvPr/>
        </p:nvSpPr>
        <p:spPr bwMode="auto">
          <a:xfrm>
            <a:off x="1893888" y="5734050"/>
            <a:ext cx="118745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latin typeface="Arial" charset="0"/>
              </a:rPr>
              <a:t>Hình A</a:t>
            </a:r>
          </a:p>
        </p:txBody>
      </p:sp>
      <p:sp>
        <p:nvSpPr>
          <p:cNvPr id="24583" name="Text Box 123"/>
          <p:cNvSpPr txBox="1">
            <a:spLocks noChangeArrowheads="1"/>
          </p:cNvSpPr>
          <p:nvPr/>
        </p:nvSpPr>
        <p:spPr bwMode="auto">
          <a:xfrm>
            <a:off x="6651625" y="5734050"/>
            <a:ext cx="1176338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latin typeface="Arial" charset="0"/>
              </a:rPr>
              <a:t>Hình B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8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WordArt 2"/>
          <p:cNvSpPr>
            <a:spLocks noChangeArrowheads="1" noChangeShapeType="1" noTextEdit="1"/>
          </p:cNvSpPr>
          <p:nvPr/>
        </p:nvSpPr>
        <p:spPr bwMode="auto">
          <a:xfrm>
            <a:off x="539750" y="404813"/>
            <a:ext cx="576263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3</a:t>
            </a:r>
          </a:p>
        </p:txBody>
      </p:sp>
      <p:sp>
        <p:nvSpPr>
          <p:cNvPr id="25603" name="AutoShape 4"/>
          <p:cNvSpPr>
            <a:spLocks noChangeAspect="1" noChangeArrowheads="1"/>
          </p:cNvSpPr>
          <p:nvPr/>
        </p:nvSpPr>
        <p:spPr bwMode="auto">
          <a:xfrm>
            <a:off x="5818188" y="2565400"/>
            <a:ext cx="2762250" cy="27543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latin typeface="Arial" charset="0"/>
            </a:endParaRPr>
          </a:p>
        </p:txBody>
      </p:sp>
      <p:sp>
        <p:nvSpPr>
          <p:cNvPr id="110595" name="Text Box 3"/>
          <p:cNvSpPr txBox="1">
            <a:spLocks noChangeArrowheads="1"/>
          </p:cNvSpPr>
          <p:nvPr/>
        </p:nvSpPr>
        <p:spPr bwMode="auto">
          <a:xfrm>
            <a:off x="1042988" y="1125538"/>
            <a:ext cx="7058025" cy="5191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0">
                <a:solidFill>
                  <a:schemeClr val="folHlink"/>
                </a:solidFill>
                <a:latin typeface="Arial" charset="0"/>
              </a:rPr>
              <a:t>Diện tích hình </a:t>
            </a:r>
            <a:r>
              <a:rPr lang="en-US" sz="2800" i="0">
                <a:solidFill>
                  <a:srgbClr val="0000FF"/>
                </a:solidFill>
                <a:latin typeface="Arial" charset="0"/>
              </a:rPr>
              <a:t>B</a:t>
            </a:r>
            <a:r>
              <a:rPr lang="en-US" sz="2800" i="0">
                <a:solidFill>
                  <a:schemeClr val="folHlink"/>
                </a:solidFill>
                <a:latin typeface="Arial" charset="0"/>
              </a:rPr>
              <a:t> </a:t>
            </a:r>
            <a:r>
              <a:rPr lang="en-US" sz="2800" i="0" u="sng">
                <a:solidFill>
                  <a:srgbClr val="FA0606"/>
                </a:solidFill>
                <a:latin typeface="Arial" charset="0"/>
              </a:rPr>
              <a:t>bằng</a:t>
            </a:r>
            <a:r>
              <a:rPr lang="en-US" sz="2800" i="0">
                <a:solidFill>
                  <a:schemeClr val="folHlink"/>
                </a:solidFill>
                <a:latin typeface="Arial" charset="0"/>
              </a:rPr>
              <a:t> diện tích hình A</a:t>
            </a:r>
          </a:p>
        </p:txBody>
      </p:sp>
      <p:grpSp>
        <p:nvGrpSpPr>
          <p:cNvPr id="25605" name="Group 5"/>
          <p:cNvGrpSpPr>
            <a:grpSpLocks/>
          </p:cNvGrpSpPr>
          <p:nvPr/>
        </p:nvGrpSpPr>
        <p:grpSpPr bwMode="auto">
          <a:xfrm>
            <a:off x="6011863" y="2543175"/>
            <a:ext cx="2744787" cy="2744788"/>
            <a:chOff x="2654" y="4498"/>
            <a:chExt cx="4320" cy="4321"/>
          </a:xfrm>
        </p:grpSpPr>
        <p:sp>
          <p:nvSpPr>
            <p:cNvPr id="25646" name="Rectangle 6"/>
            <p:cNvSpPr>
              <a:spLocks noChangeArrowheads="1"/>
            </p:cNvSpPr>
            <p:nvPr/>
          </p:nvSpPr>
          <p:spPr bwMode="auto">
            <a:xfrm>
              <a:off x="2654" y="4498"/>
              <a:ext cx="1441" cy="14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47" name="Rectangle 7"/>
            <p:cNvSpPr>
              <a:spLocks noChangeArrowheads="1"/>
            </p:cNvSpPr>
            <p:nvPr/>
          </p:nvSpPr>
          <p:spPr bwMode="auto">
            <a:xfrm>
              <a:off x="4098" y="4498"/>
              <a:ext cx="1440" cy="14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48" name="Rectangle 8"/>
            <p:cNvSpPr>
              <a:spLocks noChangeArrowheads="1"/>
            </p:cNvSpPr>
            <p:nvPr/>
          </p:nvSpPr>
          <p:spPr bwMode="auto">
            <a:xfrm>
              <a:off x="5535" y="4498"/>
              <a:ext cx="1439" cy="14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49" name="Rectangle 9"/>
            <p:cNvSpPr>
              <a:spLocks noChangeArrowheads="1"/>
            </p:cNvSpPr>
            <p:nvPr/>
          </p:nvSpPr>
          <p:spPr bwMode="auto">
            <a:xfrm>
              <a:off x="2655" y="5938"/>
              <a:ext cx="1440" cy="14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50" name="Rectangle 10"/>
            <p:cNvSpPr>
              <a:spLocks noChangeArrowheads="1"/>
            </p:cNvSpPr>
            <p:nvPr/>
          </p:nvSpPr>
          <p:spPr bwMode="auto">
            <a:xfrm>
              <a:off x="4090" y="5938"/>
              <a:ext cx="1440" cy="14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51" name="Rectangle 11"/>
            <p:cNvSpPr>
              <a:spLocks noChangeArrowheads="1"/>
            </p:cNvSpPr>
            <p:nvPr/>
          </p:nvSpPr>
          <p:spPr bwMode="auto">
            <a:xfrm>
              <a:off x="5530" y="5938"/>
              <a:ext cx="1440" cy="143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52" name="Rectangle 12"/>
            <p:cNvSpPr>
              <a:spLocks noChangeArrowheads="1"/>
            </p:cNvSpPr>
            <p:nvPr/>
          </p:nvSpPr>
          <p:spPr bwMode="auto">
            <a:xfrm>
              <a:off x="2658" y="7378"/>
              <a:ext cx="1441" cy="144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53" name="Rectangle 13"/>
            <p:cNvSpPr>
              <a:spLocks noChangeArrowheads="1"/>
            </p:cNvSpPr>
            <p:nvPr/>
          </p:nvSpPr>
          <p:spPr bwMode="auto">
            <a:xfrm>
              <a:off x="4097" y="7378"/>
              <a:ext cx="1440" cy="14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54" name="Rectangle 14"/>
            <p:cNvSpPr>
              <a:spLocks noChangeArrowheads="1"/>
            </p:cNvSpPr>
            <p:nvPr/>
          </p:nvSpPr>
          <p:spPr bwMode="auto">
            <a:xfrm>
              <a:off x="5532" y="7378"/>
              <a:ext cx="1440" cy="14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25606" name="Group 15"/>
          <p:cNvGrpSpPr>
            <a:grpSpLocks/>
          </p:cNvGrpSpPr>
          <p:nvPr/>
        </p:nvGrpSpPr>
        <p:grpSpPr bwMode="auto">
          <a:xfrm>
            <a:off x="241300" y="2559050"/>
            <a:ext cx="5480050" cy="2743200"/>
            <a:chOff x="158" y="1616"/>
            <a:chExt cx="3452" cy="1728"/>
          </a:xfrm>
        </p:grpSpPr>
        <p:grpSp>
          <p:nvGrpSpPr>
            <p:cNvPr id="25632" name="Group 16"/>
            <p:cNvGrpSpPr>
              <a:grpSpLocks/>
            </p:cNvGrpSpPr>
            <p:nvPr/>
          </p:nvGrpSpPr>
          <p:grpSpPr bwMode="auto">
            <a:xfrm>
              <a:off x="158" y="1616"/>
              <a:ext cx="1727" cy="1728"/>
              <a:chOff x="6004" y="10079"/>
              <a:chExt cx="4319" cy="4321"/>
            </a:xfrm>
          </p:grpSpPr>
          <p:sp>
            <p:nvSpPr>
              <p:cNvPr id="25640" name="Rectangle 17"/>
              <p:cNvSpPr>
                <a:spLocks noChangeArrowheads="1"/>
              </p:cNvSpPr>
              <p:nvPr/>
            </p:nvSpPr>
            <p:spPr bwMode="auto">
              <a:xfrm>
                <a:off x="8883" y="11519"/>
                <a:ext cx="1440" cy="1440"/>
              </a:xfrm>
              <a:prstGeom prst="rect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5641" name="Rectangle 18"/>
              <p:cNvSpPr>
                <a:spLocks noChangeArrowheads="1"/>
              </p:cNvSpPr>
              <p:nvPr/>
            </p:nvSpPr>
            <p:spPr bwMode="auto">
              <a:xfrm>
                <a:off x="8883" y="12959"/>
                <a:ext cx="1440" cy="1440"/>
              </a:xfrm>
              <a:prstGeom prst="rect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5642" name="Rectangle 19"/>
              <p:cNvSpPr>
                <a:spLocks noChangeArrowheads="1"/>
              </p:cNvSpPr>
              <p:nvPr/>
            </p:nvSpPr>
            <p:spPr bwMode="auto">
              <a:xfrm>
                <a:off x="7443" y="12959"/>
                <a:ext cx="1440" cy="1440"/>
              </a:xfrm>
              <a:prstGeom prst="rect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5643" name="AutoShape 20"/>
              <p:cNvSpPr>
                <a:spLocks noChangeArrowheads="1"/>
              </p:cNvSpPr>
              <p:nvPr/>
            </p:nvSpPr>
            <p:spPr bwMode="auto">
              <a:xfrm rot="-5400000">
                <a:off x="6004" y="12960"/>
                <a:ext cx="1440" cy="1440"/>
              </a:xfrm>
              <a:prstGeom prst="rtTriangle">
                <a:avLst/>
              </a:prstGeom>
              <a:solidFill>
                <a:srgbClr val="FFFF00"/>
              </a:solidFill>
              <a:ln w="9525" algn="ctr">
                <a:solidFill>
                  <a:srgbClr val="00008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5644" name="AutoShape 21"/>
              <p:cNvSpPr>
                <a:spLocks noChangeArrowheads="1"/>
              </p:cNvSpPr>
              <p:nvPr/>
            </p:nvSpPr>
            <p:spPr bwMode="auto">
              <a:xfrm rot="-5400000">
                <a:off x="8883" y="10079"/>
                <a:ext cx="1440" cy="1440"/>
              </a:xfrm>
              <a:prstGeom prst="rtTriangle">
                <a:avLst/>
              </a:prstGeom>
              <a:solidFill>
                <a:srgbClr val="FFFF00"/>
              </a:solidFill>
              <a:ln w="9525" algn="ctr">
                <a:solidFill>
                  <a:srgbClr val="00008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5645" name="AutoShape 22"/>
              <p:cNvSpPr>
                <a:spLocks noChangeArrowheads="1"/>
              </p:cNvSpPr>
              <p:nvPr/>
            </p:nvSpPr>
            <p:spPr bwMode="auto">
              <a:xfrm rot="-5400000">
                <a:off x="7443" y="11519"/>
                <a:ext cx="1440" cy="1440"/>
              </a:xfrm>
              <a:prstGeom prst="rtTriangle">
                <a:avLst/>
              </a:prstGeom>
              <a:solidFill>
                <a:srgbClr val="FFFF00"/>
              </a:solidFill>
              <a:ln w="9525" algn="ctr">
                <a:solidFill>
                  <a:srgbClr val="00008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25633" name="Group 23"/>
            <p:cNvGrpSpPr>
              <a:grpSpLocks/>
            </p:cNvGrpSpPr>
            <p:nvPr/>
          </p:nvGrpSpPr>
          <p:grpSpPr bwMode="auto">
            <a:xfrm rot="5400000">
              <a:off x="1882" y="1617"/>
              <a:ext cx="1727" cy="1728"/>
              <a:chOff x="6004" y="10079"/>
              <a:chExt cx="4319" cy="4321"/>
            </a:xfrm>
          </p:grpSpPr>
          <p:sp>
            <p:nvSpPr>
              <p:cNvPr id="25634" name="Rectangle 24"/>
              <p:cNvSpPr>
                <a:spLocks noChangeArrowheads="1"/>
              </p:cNvSpPr>
              <p:nvPr/>
            </p:nvSpPr>
            <p:spPr bwMode="auto">
              <a:xfrm>
                <a:off x="8883" y="11519"/>
                <a:ext cx="1440" cy="1440"/>
              </a:xfrm>
              <a:prstGeom prst="rect">
                <a:avLst/>
              </a:prstGeom>
              <a:solidFill>
                <a:srgbClr val="FFFF00"/>
              </a:solidFill>
              <a:ln w="9525" algn="ctr">
                <a:solidFill>
                  <a:srgbClr val="00008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5635" name="Rectangle 25"/>
              <p:cNvSpPr>
                <a:spLocks noChangeArrowheads="1"/>
              </p:cNvSpPr>
              <p:nvPr/>
            </p:nvSpPr>
            <p:spPr bwMode="auto">
              <a:xfrm>
                <a:off x="8883" y="12959"/>
                <a:ext cx="1440" cy="1440"/>
              </a:xfrm>
              <a:prstGeom prst="rect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5636" name="Rectangle 26"/>
              <p:cNvSpPr>
                <a:spLocks noChangeArrowheads="1"/>
              </p:cNvSpPr>
              <p:nvPr/>
            </p:nvSpPr>
            <p:spPr bwMode="auto">
              <a:xfrm>
                <a:off x="7443" y="12959"/>
                <a:ext cx="1440" cy="1440"/>
              </a:xfrm>
              <a:prstGeom prst="rect">
                <a:avLst/>
              </a:prstGeom>
              <a:solidFill>
                <a:srgbClr val="FFFF00"/>
              </a:solidFill>
              <a:ln w="9525" algn="ctr">
                <a:solidFill>
                  <a:srgbClr val="00008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5637" name="AutoShape 27"/>
              <p:cNvSpPr>
                <a:spLocks noChangeArrowheads="1"/>
              </p:cNvSpPr>
              <p:nvPr/>
            </p:nvSpPr>
            <p:spPr bwMode="auto">
              <a:xfrm rot="-5400000">
                <a:off x="6004" y="12960"/>
                <a:ext cx="1440" cy="1440"/>
              </a:xfrm>
              <a:prstGeom prst="rtTriangle">
                <a:avLst/>
              </a:prstGeom>
              <a:solidFill>
                <a:srgbClr val="FFFF00"/>
              </a:solidFill>
              <a:ln w="9525" algn="ctr">
                <a:solidFill>
                  <a:srgbClr val="00008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5638" name="AutoShape 28"/>
              <p:cNvSpPr>
                <a:spLocks noChangeArrowheads="1"/>
              </p:cNvSpPr>
              <p:nvPr/>
            </p:nvSpPr>
            <p:spPr bwMode="auto">
              <a:xfrm rot="-5400000">
                <a:off x="8883" y="10079"/>
                <a:ext cx="1440" cy="1440"/>
              </a:xfrm>
              <a:prstGeom prst="rtTriangle">
                <a:avLst/>
              </a:prstGeom>
              <a:solidFill>
                <a:srgbClr val="FFFF00"/>
              </a:solidFill>
              <a:ln w="9525" algn="ctr">
                <a:solidFill>
                  <a:srgbClr val="00008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5639" name="AutoShape 29"/>
              <p:cNvSpPr>
                <a:spLocks noChangeArrowheads="1"/>
              </p:cNvSpPr>
              <p:nvPr/>
            </p:nvSpPr>
            <p:spPr bwMode="auto">
              <a:xfrm rot="-5400000">
                <a:off x="7443" y="11519"/>
                <a:ext cx="1440" cy="1440"/>
              </a:xfrm>
              <a:prstGeom prst="rtTriangle">
                <a:avLst/>
              </a:prstGeom>
              <a:solidFill>
                <a:srgbClr val="FFFF00"/>
              </a:solidFill>
              <a:ln w="9525" algn="ctr">
                <a:solidFill>
                  <a:srgbClr val="00008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</p:grpSp>
      </p:grpSp>
      <p:sp>
        <p:nvSpPr>
          <p:cNvPr id="25607" name="Text Box 31"/>
          <p:cNvSpPr txBox="1">
            <a:spLocks noChangeArrowheads="1"/>
          </p:cNvSpPr>
          <p:nvPr/>
        </p:nvSpPr>
        <p:spPr bwMode="auto">
          <a:xfrm>
            <a:off x="1893888" y="5734050"/>
            <a:ext cx="118745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latin typeface="Arial" charset="0"/>
              </a:rPr>
              <a:t>Hình A</a:t>
            </a:r>
          </a:p>
        </p:txBody>
      </p:sp>
      <p:sp>
        <p:nvSpPr>
          <p:cNvPr id="25608" name="Text Box 32"/>
          <p:cNvSpPr txBox="1">
            <a:spLocks noChangeArrowheads="1"/>
          </p:cNvSpPr>
          <p:nvPr/>
        </p:nvSpPr>
        <p:spPr bwMode="auto">
          <a:xfrm>
            <a:off x="6651625" y="5734050"/>
            <a:ext cx="1176338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latin typeface="Arial" charset="0"/>
              </a:rPr>
              <a:t>Hình B</a:t>
            </a:r>
          </a:p>
        </p:txBody>
      </p:sp>
      <p:grpSp>
        <p:nvGrpSpPr>
          <p:cNvPr id="6" name="Group 33"/>
          <p:cNvGrpSpPr>
            <a:grpSpLocks/>
          </p:cNvGrpSpPr>
          <p:nvPr/>
        </p:nvGrpSpPr>
        <p:grpSpPr bwMode="auto">
          <a:xfrm rot="-5400000">
            <a:off x="6012656" y="2542382"/>
            <a:ext cx="2741613" cy="2743200"/>
            <a:chOff x="6004" y="10079"/>
            <a:chExt cx="4319" cy="4321"/>
          </a:xfrm>
        </p:grpSpPr>
        <p:sp>
          <p:nvSpPr>
            <p:cNvPr id="25626" name="Rectangle 34"/>
            <p:cNvSpPr>
              <a:spLocks noChangeArrowheads="1"/>
            </p:cNvSpPr>
            <p:nvPr/>
          </p:nvSpPr>
          <p:spPr bwMode="auto">
            <a:xfrm>
              <a:off x="8883" y="11519"/>
              <a:ext cx="1440" cy="1440"/>
            </a:xfrm>
            <a:prstGeom prst="rect">
              <a:avLst/>
            </a:prstGeom>
            <a:solidFill>
              <a:srgbClr val="0000FF"/>
            </a:solidFill>
            <a:ln w="9525" algn="ctr">
              <a:solidFill>
                <a:srgbClr val="0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27" name="Rectangle 35"/>
            <p:cNvSpPr>
              <a:spLocks noChangeArrowheads="1"/>
            </p:cNvSpPr>
            <p:nvPr/>
          </p:nvSpPr>
          <p:spPr bwMode="auto">
            <a:xfrm>
              <a:off x="8883" y="12959"/>
              <a:ext cx="1440" cy="1440"/>
            </a:xfrm>
            <a:prstGeom prst="rect">
              <a:avLst/>
            </a:prstGeom>
            <a:solidFill>
              <a:srgbClr val="0000FF"/>
            </a:solidFill>
            <a:ln w="9525" algn="ctr">
              <a:solidFill>
                <a:srgbClr val="0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28" name="Rectangle 36"/>
            <p:cNvSpPr>
              <a:spLocks noChangeArrowheads="1"/>
            </p:cNvSpPr>
            <p:nvPr/>
          </p:nvSpPr>
          <p:spPr bwMode="auto">
            <a:xfrm>
              <a:off x="7443" y="12959"/>
              <a:ext cx="1440" cy="1440"/>
            </a:xfrm>
            <a:prstGeom prst="rect">
              <a:avLst/>
            </a:prstGeom>
            <a:solidFill>
              <a:srgbClr val="0000FF"/>
            </a:solidFill>
            <a:ln w="9525" algn="ctr">
              <a:solidFill>
                <a:srgbClr val="0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29" name="AutoShape 37"/>
            <p:cNvSpPr>
              <a:spLocks noChangeArrowheads="1"/>
            </p:cNvSpPr>
            <p:nvPr/>
          </p:nvSpPr>
          <p:spPr bwMode="auto">
            <a:xfrm rot="-5400000">
              <a:off x="6004" y="12960"/>
              <a:ext cx="1440" cy="1440"/>
            </a:xfrm>
            <a:prstGeom prst="rtTriangle">
              <a:avLst/>
            </a:prstGeom>
            <a:solidFill>
              <a:srgbClr val="0000FF"/>
            </a:solidFill>
            <a:ln w="9525" algn="ctr">
              <a:solidFill>
                <a:srgbClr val="0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30" name="AutoShape 38"/>
            <p:cNvSpPr>
              <a:spLocks noChangeArrowheads="1"/>
            </p:cNvSpPr>
            <p:nvPr/>
          </p:nvSpPr>
          <p:spPr bwMode="auto">
            <a:xfrm rot="-5400000">
              <a:off x="8883" y="10079"/>
              <a:ext cx="1440" cy="1440"/>
            </a:xfrm>
            <a:prstGeom prst="rtTriangle">
              <a:avLst/>
            </a:prstGeom>
            <a:solidFill>
              <a:srgbClr val="0000FF"/>
            </a:solidFill>
            <a:ln w="9525" algn="ctr">
              <a:solidFill>
                <a:srgbClr val="0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31" name="AutoShape 39"/>
            <p:cNvSpPr>
              <a:spLocks noChangeArrowheads="1"/>
            </p:cNvSpPr>
            <p:nvPr/>
          </p:nvSpPr>
          <p:spPr bwMode="auto">
            <a:xfrm rot="-5400000">
              <a:off x="7443" y="11519"/>
              <a:ext cx="1440" cy="1440"/>
            </a:xfrm>
            <a:prstGeom prst="rtTriangle">
              <a:avLst/>
            </a:prstGeom>
            <a:solidFill>
              <a:srgbClr val="0000FF"/>
            </a:solidFill>
            <a:ln w="9525" algn="ctr">
              <a:solidFill>
                <a:srgbClr val="0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7" name="Group 40"/>
          <p:cNvGrpSpPr>
            <a:grpSpLocks/>
          </p:cNvGrpSpPr>
          <p:nvPr/>
        </p:nvGrpSpPr>
        <p:grpSpPr bwMode="auto">
          <a:xfrm rot="5400000">
            <a:off x="6012656" y="2548732"/>
            <a:ext cx="2741613" cy="2743200"/>
            <a:chOff x="6004" y="10079"/>
            <a:chExt cx="4319" cy="4321"/>
          </a:xfrm>
        </p:grpSpPr>
        <p:sp>
          <p:nvSpPr>
            <p:cNvPr id="25620" name="Rectangle 41"/>
            <p:cNvSpPr>
              <a:spLocks noChangeArrowheads="1"/>
            </p:cNvSpPr>
            <p:nvPr/>
          </p:nvSpPr>
          <p:spPr bwMode="auto">
            <a:xfrm>
              <a:off x="8883" y="11519"/>
              <a:ext cx="1440" cy="1440"/>
            </a:xfrm>
            <a:prstGeom prst="rect">
              <a:avLst/>
            </a:prstGeom>
            <a:solidFill>
              <a:srgbClr val="0000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21" name="Rectangle 42"/>
            <p:cNvSpPr>
              <a:spLocks noChangeArrowheads="1"/>
            </p:cNvSpPr>
            <p:nvPr/>
          </p:nvSpPr>
          <p:spPr bwMode="auto">
            <a:xfrm>
              <a:off x="8883" y="12959"/>
              <a:ext cx="1440" cy="1440"/>
            </a:xfrm>
            <a:prstGeom prst="rect">
              <a:avLst/>
            </a:prstGeom>
            <a:solidFill>
              <a:srgbClr val="0000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22" name="Rectangle 43"/>
            <p:cNvSpPr>
              <a:spLocks noChangeArrowheads="1"/>
            </p:cNvSpPr>
            <p:nvPr/>
          </p:nvSpPr>
          <p:spPr bwMode="auto">
            <a:xfrm>
              <a:off x="7443" y="12959"/>
              <a:ext cx="1440" cy="1440"/>
            </a:xfrm>
            <a:prstGeom prst="rect">
              <a:avLst/>
            </a:prstGeom>
            <a:solidFill>
              <a:srgbClr val="0000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23" name="AutoShape 44"/>
            <p:cNvSpPr>
              <a:spLocks noChangeArrowheads="1"/>
            </p:cNvSpPr>
            <p:nvPr/>
          </p:nvSpPr>
          <p:spPr bwMode="auto">
            <a:xfrm rot="-5400000">
              <a:off x="6004" y="12960"/>
              <a:ext cx="1440" cy="1440"/>
            </a:xfrm>
            <a:prstGeom prst="rtTriangle">
              <a:avLst/>
            </a:prstGeom>
            <a:solidFill>
              <a:srgbClr val="0000FF"/>
            </a:solidFill>
            <a:ln w="9525" algn="ctr">
              <a:solidFill>
                <a:srgbClr val="0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24" name="AutoShape 45"/>
            <p:cNvSpPr>
              <a:spLocks noChangeArrowheads="1"/>
            </p:cNvSpPr>
            <p:nvPr/>
          </p:nvSpPr>
          <p:spPr bwMode="auto">
            <a:xfrm rot="-5400000">
              <a:off x="8883" y="10079"/>
              <a:ext cx="1440" cy="1440"/>
            </a:xfrm>
            <a:prstGeom prst="rtTriangle">
              <a:avLst/>
            </a:prstGeom>
            <a:solidFill>
              <a:srgbClr val="0000FF"/>
            </a:solidFill>
            <a:ln w="9525" algn="ctr">
              <a:solidFill>
                <a:srgbClr val="0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25" name="AutoShape 46"/>
            <p:cNvSpPr>
              <a:spLocks noChangeArrowheads="1"/>
            </p:cNvSpPr>
            <p:nvPr/>
          </p:nvSpPr>
          <p:spPr bwMode="auto">
            <a:xfrm rot="-5400000">
              <a:off x="7443" y="11519"/>
              <a:ext cx="1440" cy="1440"/>
            </a:xfrm>
            <a:prstGeom prst="rtTriangle">
              <a:avLst/>
            </a:prstGeom>
            <a:solidFill>
              <a:srgbClr val="0000FF"/>
            </a:solidFill>
            <a:ln w="9525" algn="ctr">
              <a:solidFill>
                <a:srgbClr val="0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5611" name="Text Box 54"/>
          <p:cNvSpPr txBox="1">
            <a:spLocks noChangeArrowheads="1"/>
          </p:cNvSpPr>
          <p:nvPr/>
        </p:nvSpPr>
        <p:spPr bwMode="auto">
          <a:xfrm>
            <a:off x="1514475" y="333375"/>
            <a:ext cx="1296988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 u="sng">
                <a:latin typeface="Arial" charset="0"/>
              </a:rPr>
              <a:t>Cách 1:</a:t>
            </a:r>
          </a:p>
        </p:txBody>
      </p:sp>
      <p:grpSp>
        <p:nvGrpSpPr>
          <p:cNvPr id="8" name="Group 47"/>
          <p:cNvGrpSpPr>
            <a:grpSpLocks/>
          </p:cNvGrpSpPr>
          <p:nvPr/>
        </p:nvGrpSpPr>
        <p:grpSpPr bwMode="auto">
          <a:xfrm>
            <a:off x="6011863" y="2565400"/>
            <a:ext cx="2741612" cy="2743200"/>
            <a:chOff x="6004" y="10079"/>
            <a:chExt cx="4319" cy="4321"/>
          </a:xfrm>
        </p:grpSpPr>
        <p:sp>
          <p:nvSpPr>
            <p:cNvPr id="25614" name="Rectangle 48"/>
            <p:cNvSpPr>
              <a:spLocks noChangeArrowheads="1"/>
            </p:cNvSpPr>
            <p:nvPr/>
          </p:nvSpPr>
          <p:spPr bwMode="auto">
            <a:xfrm>
              <a:off x="8883" y="11519"/>
              <a:ext cx="1440" cy="1440"/>
            </a:xfrm>
            <a:prstGeom prst="rect">
              <a:avLst/>
            </a:prstGeom>
            <a:solidFill>
              <a:srgbClr val="0000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15" name="Rectangle 49"/>
            <p:cNvSpPr>
              <a:spLocks noChangeArrowheads="1"/>
            </p:cNvSpPr>
            <p:nvPr/>
          </p:nvSpPr>
          <p:spPr bwMode="auto">
            <a:xfrm>
              <a:off x="8883" y="12959"/>
              <a:ext cx="1440" cy="1440"/>
            </a:xfrm>
            <a:prstGeom prst="rect">
              <a:avLst/>
            </a:prstGeom>
            <a:solidFill>
              <a:srgbClr val="0000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16" name="Rectangle 50"/>
            <p:cNvSpPr>
              <a:spLocks noChangeArrowheads="1"/>
            </p:cNvSpPr>
            <p:nvPr/>
          </p:nvSpPr>
          <p:spPr bwMode="auto">
            <a:xfrm>
              <a:off x="7443" y="12959"/>
              <a:ext cx="1440" cy="1440"/>
            </a:xfrm>
            <a:prstGeom prst="rect">
              <a:avLst/>
            </a:prstGeom>
            <a:solidFill>
              <a:srgbClr val="0000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17" name="AutoShape 51"/>
            <p:cNvSpPr>
              <a:spLocks noChangeArrowheads="1"/>
            </p:cNvSpPr>
            <p:nvPr/>
          </p:nvSpPr>
          <p:spPr bwMode="auto">
            <a:xfrm rot="-5400000">
              <a:off x="6004" y="12960"/>
              <a:ext cx="1440" cy="1440"/>
            </a:xfrm>
            <a:prstGeom prst="rtTriangle">
              <a:avLst/>
            </a:prstGeom>
            <a:solidFill>
              <a:srgbClr val="0000FF"/>
            </a:solidFill>
            <a:ln w="9525" algn="ctr">
              <a:solidFill>
                <a:srgbClr val="0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18" name="AutoShape 52"/>
            <p:cNvSpPr>
              <a:spLocks noChangeArrowheads="1"/>
            </p:cNvSpPr>
            <p:nvPr/>
          </p:nvSpPr>
          <p:spPr bwMode="auto">
            <a:xfrm rot="-5400000">
              <a:off x="8883" y="10079"/>
              <a:ext cx="1440" cy="1440"/>
            </a:xfrm>
            <a:prstGeom prst="rtTriangle">
              <a:avLst/>
            </a:prstGeom>
            <a:solidFill>
              <a:srgbClr val="0000FF"/>
            </a:solidFill>
            <a:ln w="9525" algn="ctr">
              <a:solidFill>
                <a:srgbClr val="0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19" name="AutoShape 53"/>
            <p:cNvSpPr>
              <a:spLocks noChangeArrowheads="1"/>
            </p:cNvSpPr>
            <p:nvPr/>
          </p:nvSpPr>
          <p:spPr bwMode="auto">
            <a:xfrm rot="-5400000">
              <a:off x="7443" y="11519"/>
              <a:ext cx="1440" cy="1440"/>
            </a:xfrm>
            <a:prstGeom prst="rtTriangle">
              <a:avLst/>
            </a:prstGeom>
            <a:solidFill>
              <a:srgbClr val="0000FF"/>
            </a:solidFill>
            <a:ln w="9525" algn="ctr">
              <a:solidFill>
                <a:srgbClr val="0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110648" name="Line 56"/>
          <p:cNvSpPr>
            <a:spLocks noChangeShapeType="1"/>
          </p:cNvSpPr>
          <p:nvPr/>
        </p:nvSpPr>
        <p:spPr bwMode="auto">
          <a:xfrm>
            <a:off x="5978525" y="2501900"/>
            <a:ext cx="2808288" cy="2808288"/>
          </a:xfrm>
          <a:prstGeom prst="line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10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13 2.22222E-6 L -0.33212 0.00208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5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7" presetID="1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4.07407E-6 L -0.63021 -0.00046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05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05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05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5" grpId="0"/>
      <p:bldP spid="11064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1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32100" y="2543175"/>
            <a:ext cx="2771775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7" name="WordArt 3"/>
          <p:cNvSpPr>
            <a:spLocks noChangeArrowheads="1" noChangeShapeType="1" noTextEdit="1"/>
          </p:cNvSpPr>
          <p:nvPr/>
        </p:nvSpPr>
        <p:spPr bwMode="auto">
          <a:xfrm>
            <a:off x="539750" y="404813"/>
            <a:ext cx="576263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3</a:t>
            </a:r>
          </a:p>
        </p:txBody>
      </p:sp>
      <p:sp>
        <p:nvSpPr>
          <p:cNvPr id="90116" name="Text Box 4"/>
          <p:cNvSpPr txBox="1">
            <a:spLocks noChangeArrowheads="1"/>
          </p:cNvSpPr>
          <p:nvPr/>
        </p:nvSpPr>
        <p:spPr bwMode="auto">
          <a:xfrm>
            <a:off x="971550" y="1125538"/>
            <a:ext cx="7058025" cy="5191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0">
                <a:solidFill>
                  <a:schemeClr val="folHlink"/>
                </a:solidFill>
                <a:latin typeface="Arial" charset="0"/>
              </a:rPr>
              <a:t>Diện tích hình A </a:t>
            </a:r>
            <a:r>
              <a:rPr lang="en-US" sz="2800" i="0" u="sng">
                <a:solidFill>
                  <a:srgbClr val="FA0606"/>
                </a:solidFill>
                <a:latin typeface="Arial" charset="0"/>
              </a:rPr>
              <a:t>bằng</a:t>
            </a:r>
            <a:r>
              <a:rPr lang="en-US" sz="2800" i="0">
                <a:solidFill>
                  <a:schemeClr val="folHlink"/>
                </a:solidFill>
                <a:latin typeface="Arial" charset="0"/>
              </a:rPr>
              <a:t> diện tích hình B</a:t>
            </a:r>
          </a:p>
        </p:txBody>
      </p:sp>
      <p:grpSp>
        <p:nvGrpSpPr>
          <p:cNvPr id="26629" name="Group 15"/>
          <p:cNvGrpSpPr>
            <a:grpSpLocks/>
          </p:cNvGrpSpPr>
          <p:nvPr/>
        </p:nvGrpSpPr>
        <p:grpSpPr bwMode="auto">
          <a:xfrm>
            <a:off x="106363" y="2544763"/>
            <a:ext cx="5480050" cy="2743200"/>
            <a:chOff x="158" y="1616"/>
            <a:chExt cx="3452" cy="1728"/>
          </a:xfrm>
        </p:grpSpPr>
        <p:grpSp>
          <p:nvGrpSpPr>
            <p:cNvPr id="26659" name="Group 16"/>
            <p:cNvGrpSpPr>
              <a:grpSpLocks/>
            </p:cNvGrpSpPr>
            <p:nvPr/>
          </p:nvGrpSpPr>
          <p:grpSpPr bwMode="auto">
            <a:xfrm>
              <a:off x="158" y="1616"/>
              <a:ext cx="1727" cy="1728"/>
              <a:chOff x="6004" y="10079"/>
              <a:chExt cx="4319" cy="4321"/>
            </a:xfrm>
          </p:grpSpPr>
          <p:sp>
            <p:nvSpPr>
              <p:cNvPr id="26667" name="Rectangle 17"/>
              <p:cNvSpPr>
                <a:spLocks noChangeArrowheads="1"/>
              </p:cNvSpPr>
              <p:nvPr/>
            </p:nvSpPr>
            <p:spPr bwMode="auto">
              <a:xfrm>
                <a:off x="8883" y="11519"/>
                <a:ext cx="1440" cy="1440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rgbClr val="000000"/>
                </a:solidFill>
                <a:prstDash val="dash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6668" name="Rectangle 18"/>
              <p:cNvSpPr>
                <a:spLocks noChangeArrowheads="1"/>
              </p:cNvSpPr>
              <p:nvPr/>
            </p:nvSpPr>
            <p:spPr bwMode="auto">
              <a:xfrm>
                <a:off x="8883" y="12959"/>
                <a:ext cx="1440" cy="1440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rgbClr val="000000"/>
                </a:solidFill>
                <a:prstDash val="dash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6669" name="Rectangle 19"/>
              <p:cNvSpPr>
                <a:spLocks noChangeArrowheads="1"/>
              </p:cNvSpPr>
              <p:nvPr/>
            </p:nvSpPr>
            <p:spPr bwMode="auto">
              <a:xfrm>
                <a:off x="7443" y="12959"/>
                <a:ext cx="1440" cy="1440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rgbClr val="000000"/>
                </a:solidFill>
                <a:prstDash val="dash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6670" name="AutoShape 20"/>
              <p:cNvSpPr>
                <a:spLocks noChangeArrowheads="1"/>
              </p:cNvSpPr>
              <p:nvPr/>
            </p:nvSpPr>
            <p:spPr bwMode="auto">
              <a:xfrm rot="-5400000">
                <a:off x="6004" y="12960"/>
                <a:ext cx="1440" cy="1440"/>
              </a:xfrm>
              <a:prstGeom prst="rtTriangle">
                <a:avLst/>
              </a:prstGeom>
              <a:solidFill>
                <a:schemeClr val="bg1"/>
              </a:solidFill>
              <a:ln w="9525" algn="ctr">
                <a:solidFill>
                  <a:srgbClr val="000080"/>
                </a:solidFill>
                <a:prstDash val="dash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6671" name="AutoShape 21"/>
              <p:cNvSpPr>
                <a:spLocks noChangeArrowheads="1"/>
              </p:cNvSpPr>
              <p:nvPr/>
            </p:nvSpPr>
            <p:spPr bwMode="auto">
              <a:xfrm rot="-5400000">
                <a:off x="8883" y="10079"/>
                <a:ext cx="1440" cy="1440"/>
              </a:xfrm>
              <a:prstGeom prst="rtTriangle">
                <a:avLst/>
              </a:prstGeom>
              <a:solidFill>
                <a:schemeClr val="bg1"/>
              </a:solidFill>
              <a:ln w="9525" algn="ctr">
                <a:solidFill>
                  <a:srgbClr val="000080"/>
                </a:solidFill>
                <a:prstDash val="dash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6672" name="AutoShape 22"/>
              <p:cNvSpPr>
                <a:spLocks noChangeArrowheads="1"/>
              </p:cNvSpPr>
              <p:nvPr/>
            </p:nvSpPr>
            <p:spPr bwMode="auto">
              <a:xfrm rot="-5400000">
                <a:off x="7443" y="11519"/>
                <a:ext cx="1440" cy="1440"/>
              </a:xfrm>
              <a:prstGeom prst="rtTriangle">
                <a:avLst/>
              </a:prstGeom>
              <a:solidFill>
                <a:schemeClr val="bg1"/>
              </a:solidFill>
              <a:ln w="9525" algn="ctr">
                <a:solidFill>
                  <a:srgbClr val="000080"/>
                </a:solidFill>
                <a:prstDash val="dash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26660" name="Group 23"/>
            <p:cNvGrpSpPr>
              <a:grpSpLocks/>
            </p:cNvGrpSpPr>
            <p:nvPr/>
          </p:nvGrpSpPr>
          <p:grpSpPr bwMode="auto">
            <a:xfrm rot="5400000">
              <a:off x="1882" y="1617"/>
              <a:ext cx="1727" cy="1728"/>
              <a:chOff x="6004" y="10079"/>
              <a:chExt cx="4319" cy="4321"/>
            </a:xfrm>
          </p:grpSpPr>
          <p:sp>
            <p:nvSpPr>
              <p:cNvPr id="26661" name="Rectangle 24"/>
              <p:cNvSpPr>
                <a:spLocks noChangeArrowheads="1"/>
              </p:cNvSpPr>
              <p:nvPr/>
            </p:nvSpPr>
            <p:spPr bwMode="auto">
              <a:xfrm>
                <a:off x="8883" y="11519"/>
                <a:ext cx="1440" cy="1440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rgbClr val="000080"/>
                </a:solidFill>
                <a:prstDash val="dash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6662" name="Rectangle 25"/>
              <p:cNvSpPr>
                <a:spLocks noChangeArrowheads="1"/>
              </p:cNvSpPr>
              <p:nvPr/>
            </p:nvSpPr>
            <p:spPr bwMode="auto">
              <a:xfrm>
                <a:off x="8883" y="12959"/>
                <a:ext cx="1440" cy="1440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rgbClr val="000000"/>
                </a:solidFill>
                <a:prstDash val="dash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6663" name="Rectangle 26"/>
              <p:cNvSpPr>
                <a:spLocks noChangeArrowheads="1"/>
              </p:cNvSpPr>
              <p:nvPr/>
            </p:nvSpPr>
            <p:spPr bwMode="auto">
              <a:xfrm>
                <a:off x="7443" y="12959"/>
                <a:ext cx="1440" cy="1440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rgbClr val="000080"/>
                </a:solidFill>
                <a:prstDash val="dash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6664" name="AutoShape 27"/>
              <p:cNvSpPr>
                <a:spLocks noChangeArrowheads="1"/>
              </p:cNvSpPr>
              <p:nvPr/>
            </p:nvSpPr>
            <p:spPr bwMode="auto">
              <a:xfrm rot="-5400000">
                <a:off x="6004" y="12960"/>
                <a:ext cx="1440" cy="1440"/>
              </a:xfrm>
              <a:prstGeom prst="rtTriangle">
                <a:avLst/>
              </a:prstGeom>
              <a:solidFill>
                <a:schemeClr val="bg1"/>
              </a:solidFill>
              <a:ln w="9525" algn="ctr">
                <a:solidFill>
                  <a:srgbClr val="000080"/>
                </a:solidFill>
                <a:prstDash val="dash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6665" name="AutoShape 28"/>
              <p:cNvSpPr>
                <a:spLocks noChangeArrowheads="1"/>
              </p:cNvSpPr>
              <p:nvPr/>
            </p:nvSpPr>
            <p:spPr bwMode="auto">
              <a:xfrm rot="-5400000">
                <a:off x="8883" y="10079"/>
                <a:ext cx="1440" cy="1440"/>
              </a:xfrm>
              <a:prstGeom prst="rtTriangle">
                <a:avLst/>
              </a:prstGeom>
              <a:solidFill>
                <a:schemeClr val="bg1"/>
              </a:solidFill>
              <a:ln w="9525" algn="ctr">
                <a:solidFill>
                  <a:srgbClr val="000080"/>
                </a:solidFill>
                <a:prstDash val="dash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26666" name="AutoShape 29"/>
              <p:cNvSpPr>
                <a:spLocks noChangeArrowheads="1"/>
              </p:cNvSpPr>
              <p:nvPr/>
            </p:nvSpPr>
            <p:spPr bwMode="auto">
              <a:xfrm rot="-5400000">
                <a:off x="7443" y="11519"/>
                <a:ext cx="1440" cy="1440"/>
              </a:xfrm>
              <a:prstGeom prst="rtTriangle">
                <a:avLst/>
              </a:prstGeom>
              <a:solidFill>
                <a:schemeClr val="bg1"/>
              </a:solidFill>
              <a:ln w="9525" algn="ctr">
                <a:solidFill>
                  <a:srgbClr val="000080"/>
                </a:solidFill>
                <a:prstDash val="dash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charset="0"/>
                </a:endParaRPr>
              </a:p>
            </p:txBody>
          </p:sp>
        </p:grpSp>
      </p:grpSp>
      <p:sp>
        <p:nvSpPr>
          <p:cNvPr id="26630" name="Text Box 30"/>
          <p:cNvSpPr txBox="1">
            <a:spLocks noChangeArrowheads="1"/>
          </p:cNvSpPr>
          <p:nvPr/>
        </p:nvSpPr>
        <p:spPr bwMode="auto">
          <a:xfrm>
            <a:off x="1893888" y="5734050"/>
            <a:ext cx="118745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latin typeface="Arial" charset="0"/>
              </a:rPr>
              <a:t>Hình A</a:t>
            </a:r>
          </a:p>
        </p:txBody>
      </p:sp>
      <p:sp>
        <p:nvSpPr>
          <p:cNvPr id="26631" name="Text Box 31"/>
          <p:cNvSpPr txBox="1">
            <a:spLocks noChangeArrowheads="1"/>
          </p:cNvSpPr>
          <p:nvPr/>
        </p:nvSpPr>
        <p:spPr bwMode="auto">
          <a:xfrm>
            <a:off x="6651625" y="5734050"/>
            <a:ext cx="1176338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latin typeface="Arial" charset="0"/>
              </a:rPr>
              <a:t>Hình B</a:t>
            </a:r>
          </a:p>
        </p:txBody>
      </p:sp>
      <p:grpSp>
        <p:nvGrpSpPr>
          <p:cNvPr id="26632" name="Group 32"/>
          <p:cNvGrpSpPr>
            <a:grpSpLocks/>
          </p:cNvGrpSpPr>
          <p:nvPr/>
        </p:nvGrpSpPr>
        <p:grpSpPr bwMode="auto">
          <a:xfrm rot="5400000">
            <a:off x="2853531" y="2548732"/>
            <a:ext cx="2741613" cy="2743200"/>
            <a:chOff x="6004" y="10079"/>
            <a:chExt cx="4319" cy="4321"/>
          </a:xfrm>
        </p:grpSpPr>
        <p:sp>
          <p:nvSpPr>
            <p:cNvPr id="26653" name="Rectangle 33"/>
            <p:cNvSpPr>
              <a:spLocks noChangeArrowheads="1"/>
            </p:cNvSpPr>
            <p:nvPr/>
          </p:nvSpPr>
          <p:spPr bwMode="auto">
            <a:xfrm>
              <a:off x="8883" y="11519"/>
              <a:ext cx="1440" cy="144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54" name="Rectangle 34"/>
            <p:cNvSpPr>
              <a:spLocks noChangeArrowheads="1"/>
            </p:cNvSpPr>
            <p:nvPr/>
          </p:nvSpPr>
          <p:spPr bwMode="auto">
            <a:xfrm>
              <a:off x="8883" y="12959"/>
              <a:ext cx="1440" cy="144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55" name="Rectangle 35"/>
            <p:cNvSpPr>
              <a:spLocks noChangeArrowheads="1"/>
            </p:cNvSpPr>
            <p:nvPr/>
          </p:nvSpPr>
          <p:spPr bwMode="auto">
            <a:xfrm>
              <a:off x="7443" y="12959"/>
              <a:ext cx="1440" cy="144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56" name="AutoShape 36"/>
            <p:cNvSpPr>
              <a:spLocks noChangeArrowheads="1"/>
            </p:cNvSpPr>
            <p:nvPr/>
          </p:nvSpPr>
          <p:spPr bwMode="auto">
            <a:xfrm rot="-5400000">
              <a:off x="6004" y="12960"/>
              <a:ext cx="1440" cy="1440"/>
            </a:xfrm>
            <a:prstGeom prst="rtTriangle">
              <a:avLst/>
            </a:prstGeom>
            <a:solidFill>
              <a:srgbClr val="FFFF00"/>
            </a:solidFill>
            <a:ln w="9525" algn="ctr">
              <a:solidFill>
                <a:srgbClr val="0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57" name="AutoShape 37"/>
            <p:cNvSpPr>
              <a:spLocks noChangeArrowheads="1"/>
            </p:cNvSpPr>
            <p:nvPr/>
          </p:nvSpPr>
          <p:spPr bwMode="auto">
            <a:xfrm rot="-5400000">
              <a:off x="8883" y="10079"/>
              <a:ext cx="1440" cy="1440"/>
            </a:xfrm>
            <a:prstGeom prst="rtTriangle">
              <a:avLst/>
            </a:prstGeom>
            <a:solidFill>
              <a:srgbClr val="FFFF00"/>
            </a:solidFill>
            <a:ln w="9525" algn="ctr">
              <a:solidFill>
                <a:srgbClr val="0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58" name="AutoShape 38"/>
            <p:cNvSpPr>
              <a:spLocks noChangeArrowheads="1"/>
            </p:cNvSpPr>
            <p:nvPr/>
          </p:nvSpPr>
          <p:spPr bwMode="auto">
            <a:xfrm rot="-5400000">
              <a:off x="7443" y="11519"/>
              <a:ext cx="1440" cy="1440"/>
            </a:xfrm>
            <a:prstGeom prst="rtTriangle">
              <a:avLst/>
            </a:prstGeom>
            <a:solidFill>
              <a:srgbClr val="FFFF00"/>
            </a:solidFill>
            <a:ln w="9525" algn="ctr">
              <a:solidFill>
                <a:srgbClr val="0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6" name="Group 39"/>
          <p:cNvGrpSpPr>
            <a:grpSpLocks/>
          </p:cNvGrpSpPr>
          <p:nvPr/>
        </p:nvGrpSpPr>
        <p:grpSpPr bwMode="auto">
          <a:xfrm>
            <a:off x="106363" y="2544763"/>
            <a:ext cx="2741612" cy="2743200"/>
            <a:chOff x="6004" y="10079"/>
            <a:chExt cx="4319" cy="4321"/>
          </a:xfrm>
        </p:grpSpPr>
        <p:sp>
          <p:nvSpPr>
            <p:cNvPr id="26647" name="Rectangle 40"/>
            <p:cNvSpPr>
              <a:spLocks noChangeArrowheads="1"/>
            </p:cNvSpPr>
            <p:nvPr/>
          </p:nvSpPr>
          <p:spPr bwMode="auto">
            <a:xfrm>
              <a:off x="8883" y="11519"/>
              <a:ext cx="1440" cy="144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48" name="Rectangle 41"/>
            <p:cNvSpPr>
              <a:spLocks noChangeArrowheads="1"/>
            </p:cNvSpPr>
            <p:nvPr/>
          </p:nvSpPr>
          <p:spPr bwMode="auto">
            <a:xfrm>
              <a:off x="8883" y="12959"/>
              <a:ext cx="1440" cy="144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49" name="Rectangle 42"/>
            <p:cNvSpPr>
              <a:spLocks noChangeArrowheads="1"/>
            </p:cNvSpPr>
            <p:nvPr/>
          </p:nvSpPr>
          <p:spPr bwMode="auto">
            <a:xfrm>
              <a:off x="7443" y="12959"/>
              <a:ext cx="1440" cy="144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50" name="AutoShape 43"/>
            <p:cNvSpPr>
              <a:spLocks noChangeArrowheads="1"/>
            </p:cNvSpPr>
            <p:nvPr/>
          </p:nvSpPr>
          <p:spPr bwMode="auto">
            <a:xfrm rot="-5400000">
              <a:off x="6004" y="12960"/>
              <a:ext cx="1440" cy="1440"/>
            </a:xfrm>
            <a:prstGeom prst="rtTriangle">
              <a:avLst/>
            </a:prstGeom>
            <a:solidFill>
              <a:srgbClr val="FFFF00"/>
            </a:solidFill>
            <a:ln w="9525" algn="ctr">
              <a:solidFill>
                <a:srgbClr val="0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51" name="AutoShape 44"/>
            <p:cNvSpPr>
              <a:spLocks noChangeArrowheads="1"/>
            </p:cNvSpPr>
            <p:nvPr/>
          </p:nvSpPr>
          <p:spPr bwMode="auto">
            <a:xfrm rot="-5400000">
              <a:off x="8883" y="10079"/>
              <a:ext cx="1440" cy="1440"/>
            </a:xfrm>
            <a:prstGeom prst="rtTriangle">
              <a:avLst/>
            </a:prstGeom>
            <a:solidFill>
              <a:srgbClr val="FFFF00"/>
            </a:solidFill>
            <a:ln w="9525" algn="ctr">
              <a:solidFill>
                <a:srgbClr val="0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52" name="AutoShape 45"/>
            <p:cNvSpPr>
              <a:spLocks noChangeArrowheads="1"/>
            </p:cNvSpPr>
            <p:nvPr/>
          </p:nvSpPr>
          <p:spPr bwMode="auto">
            <a:xfrm rot="-5400000">
              <a:off x="7443" y="11519"/>
              <a:ext cx="1440" cy="1440"/>
            </a:xfrm>
            <a:prstGeom prst="rtTriangle">
              <a:avLst/>
            </a:prstGeom>
            <a:solidFill>
              <a:srgbClr val="FFFF00"/>
            </a:solidFill>
            <a:ln w="9525" algn="ctr">
              <a:solidFill>
                <a:srgbClr val="0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6634" name="Text Box 46"/>
          <p:cNvSpPr txBox="1">
            <a:spLocks noChangeArrowheads="1"/>
          </p:cNvSpPr>
          <p:nvPr/>
        </p:nvSpPr>
        <p:spPr bwMode="auto">
          <a:xfrm>
            <a:off x="1514475" y="333375"/>
            <a:ext cx="1296988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 u="sng">
                <a:latin typeface="Arial" charset="0"/>
              </a:rPr>
              <a:t>Cách 2:</a:t>
            </a:r>
          </a:p>
        </p:txBody>
      </p:sp>
      <p:sp>
        <p:nvSpPr>
          <p:cNvPr id="90159" name="Line 47"/>
          <p:cNvSpPr>
            <a:spLocks noChangeShapeType="1"/>
          </p:cNvSpPr>
          <p:nvPr/>
        </p:nvSpPr>
        <p:spPr bwMode="auto">
          <a:xfrm>
            <a:off x="2843213" y="2492375"/>
            <a:ext cx="0" cy="2808288"/>
          </a:xfrm>
          <a:prstGeom prst="line">
            <a:avLst/>
          </a:prstGeom>
          <a:noFill/>
          <a:ln w="38100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6" name="AutoShape 62"/>
          <p:cNvSpPr>
            <a:spLocks noChangeAspect="1" noChangeArrowheads="1"/>
          </p:cNvSpPr>
          <p:nvPr/>
        </p:nvSpPr>
        <p:spPr bwMode="auto">
          <a:xfrm>
            <a:off x="5818188" y="2565400"/>
            <a:ext cx="2762250" cy="2754313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latin typeface="Arial" charset="0"/>
            </a:endParaRPr>
          </a:p>
        </p:txBody>
      </p:sp>
      <p:grpSp>
        <p:nvGrpSpPr>
          <p:cNvPr id="26637" name="Group 63"/>
          <p:cNvGrpSpPr>
            <a:grpSpLocks/>
          </p:cNvGrpSpPr>
          <p:nvPr/>
        </p:nvGrpSpPr>
        <p:grpSpPr bwMode="auto">
          <a:xfrm>
            <a:off x="5822950" y="2570163"/>
            <a:ext cx="2744788" cy="2744787"/>
            <a:chOff x="2654" y="4498"/>
            <a:chExt cx="4320" cy="4321"/>
          </a:xfrm>
        </p:grpSpPr>
        <p:sp>
          <p:nvSpPr>
            <p:cNvPr id="26638" name="Rectangle 64"/>
            <p:cNvSpPr>
              <a:spLocks noChangeArrowheads="1"/>
            </p:cNvSpPr>
            <p:nvPr/>
          </p:nvSpPr>
          <p:spPr bwMode="auto">
            <a:xfrm>
              <a:off x="2654" y="4498"/>
              <a:ext cx="1441" cy="144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39" name="Rectangle 65"/>
            <p:cNvSpPr>
              <a:spLocks noChangeArrowheads="1"/>
            </p:cNvSpPr>
            <p:nvPr/>
          </p:nvSpPr>
          <p:spPr bwMode="auto">
            <a:xfrm>
              <a:off x="4098" y="4498"/>
              <a:ext cx="1440" cy="144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40" name="Rectangle 66"/>
            <p:cNvSpPr>
              <a:spLocks noChangeArrowheads="1"/>
            </p:cNvSpPr>
            <p:nvPr/>
          </p:nvSpPr>
          <p:spPr bwMode="auto">
            <a:xfrm>
              <a:off x="5535" y="4498"/>
              <a:ext cx="1439" cy="144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41" name="Rectangle 67"/>
            <p:cNvSpPr>
              <a:spLocks noChangeArrowheads="1"/>
            </p:cNvSpPr>
            <p:nvPr/>
          </p:nvSpPr>
          <p:spPr bwMode="auto">
            <a:xfrm>
              <a:off x="2655" y="5938"/>
              <a:ext cx="1440" cy="144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42" name="Rectangle 68"/>
            <p:cNvSpPr>
              <a:spLocks noChangeArrowheads="1"/>
            </p:cNvSpPr>
            <p:nvPr/>
          </p:nvSpPr>
          <p:spPr bwMode="auto">
            <a:xfrm>
              <a:off x="4090" y="5938"/>
              <a:ext cx="1440" cy="144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43" name="Rectangle 69"/>
            <p:cNvSpPr>
              <a:spLocks noChangeArrowheads="1"/>
            </p:cNvSpPr>
            <p:nvPr/>
          </p:nvSpPr>
          <p:spPr bwMode="auto">
            <a:xfrm>
              <a:off x="5530" y="5938"/>
              <a:ext cx="1440" cy="1439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44" name="Rectangle 70"/>
            <p:cNvSpPr>
              <a:spLocks noChangeArrowheads="1"/>
            </p:cNvSpPr>
            <p:nvPr/>
          </p:nvSpPr>
          <p:spPr bwMode="auto">
            <a:xfrm>
              <a:off x="2658" y="7378"/>
              <a:ext cx="1441" cy="1441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45" name="Rectangle 71"/>
            <p:cNvSpPr>
              <a:spLocks noChangeArrowheads="1"/>
            </p:cNvSpPr>
            <p:nvPr/>
          </p:nvSpPr>
          <p:spPr bwMode="auto">
            <a:xfrm>
              <a:off x="4097" y="7378"/>
              <a:ext cx="1440" cy="144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46" name="Rectangle 72"/>
            <p:cNvSpPr>
              <a:spLocks noChangeArrowheads="1"/>
            </p:cNvSpPr>
            <p:nvPr/>
          </p:nvSpPr>
          <p:spPr bwMode="auto">
            <a:xfrm>
              <a:off x="5532" y="7378"/>
              <a:ext cx="1440" cy="144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</p:spTree>
  </p:cSld>
  <p:clrMapOvr>
    <a:masterClrMapping/>
  </p:clrMapOvr>
  <p:transition spd="med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90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90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3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90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90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90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901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90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90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6" grpId="0"/>
      <p:bldP spid="9015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0"/>
          <p:cNvSpPr>
            <a:spLocks noChangeArrowheads="1"/>
          </p:cNvSpPr>
          <p:nvPr/>
        </p:nvSpPr>
        <p:spPr bwMode="auto">
          <a:xfrm rot="10800000">
            <a:off x="6227763" y="5300663"/>
            <a:ext cx="2376487" cy="1150937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800080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5236" name="WordArt 4"/>
          <p:cNvSpPr>
            <a:spLocks noChangeArrowheads="1" noChangeShapeType="1" noTextEdit="1"/>
          </p:cNvSpPr>
          <p:nvPr/>
        </p:nvSpPr>
        <p:spPr bwMode="auto">
          <a:xfrm>
            <a:off x="468313" y="0"/>
            <a:ext cx="2619375" cy="174942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r>
              <a:rPr lang="it-IT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Trò chơi :</a:t>
            </a:r>
          </a:p>
          <a:p>
            <a:r>
              <a:rPr lang="it-IT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Ai nhanh,ai đúng ?</a:t>
            </a:r>
            <a:endParaRPr lang="en-US" kern="1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7652" name="AutoShape 9"/>
          <p:cNvSpPr>
            <a:spLocks noChangeArrowheads="1"/>
          </p:cNvSpPr>
          <p:nvPr/>
        </p:nvSpPr>
        <p:spPr bwMode="auto">
          <a:xfrm>
            <a:off x="2051050" y="5589588"/>
            <a:ext cx="914400" cy="914400"/>
          </a:xfrm>
          <a:prstGeom prst="octagon">
            <a:avLst>
              <a:gd name="adj" fmla="val 29287"/>
            </a:avLst>
          </a:prstGeom>
          <a:solidFill>
            <a:schemeClr val="tx2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653" name="AutoShape 10"/>
          <p:cNvSpPr>
            <a:spLocks noChangeArrowheads="1"/>
          </p:cNvSpPr>
          <p:nvPr/>
        </p:nvSpPr>
        <p:spPr bwMode="auto">
          <a:xfrm>
            <a:off x="7380288" y="2060575"/>
            <a:ext cx="914400" cy="914400"/>
          </a:xfrm>
          <a:prstGeom prst="octagon">
            <a:avLst>
              <a:gd name="adj" fmla="val 29287"/>
            </a:avLst>
          </a:prstGeom>
          <a:solidFill>
            <a:srgbClr val="FFCC99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654" name="AutoShape 13"/>
          <p:cNvSpPr>
            <a:spLocks noChangeArrowheads="1"/>
          </p:cNvSpPr>
          <p:nvPr/>
        </p:nvSpPr>
        <p:spPr bwMode="auto">
          <a:xfrm>
            <a:off x="611188" y="2565400"/>
            <a:ext cx="1728787" cy="719138"/>
          </a:xfrm>
          <a:prstGeom prst="rtTriangle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655" name="AutoShape 14"/>
          <p:cNvSpPr>
            <a:spLocks noChangeArrowheads="1"/>
          </p:cNvSpPr>
          <p:nvPr/>
        </p:nvSpPr>
        <p:spPr bwMode="auto">
          <a:xfrm rot="-5400000">
            <a:off x="5651500" y="3357563"/>
            <a:ext cx="1728787" cy="719138"/>
          </a:xfrm>
          <a:prstGeom prst="rtTriangle">
            <a:avLst/>
          </a:prstGeom>
          <a:solidFill>
            <a:srgbClr val="FF0000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656" name="Oval 15"/>
          <p:cNvSpPr>
            <a:spLocks noChangeArrowheads="1"/>
          </p:cNvSpPr>
          <p:nvPr/>
        </p:nvSpPr>
        <p:spPr bwMode="auto">
          <a:xfrm>
            <a:off x="2771775" y="4149725"/>
            <a:ext cx="1439863" cy="792163"/>
          </a:xfrm>
          <a:prstGeom prst="ellipse">
            <a:avLst/>
          </a:prstGeom>
          <a:solidFill>
            <a:srgbClr val="33CCCC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657" name="AutoShape 17"/>
          <p:cNvSpPr>
            <a:spLocks noChangeArrowheads="1"/>
          </p:cNvSpPr>
          <p:nvPr/>
        </p:nvSpPr>
        <p:spPr bwMode="auto">
          <a:xfrm>
            <a:off x="7164388" y="3500438"/>
            <a:ext cx="1366837" cy="136842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9966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8" name="AutoShape 18"/>
          <p:cNvSpPr>
            <a:spLocks noChangeArrowheads="1"/>
          </p:cNvSpPr>
          <p:nvPr/>
        </p:nvSpPr>
        <p:spPr bwMode="auto">
          <a:xfrm>
            <a:off x="3924300" y="1412875"/>
            <a:ext cx="1366838" cy="136842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00FF0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9" name="Rectangle 26"/>
          <p:cNvSpPr>
            <a:spLocks noChangeArrowheads="1"/>
          </p:cNvSpPr>
          <p:nvPr/>
        </p:nvSpPr>
        <p:spPr bwMode="auto">
          <a:xfrm>
            <a:off x="3924300" y="404813"/>
            <a:ext cx="1727200" cy="720725"/>
          </a:xfrm>
          <a:prstGeom prst="rect">
            <a:avLst/>
          </a:prstGeom>
          <a:solidFill>
            <a:schemeClr val="folHlink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27660" name="Group 44"/>
          <p:cNvGrpSpPr>
            <a:grpSpLocks/>
          </p:cNvGrpSpPr>
          <p:nvPr/>
        </p:nvGrpSpPr>
        <p:grpSpPr bwMode="auto">
          <a:xfrm rot="3974375">
            <a:off x="5580063" y="333375"/>
            <a:ext cx="1828800" cy="1828800"/>
            <a:chOff x="1562" y="1344"/>
            <a:chExt cx="1152" cy="1152"/>
          </a:xfrm>
        </p:grpSpPr>
        <p:sp>
          <p:nvSpPr>
            <p:cNvPr id="27697" name="Rectangle 27"/>
            <p:cNvSpPr>
              <a:spLocks noChangeArrowheads="1"/>
            </p:cNvSpPr>
            <p:nvPr/>
          </p:nvSpPr>
          <p:spPr bwMode="auto">
            <a:xfrm>
              <a:off x="2141" y="1633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698" name="Rectangle 33"/>
            <p:cNvSpPr>
              <a:spLocks noChangeArrowheads="1"/>
            </p:cNvSpPr>
            <p:nvPr/>
          </p:nvSpPr>
          <p:spPr bwMode="auto">
            <a:xfrm>
              <a:off x="1851" y="1919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699" name="Rectangle 34"/>
            <p:cNvSpPr>
              <a:spLocks noChangeArrowheads="1"/>
            </p:cNvSpPr>
            <p:nvPr/>
          </p:nvSpPr>
          <p:spPr bwMode="auto">
            <a:xfrm>
              <a:off x="2141" y="1919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700" name="Rectangle 35"/>
            <p:cNvSpPr>
              <a:spLocks noChangeArrowheads="1"/>
            </p:cNvSpPr>
            <p:nvPr/>
          </p:nvSpPr>
          <p:spPr bwMode="auto">
            <a:xfrm>
              <a:off x="2141" y="1344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701" name="Rectangle 36"/>
            <p:cNvSpPr>
              <a:spLocks noChangeArrowheads="1"/>
            </p:cNvSpPr>
            <p:nvPr/>
          </p:nvSpPr>
          <p:spPr bwMode="auto">
            <a:xfrm>
              <a:off x="1562" y="1633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702" name="Rectangle 37"/>
            <p:cNvSpPr>
              <a:spLocks noChangeArrowheads="1"/>
            </p:cNvSpPr>
            <p:nvPr/>
          </p:nvSpPr>
          <p:spPr bwMode="auto">
            <a:xfrm>
              <a:off x="2426" y="1633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703" name="Rectangle 38"/>
            <p:cNvSpPr>
              <a:spLocks noChangeArrowheads="1"/>
            </p:cNvSpPr>
            <p:nvPr/>
          </p:nvSpPr>
          <p:spPr bwMode="auto">
            <a:xfrm>
              <a:off x="2426" y="1919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704" name="Rectangle 39"/>
            <p:cNvSpPr>
              <a:spLocks noChangeArrowheads="1"/>
            </p:cNvSpPr>
            <p:nvPr/>
          </p:nvSpPr>
          <p:spPr bwMode="auto">
            <a:xfrm>
              <a:off x="2426" y="2208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705" name="Rectangle 40"/>
            <p:cNvSpPr>
              <a:spLocks noChangeArrowheads="1"/>
            </p:cNvSpPr>
            <p:nvPr/>
          </p:nvSpPr>
          <p:spPr bwMode="auto">
            <a:xfrm>
              <a:off x="1851" y="1633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706" name="Rectangle 41"/>
            <p:cNvSpPr>
              <a:spLocks noChangeArrowheads="1"/>
            </p:cNvSpPr>
            <p:nvPr/>
          </p:nvSpPr>
          <p:spPr bwMode="auto">
            <a:xfrm>
              <a:off x="1851" y="1344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707" name="Rectangle 42"/>
            <p:cNvSpPr>
              <a:spLocks noChangeArrowheads="1"/>
            </p:cNvSpPr>
            <p:nvPr/>
          </p:nvSpPr>
          <p:spPr bwMode="auto">
            <a:xfrm>
              <a:off x="2141" y="2207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708" name="Rectangle 43"/>
            <p:cNvSpPr>
              <a:spLocks noChangeArrowheads="1"/>
            </p:cNvSpPr>
            <p:nvPr/>
          </p:nvSpPr>
          <p:spPr bwMode="auto">
            <a:xfrm>
              <a:off x="2426" y="1344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27661" name="Group 58"/>
          <p:cNvGrpSpPr>
            <a:grpSpLocks/>
          </p:cNvGrpSpPr>
          <p:nvPr/>
        </p:nvGrpSpPr>
        <p:grpSpPr bwMode="auto">
          <a:xfrm>
            <a:off x="468313" y="3498850"/>
            <a:ext cx="1828800" cy="1376363"/>
            <a:chOff x="295" y="2204"/>
            <a:chExt cx="1152" cy="867"/>
          </a:xfrm>
        </p:grpSpPr>
        <p:sp>
          <p:nvSpPr>
            <p:cNvPr id="27685" name="Rectangle 46"/>
            <p:cNvSpPr>
              <a:spLocks noChangeArrowheads="1"/>
            </p:cNvSpPr>
            <p:nvPr/>
          </p:nvSpPr>
          <p:spPr bwMode="auto">
            <a:xfrm>
              <a:off x="874" y="2494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686" name="Rectangle 47"/>
            <p:cNvSpPr>
              <a:spLocks noChangeArrowheads="1"/>
            </p:cNvSpPr>
            <p:nvPr/>
          </p:nvSpPr>
          <p:spPr bwMode="auto">
            <a:xfrm>
              <a:off x="584" y="2780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687" name="Rectangle 48"/>
            <p:cNvSpPr>
              <a:spLocks noChangeArrowheads="1"/>
            </p:cNvSpPr>
            <p:nvPr/>
          </p:nvSpPr>
          <p:spPr bwMode="auto">
            <a:xfrm>
              <a:off x="874" y="2780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688" name="Rectangle 49"/>
            <p:cNvSpPr>
              <a:spLocks noChangeArrowheads="1"/>
            </p:cNvSpPr>
            <p:nvPr/>
          </p:nvSpPr>
          <p:spPr bwMode="auto">
            <a:xfrm>
              <a:off x="874" y="2205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689" name="Rectangle 50"/>
            <p:cNvSpPr>
              <a:spLocks noChangeArrowheads="1"/>
            </p:cNvSpPr>
            <p:nvPr/>
          </p:nvSpPr>
          <p:spPr bwMode="auto">
            <a:xfrm>
              <a:off x="295" y="2494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690" name="Rectangle 51"/>
            <p:cNvSpPr>
              <a:spLocks noChangeArrowheads="1"/>
            </p:cNvSpPr>
            <p:nvPr/>
          </p:nvSpPr>
          <p:spPr bwMode="auto">
            <a:xfrm>
              <a:off x="1159" y="2494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691" name="Rectangle 52"/>
            <p:cNvSpPr>
              <a:spLocks noChangeArrowheads="1"/>
            </p:cNvSpPr>
            <p:nvPr/>
          </p:nvSpPr>
          <p:spPr bwMode="auto">
            <a:xfrm>
              <a:off x="1159" y="2780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692" name="Rectangle 53"/>
            <p:cNvSpPr>
              <a:spLocks noChangeArrowheads="1"/>
            </p:cNvSpPr>
            <p:nvPr/>
          </p:nvSpPr>
          <p:spPr bwMode="auto">
            <a:xfrm>
              <a:off x="297" y="2204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693" name="Rectangle 54"/>
            <p:cNvSpPr>
              <a:spLocks noChangeArrowheads="1"/>
            </p:cNvSpPr>
            <p:nvPr/>
          </p:nvSpPr>
          <p:spPr bwMode="auto">
            <a:xfrm>
              <a:off x="584" y="2494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694" name="Rectangle 55"/>
            <p:cNvSpPr>
              <a:spLocks noChangeArrowheads="1"/>
            </p:cNvSpPr>
            <p:nvPr/>
          </p:nvSpPr>
          <p:spPr bwMode="auto">
            <a:xfrm>
              <a:off x="584" y="2205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695" name="Rectangle 56"/>
            <p:cNvSpPr>
              <a:spLocks noChangeArrowheads="1"/>
            </p:cNvSpPr>
            <p:nvPr/>
          </p:nvSpPr>
          <p:spPr bwMode="auto">
            <a:xfrm>
              <a:off x="297" y="2783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696" name="Rectangle 57"/>
            <p:cNvSpPr>
              <a:spLocks noChangeArrowheads="1"/>
            </p:cNvSpPr>
            <p:nvPr/>
          </p:nvSpPr>
          <p:spPr bwMode="auto">
            <a:xfrm>
              <a:off x="1159" y="2205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27662" name="Group 100"/>
          <p:cNvGrpSpPr>
            <a:grpSpLocks/>
          </p:cNvGrpSpPr>
          <p:nvPr/>
        </p:nvGrpSpPr>
        <p:grpSpPr bwMode="auto">
          <a:xfrm>
            <a:off x="3419475" y="5157788"/>
            <a:ext cx="1828800" cy="1371600"/>
            <a:chOff x="2744" y="3453"/>
            <a:chExt cx="1152" cy="864"/>
          </a:xfrm>
        </p:grpSpPr>
        <p:sp>
          <p:nvSpPr>
            <p:cNvPr id="27675" name="Rectangle 73"/>
            <p:cNvSpPr>
              <a:spLocks noChangeArrowheads="1"/>
            </p:cNvSpPr>
            <p:nvPr/>
          </p:nvSpPr>
          <p:spPr bwMode="auto">
            <a:xfrm>
              <a:off x="3323" y="3743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676" name="Rectangle 74"/>
            <p:cNvSpPr>
              <a:spLocks noChangeArrowheads="1"/>
            </p:cNvSpPr>
            <p:nvPr/>
          </p:nvSpPr>
          <p:spPr bwMode="auto">
            <a:xfrm>
              <a:off x="3033" y="4029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677" name="Rectangle 75"/>
            <p:cNvSpPr>
              <a:spLocks noChangeArrowheads="1"/>
            </p:cNvSpPr>
            <p:nvPr/>
          </p:nvSpPr>
          <p:spPr bwMode="auto">
            <a:xfrm>
              <a:off x="3323" y="4029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678" name="Rectangle 76"/>
            <p:cNvSpPr>
              <a:spLocks noChangeArrowheads="1"/>
            </p:cNvSpPr>
            <p:nvPr/>
          </p:nvSpPr>
          <p:spPr bwMode="auto">
            <a:xfrm>
              <a:off x="3319" y="3453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679" name="Rectangle 77"/>
            <p:cNvSpPr>
              <a:spLocks noChangeArrowheads="1"/>
            </p:cNvSpPr>
            <p:nvPr/>
          </p:nvSpPr>
          <p:spPr bwMode="auto">
            <a:xfrm>
              <a:off x="2744" y="3743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680" name="Rectangle 78"/>
            <p:cNvSpPr>
              <a:spLocks noChangeArrowheads="1"/>
            </p:cNvSpPr>
            <p:nvPr/>
          </p:nvSpPr>
          <p:spPr bwMode="auto">
            <a:xfrm>
              <a:off x="3608" y="3743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681" name="Rectangle 79"/>
            <p:cNvSpPr>
              <a:spLocks noChangeArrowheads="1"/>
            </p:cNvSpPr>
            <p:nvPr/>
          </p:nvSpPr>
          <p:spPr bwMode="auto">
            <a:xfrm>
              <a:off x="3607" y="3454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682" name="Rectangle 80"/>
            <p:cNvSpPr>
              <a:spLocks noChangeArrowheads="1"/>
            </p:cNvSpPr>
            <p:nvPr/>
          </p:nvSpPr>
          <p:spPr bwMode="auto">
            <a:xfrm>
              <a:off x="2744" y="3454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683" name="Rectangle 81"/>
            <p:cNvSpPr>
              <a:spLocks noChangeArrowheads="1"/>
            </p:cNvSpPr>
            <p:nvPr/>
          </p:nvSpPr>
          <p:spPr bwMode="auto">
            <a:xfrm>
              <a:off x="3033" y="3743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684" name="Rectangle 84"/>
            <p:cNvSpPr>
              <a:spLocks noChangeArrowheads="1"/>
            </p:cNvSpPr>
            <p:nvPr/>
          </p:nvSpPr>
          <p:spPr bwMode="auto">
            <a:xfrm>
              <a:off x="3033" y="3454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27663" name="Group 98"/>
          <p:cNvGrpSpPr>
            <a:grpSpLocks/>
          </p:cNvGrpSpPr>
          <p:nvPr/>
        </p:nvGrpSpPr>
        <p:grpSpPr bwMode="auto">
          <a:xfrm>
            <a:off x="3851275" y="2997200"/>
            <a:ext cx="2286000" cy="917575"/>
            <a:chOff x="1458" y="1706"/>
            <a:chExt cx="1440" cy="578"/>
          </a:xfrm>
        </p:grpSpPr>
        <p:sp>
          <p:nvSpPr>
            <p:cNvPr id="27665" name="Rectangle 86"/>
            <p:cNvSpPr>
              <a:spLocks noChangeArrowheads="1"/>
            </p:cNvSpPr>
            <p:nvPr/>
          </p:nvSpPr>
          <p:spPr bwMode="auto">
            <a:xfrm>
              <a:off x="2325" y="1996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666" name="Rectangle 87"/>
            <p:cNvSpPr>
              <a:spLocks noChangeArrowheads="1"/>
            </p:cNvSpPr>
            <p:nvPr/>
          </p:nvSpPr>
          <p:spPr bwMode="auto">
            <a:xfrm>
              <a:off x="1458" y="1995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667" name="Rectangle 89"/>
            <p:cNvSpPr>
              <a:spLocks noChangeArrowheads="1"/>
            </p:cNvSpPr>
            <p:nvPr/>
          </p:nvSpPr>
          <p:spPr bwMode="auto">
            <a:xfrm>
              <a:off x="2325" y="1707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668" name="Rectangle 90"/>
            <p:cNvSpPr>
              <a:spLocks noChangeArrowheads="1"/>
            </p:cNvSpPr>
            <p:nvPr/>
          </p:nvSpPr>
          <p:spPr bwMode="auto">
            <a:xfrm>
              <a:off x="1746" y="1996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669" name="Rectangle 91"/>
            <p:cNvSpPr>
              <a:spLocks noChangeArrowheads="1"/>
            </p:cNvSpPr>
            <p:nvPr/>
          </p:nvSpPr>
          <p:spPr bwMode="auto">
            <a:xfrm>
              <a:off x="2610" y="1996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670" name="Rectangle 93"/>
            <p:cNvSpPr>
              <a:spLocks noChangeArrowheads="1"/>
            </p:cNvSpPr>
            <p:nvPr/>
          </p:nvSpPr>
          <p:spPr bwMode="auto">
            <a:xfrm>
              <a:off x="1748" y="1706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671" name="Rectangle 94"/>
            <p:cNvSpPr>
              <a:spLocks noChangeArrowheads="1"/>
            </p:cNvSpPr>
            <p:nvPr/>
          </p:nvSpPr>
          <p:spPr bwMode="auto">
            <a:xfrm>
              <a:off x="2035" y="1996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672" name="Rectangle 95"/>
            <p:cNvSpPr>
              <a:spLocks noChangeArrowheads="1"/>
            </p:cNvSpPr>
            <p:nvPr/>
          </p:nvSpPr>
          <p:spPr bwMode="auto">
            <a:xfrm>
              <a:off x="2035" y="1707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673" name="Rectangle 96"/>
            <p:cNvSpPr>
              <a:spLocks noChangeArrowheads="1"/>
            </p:cNvSpPr>
            <p:nvPr/>
          </p:nvSpPr>
          <p:spPr bwMode="auto">
            <a:xfrm>
              <a:off x="1458" y="1706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674" name="Rectangle 97"/>
            <p:cNvSpPr>
              <a:spLocks noChangeArrowheads="1"/>
            </p:cNvSpPr>
            <p:nvPr/>
          </p:nvSpPr>
          <p:spPr bwMode="auto">
            <a:xfrm>
              <a:off x="2610" y="1707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pic>
        <p:nvPicPr>
          <p:cNvPr id="95333" name="Picture 101" descr="girl_homework_hb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1550" y="1268413"/>
            <a:ext cx="2592388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533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533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5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6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AutoShape 2"/>
          <p:cNvSpPr>
            <a:spLocks noChangeArrowheads="1"/>
          </p:cNvSpPr>
          <p:nvPr/>
        </p:nvSpPr>
        <p:spPr bwMode="auto">
          <a:xfrm rot="10800000">
            <a:off x="539750" y="2276475"/>
            <a:ext cx="2376488" cy="1150938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800080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8308" name="AutoShape 4"/>
          <p:cNvSpPr>
            <a:spLocks noChangeArrowheads="1"/>
          </p:cNvSpPr>
          <p:nvPr/>
        </p:nvSpPr>
        <p:spPr bwMode="auto">
          <a:xfrm>
            <a:off x="6011863" y="692150"/>
            <a:ext cx="914400" cy="914400"/>
          </a:xfrm>
          <a:prstGeom prst="octagon">
            <a:avLst>
              <a:gd name="adj" fmla="val 29287"/>
            </a:avLst>
          </a:prstGeom>
          <a:solidFill>
            <a:schemeClr val="tx2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8309" name="AutoShape 5"/>
          <p:cNvSpPr>
            <a:spLocks noChangeArrowheads="1"/>
          </p:cNvSpPr>
          <p:nvPr/>
        </p:nvSpPr>
        <p:spPr bwMode="auto">
          <a:xfrm>
            <a:off x="7092950" y="692150"/>
            <a:ext cx="914400" cy="914400"/>
          </a:xfrm>
          <a:prstGeom prst="octagon">
            <a:avLst>
              <a:gd name="adj" fmla="val 29287"/>
            </a:avLst>
          </a:prstGeom>
          <a:solidFill>
            <a:srgbClr val="FFCC99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8310" name="AutoShape 6"/>
          <p:cNvSpPr>
            <a:spLocks noChangeArrowheads="1"/>
          </p:cNvSpPr>
          <p:nvPr/>
        </p:nvSpPr>
        <p:spPr bwMode="auto">
          <a:xfrm>
            <a:off x="2195513" y="5373688"/>
            <a:ext cx="1728787" cy="719137"/>
          </a:xfrm>
          <a:prstGeom prst="rtTriangle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8311" name="AutoShape 7"/>
          <p:cNvSpPr>
            <a:spLocks noChangeArrowheads="1"/>
          </p:cNvSpPr>
          <p:nvPr/>
        </p:nvSpPr>
        <p:spPr bwMode="auto">
          <a:xfrm rot="10800000">
            <a:off x="2195513" y="5373688"/>
            <a:ext cx="1728787" cy="719137"/>
          </a:xfrm>
          <a:prstGeom prst="rtTriangle">
            <a:avLst/>
          </a:prstGeom>
          <a:solidFill>
            <a:srgbClr val="FF0000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8312" name="Oval 8"/>
          <p:cNvSpPr>
            <a:spLocks noChangeArrowheads="1"/>
          </p:cNvSpPr>
          <p:nvPr/>
        </p:nvSpPr>
        <p:spPr bwMode="auto">
          <a:xfrm>
            <a:off x="971550" y="2492375"/>
            <a:ext cx="1439863" cy="792163"/>
          </a:xfrm>
          <a:prstGeom prst="ellipse">
            <a:avLst/>
          </a:prstGeom>
          <a:solidFill>
            <a:srgbClr val="33CCCC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8313" name="AutoShape 9"/>
          <p:cNvSpPr>
            <a:spLocks noChangeArrowheads="1"/>
          </p:cNvSpPr>
          <p:nvPr/>
        </p:nvSpPr>
        <p:spPr bwMode="auto">
          <a:xfrm>
            <a:off x="4284663" y="333375"/>
            <a:ext cx="1366837" cy="136842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9966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8314" name="AutoShape 10"/>
          <p:cNvSpPr>
            <a:spLocks noChangeArrowheads="1"/>
          </p:cNvSpPr>
          <p:nvPr/>
        </p:nvSpPr>
        <p:spPr bwMode="auto">
          <a:xfrm>
            <a:off x="2700338" y="333375"/>
            <a:ext cx="1366837" cy="136842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00FF0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8315" name="Rectangle 11"/>
          <p:cNvSpPr>
            <a:spLocks noChangeArrowheads="1"/>
          </p:cNvSpPr>
          <p:nvPr/>
        </p:nvSpPr>
        <p:spPr bwMode="auto">
          <a:xfrm>
            <a:off x="2195513" y="4365625"/>
            <a:ext cx="1727200" cy="720725"/>
          </a:xfrm>
          <a:prstGeom prst="rect">
            <a:avLst/>
          </a:prstGeom>
          <a:solidFill>
            <a:schemeClr val="folHlink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 rot="3974375">
            <a:off x="6804025" y="4221163"/>
            <a:ext cx="1828800" cy="1828800"/>
            <a:chOff x="1562" y="1344"/>
            <a:chExt cx="1152" cy="1152"/>
          </a:xfrm>
        </p:grpSpPr>
        <p:sp>
          <p:nvSpPr>
            <p:cNvPr id="28729" name="Rectangle 13"/>
            <p:cNvSpPr>
              <a:spLocks noChangeArrowheads="1"/>
            </p:cNvSpPr>
            <p:nvPr/>
          </p:nvSpPr>
          <p:spPr bwMode="auto">
            <a:xfrm>
              <a:off x="2141" y="1633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30" name="Rectangle 14"/>
            <p:cNvSpPr>
              <a:spLocks noChangeArrowheads="1"/>
            </p:cNvSpPr>
            <p:nvPr/>
          </p:nvSpPr>
          <p:spPr bwMode="auto">
            <a:xfrm>
              <a:off x="1851" y="1919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31" name="Rectangle 15"/>
            <p:cNvSpPr>
              <a:spLocks noChangeArrowheads="1"/>
            </p:cNvSpPr>
            <p:nvPr/>
          </p:nvSpPr>
          <p:spPr bwMode="auto">
            <a:xfrm>
              <a:off x="2141" y="1919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32" name="Rectangle 16"/>
            <p:cNvSpPr>
              <a:spLocks noChangeArrowheads="1"/>
            </p:cNvSpPr>
            <p:nvPr/>
          </p:nvSpPr>
          <p:spPr bwMode="auto">
            <a:xfrm>
              <a:off x="2141" y="1344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33" name="Rectangle 17"/>
            <p:cNvSpPr>
              <a:spLocks noChangeArrowheads="1"/>
            </p:cNvSpPr>
            <p:nvPr/>
          </p:nvSpPr>
          <p:spPr bwMode="auto">
            <a:xfrm>
              <a:off x="1562" y="1633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34" name="Rectangle 18"/>
            <p:cNvSpPr>
              <a:spLocks noChangeArrowheads="1"/>
            </p:cNvSpPr>
            <p:nvPr/>
          </p:nvSpPr>
          <p:spPr bwMode="auto">
            <a:xfrm>
              <a:off x="2426" y="1633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35" name="Rectangle 19"/>
            <p:cNvSpPr>
              <a:spLocks noChangeArrowheads="1"/>
            </p:cNvSpPr>
            <p:nvPr/>
          </p:nvSpPr>
          <p:spPr bwMode="auto">
            <a:xfrm>
              <a:off x="2426" y="1919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36" name="Rectangle 20"/>
            <p:cNvSpPr>
              <a:spLocks noChangeArrowheads="1"/>
            </p:cNvSpPr>
            <p:nvPr/>
          </p:nvSpPr>
          <p:spPr bwMode="auto">
            <a:xfrm>
              <a:off x="2426" y="2208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37" name="Rectangle 21"/>
            <p:cNvSpPr>
              <a:spLocks noChangeArrowheads="1"/>
            </p:cNvSpPr>
            <p:nvPr/>
          </p:nvSpPr>
          <p:spPr bwMode="auto">
            <a:xfrm>
              <a:off x="1851" y="1633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38" name="Rectangle 22"/>
            <p:cNvSpPr>
              <a:spLocks noChangeArrowheads="1"/>
            </p:cNvSpPr>
            <p:nvPr/>
          </p:nvSpPr>
          <p:spPr bwMode="auto">
            <a:xfrm>
              <a:off x="1851" y="1344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39" name="Rectangle 23"/>
            <p:cNvSpPr>
              <a:spLocks noChangeArrowheads="1"/>
            </p:cNvSpPr>
            <p:nvPr/>
          </p:nvSpPr>
          <p:spPr bwMode="auto">
            <a:xfrm>
              <a:off x="2141" y="2207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40" name="Rectangle 24"/>
            <p:cNvSpPr>
              <a:spLocks noChangeArrowheads="1"/>
            </p:cNvSpPr>
            <p:nvPr/>
          </p:nvSpPr>
          <p:spPr bwMode="auto">
            <a:xfrm>
              <a:off x="2426" y="1344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4716463" y="4581525"/>
            <a:ext cx="1828800" cy="1376363"/>
            <a:chOff x="295" y="2204"/>
            <a:chExt cx="1152" cy="867"/>
          </a:xfrm>
        </p:grpSpPr>
        <p:sp>
          <p:nvSpPr>
            <p:cNvPr id="28717" name="Rectangle 26"/>
            <p:cNvSpPr>
              <a:spLocks noChangeArrowheads="1"/>
            </p:cNvSpPr>
            <p:nvPr/>
          </p:nvSpPr>
          <p:spPr bwMode="auto">
            <a:xfrm>
              <a:off x="874" y="2494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18" name="Rectangle 27"/>
            <p:cNvSpPr>
              <a:spLocks noChangeArrowheads="1"/>
            </p:cNvSpPr>
            <p:nvPr/>
          </p:nvSpPr>
          <p:spPr bwMode="auto">
            <a:xfrm>
              <a:off x="584" y="2780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19" name="Rectangle 28"/>
            <p:cNvSpPr>
              <a:spLocks noChangeArrowheads="1"/>
            </p:cNvSpPr>
            <p:nvPr/>
          </p:nvSpPr>
          <p:spPr bwMode="auto">
            <a:xfrm>
              <a:off x="874" y="2780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20" name="Rectangle 29"/>
            <p:cNvSpPr>
              <a:spLocks noChangeArrowheads="1"/>
            </p:cNvSpPr>
            <p:nvPr/>
          </p:nvSpPr>
          <p:spPr bwMode="auto">
            <a:xfrm>
              <a:off x="874" y="2205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21" name="Rectangle 30"/>
            <p:cNvSpPr>
              <a:spLocks noChangeArrowheads="1"/>
            </p:cNvSpPr>
            <p:nvPr/>
          </p:nvSpPr>
          <p:spPr bwMode="auto">
            <a:xfrm>
              <a:off x="295" y="2494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22" name="Rectangle 31"/>
            <p:cNvSpPr>
              <a:spLocks noChangeArrowheads="1"/>
            </p:cNvSpPr>
            <p:nvPr/>
          </p:nvSpPr>
          <p:spPr bwMode="auto">
            <a:xfrm>
              <a:off x="1159" y="2494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23" name="Rectangle 32"/>
            <p:cNvSpPr>
              <a:spLocks noChangeArrowheads="1"/>
            </p:cNvSpPr>
            <p:nvPr/>
          </p:nvSpPr>
          <p:spPr bwMode="auto">
            <a:xfrm>
              <a:off x="1159" y="2780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24" name="Rectangle 33"/>
            <p:cNvSpPr>
              <a:spLocks noChangeArrowheads="1"/>
            </p:cNvSpPr>
            <p:nvPr/>
          </p:nvSpPr>
          <p:spPr bwMode="auto">
            <a:xfrm>
              <a:off x="297" y="2204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25" name="Rectangle 34"/>
            <p:cNvSpPr>
              <a:spLocks noChangeArrowheads="1"/>
            </p:cNvSpPr>
            <p:nvPr/>
          </p:nvSpPr>
          <p:spPr bwMode="auto">
            <a:xfrm>
              <a:off x="584" y="2494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26" name="Rectangle 35"/>
            <p:cNvSpPr>
              <a:spLocks noChangeArrowheads="1"/>
            </p:cNvSpPr>
            <p:nvPr/>
          </p:nvSpPr>
          <p:spPr bwMode="auto">
            <a:xfrm>
              <a:off x="584" y="2205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27" name="Rectangle 36"/>
            <p:cNvSpPr>
              <a:spLocks noChangeArrowheads="1"/>
            </p:cNvSpPr>
            <p:nvPr/>
          </p:nvSpPr>
          <p:spPr bwMode="auto">
            <a:xfrm>
              <a:off x="297" y="2783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28" name="Rectangle 37"/>
            <p:cNvSpPr>
              <a:spLocks noChangeArrowheads="1"/>
            </p:cNvSpPr>
            <p:nvPr/>
          </p:nvSpPr>
          <p:spPr bwMode="auto">
            <a:xfrm>
              <a:off x="1159" y="2205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4" name="Group 60"/>
          <p:cNvGrpSpPr>
            <a:grpSpLocks/>
          </p:cNvGrpSpPr>
          <p:nvPr/>
        </p:nvGrpSpPr>
        <p:grpSpPr bwMode="auto">
          <a:xfrm>
            <a:off x="3635375" y="2492375"/>
            <a:ext cx="1819275" cy="1352550"/>
            <a:chOff x="2290" y="1570"/>
            <a:chExt cx="1146" cy="852"/>
          </a:xfrm>
        </p:grpSpPr>
        <p:sp>
          <p:nvSpPr>
            <p:cNvPr id="28707" name="Rectangle 39"/>
            <p:cNvSpPr>
              <a:spLocks noChangeArrowheads="1"/>
            </p:cNvSpPr>
            <p:nvPr/>
          </p:nvSpPr>
          <p:spPr bwMode="auto">
            <a:xfrm>
              <a:off x="2859" y="1842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08" name="Rectangle 40"/>
            <p:cNvSpPr>
              <a:spLocks noChangeArrowheads="1"/>
            </p:cNvSpPr>
            <p:nvPr/>
          </p:nvSpPr>
          <p:spPr bwMode="auto">
            <a:xfrm>
              <a:off x="2579" y="2134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09" name="Rectangle 41"/>
            <p:cNvSpPr>
              <a:spLocks noChangeArrowheads="1"/>
            </p:cNvSpPr>
            <p:nvPr/>
          </p:nvSpPr>
          <p:spPr bwMode="auto">
            <a:xfrm>
              <a:off x="2863" y="2134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10" name="Rectangle 42"/>
            <p:cNvSpPr>
              <a:spLocks noChangeArrowheads="1"/>
            </p:cNvSpPr>
            <p:nvPr/>
          </p:nvSpPr>
          <p:spPr bwMode="auto">
            <a:xfrm>
              <a:off x="2865" y="1570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11" name="Rectangle 43"/>
            <p:cNvSpPr>
              <a:spLocks noChangeArrowheads="1"/>
            </p:cNvSpPr>
            <p:nvPr/>
          </p:nvSpPr>
          <p:spPr bwMode="auto">
            <a:xfrm>
              <a:off x="2290" y="1842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12" name="Rectangle 44"/>
            <p:cNvSpPr>
              <a:spLocks noChangeArrowheads="1"/>
            </p:cNvSpPr>
            <p:nvPr/>
          </p:nvSpPr>
          <p:spPr bwMode="auto">
            <a:xfrm>
              <a:off x="3148" y="1842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13" name="Rectangle 45"/>
            <p:cNvSpPr>
              <a:spLocks noChangeArrowheads="1"/>
            </p:cNvSpPr>
            <p:nvPr/>
          </p:nvSpPr>
          <p:spPr bwMode="auto">
            <a:xfrm>
              <a:off x="3146" y="1571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14" name="Rectangle 46"/>
            <p:cNvSpPr>
              <a:spLocks noChangeArrowheads="1"/>
            </p:cNvSpPr>
            <p:nvPr/>
          </p:nvSpPr>
          <p:spPr bwMode="auto">
            <a:xfrm>
              <a:off x="2290" y="1571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15" name="Rectangle 47"/>
            <p:cNvSpPr>
              <a:spLocks noChangeArrowheads="1"/>
            </p:cNvSpPr>
            <p:nvPr/>
          </p:nvSpPr>
          <p:spPr bwMode="auto">
            <a:xfrm>
              <a:off x="2579" y="1842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16" name="Rectangle 48"/>
            <p:cNvSpPr>
              <a:spLocks noChangeArrowheads="1"/>
            </p:cNvSpPr>
            <p:nvPr/>
          </p:nvSpPr>
          <p:spPr bwMode="auto">
            <a:xfrm>
              <a:off x="2579" y="1571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5" name="Group 49"/>
          <p:cNvGrpSpPr>
            <a:grpSpLocks/>
          </p:cNvGrpSpPr>
          <p:nvPr/>
        </p:nvGrpSpPr>
        <p:grpSpPr bwMode="auto">
          <a:xfrm>
            <a:off x="5795963" y="2492375"/>
            <a:ext cx="2286000" cy="917575"/>
            <a:chOff x="1458" y="1706"/>
            <a:chExt cx="1440" cy="578"/>
          </a:xfrm>
        </p:grpSpPr>
        <p:sp>
          <p:nvSpPr>
            <p:cNvPr id="28697" name="Rectangle 50"/>
            <p:cNvSpPr>
              <a:spLocks noChangeArrowheads="1"/>
            </p:cNvSpPr>
            <p:nvPr/>
          </p:nvSpPr>
          <p:spPr bwMode="auto">
            <a:xfrm>
              <a:off x="2325" y="1996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698" name="Rectangle 51"/>
            <p:cNvSpPr>
              <a:spLocks noChangeArrowheads="1"/>
            </p:cNvSpPr>
            <p:nvPr/>
          </p:nvSpPr>
          <p:spPr bwMode="auto">
            <a:xfrm>
              <a:off x="1458" y="1995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699" name="Rectangle 52"/>
            <p:cNvSpPr>
              <a:spLocks noChangeArrowheads="1"/>
            </p:cNvSpPr>
            <p:nvPr/>
          </p:nvSpPr>
          <p:spPr bwMode="auto">
            <a:xfrm>
              <a:off x="2325" y="1707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00" name="Rectangle 53"/>
            <p:cNvSpPr>
              <a:spLocks noChangeArrowheads="1"/>
            </p:cNvSpPr>
            <p:nvPr/>
          </p:nvSpPr>
          <p:spPr bwMode="auto">
            <a:xfrm>
              <a:off x="1746" y="1996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01" name="Rectangle 54"/>
            <p:cNvSpPr>
              <a:spLocks noChangeArrowheads="1"/>
            </p:cNvSpPr>
            <p:nvPr/>
          </p:nvSpPr>
          <p:spPr bwMode="auto">
            <a:xfrm>
              <a:off x="2610" y="1996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02" name="Rectangle 55"/>
            <p:cNvSpPr>
              <a:spLocks noChangeArrowheads="1"/>
            </p:cNvSpPr>
            <p:nvPr/>
          </p:nvSpPr>
          <p:spPr bwMode="auto">
            <a:xfrm>
              <a:off x="1748" y="1706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03" name="Rectangle 56"/>
            <p:cNvSpPr>
              <a:spLocks noChangeArrowheads="1"/>
            </p:cNvSpPr>
            <p:nvPr/>
          </p:nvSpPr>
          <p:spPr bwMode="auto">
            <a:xfrm>
              <a:off x="2035" y="1996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04" name="Rectangle 57"/>
            <p:cNvSpPr>
              <a:spLocks noChangeArrowheads="1"/>
            </p:cNvSpPr>
            <p:nvPr/>
          </p:nvSpPr>
          <p:spPr bwMode="auto">
            <a:xfrm>
              <a:off x="2035" y="1707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05" name="Rectangle 58"/>
            <p:cNvSpPr>
              <a:spLocks noChangeArrowheads="1"/>
            </p:cNvSpPr>
            <p:nvPr/>
          </p:nvSpPr>
          <p:spPr bwMode="auto">
            <a:xfrm>
              <a:off x="1458" y="1706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06" name="Rectangle 59"/>
            <p:cNvSpPr>
              <a:spLocks noChangeArrowheads="1"/>
            </p:cNvSpPr>
            <p:nvPr/>
          </p:nvSpPr>
          <p:spPr bwMode="auto">
            <a:xfrm>
              <a:off x="2610" y="1707"/>
              <a:ext cx="288" cy="288"/>
            </a:xfrm>
            <a:prstGeom prst="rect">
              <a:avLst/>
            </a:prstGeom>
            <a:solidFill>
              <a:srgbClr val="FFFF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8687" name="Text Box 66"/>
          <p:cNvSpPr txBox="1">
            <a:spLocks noChangeArrowheads="1"/>
          </p:cNvSpPr>
          <p:nvPr/>
        </p:nvSpPr>
        <p:spPr bwMode="auto">
          <a:xfrm>
            <a:off x="2555875" y="300038"/>
            <a:ext cx="316865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98371" name="Rectangle 67"/>
          <p:cNvSpPr>
            <a:spLocks noChangeArrowheads="1"/>
          </p:cNvSpPr>
          <p:nvPr/>
        </p:nvSpPr>
        <p:spPr bwMode="auto">
          <a:xfrm>
            <a:off x="2627313" y="260350"/>
            <a:ext cx="3097212" cy="1584325"/>
          </a:xfrm>
          <a:prstGeom prst="rect">
            <a:avLst/>
          </a:prstGeom>
          <a:noFill/>
          <a:ln w="57150" cap="rnd" cmpd="thinThick" algn="ctr">
            <a:solidFill>
              <a:schemeClr val="folHlink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8373" name="Rectangle 69"/>
          <p:cNvSpPr>
            <a:spLocks noChangeArrowheads="1"/>
          </p:cNvSpPr>
          <p:nvPr/>
        </p:nvSpPr>
        <p:spPr bwMode="auto">
          <a:xfrm>
            <a:off x="3419475" y="2276475"/>
            <a:ext cx="4824413" cy="1657350"/>
          </a:xfrm>
          <a:prstGeom prst="rect">
            <a:avLst/>
          </a:prstGeom>
          <a:noFill/>
          <a:ln w="57150" cap="rnd" cmpd="thinThick" algn="ctr">
            <a:solidFill>
              <a:schemeClr val="folHlink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8374" name="Rectangle 70"/>
          <p:cNvSpPr>
            <a:spLocks noChangeArrowheads="1"/>
          </p:cNvSpPr>
          <p:nvPr/>
        </p:nvSpPr>
        <p:spPr bwMode="auto">
          <a:xfrm>
            <a:off x="4643438" y="4076700"/>
            <a:ext cx="4249737" cy="2447925"/>
          </a:xfrm>
          <a:prstGeom prst="rect">
            <a:avLst/>
          </a:prstGeom>
          <a:noFill/>
          <a:ln w="57150" cap="rnd" algn="ctr">
            <a:solidFill>
              <a:schemeClr val="folHlink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8376" name="Rectangle 72"/>
          <p:cNvSpPr>
            <a:spLocks noChangeArrowheads="1"/>
          </p:cNvSpPr>
          <p:nvPr/>
        </p:nvSpPr>
        <p:spPr bwMode="auto">
          <a:xfrm>
            <a:off x="5867400" y="333375"/>
            <a:ext cx="2305050" cy="1439863"/>
          </a:xfrm>
          <a:prstGeom prst="rect">
            <a:avLst/>
          </a:prstGeom>
          <a:noFill/>
          <a:ln w="57150" cap="rnd" algn="ctr">
            <a:solidFill>
              <a:schemeClr val="folHlink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8377" name="Oval 73"/>
          <p:cNvSpPr>
            <a:spLocks noChangeArrowheads="1"/>
          </p:cNvSpPr>
          <p:nvPr/>
        </p:nvSpPr>
        <p:spPr bwMode="auto">
          <a:xfrm>
            <a:off x="0" y="2060575"/>
            <a:ext cx="3348038" cy="1871663"/>
          </a:xfrm>
          <a:prstGeom prst="ellipse">
            <a:avLst/>
          </a:prstGeom>
          <a:noFill/>
          <a:ln w="57150" cap="rnd" algn="ctr">
            <a:solidFill>
              <a:schemeClr val="folHlink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8378" name="Rectangle 74"/>
          <p:cNvSpPr>
            <a:spLocks noChangeArrowheads="1"/>
          </p:cNvSpPr>
          <p:nvPr/>
        </p:nvSpPr>
        <p:spPr bwMode="auto">
          <a:xfrm>
            <a:off x="1908175" y="4076700"/>
            <a:ext cx="2376488" cy="2376488"/>
          </a:xfrm>
          <a:prstGeom prst="rect">
            <a:avLst/>
          </a:prstGeom>
          <a:noFill/>
          <a:ln w="57150" cap="rnd" algn="ctr">
            <a:solidFill>
              <a:schemeClr val="folHlink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8694" name="WordArt 75"/>
          <p:cNvSpPr>
            <a:spLocks noChangeArrowheads="1" noChangeShapeType="1" noTextEdit="1"/>
          </p:cNvSpPr>
          <p:nvPr/>
        </p:nvSpPr>
        <p:spPr bwMode="auto">
          <a:xfrm>
            <a:off x="96838" y="0"/>
            <a:ext cx="2314575" cy="14890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r>
              <a:rPr lang="it-IT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Trò chơi :</a:t>
            </a:r>
          </a:p>
          <a:p>
            <a:r>
              <a:rPr lang="it-IT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Ai nhanh,ai đúng ?</a:t>
            </a:r>
            <a:endParaRPr lang="en-US" kern="1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98385" name="Picture 81" descr="nguoinhay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716338"/>
            <a:ext cx="1908175" cy="244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386" name="j0213049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j0214098.wav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1258888" y="60928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9837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9830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983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8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8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8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8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8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8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83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83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8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8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83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98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8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9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83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983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98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98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98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83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983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98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98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98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98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98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983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9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800" decel="100000"/>
                                        <p:tgtEl>
                                          <p:spTgt spid="983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800" decel="100000" fill="hold"/>
                                        <p:tgtEl>
                                          <p:spTgt spid="983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800" decel="100000" fill="hold"/>
                                        <p:tgtEl>
                                          <p:spTgt spid="98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800" decel="100000" fill="hold"/>
                                        <p:tgtEl>
                                          <p:spTgt spid="98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8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8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983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983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983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9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983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983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983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98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983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983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983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98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983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983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983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98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2000"/>
                                        <p:tgtEl>
                                          <p:spTgt spid="9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6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7" dur="4745" fill="hold"/>
                                        <p:tgtEl>
                                          <p:spTgt spid="9838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4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8386"/>
                </p:tgtEl>
              </p:cMediaNode>
            </p:audio>
          </p:childTnLst>
        </p:cTn>
      </p:par>
    </p:tnLst>
    <p:bldLst>
      <p:bldP spid="98306" grpId="0" animBg="1"/>
      <p:bldP spid="98308" grpId="0" animBg="1"/>
      <p:bldP spid="98309" grpId="0" animBg="1"/>
      <p:bldP spid="98310" grpId="0" animBg="1"/>
      <p:bldP spid="98311" grpId="0" animBg="1"/>
      <p:bldP spid="98312" grpId="0" animBg="1"/>
      <p:bldP spid="98313" grpId="0" animBg="1"/>
      <p:bldP spid="98314" grpId="0" animBg="1"/>
      <p:bldP spid="98315" grpId="0" animBg="1"/>
      <p:bldP spid="98371" grpId="0" animBg="1"/>
      <p:bldP spid="98373" grpId="0" animBg="1"/>
      <p:bldP spid="98374" grpId="0" animBg="1"/>
      <p:bldP spid="98376" grpId="0" animBg="1"/>
      <p:bldP spid="98377" grpId="0" animBg="1"/>
      <p:bldP spid="9837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图片 1">
            <a:extLst>
              <a:ext uri="{FF2B5EF4-FFF2-40B4-BE49-F238E27FC236}">
                <a16:creationId xmlns:a16="http://schemas.microsoft.com/office/drawing/2014/main" id="{6AB8115D-8ACD-4756-8A4E-0A718E2CEC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91"/>
          <a:stretch>
            <a:fillRect/>
          </a:stretch>
        </p:blipFill>
        <p:spPr bwMode="auto">
          <a:xfrm>
            <a:off x="-34925" y="0"/>
            <a:ext cx="9255125" cy="694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7" name="Picture 5">
            <a:extLst>
              <a:ext uri="{FF2B5EF4-FFF2-40B4-BE49-F238E27FC236}">
                <a16:creationId xmlns:a16="http://schemas.microsoft.com/office/drawing/2014/main" id="{431783E3-167F-45C1-B409-F15E1ECCFF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85725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8" name="TextBox 7">
            <a:extLst>
              <a:ext uri="{FF2B5EF4-FFF2-40B4-BE49-F238E27FC236}">
                <a16:creationId xmlns:a16="http://schemas.microsoft.com/office/drawing/2014/main" id="{77A57A51-CEBD-48A5-B487-76C34E99F7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1981200"/>
            <a:ext cx="554355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endParaRPr lang="en-US" alt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endParaRPr lang="en-US" alt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r>
              <a:rPr lang="en-US" altLang="vi-VN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-ti</a:t>
            </a:r>
            <a:r>
              <a:rPr lang="en-US" altLang="vi-VN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vi-VN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mét</a:t>
            </a:r>
            <a:r>
              <a:rPr lang="en-US" altLang="vi-VN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altLang="vi-VN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ransition spd="slow" advClick="0"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 u="sng">
                <a:cs typeface="Times New Roman" pitchFamily="18" charset="0"/>
              </a:rPr>
              <a:t>Toán</a:t>
            </a:r>
          </a:p>
          <a:p>
            <a:pPr algn="ctr" eaLnBrk="1" hangingPunct="1">
              <a:buFontTx/>
              <a:buNone/>
            </a:pPr>
            <a:endParaRPr lang="en-US" sz="3600">
              <a:cs typeface="Times New Roman" pitchFamily="18" charset="0"/>
            </a:endParaRPr>
          </a:p>
        </p:txBody>
      </p:sp>
      <p:sp>
        <p:nvSpPr>
          <p:cNvPr id="7172" name="WordArt 4"/>
          <p:cNvSpPr>
            <a:spLocks noChangeArrowheads="1" noChangeShapeType="1" noTextEdit="1"/>
          </p:cNvSpPr>
          <p:nvPr/>
        </p:nvSpPr>
        <p:spPr bwMode="auto">
          <a:xfrm>
            <a:off x="642938" y="2357438"/>
            <a:ext cx="8382000" cy="199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99FF"/>
                    </a:gs>
                    <a:gs pos="50000">
                      <a:srgbClr val="66FFFF"/>
                    </a:gs>
                    <a:gs pos="100000">
                      <a:srgbClr val="FF99FF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Diện tích của một hình</a:t>
            </a:r>
          </a:p>
        </p:txBody>
      </p:sp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rgbClr val="66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7173" name="Group 15"/>
          <p:cNvGrpSpPr>
            <a:grpSpLocks/>
          </p:cNvGrpSpPr>
          <p:nvPr/>
        </p:nvGrpSpPr>
        <p:grpSpPr bwMode="auto">
          <a:xfrm>
            <a:off x="0" y="6226175"/>
            <a:ext cx="9144000" cy="631825"/>
            <a:chOff x="0" y="-152400"/>
            <a:chExt cx="9144000" cy="631710"/>
          </a:xfrm>
        </p:grpSpPr>
        <p:pic>
          <p:nvPicPr>
            <p:cNvPr id="7174" name="Picture 16" descr="photo-1.jp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-152400"/>
              <a:ext cx="4572000" cy="6317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75" name="Picture 17" descr="photo-1.jp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572000" y="-152400"/>
              <a:ext cx="4572000" cy="6317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5D87A-2AFA-4117-B6B9-58148696A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YÊU CẦU CẦN ĐẠT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1FACF0-6EF8-4C04-B6AC-DD94722273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556792"/>
            <a:ext cx="8686800" cy="4411662"/>
          </a:xfrm>
        </p:spPr>
        <p:txBody>
          <a:bodyPr/>
          <a:lstStyle/>
          <a:p>
            <a:r>
              <a:rPr lang="pt-BR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Bước đầu làm quen với khái niệm diện tích, có biểu tượng về diện tích thông qua bài toán so sánh diện tích của các hình</a:t>
            </a:r>
            <a:r>
              <a:rPr lang="en-US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en-US" sz="27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trọn</a:t>
            </a:r>
            <a:r>
              <a:rPr lang="en-US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kia</a:t>
            </a:r>
            <a:r>
              <a:rPr lang="en-US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kia</a:t>
            </a:r>
            <a:r>
              <a:rPr lang="en-US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endParaRPr lang="en-SG" sz="27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nl-NL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 chăm học tập và giáo dục thêm tình yêu với môn học. </a:t>
            </a:r>
            <a:r>
              <a:rPr lang="en-US" sz="27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nl-NL" sz="2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 qua các thông tin toán học học sinh nhận biết được vấn đề cần giải quyết sẽ trình bày, diễn đạt</a:t>
            </a:r>
            <a:endParaRPr lang="en-SG" sz="2700" dirty="0"/>
          </a:p>
        </p:txBody>
      </p:sp>
    </p:spTree>
    <p:extLst>
      <p:ext uri="{BB962C8B-B14F-4D97-AF65-F5344CB8AC3E}">
        <p14:creationId xmlns:p14="http://schemas.microsoft.com/office/powerpoint/2010/main" val="3675637390"/>
      </p:ext>
    </p:extLst>
  </p:cSld>
  <p:clrMapOvr>
    <a:masterClrMapping/>
  </p:clrMapOvr>
  <p:transition>
    <p:wipe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Oval 2"/>
          <p:cNvSpPr>
            <a:spLocks noChangeArrowheads="1"/>
          </p:cNvSpPr>
          <p:nvPr/>
        </p:nvSpPr>
        <p:spPr bwMode="auto">
          <a:xfrm>
            <a:off x="1116013" y="2565400"/>
            <a:ext cx="3527425" cy="331152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9875" name="Rectangle 3"/>
          <p:cNvSpPr>
            <a:spLocks noChangeArrowheads="1"/>
          </p:cNvSpPr>
          <p:nvPr/>
        </p:nvSpPr>
        <p:spPr bwMode="auto">
          <a:xfrm>
            <a:off x="5724525" y="3789363"/>
            <a:ext cx="2735263" cy="1152525"/>
          </a:xfrm>
          <a:prstGeom prst="rect">
            <a:avLst/>
          </a:prstGeom>
          <a:solidFill>
            <a:schemeClr val="bg1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9878" name="Oval 6"/>
          <p:cNvSpPr>
            <a:spLocks noChangeArrowheads="1"/>
          </p:cNvSpPr>
          <p:nvPr/>
        </p:nvSpPr>
        <p:spPr bwMode="auto">
          <a:xfrm>
            <a:off x="1042988" y="2565400"/>
            <a:ext cx="3673475" cy="3311525"/>
          </a:xfrm>
          <a:prstGeom prst="ellipse">
            <a:avLst/>
          </a:prstGeom>
          <a:solidFill>
            <a:srgbClr val="0000FF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9879" name="Rectangle 7"/>
          <p:cNvSpPr>
            <a:spLocks noChangeArrowheads="1"/>
          </p:cNvSpPr>
          <p:nvPr/>
        </p:nvSpPr>
        <p:spPr bwMode="auto">
          <a:xfrm>
            <a:off x="5724525" y="3789363"/>
            <a:ext cx="2735263" cy="1152525"/>
          </a:xfrm>
          <a:prstGeom prst="rect">
            <a:avLst/>
          </a:prstGeom>
          <a:solidFill>
            <a:srgbClr val="FFFF00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198" name="Text Box 8"/>
          <p:cNvSpPr txBox="1">
            <a:spLocks noChangeArrowheads="1"/>
          </p:cNvSpPr>
          <p:nvPr/>
        </p:nvSpPr>
        <p:spPr bwMode="auto">
          <a:xfrm>
            <a:off x="434975" y="260350"/>
            <a:ext cx="1293813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 u="sng">
                <a:solidFill>
                  <a:srgbClr val="FF00FF"/>
                </a:solidFill>
                <a:latin typeface="Arial" charset="0"/>
              </a:rPr>
              <a:t>Ví dụ 1: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798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0"/>
                                        <p:tgtEl>
                                          <p:spTgt spid="79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798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798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500"/>
                                        <p:tgtEl>
                                          <p:spTgt spid="79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4" grpId="0" animBg="1"/>
      <p:bldP spid="79875" grpId="0" animBg="1"/>
      <p:bldP spid="79878" grpId="0" animBg="1"/>
      <p:bldP spid="7987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Oval 10"/>
          <p:cNvSpPr>
            <a:spLocks noChangeArrowheads="1"/>
          </p:cNvSpPr>
          <p:nvPr/>
        </p:nvSpPr>
        <p:spPr bwMode="auto">
          <a:xfrm>
            <a:off x="755650" y="2565400"/>
            <a:ext cx="3744913" cy="331152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219" name="Rectangle 11"/>
          <p:cNvSpPr>
            <a:spLocks noChangeArrowheads="1"/>
          </p:cNvSpPr>
          <p:nvPr/>
        </p:nvSpPr>
        <p:spPr bwMode="auto">
          <a:xfrm>
            <a:off x="5724525" y="3716338"/>
            <a:ext cx="2735263" cy="1152525"/>
          </a:xfrm>
          <a:prstGeom prst="rect">
            <a:avLst/>
          </a:prstGeom>
          <a:solidFill>
            <a:schemeClr val="bg1"/>
          </a:solidFill>
          <a:ln w="19050" algn="ctr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16" name="Text Box 12"/>
          <p:cNvSpPr txBox="1">
            <a:spLocks noChangeArrowheads="1"/>
          </p:cNvSpPr>
          <p:nvPr/>
        </p:nvSpPr>
        <p:spPr bwMode="auto">
          <a:xfrm>
            <a:off x="777875" y="981075"/>
            <a:ext cx="7667625" cy="1200150"/>
          </a:xfrm>
          <a:prstGeom prst="rect">
            <a:avLst/>
          </a:prstGeom>
          <a:solidFill>
            <a:srgbClr val="FFFF00"/>
          </a:solidFill>
          <a:ln w="12700" algn="ctr">
            <a:solidFill>
              <a:srgbClr val="FA060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endParaRPr lang="en-US" i="0">
              <a:latin typeface="Arial" charset="0"/>
            </a:endParaRPr>
          </a:p>
          <a:p>
            <a:pPr algn="l"/>
            <a:endParaRPr lang="en-US" i="0">
              <a:latin typeface="Arial" charset="0"/>
            </a:endParaRPr>
          </a:p>
          <a:p>
            <a:r>
              <a:rPr lang="en-US" i="0">
                <a:latin typeface="Arial" charset="0"/>
              </a:rPr>
              <a:t>Diện tích hình chữ nhật </a:t>
            </a:r>
            <a:r>
              <a:rPr lang="en-US" i="0">
                <a:solidFill>
                  <a:srgbClr val="FF0000"/>
                </a:solidFill>
                <a:latin typeface="Arial" charset="0"/>
              </a:rPr>
              <a:t>bé h</a:t>
            </a:r>
            <a:r>
              <a:rPr lang="vi-VN" i="0">
                <a:solidFill>
                  <a:srgbClr val="FF0000"/>
                </a:solidFill>
                <a:latin typeface="Arial" charset="0"/>
              </a:rPr>
              <a:t>ơ</a:t>
            </a:r>
            <a:r>
              <a:rPr lang="en-US" i="0">
                <a:solidFill>
                  <a:srgbClr val="FF0000"/>
                </a:solidFill>
                <a:latin typeface="Arial" charset="0"/>
              </a:rPr>
              <a:t>n</a:t>
            </a:r>
            <a:r>
              <a:rPr lang="en-US" i="0">
                <a:latin typeface="Arial" charset="0"/>
              </a:rPr>
              <a:t> diện tích hình tròn</a:t>
            </a:r>
          </a:p>
        </p:txBody>
      </p:sp>
      <p:sp>
        <p:nvSpPr>
          <p:cNvPr id="21517" name="Text Box 13"/>
          <p:cNvSpPr txBox="1">
            <a:spLocks noChangeArrowheads="1"/>
          </p:cNvSpPr>
          <p:nvPr/>
        </p:nvSpPr>
        <p:spPr bwMode="auto">
          <a:xfrm>
            <a:off x="1162050" y="1052513"/>
            <a:ext cx="6911975" cy="46196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latin typeface="Arial" charset="0"/>
              </a:rPr>
              <a:t>Hình chữ nhật nằm hoàn toàn trong hình tròn.</a:t>
            </a:r>
          </a:p>
        </p:txBody>
      </p:sp>
      <p:sp>
        <p:nvSpPr>
          <p:cNvPr id="9222" name="Oval 14"/>
          <p:cNvSpPr>
            <a:spLocks noChangeArrowheads="1"/>
          </p:cNvSpPr>
          <p:nvPr/>
        </p:nvSpPr>
        <p:spPr bwMode="auto">
          <a:xfrm>
            <a:off x="755650" y="2565400"/>
            <a:ext cx="3744913" cy="3311525"/>
          </a:xfrm>
          <a:prstGeom prst="ellipse">
            <a:avLst/>
          </a:prstGeom>
          <a:solidFill>
            <a:srgbClr val="0000FF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19" name="Rectangle 15"/>
          <p:cNvSpPr>
            <a:spLocks noChangeArrowheads="1"/>
          </p:cNvSpPr>
          <p:nvPr/>
        </p:nvSpPr>
        <p:spPr bwMode="auto">
          <a:xfrm>
            <a:off x="5724525" y="3716338"/>
            <a:ext cx="2735263" cy="1152525"/>
          </a:xfrm>
          <a:prstGeom prst="rect">
            <a:avLst/>
          </a:prstGeom>
          <a:solidFill>
            <a:srgbClr val="FFFF00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224" name="Text Box 16"/>
          <p:cNvSpPr txBox="1">
            <a:spLocks noChangeArrowheads="1"/>
          </p:cNvSpPr>
          <p:nvPr/>
        </p:nvSpPr>
        <p:spPr bwMode="auto">
          <a:xfrm>
            <a:off x="434975" y="260350"/>
            <a:ext cx="1293813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 u="sng">
                <a:solidFill>
                  <a:srgbClr val="FF00FF"/>
                </a:solidFill>
                <a:latin typeface="Arial" charset="0"/>
              </a:rPr>
              <a:t>Ví dụ 1: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33487E-6 L -0.47239 -0.010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600" y="-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repeatCount="2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6" grpId="0" animBg="1"/>
      <p:bldP spid="21517" grpId="0"/>
      <p:bldP spid="21517" grpId="1"/>
      <p:bldP spid="21519" grpId="0" animBg="1"/>
      <p:bldP spid="21519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7"/>
          <p:cNvGrpSpPr>
            <a:grpSpLocks/>
          </p:cNvGrpSpPr>
          <p:nvPr/>
        </p:nvGrpSpPr>
        <p:grpSpPr bwMode="auto">
          <a:xfrm>
            <a:off x="4572000" y="1989138"/>
            <a:ext cx="2733675" cy="2752725"/>
            <a:chOff x="2880" y="1253"/>
            <a:chExt cx="1722" cy="1734"/>
          </a:xfrm>
        </p:grpSpPr>
        <p:sp>
          <p:nvSpPr>
            <p:cNvPr id="10255" name="AutoShape 3"/>
            <p:cNvSpPr>
              <a:spLocks noChangeAspect="1" noChangeArrowheads="1"/>
            </p:cNvSpPr>
            <p:nvPr/>
          </p:nvSpPr>
          <p:spPr bwMode="auto">
            <a:xfrm>
              <a:off x="2880" y="1253"/>
              <a:ext cx="1722" cy="17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256" name="Rectangle 4"/>
            <p:cNvSpPr>
              <a:spLocks noChangeArrowheads="1"/>
            </p:cNvSpPr>
            <p:nvPr/>
          </p:nvSpPr>
          <p:spPr bwMode="auto">
            <a:xfrm>
              <a:off x="4010" y="2385"/>
              <a:ext cx="576" cy="576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257" name="Rectangle 5"/>
            <p:cNvSpPr>
              <a:spLocks noChangeArrowheads="1"/>
            </p:cNvSpPr>
            <p:nvPr/>
          </p:nvSpPr>
          <p:spPr bwMode="auto">
            <a:xfrm>
              <a:off x="3453" y="2385"/>
              <a:ext cx="576" cy="576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258" name="Rectangle 6"/>
            <p:cNvSpPr>
              <a:spLocks noChangeArrowheads="1"/>
            </p:cNvSpPr>
            <p:nvPr/>
          </p:nvSpPr>
          <p:spPr bwMode="auto">
            <a:xfrm>
              <a:off x="2880" y="2385"/>
              <a:ext cx="576" cy="575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259" name="Rectangle 7"/>
            <p:cNvSpPr>
              <a:spLocks noChangeArrowheads="1"/>
            </p:cNvSpPr>
            <p:nvPr/>
          </p:nvSpPr>
          <p:spPr bwMode="auto">
            <a:xfrm>
              <a:off x="2880" y="1829"/>
              <a:ext cx="576" cy="576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260" name="Rectangle 8"/>
            <p:cNvSpPr>
              <a:spLocks noChangeArrowheads="1"/>
            </p:cNvSpPr>
            <p:nvPr/>
          </p:nvSpPr>
          <p:spPr bwMode="auto">
            <a:xfrm>
              <a:off x="2880" y="1253"/>
              <a:ext cx="576" cy="576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3" name="Group 9"/>
          <p:cNvGrpSpPr>
            <a:grpSpLocks noChangeAspect="1"/>
          </p:cNvGrpSpPr>
          <p:nvPr/>
        </p:nvGrpSpPr>
        <p:grpSpPr bwMode="auto">
          <a:xfrm>
            <a:off x="684213" y="1989138"/>
            <a:ext cx="2733675" cy="2752725"/>
            <a:chOff x="4253" y="3025"/>
            <a:chExt cx="3593" cy="3716"/>
          </a:xfrm>
        </p:grpSpPr>
        <p:sp>
          <p:nvSpPr>
            <p:cNvPr id="10249" name="AutoShape 10"/>
            <p:cNvSpPr>
              <a:spLocks noChangeAspect="1" noChangeArrowheads="1"/>
            </p:cNvSpPr>
            <p:nvPr/>
          </p:nvSpPr>
          <p:spPr bwMode="auto">
            <a:xfrm>
              <a:off x="4253" y="3025"/>
              <a:ext cx="3593" cy="37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250" name="Rectangle 11"/>
            <p:cNvSpPr>
              <a:spLocks noChangeArrowheads="1"/>
            </p:cNvSpPr>
            <p:nvPr/>
          </p:nvSpPr>
          <p:spPr bwMode="auto">
            <a:xfrm>
              <a:off x="6631" y="4259"/>
              <a:ext cx="1202" cy="1234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251" name="Rectangle 12"/>
            <p:cNvSpPr>
              <a:spLocks noChangeArrowheads="1"/>
            </p:cNvSpPr>
            <p:nvPr/>
          </p:nvSpPr>
          <p:spPr bwMode="auto">
            <a:xfrm>
              <a:off x="5449" y="5451"/>
              <a:ext cx="1201" cy="1234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252" name="Rectangle 13"/>
            <p:cNvSpPr>
              <a:spLocks noChangeArrowheads="1"/>
            </p:cNvSpPr>
            <p:nvPr/>
          </p:nvSpPr>
          <p:spPr bwMode="auto">
            <a:xfrm>
              <a:off x="4253" y="4259"/>
              <a:ext cx="1202" cy="1232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253" name="Rectangle 14"/>
            <p:cNvSpPr>
              <a:spLocks noChangeArrowheads="1"/>
            </p:cNvSpPr>
            <p:nvPr/>
          </p:nvSpPr>
          <p:spPr bwMode="auto">
            <a:xfrm>
              <a:off x="5442" y="4259"/>
              <a:ext cx="1202" cy="1235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254" name="Rectangle 15"/>
            <p:cNvSpPr>
              <a:spLocks noChangeArrowheads="1"/>
            </p:cNvSpPr>
            <p:nvPr/>
          </p:nvSpPr>
          <p:spPr bwMode="auto">
            <a:xfrm>
              <a:off x="5442" y="3025"/>
              <a:ext cx="1202" cy="1235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10244" name="Text Box 16"/>
          <p:cNvSpPr txBox="1">
            <a:spLocks noChangeArrowheads="1"/>
          </p:cNvSpPr>
          <p:nvPr/>
        </p:nvSpPr>
        <p:spPr bwMode="auto">
          <a:xfrm>
            <a:off x="1744663" y="4979988"/>
            <a:ext cx="18415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b="0" i="0">
              <a:latin typeface="Arial" charset="0"/>
            </a:endParaRPr>
          </a:p>
        </p:txBody>
      </p:sp>
      <p:sp>
        <p:nvSpPr>
          <p:cNvPr id="10245" name="Text Box 17"/>
          <p:cNvSpPr txBox="1">
            <a:spLocks noChangeArrowheads="1"/>
          </p:cNvSpPr>
          <p:nvPr/>
        </p:nvSpPr>
        <p:spPr bwMode="auto">
          <a:xfrm>
            <a:off x="5219700" y="5013325"/>
            <a:ext cx="1189038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i="0">
                <a:latin typeface="Arial" charset="0"/>
              </a:rPr>
              <a:t>Hình</a:t>
            </a:r>
            <a:r>
              <a:rPr lang="en-US" b="0" i="0">
                <a:latin typeface="Times New Roman" pitchFamily="18" charset="0"/>
              </a:rPr>
              <a:t> </a:t>
            </a:r>
            <a:r>
              <a:rPr lang="en-US" b="0" i="0">
                <a:latin typeface="Arial" charset="0"/>
              </a:rPr>
              <a:t>B</a:t>
            </a:r>
          </a:p>
        </p:txBody>
      </p:sp>
      <p:sp>
        <p:nvSpPr>
          <p:cNvPr id="10246" name="Text Box 25"/>
          <p:cNvSpPr txBox="1">
            <a:spLocks noChangeArrowheads="1"/>
          </p:cNvSpPr>
          <p:nvPr/>
        </p:nvSpPr>
        <p:spPr bwMode="auto">
          <a:xfrm>
            <a:off x="1498600" y="5041900"/>
            <a:ext cx="1344613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i="0">
                <a:latin typeface="Arial" charset="0"/>
              </a:rPr>
              <a:t>Hình</a:t>
            </a:r>
            <a:r>
              <a:rPr lang="en-US" i="0">
                <a:latin typeface="Times New Roman" pitchFamily="18" charset="0"/>
              </a:rPr>
              <a:t> </a:t>
            </a:r>
            <a:r>
              <a:rPr lang="en-US" i="0">
                <a:latin typeface="Arial" charset="0"/>
              </a:rPr>
              <a:t> A</a:t>
            </a:r>
          </a:p>
        </p:txBody>
      </p:sp>
      <p:sp>
        <p:nvSpPr>
          <p:cNvPr id="10247" name="Text Box 26"/>
          <p:cNvSpPr txBox="1">
            <a:spLocks noChangeArrowheads="1"/>
          </p:cNvSpPr>
          <p:nvPr/>
        </p:nvSpPr>
        <p:spPr bwMode="auto">
          <a:xfrm>
            <a:off x="434975" y="260350"/>
            <a:ext cx="1293813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 u="sng">
                <a:solidFill>
                  <a:srgbClr val="FF00FF"/>
                </a:solidFill>
                <a:latin typeface="Arial" charset="0"/>
              </a:rPr>
              <a:t>Ví dụ 2:</a:t>
            </a:r>
          </a:p>
        </p:txBody>
      </p:sp>
      <p:sp>
        <p:nvSpPr>
          <p:cNvPr id="35868" name="Text Box 28"/>
          <p:cNvSpPr txBox="1">
            <a:spLocks noChangeArrowheads="1"/>
          </p:cNvSpPr>
          <p:nvPr/>
        </p:nvSpPr>
        <p:spPr bwMode="auto">
          <a:xfrm>
            <a:off x="827088" y="836613"/>
            <a:ext cx="6840537" cy="835025"/>
          </a:xfrm>
          <a:prstGeom prst="rect">
            <a:avLst/>
          </a:prstGeom>
          <a:solidFill>
            <a:srgbClr val="FCF600"/>
          </a:solidFill>
          <a:ln w="12700" algn="ctr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Làm thế nào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ể so sánh diện tích 2 hình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A</a:t>
            </a:r>
            <a:r>
              <a:rPr lang="en-US">
                <a:latin typeface="Arial" charset="0"/>
              </a:rPr>
              <a:t> và 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B </a:t>
            </a:r>
            <a:r>
              <a:rPr lang="en-US">
                <a:latin typeface="Arial" charset="0"/>
              </a:rPr>
              <a:t>?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58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7534 0.00023 L 0.42534 0.00023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09 -0.00139 L 0.32673 0.1338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4" y="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0.00139 L 0.42534 0.1338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3" y="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6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53"/>
          <p:cNvGrpSpPr>
            <a:grpSpLocks/>
          </p:cNvGrpSpPr>
          <p:nvPr/>
        </p:nvGrpSpPr>
        <p:grpSpPr bwMode="auto">
          <a:xfrm>
            <a:off x="561975" y="2324100"/>
            <a:ext cx="2744788" cy="2740025"/>
            <a:chOff x="354" y="1464"/>
            <a:chExt cx="1729" cy="1726"/>
          </a:xfrm>
        </p:grpSpPr>
        <p:sp>
          <p:nvSpPr>
            <p:cNvPr id="11286" name="Rectangle 33"/>
            <p:cNvSpPr>
              <a:spLocks noChangeArrowheads="1"/>
            </p:cNvSpPr>
            <p:nvPr/>
          </p:nvSpPr>
          <p:spPr bwMode="auto">
            <a:xfrm>
              <a:off x="930" y="1464"/>
              <a:ext cx="576" cy="576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tx1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1287" name="Rectangle 32"/>
            <p:cNvSpPr>
              <a:spLocks noChangeArrowheads="1"/>
            </p:cNvSpPr>
            <p:nvPr/>
          </p:nvSpPr>
          <p:spPr bwMode="auto">
            <a:xfrm>
              <a:off x="354" y="2038"/>
              <a:ext cx="576" cy="576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tx1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1288" name="Rectangle 31"/>
            <p:cNvSpPr>
              <a:spLocks noChangeArrowheads="1"/>
            </p:cNvSpPr>
            <p:nvPr/>
          </p:nvSpPr>
          <p:spPr bwMode="auto">
            <a:xfrm>
              <a:off x="930" y="2039"/>
              <a:ext cx="576" cy="576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tx1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1289" name="Rectangle 30"/>
            <p:cNvSpPr>
              <a:spLocks noChangeArrowheads="1"/>
            </p:cNvSpPr>
            <p:nvPr/>
          </p:nvSpPr>
          <p:spPr bwMode="auto">
            <a:xfrm>
              <a:off x="1507" y="2038"/>
              <a:ext cx="576" cy="576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tx1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1290" name="Rectangle 29"/>
            <p:cNvSpPr>
              <a:spLocks noChangeArrowheads="1"/>
            </p:cNvSpPr>
            <p:nvPr/>
          </p:nvSpPr>
          <p:spPr bwMode="auto">
            <a:xfrm>
              <a:off x="930" y="2614"/>
              <a:ext cx="576" cy="576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tx1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11267" name="Group 58"/>
          <p:cNvGrpSpPr>
            <a:grpSpLocks/>
          </p:cNvGrpSpPr>
          <p:nvPr/>
        </p:nvGrpSpPr>
        <p:grpSpPr bwMode="auto">
          <a:xfrm>
            <a:off x="4883150" y="2276475"/>
            <a:ext cx="2732088" cy="2744788"/>
            <a:chOff x="3076" y="1434"/>
            <a:chExt cx="1721" cy="1729"/>
          </a:xfrm>
        </p:grpSpPr>
        <p:sp>
          <p:nvSpPr>
            <p:cNvPr id="11281" name="Rectangle 36"/>
            <p:cNvSpPr>
              <a:spLocks noChangeArrowheads="1"/>
            </p:cNvSpPr>
            <p:nvPr/>
          </p:nvSpPr>
          <p:spPr bwMode="auto">
            <a:xfrm>
              <a:off x="3076" y="1434"/>
              <a:ext cx="576" cy="576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tx1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1282" name="Rectangle 35"/>
            <p:cNvSpPr>
              <a:spLocks noChangeArrowheads="1"/>
            </p:cNvSpPr>
            <p:nvPr/>
          </p:nvSpPr>
          <p:spPr bwMode="auto">
            <a:xfrm>
              <a:off x="3077" y="2011"/>
              <a:ext cx="576" cy="576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tx1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1283" name="Rectangle 34"/>
            <p:cNvSpPr>
              <a:spLocks noChangeArrowheads="1"/>
            </p:cNvSpPr>
            <p:nvPr/>
          </p:nvSpPr>
          <p:spPr bwMode="auto">
            <a:xfrm>
              <a:off x="3076" y="2586"/>
              <a:ext cx="576" cy="576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tx1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1284" name="Rectangle 37"/>
            <p:cNvSpPr>
              <a:spLocks noChangeArrowheads="1"/>
            </p:cNvSpPr>
            <p:nvPr/>
          </p:nvSpPr>
          <p:spPr bwMode="auto">
            <a:xfrm>
              <a:off x="3651" y="2587"/>
              <a:ext cx="576" cy="576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tx1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1285" name="Rectangle 38"/>
            <p:cNvSpPr>
              <a:spLocks noChangeArrowheads="1"/>
            </p:cNvSpPr>
            <p:nvPr/>
          </p:nvSpPr>
          <p:spPr bwMode="auto">
            <a:xfrm>
              <a:off x="4221" y="2587"/>
              <a:ext cx="576" cy="576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tx1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1476375" y="2324100"/>
            <a:ext cx="914400" cy="914400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2393950" y="3235325"/>
            <a:ext cx="914400" cy="914400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1476375" y="3238500"/>
            <a:ext cx="914400" cy="914400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561975" y="3236913"/>
            <a:ext cx="914400" cy="914400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1476375" y="4149725"/>
            <a:ext cx="914400" cy="914400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6705600" y="4111625"/>
            <a:ext cx="914400" cy="914400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4883150" y="2276475"/>
            <a:ext cx="914400" cy="914400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3805" name="Rectangle 13"/>
          <p:cNvSpPr>
            <a:spLocks noChangeArrowheads="1"/>
          </p:cNvSpPr>
          <p:nvPr/>
        </p:nvSpPr>
        <p:spPr bwMode="auto">
          <a:xfrm>
            <a:off x="4883150" y="3194050"/>
            <a:ext cx="914400" cy="914400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5795963" y="4111625"/>
            <a:ext cx="914400" cy="914400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3807" name="Rectangle 15"/>
          <p:cNvSpPr>
            <a:spLocks noChangeArrowheads="1"/>
          </p:cNvSpPr>
          <p:nvPr/>
        </p:nvSpPr>
        <p:spPr bwMode="auto">
          <a:xfrm>
            <a:off x="4883150" y="4111625"/>
            <a:ext cx="914400" cy="914400"/>
          </a:xfrm>
          <a:prstGeom prst="rect">
            <a:avLst/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278" name="Text Box 24"/>
          <p:cNvSpPr txBox="1">
            <a:spLocks noChangeArrowheads="1"/>
          </p:cNvSpPr>
          <p:nvPr/>
        </p:nvSpPr>
        <p:spPr bwMode="auto">
          <a:xfrm>
            <a:off x="1116013" y="5229225"/>
            <a:ext cx="1344612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i="0">
                <a:latin typeface="Arial" charset="0"/>
              </a:rPr>
              <a:t>Hình</a:t>
            </a:r>
            <a:r>
              <a:rPr lang="en-US" i="0">
                <a:latin typeface="Times New Roman" pitchFamily="18" charset="0"/>
              </a:rPr>
              <a:t> </a:t>
            </a:r>
            <a:r>
              <a:rPr lang="en-US" i="0">
                <a:latin typeface="Arial" charset="0"/>
              </a:rPr>
              <a:t>A</a:t>
            </a:r>
          </a:p>
        </p:txBody>
      </p:sp>
      <p:sp>
        <p:nvSpPr>
          <p:cNvPr id="11279" name="Text Box 25"/>
          <p:cNvSpPr txBox="1">
            <a:spLocks noChangeArrowheads="1"/>
          </p:cNvSpPr>
          <p:nvPr/>
        </p:nvSpPr>
        <p:spPr bwMode="auto">
          <a:xfrm>
            <a:off x="5364163" y="5229225"/>
            <a:ext cx="1189037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i="0">
                <a:latin typeface="Arial" charset="0"/>
              </a:rPr>
              <a:t>Hình</a:t>
            </a:r>
            <a:r>
              <a:rPr lang="en-US" b="0" i="0">
                <a:latin typeface="Times New Roman" pitchFamily="18" charset="0"/>
              </a:rPr>
              <a:t> </a:t>
            </a:r>
            <a:r>
              <a:rPr lang="en-US" b="0" i="0">
                <a:latin typeface="Arial" charset="0"/>
              </a:rPr>
              <a:t>B</a:t>
            </a:r>
          </a:p>
        </p:txBody>
      </p:sp>
      <p:sp>
        <p:nvSpPr>
          <p:cNvPr id="11280" name="Text Box 26"/>
          <p:cNvSpPr txBox="1">
            <a:spLocks noChangeArrowheads="1"/>
          </p:cNvSpPr>
          <p:nvPr/>
        </p:nvSpPr>
        <p:spPr bwMode="auto">
          <a:xfrm>
            <a:off x="434975" y="260350"/>
            <a:ext cx="1293813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 u="sng">
                <a:solidFill>
                  <a:srgbClr val="FF00FF"/>
                </a:solidFill>
                <a:latin typeface="Arial" charset="0"/>
              </a:rPr>
              <a:t>Ví dụ 2: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4.44444E-6 L 0.20191 -0.24144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00" y="-12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1.11111E-6 L -0.17066 -0.23449 " pathEditMode="relative" rAng="0" ptsTypes="AA">
                                      <p:cBhvr>
                                        <p:cTn id="9" dur="5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500" y="-11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59259E-6 L 0.30191 -0.37454 " pathEditMode="relative" rAng="0" ptsTypes="AA">
                                      <p:cBhvr>
                                        <p:cTn id="12" dur="500" fill="hold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100" y="-18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59259E-6 L -0.17066 -0.36829 " pathEditMode="relative" rAng="0" ptsTypes="AA">
                                      <p:cBhvr>
                                        <p:cTn id="15" dur="500" fill="hold"/>
                                        <p:tgtEl>
                                          <p:spTgt spid="338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500" y="-18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11111E-6 L 0.20191 -0.37477 " pathEditMode="relative" rAng="0" ptsTypes="AA">
                                      <p:cBhvr>
                                        <p:cTn id="18" dur="5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00" y="-18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7037E-6 L -0.17066 -0.50208 " pathEditMode="relative" rAng="0" ptsTypes="AA">
                                      <p:cBhvr>
                                        <p:cTn id="21" dur="500" fill="hold"/>
                                        <p:tgtEl>
                                          <p:spTgt spid="338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500" y="-25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07407E-6 L 0.10156 -0.37431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00" y="-18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6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3.7037E-6 L -0.27048 -0.50208 " pathEditMode="relative" rAng="0" ptsTypes="AA">
                                      <p:cBhvr>
                                        <p:cTn id="27" dur="500" fill="hold"/>
                                        <p:tgtEl>
                                          <p:spTgt spid="338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500" y="-25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7.40741E-7 L 0.20191 -0.50764 " pathEditMode="relative" rAng="0" ptsTypes="AA">
                                      <p:cBhvr>
                                        <p:cTn id="30" dur="500" fill="hold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00" y="-25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2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7037E-6 L -0.36996 -0.50208 " pathEditMode="relative" rAng="0" ptsTypes="AA">
                                      <p:cBhvr>
                                        <p:cTn id="33" dur="500" fill="hold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500" y="-25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8" grpId="0" animBg="1"/>
      <p:bldP spid="33799" grpId="0" animBg="1"/>
      <p:bldP spid="33800" grpId="0" animBg="1"/>
      <p:bldP spid="33801" grpId="0" animBg="1"/>
      <p:bldP spid="33802" grpId="0" animBg="1"/>
      <p:bldP spid="33803" grpId="0" animBg="1"/>
      <p:bldP spid="33804" grpId="0" animBg="1"/>
      <p:bldP spid="33805" grpId="0" animBg="1"/>
      <p:bldP spid="33806" grpId="0" animBg="1"/>
      <p:bldP spid="3380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4"/>
          <p:cNvGrpSpPr>
            <a:grpSpLocks noChangeAspect="1"/>
          </p:cNvGrpSpPr>
          <p:nvPr/>
        </p:nvGrpSpPr>
        <p:grpSpPr bwMode="auto">
          <a:xfrm>
            <a:off x="684213" y="1989138"/>
            <a:ext cx="2733675" cy="2752725"/>
            <a:chOff x="4253" y="3025"/>
            <a:chExt cx="3593" cy="3716"/>
          </a:xfrm>
        </p:grpSpPr>
        <p:sp>
          <p:nvSpPr>
            <p:cNvPr id="12315" name="AutoShape 5"/>
            <p:cNvSpPr>
              <a:spLocks noChangeAspect="1" noChangeArrowheads="1"/>
            </p:cNvSpPr>
            <p:nvPr/>
          </p:nvSpPr>
          <p:spPr bwMode="auto">
            <a:xfrm>
              <a:off x="4253" y="3025"/>
              <a:ext cx="3593" cy="37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16" name="Rectangle 6"/>
            <p:cNvSpPr>
              <a:spLocks noChangeArrowheads="1"/>
            </p:cNvSpPr>
            <p:nvPr/>
          </p:nvSpPr>
          <p:spPr bwMode="auto">
            <a:xfrm>
              <a:off x="6631" y="4259"/>
              <a:ext cx="1202" cy="123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b="0" i="0">
                <a:latin typeface="Arial" charset="0"/>
              </a:endParaRPr>
            </a:p>
          </p:txBody>
        </p:sp>
        <p:sp>
          <p:nvSpPr>
            <p:cNvPr id="12317" name="Rectangle 7"/>
            <p:cNvSpPr>
              <a:spLocks noChangeArrowheads="1"/>
            </p:cNvSpPr>
            <p:nvPr/>
          </p:nvSpPr>
          <p:spPr bwMode="auto">
            <a:xfrm>
              <a:off x="5449" y="5500"/>
              <a:ext cx="1201" cy="123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b="0" i="0">
                <a:latin typeface="Arial" charset="0"/>
              </a:endParaRPr>
            </a:p>
          </p:txBody>
        </p:sp>
        <p:sp>
          <p:nvSpPr>
            <p:cNvPr id="12318" name="Rectangle 8"/>
            <p:cNvSpPr>
              <a:spLocks noChangeArrowheads="1"/>
            </p:cNvSpPr>
            <p:nvPr/>
          </p:nvSpPr>
          <p:spPr bwMode="auto">
            <a:xfrm>
              <a:off x="4253" y="4259"/>
              <a:ext cx="1202" cy="1232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b="0" i="0">
                <a:latin typeface="Arial" charset="0"/>
              </a:endParaRPr>
            </a:p>
          </p:txBody>
        </p:sp>
        <p:sp>
          <p:nvSpPr>
            <p:cNvPr id="12319" name="Rectangle 9"/>
            <p:cNvSpPr>
              <a:spLocks noChangeArrowheads="1"/>
            </p:cNvSpPr>
            <p:nvPr/>
          </p:nvSpPr>
          <p:spPr bwMode="auto">
            <a:xfrm>
              <a:off x="5442" y="4259"/>
              <a:ext cx="1202" cy="1235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b="0" i="0">
                <a:latin typeface="Arial" charset="0"/>
              </a:endParaRPr>
            </a:p>
          </p:txBody>
        </p:sp>
        <p:sp>
          <p:nvSpPr>
            <p:cNvPr id="12320" name="Rectangle 10"/>
            <p:cNvSpPr>
              <a:spLocks noChangeArrowheads="1"/>
            </p:cNvSpPr>
            <p:nvPr/>
          </p:nvSpPr>
          <p:spPr bwMode="auto">
            <a:xfrm>
              <a:off x="5442" y="3025"/>
              <a:ext cx="1202" cy="1235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b="0" i="0">
                <a:latin typeface="Arial" charset="0"/>
              </a:endParaRPr>
            </a:p>
          </p:txBody>
        </p:sp>
      </p:grpSp>
      <p:grpSp>
        <p:nvGrpSpPr>
          <p:cNvPr id="12291" name="Group 48"/>
          <p:cNvGrpSpPr>
            <a:grpSpLocks/>
          </p:cNvGrpSpPr>
          <p:nvPr/>
        </p:nvGrpSpPr>
        <p:grpSpPr bwMode="auto">
          <a:xfrm>
            <a:off x="4572000" y="1989138"/>
            <a:ext cx="2733675" cy="2752725"/>
            <a:chOff x="2880" y="1253"/>
            <a:chExt cx="1722" cy="1734"/>
          </a:xfrm>
        </p:grpSpPr>
        <p:sp>
          <p:nvSpPr>
            <p:cNvPr id="12309" name="AutoShape 19"/>
            <p:cNvSpPr>
              <a:spLocks noChangeAspect="1" noChangeArrowheads="1"/>
            </p:cNvSpPr>
            <p:nvPr/>
          </p:nvSpPr>
          <p:spPr bwMode="auto">
            <a:xfrm>
              <a:off x="2880" y="1253"/>
              <a:ext cx="1722" cy="17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10" name="Rectangle 20"/>
            <p:cNvSpPr>
              <a:spLocks noChangeArrowheads="1"/>
            </p:cNvSpPr>
            <p:nvPr/>
          </p:nvSpPr>
          <p:spPr bwMode="auto">
            <a:xfrm>
              <a:off x="3969" y="2400"/>
              <a:ext cx="576" cy="57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b="0" i="0">
                <a:latin typeface="Arial" charset="0"/>
              </a:endParaRPr>
            </a:p>
          </p:txBody>
        </p:sp>
        <p:sp>
          <p:nvSpPr>
            <p:cNvPr id="12311" name="Rectangle 21"/>
            <p:cNvSpPr>
              <a:spLocks noChangeArrowheads="1"/>
            </p:cNvSpPr>
            <p:nvPr/>
          </p:nvSpPr>
          <p:spPr bwMode="auto">
            <a:xfrm>
              <a:off x="3424" y="2400"/>
              <a:ext cx="576" cy="57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b="0" i="0">
                <a:latin typeface="Arial" charset="0"/>
              </a:endParaRPr>
            </a:p>
          </p:txBody>
        </p:sp>
        <p:sp>
          <p:nvSpPr>
            <p:cNvPr id="12312" name="Rectangle 22"/>
            <p:cNvSpPr>
              <a:spLocks noChangeArrowheads="1"/>
            </p:cNvSpPr>
            <p:nvPr/>
          </p:nvSpPr>
          <p:spPr bwMode="auto">
            <a:xfrm>
              <a:off x="2880" y="2387"/>
              <a:ext cx="576" cy="589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b="0" i="0">
                <a:latin typeface="Arial" charset="0"/>
              </a:endParaRPr>
            </a:p>
          </p:txBody>
        </p:sp>
        <p:sp>
          <p:nvSpPr>
            <p:cNvPr id="12313" name="Rectangle 23"/>
            <p:cNvSpPr>
              <a:spLocks noChangeArrowheads="1"/>
            </p:cNvSpPr>
            <p:nvPr/>
          </p:nvSpPr>
          <p:spPr bwMode="auto">
            <a:xfrm>
              <a:off x="2880" y="1829"/>
              <a:ext cx="576" cy="57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b="0" i="0">
                <a:latin typeface="Arial" charset="0"/>
              </a:endParaRPr>
            </a:p>
          </p:txBody>
        </p:sp>
        <p:sp>
          <p:nvSpPr>
            <p:cNvPr id="12314" name="Rectangle 24"/>
            <p:cNvSpPr>
              <a:spLocks noChangeArrowheads="1"/>
            </p:cNvSpPr>
            <p:nvPr/>
          </p:nvSpPr>
          <p:spPr bwMode="auto">
            <a:xfrm>
              <a:off x="2880" y="1253"/>
              <a:ext cx="576" cy="57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b="0" i="0">
                <a:latin typeface="Arial" charset="0"/>
              </a:endParaRPr>
            </a:p>
          </p:txBody>
        </p:sp>
      </p:grpSp>
      <p:sp>
        <p:nvSpPr>
          <p:cNvPr id="36892" name="Text Box 28"/>
          <p:cNvSpPr txBox="1">
            <a:spLocks noChangeArrowheads="1"/>
          </p:cNvSpPr>
          <p:nvPr/>
        </p:nvSpPr>
        <p:spPr bwMode="auto">
          <a:xfrm>
            <a:off x="1873250" y="2152650"/>
            <a:ext cx="355600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solidFill>
                  <a:srgbClr val="FFFF05"/>
                </a:solidFill>
                <a:latin typeface="Arial" charset="0"/>
              </a:rPr>
              <a:t>1</a:t>
            </a:r>
          </a:p>
        </p:txBody>
      </p:sp>
      <p:sp>
        <p:nvSpPr>
          <p:cNvPr id="36893" name="Text Box 29"/>
          <p:cNvSpPr txBox="1">
            <a:spLocks noChangeArrowheads="1"/>
          </p:cNvSpPr>
          <p:nvPr/>
        </p:nvSpPr>
        <p:spPr bwMode="auto">
          <a:xfrm>
            <a:off x="1873250" y="3089275"/>
            <a:ext cx="355600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solidFill>
                  <a:srgbClr val="FFFF05"/>
                </a:solidFill>
                <a:latin typeface="Arial" charset="0"/>
              </a:rPr>
              <a:t>3</a:t>
            </a:r>
          </a:p>
        </p:txBody>
      </p:sp>
      <p:sp>
        <p:nvSpPr>
          <p:cNvPr id="36894" name="Text Box 30"/>
          <p:cNvSpPr txBox="1">
            <a:spLocks noChangeArrowheads="1"/>
          </p:cNvSpPr>
          <p:nvPr/>
        </p:nvSpPr>
        <p:spPr bwMode="auto">
          <a:xfrm>
            <a:off x="938213" y="3089275"/>
            <a:ext cx="355600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solidFill>
                  <a:srgbClr val="FFFF05"/>
                </a:solidFill>
                <a:latin typeface="Arial" charset="0"/>
              </a:rPr>
              <a:t>2</a:t>
            </a:r>
          </a:p>
        </p:txBody>
      </p:sp>
      <p:sp>
        <p:nvSpPr>
          <p:cNvPr id="36895" name="Text Box 31"/>
          <p:cNvSpPr txBox="1">
            <a:spLocks noChangeArrowheads="1"/>
          </p:cNvSpPr>
          <p:nvPr/>
        </p:nvSpPr>
        <p:spPr bwMode="auto">
          <a:xfrm>
            <a:off x="2738438" y="3089275"/>
            <a:ext cx="355600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solidFill>
                  <a:srgbClr val="FFFF05"/>
                </a:solidFill>
                <a:latin typeface="Arial" charset="0"/>
              </a:rPr>
              <a:t>4</a:t>
            </a:r>
          </a:p>
        </p:txBody>
      </p:sp>
      <p:sp>
        <p:nvSpPr>
          <p:cNvPr id="36896" name="Text Box 32"/>
          <p:cNvSpPr txBox="1">
            <a:spLocks noChangeArrowheads="1"/>
          </p:cNvSpPr>
          <p:nvPr/>
        </p:nvSpPr>
        <p:spPr bwMode="auto">
          <a:xfrm>
            <a:off x="1873250" y="4025900"/>
            <a:ext cx="355600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solidFill>
                  <a:srgbClr val="FFFF05"/>
                </a:solidFill>
                <a:latin typeface="Arial" charset="0"/>
              </a:rPr>
              <a:t>5</a:t>
            </a:r>
          </a:p>
        </p:txBody>
      </p:sp>
      <p:sp>
        <p:nvSpPr>
          <p:cNvPr id="36897" name="Text Box 33"/>
          <p:cNvSpPr txBox="1">
            <a:spLocks noChangeArrowheads="1"/>
          </p:cNvSpPr>
          <p:nvPr/>
        </p:nvSpPr>
        <p:spPr bwMode="auto">
          <a:xfrm>
            <a:off x="4826000" y="2225675"/>
            <a:ext cx="355600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solidFill>
                  <a:srgbClr val="FFFF05"/>
                </a:solidFill>
                <a:latin typeface="Arial" charset="0"/>
              </a:rPr>
              <a:t>1</a:t>
            </a:r>
          </a:p>
        </p:txBody>
      </p:sp>
      <p:sp>
        <p:nvSpPr>
          <p:cNvPr id="36898" name="Text Box 34"/>
          <p:cNvSpPr txBox="1">
            <a:spLocks noChangeArrowheads="1"/>
          </p:cNvSpPr>
          <p:nvPr/>
        </p:nvSpPr>
        <p:spPr bwMode="auto">
          <a:xfrm>
            <a:off x="4826000" y="3089275"/>
            <a:ext cx="355600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solidFill>
                  <a:srgbClr val="FFFF05"/>
                </a:solidFill>
                <a:latin typeface="Arial" charset="0"/>
              </a:rPr>
              <a:t>2</a:t>
            </a:r>
          </a:p>
        </p:txBody>
      </p:sp>
      <p:sp>
        <p:nvSpPr>
          <p:cNvPr id="36899" name="Text Box 35"/>
          <p:cNvSpPr txBox="1">
            <a:spLocks noChangeArrowheads="1"/>
          </p:cNvSpPr>
          <p:nvPr/>
        </p:nvSpPr>
        <p:spPr bwMode="auto">
          <a:xfrm>
            <a:off x="4826000" y="4025900"/>
            <a:ext cx="355600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solidFill>
                  <a:srgbClr val="FFFF05"/>
                </a:solidFill>
                <a:latin typeface="Arial" charset="0"/>
              </a:rPr>
              <a:t>3</a:t>
            </a:r>
          </a:p>
        </p:txBody>
      </p:sp>
      <p:sp>
        <p:nvSpPr>
          <p:cNvPr id="36900" name="Text Box 36"/>
          <p:cNvSpPr txBox="1">
            <a:spLocks noChangeArrowheads="1"/>
          </p:cNvSpPr>
          <p:nvPr/>
        </p:nvSpPr>
        <p:spPr bwMode="auto">
          <a:xfrm>
            <a:off x="5762625" y="4025900"/>
            <a:ext cx="355600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solidFill>
                  <a:srgbClr val="FFFF05"/>
                </a:solidFill>
                <a:latin typeface="Arial" charset="0"/>
              </a:rPr>
              <a:t>4</a:t>
            </a:r>
          </a:p>
        </p:txBody>
      </p:sp>
      <p:sp>
        <p:nvSpPr>
          <p:cNvPr id="36901" name="Text Box 37"/>
          <p:cNvSpPr txBox="1">
            <a:spLocks noChangeArrowheads="1"/>
          </p:cNvSpPr>
          <p:nvPr/>
        </p:nvSpPr>
        <p:spPr bwMode="auto">
          <a:xfrm>
            <a:off x="6616700" y="4005263"/>
            <a:ext cx="355600" cy="46196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solidFill>
                  <a:srgbClr val="FFFF05"/>
                </a:solidFill>
                <a:latin typeface="Arial" charset="0"/>
              </a:rPr>
              <a:t>5</a:t>
            </a:r>
          </a:p>
        </p:txBody>
      </p:sp>
      <p:sp>
        <p:nvSpPr>
          <p:cNvPr id="36903" name="Text Box 39"/>
          <p:cNvSpPr txBox="1">
            <a:spLocks noChangeArrowheads="1"/>
          </p:cNvSpPr>
          <p:nvPr/>
        </p:nvSpPr>
        <p:spPr bwMode="auto">
          <a:xfrm>
            <a:off x="581025" y="5553075"/>
            <a:ext cx="8023225" cy="592138"/>
          </a:xfrm>
          <a:prstGeom prst="rect">
            <a:avLst/>
          </a:prstGeom>
          <a:solidFill>
            <a:srgbClr val="FFFF00"/>
          </a:solidFill>
          <a:ln w="12700" algn="ctr">
            <a:solidFill>
              <a:srgbClr val="000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3200" i="0">
                <a:solidFill>
                  <a:srgbClr val="FB05DE"/>
                </a:solidFill>
                <a:latin typeface="Arial" charset="0"/>
              </a:rPr>
              <a:t>Diện tích</a:t>
            </a:r>
            <a:r>
              <a:rPr lang="en-US" sz="3200" i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3200" i="0">
                <a:solidFill>
                  <a:srgbClr val="0000FF"/>
                </a:solidFill>
                <a:latin typeface="Arial" charset="0"/>
              </a:rPr>
              <a:t>hình </a:t>
            </a:r>
            <a:r>
              <a:rPr lang="en-US" sz="3200" b="0" i="0">
                <a:solidFill>
                  <a:srgbClr val="0000FF"/>
                </a:solidFill>
                <a:latin typeface="Arial" charset="0"/>
              </a:rPr>
              <a:t>A</a:t>
            </a:r>
            <a:r>
              <a:rPr lang="en-US" sz="3200" i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3200" i="0" u="sng">
                <a:latin typeface="Arial" charset="0"/>
              </a:rPr>
              <a:t>bằng</a:t>
            </a:r>
            <a:r>
              <a:rPr lang="en-US" sz="3200" i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3200" i="0">
                <a:solidFill>
                  <a:srgbClr val="FB05DE"/>
                </a:solidFill>
                <a:latin typeface="Arial" charset="0"/>
              </a:rPr>
              <a:t>diện tích</a:t>
            </a:r>
            <a:r>
              <a:rPr lang="en-US" sz="3200" i="0">
                <a:solidFill>
                  <a:srgbClr val="FF0000"/>
                </a:solidFill>
                <a:latin typeface="Arial" charset="0"/>
              </a:rPr>
              <a:t> hình B.</a:t>
            </a:r>
            <a:endParaRPr lang="en-US" sz="3200" b="0" i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36904" name="Text Box 40"/>
          <p:cNvSpPr txBox="1">
            <a:spLocks noChangeArrowheads="1"/>
          </p:cNvSpPr>
          <p:nvPr/>
        </p:nvSpPr>
        <p:spPr bwMode="auto">
          <a:xfrm>
            <a:off x="323850" y="692150"/>
            <a:ext cx="3455988" cy="731838"/>
          </a:xfrm>
          <a:prstGeom prst="rect">
            <a:avLst/>
          </a:prstGeom>
          <a:solidFill>
            <a:srgbClr val="00FFFF"/>
          </a:solidFill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i="0">
                <a:latin typeface="Arial" charset="0"/>
              </a:rPr>
              <a:t>Hình A </a:t>
            </a:r>
          </a:p>
          <a:p>
            <a:r>
              <a:rPr lang="en-US" sz="1800" i="0">
                <a:latin typeface="Arial" charset="0"/>
              </a:rPr>
              <a:t>gồm </a:t>
            </a:r>
            <a:r>
              <a:rPr lang="en-US" sz="1800" i="0">
                <a:solidFill>
                  <a:srgbClr val="0000FF"/>
                </a:solidFill>
                <a:latin typeface="Arial" charset="0"/>
              </a:rPr>
              <a:t>5</a:t>
            </a:r>
            <a:r>
              <a:rPr lang="en-US" sz="1800" i="0">
                <a:latin typeface="Arial" charset="0"/>
              </a:rPr>
              <a:t> ô vuông nh</a:t>
            </a:r>
            <a:r>
              <a:rPr lang="vi-VN" sz="1800" i="0">
                <a:latin typeface="Arial" charset="0"/>
              </a:rPr>
              <a:t>ư</a:t>
            </a:r>
            <a:r>
              <a:rPr lang="en-US" sz="1800" i="0">
                <a:latin typeface="Arial" charset="0"/>
              </a:rPr>
              <a:t> nhau.</a:t>
            </a:r>
            <a:r>
              <a:rPr lang="en-US" b="0" i="0">
                <a:latin typeface="Times New Roman" pitchFamily="18" charset="0"/>
              </a:rPr>
              <a:t> </a:t>
            </a:r>
          </a:p>
        </p:txBody>
      </p:sp>
      <p:sp>
        <p:nvSpPr>
          <p:cNvPr id="12304" name="Text Box 42"/>
          <p:cNvSpPr txBox="1">
            <a:spLocks noChangeArrowheads="1"/>
          </p:cNvSpPr>
          <p:nvPr/>
        </p:nvSpPr>
        <p:spPr bwMode="auto">
          <a:xfrm>
            <a:off x="5210175" y="4752975"/>
            <a:ext cx="1176338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>
                <a:latin typeface="Arial" charset="0"/>
              </a:rPr>
              <a:t>Hình B</a:t>
            </a:r>
          </a:p>
        </p:txBody>
      </p:sp>
      <p:sp>
        <p:nvSpPr>
          <p:cNvPr id="12305" name="Text Box 43"/>
          <p:cNvSpPr txBox="1">
            <a:spLocks noChangeArrowheads="1"/>
          </p:cNvSpPr>
          <p:nvPr/>
        </p:nvSpPr>
        <p:spPr bwMode="auto">
          <a:xfrm>
            <a:off x="5992813" y="712788"/>
            <a:ext cx="18415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b="0" i="0">
              <a:latin typeface="Arial" charset="0"/>
            </a:endParaRPr>
          </a:p>
        </p:txBody>
      </p:sp>
      <p:sp>
        <p:nvSpPr>
          <p:cNvPr id="36908" name="Text Box 44"/>
          <p:cNvSpPr txBox="1">
            <a:spLocks noChangeArrowheads="1"/>
          </p:cNvSpPr>
          <p:nvPr/>
        </p:nvSpPr>
        <p:spPr bwMode="auto">
          <a:xfrm>
            <a:off x="4284663" y="692150"/>
            <a:ext cx="3671887" cy="738188"/>
          </a:xfrm>
          <a:prstGeom prst="rect">
            <a:avLst/>
          </a:prstGeom>
          <a:solidFill>
            <a:srgbClr val="FF9966"/>
          </a:solidFill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i="0">
                <a:latin typeface="Arial" charset="0"/>
              </a:rPr>
              <a:t>Hình B</a:t>
            </a:r>
          </a:p>
          <a:p>
            <a:pPr algn="l"/>
            <a:r>
              <a:rPr lang="en-US" sz="1800" i="0">
                <a:latin typeface="Arial" charset="0"/>
              </a:rPr>
              <a:t>Cũng gồm </a:t>
            </a:r>
            <a:r>
              <a:rPr lang="en-US" sz="1800" i="0">
                <a:solidFill>
                  <a:srgbClr val="FA0606"/>
                </a:solidFill>
                <a:latin typeface="Arial" charset="0"/>
              </a:rPr>
              <a:t>5</a:t>
            </a:r>
            <a:r>
              <a:rPr lang="en-US" sz="1800" i="0">
                <a:latin typeface="Arial" charset="0"/>
              </a:rPr>
              <a:t> ô vuông nh</a:t>
            </a:r>
            <a:r>
              <a:rPr lang="vi-VN" sz="1800" i="0">
                <a:latin typeface="Arial" charset="0"/>
              </a:rPr>
              <a:t>ư</a:t>
            </a:r>
            <a:r>
              <a:rPr lang="en-US" sz="1800" i="0">
                <a:latin typeface="Arial" charset="0"/>
              </a:rPr>
              <a:t> thế.</a:t>
            </a:r>
            <a:r>
              <a:rPr lang="en-US" b="0" i="0">
                <a:latin typeface="Times New Roman" pitchFamily="18" charset="0"/>
              </a:rPr>
              <a:t> </a:t>
            </a:r>
          </a:p>
        </p:txBody>
      </p:sp>
      <p:sp>
        <p:nvSpPr>
          <p:cNvPr id="12307" name="Text Box 45"/>
          <p:cNvSpPr txBox="1">
            <a:spLocks noChangeArrowheads="1"/>
          </p:cNvSpPr>
          <p:nvPr/>
        </p:nvSpPr>
        <p:spPr bwMode="auto">
          <a:xfrm>
            <a:off x="434975" y="260350"/>
            <a:ext cx="1293813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 u="sng">
                <a:solidFill>
                  <a:srgbClr val="FF00FF"/>
                </a:solidFill>
                <a:latin typeface="Arial" charset="0"/>
              </a:rPr>
              <a:t>Ví dụ 2:</a:t>
            </a:r>
          </a:p>
        </p:txBody>
      </p:sp>
      <p:sp>
        <p:nvSpPr>
          <p:cNvPr id="12308" name="Text Box 46"/>
          <p:cNvSpPr txBox="1">
            <a:spLocks noChangeArrowheads="1"/>
          </p:cNvSpPr>
          <p:nvPr/>
        </p:nvSpPr>
        <p:spPr bwMode="auto">
          <a:xfrm>
            <a:off x="1428750" y="4752975"/>
            <a:ext cx="1271588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i="0">
                <a:latin typeface="Arial" charset="0"/>
              </a:rPr>
              <a:t>HìnhA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 decel="100000"/>
                                        <p:tgtEl>
                                          <p:spTgt spid="368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decel="100000" fill="hold"/>
                                        <p:tgtEl>
                                          <p:spTgt spid="368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decel="100000" fill="hold"/>
                                        <p:tgtEl>
                                          <p:spTgt spid="36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00" decel="100000" fill="hold"/>
                                        <p:tgtEl>
                                          <p:spTgt spid="36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6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6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400" decel="100000"/>
                                        <p:tgtEl>
                                          <p:spTgt spid="368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400" decel="100000" fill="hold"/>
                                        <p:tgtEl>
                                          <p:spTgt spid="368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00" decel="100000" fill="hold"/>
                                        <p:tgtEl>
                                          <p:spTgt spid="368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400" decel="100000" fill="hold"/>
                                        <p:tgtEl>
                                          <p:spTgt spid="368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68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68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400" decel="100000"/>
                                        <p:tgtEl>
                                          <p:spTgt spid="368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400" decel="100000" fill="hold"/>
                                        <p:tgtEl>
                                          <p:spTgt spid="368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00" decel="100000" fill="hold"/>
                                        <p:tgtEl>
                                          <p:spTgt spid="36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decel="100000" fill="hold"/>
                                        <p:tgtEl>
                                          <p:spTgt spid="36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6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6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400" decel="100000"/>
                                        <p:tgtEl>
                                          <p:spTgt spid="368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400" decel="100000" fill="hold"/>
                                        <p:tgtEl>
                                          <p:spTgt spid="368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400" decel="100000" fill="hold"/>
                                        <p:tgtEl>
                                          <p:spTgt spid="368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400" decel="100000" fill="hold"/>
                                        <p:tgtEl>
                                          <p:spTgt spid="368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68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68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400" decel="100000"/>
                                        <p:tgtEl>
                                          <p:spTgt spid="368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400" decel="100000" fill="hold"/>
                                        <p:tgtEl>
                                          <p:spTgt spid="368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400" decel="100000" fill="hold"/>
                                        <p:tgtEl>
                                          <p:spTgt spid="368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400" decel="100000" fill="hold"/>
                                        <p:tgtEl>
                                          <p:spTgt spid="368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68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68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36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6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68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6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6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6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68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6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6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6" dur="500"/>
                                        <p:tgtEl>
                                          <p:spTgt spid="36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36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69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69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69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92" grpId="0"/>
      <p:bldP spid="36893" grpId="0"/>
      <p:bldP spid="36894" grpId="0"/>
      <p:bldP spid="36895" grpId="0"/>
      <p:bldP spid="36896" grpId="0"/>
      <p:bldP spid="36897" grpId="0"/>
      <p:bldP spid="36898" grpId="0"/>
      <p:bldP spid="36899" grpId="0"/>
      <p:bldP spid="36900" grpId="0"/>
      <p:bldP spid="36901" grpId="0"/>
      <p:bldP spid="36903" grpId="0" animBg="1"/>
      <p:bldP spid="36904" grpId="0" animBg="1"/>
      <p:bldP spid="36908" grpId="0" animBg="1"/>
    </p:bldLst>
  </p:timing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66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NI-Avo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66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NI-Avo" pitchFamily="2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66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NI-Avo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66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NI-Avo" pitchFamily="2" charset="0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3668</TotalTime>
  <Words>742</Words>
  <Application>Microsoft Office PowerPoint</Application>
  <PresentationFormat>On-screen Show (4:3)</PresentationFormat>
  <Paragraphs>158</Paragraphs>
  <Slides>26</Slides>
  <Notes>2</Notes>
  <HiddenSlides>0</HiddenSlides>
  <MMClips>4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36" baseType="lpstr">
      <vt:lpstr>.VnTime</vt:lpstr>
      <vt:lpstr>Arial</vt:lpstr>
      <vt:lpstr>Calibri</vt:lpstr>
      <vt:lpstr>Comic Sans MS</vt:lpstr>
      <vt:lpstr>Times New Roman</vt:lpstr>
      <vt:lpstr>VNI-Avo</vt:lpstr>
      <vt:lpstr>VNI-ThienHoang</vt:lpstr>
      <vt:lpstr>Wingdings</vt:lpstr>
      <vt:lpstr>Crayons</vt:lpstr>
      <vt:lpstr>Network</vt:lpstr>
      <vt:lpstr>PowerPoint Presentation</vt:lpstr>
      <vt:lpstr>PowerPoint Presentation</vt:lpstr>
      <vt:lpstr>PowerPoint Presentation</vt:lpstr>
      <vt:lpstr>YÊU CẦU CẦN ĐẠT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Câu nào đúng, câu nào sai?</vt:lpstr>
      <vt:lpstr>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164A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GIAÙO AÙN LÔÙP 3_ MOÂN TOAÙN  Baøi : Dieän tích cuûa moät hình</dc:title>
  <dc:creator>Windows xp sp2 Full</dc:creator>
  <cp:lastModifiedBy>Lê Thị Khánh Ly (420000327)</cp:lastModifiedBy>
  <cp:revision>112</cp:revision>
  <dcterms:created xsi:type="dcterms:W3CDTF">2006-02-13T19:22:27Z</dcterms:created>
  <dcterms:modified xsi:type="dcterms:W3CDTF">2022-03-27T08:17:17Z</dcterms:modified>
</cp:coreProperties>
</file>