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84" r:id="rId4"/>
    <p:sldId id="281" r:id="rId5"/>
    <p:sldId id="261" r:id="rId6"/>
    <p:sldId id="286" r:id="rId7"/>
    <p:sldId id="277" r:id="rId8"/>
    <p:sldId id="276" r:id="rId9"/>
    <p:sldId id="262" r:id="rId10"/>
    <p:sldId id="283" r:id="rId11"/>
    <p:sldId id="263" r:id="rId12"/>
    <p:sldId id="264" r:id="rId13"/>
    <p:sldId id="265" r:id="rId14"/>
    <p:sldId id="273" r:id="rId15"/>
    <p:sldId id="287" r:id="rId16"/>
    <p:sldId id="288" r:id="rId17"/>
  </p:sldIdLst>
  <p:sldSz cx="9144000" cy="5143500" type="screen16x9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51" autoAdjust="0"/>
    <p:restoredTop sz="94660"/>
  </p:normalViewPr>
  <p:slideViewPr>
    <p:cSldViewPr>
      <p:cViewPr varScale="1">
        <p:scale>
          <a:sx n="87" d="100"/>
          <a:sy n="87" d="100"/>
        </p:scale>
        <p:origin x="676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48EA7-9A32-4FF5-969E-0F8FA09145E0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0E083-2BAA-4B66-B0E2-0B08B9FB43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95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48EA7-9A32-4FF5-969E-0F8FA09145E0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0E083-2BAA-4B66-B0E2-0B08B9FB43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592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48EA7-9A32-4FF5-969E-0F8FA09145E0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0E083-2BAA-4B66-B0E2-0B08B9FB43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909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48EA7-9A32-4FF5-969E-0F8FA09145E0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0E083-2BAA-4B66-B0E2-0B08B9FB43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421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48EA7-9A32-4FF5-969E-0F8FA09145E0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0E083-2BAA-4B66-B0E2-0B08B9FB43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931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48EA7-9A32-4FF5-969E-0F8FA09145E0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0E083-2BAA-4B66-B0E2-0B08B9FB43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018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48EA7-9A32-4FF5-969E-0F8FA09145E0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0E083-2BAA-4B66-B0E2-0B08B9FB43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737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48EA7-9A32-4FF5-969E-0F8FA09145E0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0E083-2BAA-4B66-B0E2-0B08B9FB43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409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48EA7-9A32-4FF5-969E-0F8FA09145E0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0E083-2BAA-4B66-B0E2-0B08B9FB43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974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48EA7-9A32-4FF5-969E-0F8FA09145E0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0E083-2BAA-4B66-B0E2-0B08B9FB43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833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48EA7-9A32-4FF5-969E-0F8FA09145E0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0E083-2BAA-4B66-B0E2-0B08B9FB43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219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48EA7-9A32-4FF5-969E-0F8FA09145E0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0E083-2BAA-4B66-B0E2-0B08B9FB43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0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476" y="-298850"/>
            <a:ext cx="9246476" cy="61840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2476" y="-96012"/>
            <a:ext cx="1117854" cy="11178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32393" y="1303385"/>
            <a:ext cx="6837426" cy="2377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5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0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40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40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endParaRPr lang="en-US" sz="405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</a:t>
            </a:r>
          </a:p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78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admin\Desktop\tải xuống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50"/>
            <a:ext cx="9144000" cy="5086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2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3" t="24886" r="14061" b="52740"/>
          <a:stretch>
            <a:fillRect/>
          </a:stretch>
        </p:blipFill>
        <p:spPr bwMode="auto">
          <a:xfrm>
            <a:off x="609349" y="971550"/>
            <a:ext cx="8153651" cy="18824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</p:pic>
      <p:sp>
        <p:nvSpPr>
          <p:cNvPr id="162826" name="Text Box 10"/>
          <p:cNvSpPr txBox="1">
            <a:spLocks noChangeArrowheads="1"/>
          </p:cNvSpPr>
          <p:nvPr/>
        </p:nvSpPr>
        <p:spPr bwMode="auto">
          <a:xfrm>
            <a:off x="335462" y="3003799"/>
            <a:ext cx="5680664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Câu ca dao trên ý nói gì?</a:t>
            </a:r>
          </a:p>
        </p:txBody>
      </p:sp>
      <p:sp>
        <p:nvSpPr>
          <p:cNvPr id="162827" name="Text Box 11"/>
          <p:cNvSpPr txBox="1">
            <a:spLocks noChangeArrowheads="1"/>
          </p:cNvSpPr>
          <p:nvPr/>
        </p:nvSpPr>
        <p:spPr bwMode="auto">
          <a:xfrm>
            <a:off x="147436" y="3529112"/>
            <a:ext cx="8760228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Khuyên người ta chăm chỉ cấy cày, làm lụng để có ngày sung sướng, đầy đủ.</a:t>
            </a:r>
          </a:p>
        </p:txBody>
      </p:sp>
      <p:grpSp>
        <p:nvGrpSpPr>
          <p:cNvPr id="162852" name="Group 36"/>
          <p:cNvGrpSpPr>
            <a:grpSpLocks/>
          </p:cNvGrpSpPr>
          <p:nvPr/>
        </p:nvGrpSpPr>
        <p:grpSpPr bwMode="auto">
          <a:xfrm>
            <a:off x="732631" y="1703189"/>
            <a:ext cx="7107237" cy="748983"/>
            <a:chOff x="500" y="1194"/>
            <a:chExt cx="4309" cy="467"/>
          </a:xfrm>
        </p:grpSpPr>
        <p:sp>
          <p:nvSpPr>
            <p:cNvPr id="11308" name="Line 15"/>
            <p:cNvSpPr>
              <a:spLocks noChangeShapeType="1"/>
            </p:cNvSpPr>
            <p:nvPr/>
          </p:nvSpPr>
          <p:spPr bwMode="auto">
            <a:xfrm>
              <a:off x="1194" y="1194"/>
              <a:ext cx="227" cy="0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9" name="Line 17"/>
            <p:cNvSpPr>
              <a:spLocks noChangeShapeType="1"/>
            </p:cNvSpPr>
            <p:nvPr/>
          </p:nvSpPr>
          <p:spPr bwMode="auto">
            <a:xfrm>
              <a:off x="1887" y="1205"/>
              <a:ext cx="227" cy="0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0" name="Line 20"/>
            <p:cNvSpPr>
              <a:spLocks noChangeShapeType="1"/>
            </p:cNvSpPr>
            <p:nvPr/>
          </p:nvSpPr>
          <p:spPr bwMode="auto">
            <a:xfrm>
              <a:off x="500" y="1653"/>
              <a:ext cx="227" cy="0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1" name="Line 22"/>
            <p:cNvSpPr>
              <a:spLocks noChangeShapeType="1"/>
            </p:cNvSpPr>
            <p:nvPr/>
          </p:nvSpPr>
          <p:spPr bwMode="auto">
            <a:xfrm>
              <a:off x="2255" y="1661"/>
              <a:ext cx="227" cy="0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2" name="Line 25"/>
            <p:cNvSpPr>
              <a:spLocks noChangeShapeType="1"/>
            </p:cNvSpPr>
            <p:nvPr/>
          </p:nvSpPr>
          <p:spPr bwMode="auto">
            <a:xfrm>
              <a:off x="3288" y="1661"/>
              <a:ext cx="136" cy="0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3" name="Line 27"/>
            <p:cNvSpPr>
              <a:spLocks noChangeShapeType="1"/>
            </p:cNvSpPr>
            <p:nvPr/>
          </p:nvSpPr>
          <p:spPr bwMode="auto">
            <a:xfrm>
              <a:off x="3576" y="1653"/>
              <a:ext cx="136" cy="0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4" name="Line 28"/>
            <p:cNvSpPr>
              <a:spLocks noChangeShapeType="1"/>
            </p:cNvSpPr>
            <p:nvPr/>
          </p:nvSpPr>
          <p:spPr bwMode="auto">
            <a:xfrm>
              <a:off x="3993" y="1653"/>
              <a:ext cx="136" cy="0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5" name="Line 29"/>
            <p:cNvSpPr>
              <a:spLocks noChangeShapeType="1"/>
            </p:cNvSpPr>
            <p:nvPr/>
          </p:nvSpPr>
          <p:spPr bwMode="auto">
            <a:xfrm>
              <a:off x="4422" y="1658"/>
              <a:ext cx="136" cy="0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6" name="Line 30"/>
            <p:cNvSpPr>
              <a:spLocks noChangeShapeType="1"/>
            </p:cNvSpPr>
            <p:nvPr/>
          </p:nvSpPr>
          <p:spPr bwMode="auto">
            <a:xfrm>
              <a:off x="4673" y="1661"/>
              <a:ext cx="136" cy="0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7" name="Line 31"/>
            <p:cNvSpPr>
              <a:spLocks noChangeShapeType="1"/>
            </p:cNvSpPr>
            <p:nvPr/>
          </p:nvSpPr>
          <p:spPr bwMode="auto">
            <a:xfrm>
              <a:off x="1565" y="1661"/>
              <a:ext cx="272" cy="0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8" name="Line 32"/>
            <p:cNvSpPr>
              <a:spLocks noChangeShapeType="1"/>
            </p:cNvSpPr>
            <p:nvPr/>
          </p:nvSpPr>
          <p:spPr bwMode="auto">
            <a:xfrm>
              <a:off x="3099" y="1207"/>
              <a:ext cx="136" cy="0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9" name="Line 33"/>
            <p:cNvSpPr>
              <a:spLocks noChangeShapeType="1"/>
            </p:cNvSpPr>
            <p:nvPr/>
          </p:nvSpPr>
          <p:spPr bwMode="auto">
            <a:xfrm>
              <a:off x="1148" y="1648"/>
              <a:ext cx="136" cy="0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20" name="Line 34"/>
            <p:cNvSpPr>
              <a:spLocks noChangeShapeType="1"/>
            </p:cNvSpPr>
            <p:nvPr/>
          </p:nvSpPr>
          <p:spPr bwMode="auto">
            <a:xfrm>
              <a:off x="884" y="1656"/>
              <a:ext cx="136" cy="0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21" name="Line 35"/>
            <p:cNvSpPr>
              <a:spLocks noChangeShapeType="1"/>
            </p:cNvSpPr>
            <p:nvPr/>
          </p:nvSpPr>
          <p:spPr bwMode="auto">
            <a:xfrm>
              <a:off x="3918" y="1205"/>
              <a:ext cx="136" cy="0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2856" name="Group 40"/>
          <p:cNvGrpSpPr>
            <a:grpSpLocks/>
          </p:cNvGrpSpPr>
          <p:nvPr/>
        </p:nvGrpSpPr>
        <p:grpSpPr bwMode="auto">
          <a:xfrm>
            <a:off x="4104771" y="1722239"/>
            <a:ext cx="2389191" cy="737975"/>
            <a:chOff x="2517" y="1197"/>
            <a:chExt cx="1452" cy="451"/>
          </a:xfrm>
        </p:grpSpPr>
        <p:sp>
          <p:nvSpPr>
            <p:cNvPr id="11305" name="Line 37"/>
            <p:cNvSpPr>
              <a:spLocks noChangeShapeType="1"/>
            </p:cNvSpPr>
            <p:nvPr/>
          </p:nvSpPr>
          <p:spPr bwMode="auto">
            <a:xfrm>
              <a:off x="2517" y="1207"/>
              <a:ext cx="136" cy="0"/>
            </a:xfrm>
            <a:prstGeom prst="line">
              <a:avLst/>
            </a:prstGeom>
            <a:noFill/>
            <a:ln w="38100" cap="sq">
              <a:solidFill>
                <a:srgbClr val="0000CC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6" name="Line 38"/>
            <p:cNvSpPr>
              <a:spLocks noChangeShapeType="1"/>
            </p:cNvSpPr>
            <p:nvPr/>
          </p:nvSpPr>
          <p:spPr bwMode="auto">
            <a:xfrm>
              <a:off x="3334" y="1197"/>
              <a:ext cx="136" cy="0"/>
            </a:xfrm>
            <a:prstGeom prst="line">
              <a:avLst/>
            </a:prstGeom>
            <a:noFill/>
            <a:ln w="38100" cap="sq">
              <a:solidFill>
                <a:srgbClr val="0000CC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7" name="Line 39"/>
            <p:cNvSpPr>
              <a:spLocks noChangeShapeType="1"/>
            </p:cNvSpPr>
            <p:nvPr/>
          </p:nvSpPr>
          <p:spPr bwMode="auto">
            <a:xfrm>
              <a:off x="3833" y="1648"/>
              <a:ext cx="136" cy="0"/>
            </a:xfrm>
            <a:prstGeom prst="line">
              <a:avLst/>
            </a:prstGeom>
            <a:noFill/>
            <a:ln w="38100" cap="sq">
              <a:solidFill>
                <a:srgbClr val="0000CC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2876" name="Group 60"/>
          <p:cNvGrpSpPr>
            <a:grpSpLocks/>
          </p:cNvGrpSpPr>
          <p:nvPr/>
        </p:nvGrpSpPr>
        <p:grpSpPr bwMode="auto">
          <a:xfrm>
            <a:off x="1236663" y="1734743"/>
            <a:ext cx="6929437" cy="747992"/>
            <a:chOff x="727" y="1199"/>
            <a:chExt cx="4365" cy="465"/>
          </a:xfrm>
        </p:grpSpPr>
        <p:sp>
          <p:nvSpPr>
            <p:cNvPr id="11288" name="Line 42"/>
            <p:cNvSpPr>
              <a:spLocks noChangeShapeType="1"/>
            </p:cNvSpPr>
            <p:nvPr/>
          </p:nvSpPr>
          <p:spPr bwMode="auto">
            <a:xfrm>
              <a:off x="1474" y="1207"/>
              <a:ext cx="136" cy="0"/>
            </a:xfrm>
            <a:prstGeom prst="line">
              <a:avLst/>
            </a:prstGeom>
            <a:noFill/>
            <a:ln w="38100" cap="sq">
              <a:solidFill>
                <a:srgbClr val="660033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9" name="Line 43"/>
            <p:cNvSpPr>
              <a:spLocks noChangeShapeType="1"/>
            </p:cNvSpPr>
            <p:nvPr/>
          </p:nvSpPr>
          <p:spPr bwMode="auto">
            <a:xfrm>
              <a:off x="1773" y="1207"/>
              <a:ext cx="136" cy="0"/>
            </a:xfrm>
            <a:prstGeom prst="line">
              <a:avLst/>
            </a:prstGeom>
            <a:noFill/>
            <a:ln w="38100" cap="sq">
              <a:solidFill>
                <a:srgbClr val="660033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0" name="Line 44"/>
            <p:cNvSpPr>
              <a:spLocks noChangeShapeType="1"/>
            </p:cNvSpPr>
            <p:nvPr/>
          </p:nvSpPr>
          <p:spPr bwMode="auto">
            <a:xfrm>
              <a:off x="2616" y="1207"/>
              <a:ext cx="136" cy="0"/>
            </a:xfrm>
            <a:prstGeom prst="line">
              <a:avLst/>
            </a:prstGeom>
            <a:noFill/>
            <a:ln w="38100" cap="sq">
              <a:solidFill>
                <a:srgbClr val="660033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1" name="Line 45"/>
            <p:cNvSpPr>
              <a:spLocks noChangeShapeType="1"/>
            </p:cNvSpPr>
            <p:nvPr/>
          </p:nvSpPr>
          <p:spPr bwMode="auto">
            <a:xfrm>
              <a:off x="3440" y="1199"/>
              <a:ext cx="136" cy="0"/>
            </a:xfrm>
            <a:prstGeom prst="line">
              <a:avLst/>
            </a:prstGeom>
            <a:noFill/>
            <a:ln w="38100" cap="sq">
              <a:solidFill>
                <a:srgbClr val="660033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2" name="Line 46"/>
            <p:cNvSpPr>
              <a:spLocks noChangeShapeType="1"/>
            </p:cNvSpPr>
            <p:nvPr/>
          </p:nvSpPr>
          <p:spPr bwMode="auto">
            <a:xfrm>
              <a:off x="727" y="1664"/>
              <a:ext cx="136" cy="0"/>
            </a:xfrm>
            <a:prstGeom prst="line">
              <a:avLst/>
            </a:prstGeom>
            <a:noFill/>
            <a:ln w="38100" cap="sq">
              <a:solidFill>
                <a:srgbClr val="660033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3" name="Line 47"/>
            <p:cNvSpPr>
              <a:spLocks noChangeShapeType="1"/>
            </p:cNvSpPr>
            <p:nvPr/>
          </p:nvSpPr>
          <p:spPr bwMode="auto">
            <a:xfrm>
              <a:off x="1882" y="1656"/>
              <a:ext cx="136" cy="0"/>
            </a:xfrm>
            <a:prstGeom prst="line">
              <a:avLst/>
            </a:prstGeom>
            <a:noFill/>
            <a:ln w="38100" cap="sq">
              <a:solidFill>
                <a:srgbClr val="660033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4" name="Line 48"/>
            <p:cNvSpPr>
              <a:spLocks noChangeShapeType="1"/>
            </p:cNvSpPr>
            <p:nvPr/>
          </p:nvSpPr>
          <p:spPr bwMode="auto">
            <a:xfrm>
              <a:off x="2112" y="1655"/>
              <a:ext cx="136" cy="0"/>
            </a:xfrm>
            <a:prstGeom prst="line">
              <a:avLst/>
            </a:prstGeom>
            <a:noFill/>
            <a:ln w="38100" cap="sq">
              <a:solidFill>
                <a:srgbClr val="660033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5" name="Line 49"/>
            <p:cNvSpPr>
              <a:spLocks noChangeShapeType="1"/>
            </p:cNvSpPr>
            <p:nvPr/>
          </p:nvSpPr>
          <p:spPr bwMode="auto">
            <a:xfrm>
              <a:off x="3152" y="1648"/>
              <a:ext cx="136" cy="0"/>
            </a:xfrm>
            <a:prstGeom prst="line">
              <a:avLst/>
            </a:prstGeom>
            <a:noFill/>
            <a:ln w="38100" cap="sq">
              <a:solidFill>
                <a:srgbClr val="660033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6" name="Line 50"/>
            <p:cNvSpPr>
              <a:spLocks noChangeShapeType="1"/>
            </p:cNvSpPr>
            <p:nvPr/>
          </p:nvSpPr>
          <p:spPr bwMode="auto">
            <a:xfrm>
              <a:off x="3424" y="1650"/>
              <a:ext cx="136" cy="0"/>
            </a:xfrm>
            <a:prstGeom prst="line">
              <a:avLst/>
            </a:prstGeom>
            <a:noFill/>
            <a:ln w="38100" cap="sq">
              <a:solidFill>
                <a:srgbClr val="660033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7" name="Line 52"/>
            <p:cNvSpPr>
              <a:spLocks noChangeShapeType="1"/>
            </p:cNvSpPr>
            <p:nvPr/>
          </p:nvSpPr>
          <p:spPr bwMode="auto">
            <a:xfrm>
              <a:off x="2109" y="1207"/>
              <a:ext cx="272" cy="0"/>
            </a:xfrm>
            <a:prstGeom prst="line">
              <a:avLst/>
            </a:prstGeom>
            <a:noFill/>
            <a:ln w="38100" cap="sq">
              <a:solidFill>
                <a:srgbClr val="660033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8" name="Line 53"/>
            <p:cNvSpPr>
              <a:spLocks noChangeShapeType="1"/>
            </p:cNvSpPr>
            <p:nvPr/>
          </p:nvSpPr>
          <p:spPr bwMode="auto">
            <a:xfrm>
              <a:off x="2843" y="1202"/>
              <a:ext cx="272" cy="0"/>
            </a:xfrm>
            <a:prstGeom prst="line">
              <a:avLst/>
            </a:prstGeom>
            <a:noFill/>
            <a:ln w="38100" cap="sq">
              <a:solidFill>
                <a:srgbClr val="660033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9" name="Line 54"/>
            <p:cNvSpPr>
              <a:spLocks noChangeShapeType="1"/>
            </p:cNvSpPr>
            <p:nvPr/>
          </p:nvSpPr>
          <p:spPr bwMode="auto">
            <a:xfrm>
              <a:off x="3673" y="1207"/>
              <a:ext cx="272" cy="0"/>
            </a:xfrm>
            <a:prstGeom prst="line">
              <a:avLst/>
            </a:prstGeom>
            <a:noFill/>
            <a:ln w="38100" cap="sq">
              <a:solidFill>
                <a:srgbClr val="660033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0" name="Line 55"/>
            <p:cNvSpPr>
              <a:spLocks noChangeShapeType="1"/>
            </p:cNvSpPr>
            <p:nvPr/>
          </p:nvSpPr>
          <p:spPr bwMode="auto">
            <a:xfrm>
              <a:off x="2789" y="1661"/>
              <a:ext cx="272" cy="0"/>
            </a:xfrm>
            <a:prstGeom prst="line">
              <a:avLst/>
            </a:prstGeom>
            <a:noFill/>
            <a:ln w="38100" cap="sq">
              <a:solidFill>
                <a:srgbClr val="660033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1" name="Line 56"/>
            <p:cNvSpPr>
              <a:spLocks noChangeShapeType="1"/>
            </p:cNvSpPr>
            <p:nvPr/>
          </p:nvSpPr>
          <p:spPr bwMode="auto">
            <a:xfrm>
              <a:off x="4820" y="1661"/>
              <a:ext cx="272" cy="0"/>
            </a:xfrm>
            <a:prstGeom prst="line">
              <a:avLst/>
            </a:prstGeom>
            <a:noFill/>
            <a:ln w="38100" cap="sq">
              <a:solidFill>
                <a:srgbClr val="660033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2" name="Line 57"/>
            <p:cNvSpPr>
              <a:spLocks noChangeShapeType="1"/>
            </p:cNvSpPr>
            <p:nvPr/>
          </p:nvSpPr>
          <p:spPr bwMode="auto">
            <a:xfrm>
              <a:off x="4134" y="1661"/>
              <a:ext cx="272" cy="0"/>
            </a:xfrm>
            <a:prstGeom prst="line">
              <a:avLst/>
            </a:prstGeom>
            <a:noFill/>
            <a:ln w="38100" cap="sq">
              <a:solidFill>
                <a:srgbClr val="660033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3" name="Line 58"/>
            <p:cNvSpPr>
              <a:spLocks noChangeShapeType="1"/>
            </p:cNvSpPr>
            <p:nvPr/>
          </p:nvSpPr>
          <p:spPr bwMode="auto">
            <a:xfrm>
              <a:off x="1292" y="1645"/>
              <a:ext cx="137" cy="0"/>
            </a:xfrm>
            <a:prstGeom prst="line">
              <a:avLst/>
            </a:prstGeom>
            <a:noFill/>
            <a:ln w="38100" cap="sq">
              <a:solidFill>
                <a:srgbClr val="660033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4" name="Line 59"/>
            <p:cNvSpPr>
              <a:spLocks noChangeShapeType="1"/>
            </p:cNvSpPr>
            <p:nvPr/>
          </p:nvSpPr>
          <p:spPr bwMode="auto">
            <a:xfrm>
              <a:off x="2481" y="1661"/>
              <a:ext cx="137" cy="0"/>
            </a:xfrm>
            <a:prstGeom prst="line">
              <a:avLst/>
            </a:prstGeom>
            <a:noFill/>
            <a:ln w="38100" cap="sq">
              <a:solidFill>
                <a:srgbClr val="660033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2877" name="Oval 61"/>
          <p:cNvSpPr>
            <a:spLocks noChangeArrowheads="1"/>
          </p:cNvSpPr>
          <p:nvPr/>
        </p:nvSpPr>
        <p:spPr bwMode="auto">
          <a:xfrm>
            <a:off x="2659929" y="1556742"/>
            <a:ext cx="146050" cy="16192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" cap="sq">
            <a:solidFill>
              <a:srgbClr val="FFC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2878" name="Oval 62"/>
          <p:cNvSpPr>
            <a:spLocks noChangeArrowheads="1"/>
          </p:cNvSpPr>
          <p:nvPr/>
        </p:nvSpPr>
        <p:spPr bwMode="auto">
          <a:xfrm>
            <a:off x="3940103" y="1546679"/>
            <a:ext cx="146050" cy="16192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" cap="sq">
            <a:solidFill>
              <a:srgbClr val="FFC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2879" name="Oval 63"/>
          <p:cNvSpPr>
            <a:spLocks noChangeArrowheads="1"/>
          </p:cNvSpPr>
          <p:nvPr/>
        </p:nvSpPr>
        <p:spPr bwMode="auto">
          <a:xfrm>
            <a:off x="5252786" y="1543809"/>
            <a:ext cx="146050" cy="16192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" cap="sq">
            <a:solidFill>
              <a:srgbClr val="FFC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2880" name="Oval 64"/>
          <p:cNvSpPr>
            <a:spLocks noChangeArrowheads="1"/>
          </p:cNvSpPr>
          <p:nvPr/>
        </p:nvSpPr>
        <p:spPr bwMode="auto">
          <a:xfrm>
            <a:off x="5863974" y="1549166"/>
            <a:ext cx="146050" cy="16192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" cap="sq">
            <a:solidFill>
              <a:srgbClr val="FFC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2881" name="Oval 65"/>
          <p:cNvSpPr>
            <a:spLocks noChangeArrowheads="1"/>
          </p:cNvSpPr>
          <p:nvPr/>
        </p:nvSpPr>
        <p:spPr bwMode="auto">
          <a:xfrm>
            <a:off x="1634548" y="2259211"/>
            <a:ext cx="146050" cy="16192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" cap="sq">
            <a:solidFill>
              <a:srgbClr val="FFC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2882" name="Oval 66"/>
          <p:cNvSpPr>
            <a:spLocks noChangeArrowheads="1"/>
          </p:cNvSpPr>
          <p:nvPr/>
        </p:nvSpPr>
        <p:spPr bwMode="auto">
          <a:xfrm>
            <a:off x="2373061" y="2234912"/>
            <a:ext cx="146050" cy="16192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" cap="sq">
            <a:solidFill>
              <a:srgbClr val="FFC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2883" name="Oval 67"/>
          <p:cNvSpPr>
            <a:spLocks noChangeArrowheads="1"/>
          </p:cNvSpPr>
          <p:nvPr/>
        </p:nvSpPr>
        <p:spPr bwMode="auto">
          <a:xfrm>
            <a:off x="3270865" y="2255639"/>
            <a:ext cx="146050" cy="16192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" cap="sq">
            <a:solidFill>
              <a:srgbClr val="FFC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2884" name="Oval 68"/>
          <p:cNvSpPr>
            <a:spLocks noChangeArrowheads="1"/>
          </p:cNvSpPr>
          <p:nvPr/>
        </p:nvSpPr>
        <p:spPr bwMode="auto">
          <a:xfrm>
            <a:off x="6050289" y="2234912"/>
            <a:ext cx="146050" cy="16192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" cap="sq">
            <a:solidFill>
              <a:srgbClr val="FFC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2885" name="Oval 69"/>
          <p:cNvSpPr>
            <a:spLocks noChangeArrowheads="1"/>
          </p:cNvSpPr>
          <p:nvPr/>
        </p:nvSpPr>
        <p:spPr bwMode="auto">
          <a:xfrm>
            <a:off x="7463632" y="2238375"/>
            <a:ext cx="146050" cy="16192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" cap="sq">
            <a:solidFill>
              <a:srgbClr val="FFC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2886" name="Oval 70"/>
          <p:cNvSpPr>
            <a:spLocks noChangeArrowheads="1"/>
          </p:cNvSpPr>
          <p:nvPr/>
        </p:nvSpPr>
        <p:spPr bwMode="auto">
          <a:xfrm>
            <a:off x="4885621" y="2259265"/>
            <a:ext cx="146050" cy="16192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" cap="sq">
            <a:solidFill>
              <a:srgbClr val="FFC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2887" name="Oval 71"/>
          <p:cNvSpPr>
            <a:spLocks noChangeArrowheads="1"/>
          </p:cNvSpPr>
          <p:nvPr/>
        </p:nvSpPr>
        <p:spPr bwMode="auto">
          <a:xfrm>
            <a:off x="4454525" y="1524976"/>
            <a:ext cx="146050" cy="16192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" cap="sq">
            <a:solidFill>
              <a:srgbClr val="FFC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Oval 68"/>
          <p:cNvSpPr>
            <a:spLocks noChangeArrowheads="1"/>
          </p:cNvSpPr>
          <p:nvPr/>
        </p:nvSpPr>
        <p:spPr bwMode="auto">
          <a:xfrm>
            <a:off x="4337666" y="2255747"/>
            <a:ext cx="212724" cy="16538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" cap="sq">
            <a:solidFill>
              <a:srgbClr val="FFC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336689" y="133350"/>
            <a:ext cx="38795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Tìm hiểu câu ứng dụng</a:t>
            </a:r>
          </a:p>
        </p:txBody>
      </p:sp>
    </p:spTree>
    <p:extLst>
      <p:ext uri="{BB962C8B-B14F-4D97-AF65-F5344CB8AC3E}">
        <p14:creationId xmlns:p14="http://schemas.microsoft.com/office/powerpoint/2010/main" val="2258624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2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2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2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2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2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62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62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28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28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628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628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2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2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62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62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62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62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62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62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62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62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62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62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62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162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162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26" grpId="0"/>
      <p:bldP spid="162827" grpId="0"/>
      <p:bldP spid="162877" grpId="0" animBg="1"/>
      <p:bldP spid="162878" grpId="0" animBg="1"/>
      <p:bldP spid="162879" grpId="0" animBg="1"/>
      <p:bldP spid="162880" grpId="0" animBg="1"/>
      <p:bldP spid="162881" grpId="0" animBg="1"/>
      <p:bldP spid="162882" grpId="0" animBg="1"/>
      <p:bldP spid="162883" grpId="0" animBg="1"/>
      <p:bldP spid="162884" grpId="0" animBg="1"/>
      <p:bldP spid="162885" grpId="0" animBg="1"/>
      <p:bldP spid="162886" grpId="0" animBg="1"/>
      <p:bldP spid="162887" grpId="0" animBg="1"/>
      <p:bldP spid="6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7" name="WordArt 9"/>
          <p:cNvSpPr>
            <a:spLocks noChangeArrowheads="1" noChangeShapeType="1" noTextEdit="1"/>
          </p:cNvSpPr>
          <p:nvPr/>
        </p:nvSpPr>
        <p:spPr bwMode="auto">
          <a:xfrm>
            <a:off x="1827756" y="1276350"/>
            <a:ext cx="5362575" cy="800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HP001 4 hàng" pitchFamily="34" charset="0"/>
              </a:rPr>
              <a:t>4. Thực hành tập viết</a:t>
            </a:r>
          </a:p>
        </p:txBody>
      </p:sp>
    </p:spTree>
    <p:extLst>
      <p:ext uri="{BB962C8B-B14F-4D97-AF65-F5344CB8AC3E}">
        <p14:creationId xmlns:p14="http://schemas.microsoft.com/office/powerpoint/2010/main" val="1716872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55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1556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1556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556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556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5" presetID="3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56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56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decel="100000"/>
                                        <p:tgtEl>
                                          <p:spTgt spid="155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decel="100000"/>
                                        <p:tgtEl>
                                          <p:spTgt spid="155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5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5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5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4" presetID="53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5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5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5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7" grpId="0" animBg="1"/>
      <p:bldP spid="155657" grpId="1" animBg="1"/>
      <p:bldP spid="155657" grpId="2" animBg="1"/>
      <p:bldP spid="155657" grpId="3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0" y="1200150"/>
            <a:ext cx="6096000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9pPr>
          </a:lstStyle>
          <a:p>
            <a:pPr algn="just"/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Lưng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tì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ngực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cúi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25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30 cm.</a:t>
            </a:r>
          </a:p>
          <a:p>
            <a:pPr algn="just"/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Tay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Tay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tì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mép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Hai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thoải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mái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3317" name="Picture 5" descr="tuth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38150"/>
            <a:ext cx="3200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9610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84164" y="971550"/>
            <a:ext cx="6497637" cy="3508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9pPr>
          </a:lstStyle>
          <a:p>
            <a:pPr algn="just"/>
            <a:r>
              <a:rPr lang="en-US" sz="2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2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ngón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ngón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ngón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trỏ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ngón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Khi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ngón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nghiêng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khuỷu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mại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thoải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mái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" name="Picture 4" descr="Cam but"/>
          <p:cNvPicPr>
            <a:picLocks noChangeAspect="1" noChangeArrowheads="1"/>
          </p:cNvPicPr>
          <p:nvPr/>
        </p:nvPicPr>
        <p:blipFill>
          <a:blip r:embed="rId2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12" b="12135"/>
          <a:stretch>
            <a:fillRect/>
          </a:stretch>
        </p:blipFill>
        <p:spPr bwMode="auto">
          <a:xfrm>
            <a:off x="6781801" y="438150"/>
            <a:ext cx="2209799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69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9" descr="Tra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9050"/>
            <a:ext cx="9105900" cy="518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2359" y="-525164"/>
            <a:ext cx="9416369" cy="61840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2359" y="-123239"/>
            <a:ext cx="1076706" cy="10767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08788" y="1081058"/>
            <a:ext cx="6837426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endParaRPr lang="en-US" sz="4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65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5" descr="Picture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114300"/>
            <a:ext cx="1905000" cy="142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6" descr="Picture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245350" y="-225425"/>
            <a:ext cx="1371600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159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1" t="19827" r="34001" b="47775"/>
          <a:stretch>
            <a:fillRect/>
          </a:stretch>
        </p:blipFill>
        <p:spPr bwMode="auto">
          <a:xfrm>
            <a:off x="-76200" y="1809750"/>
            <a:ext cx="92202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1143000" y="351064"/>
            <a:ext cx="6705600" cy="13716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2800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endParaRPr lang="en-US" sz="28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508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4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5400" y="133350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viết</a:t>
            </a:r>
            <a:endParaRPr lang="en-US" sz="28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WordArt 19"/>
          <p:cNvSpPr>
            <a:spLocks noChangeArrowheads="1" noChangeShapeType="1" noTextEdit="1"/>
          </p:cNvSpPr>
          <p:nvPr/>
        </p:nvSpPr>
        <p:spPr bwMode="auto">
          <a:xfrm>
            <a:off x="1524000" y="1257300"/>
            <a:ext cx="6019800" cy="857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Ôn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chữ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hoa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: 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HP001 5 hàng" pitchFamily="34" charset="0"/>
                <a:cs typeface="Times New Roman"/>
              </a:rPr>
              <a:t>R</a:t>
            </a:r>
            <a:r>
              <a:rPr lang="en-US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</a:p>
        </p:txBody>
      </p:sp>
      <p:sp>
        <p:nvSpPr>
          <p:cNvPr id="6" name="WordArt 3"/>
          <p:cNvSpPr>
            <a:spLocks noChangeArrowheads="1" noChangeShapeType="1" noTextEdit="1"/>
          </p:cNvSpPr>
          <p:nvPr/>
        </p:nvSpPr>
        <p:spPr bwMode="auto">
          <a:xfrm>
            <a:off x="1219200" y="2800351"/>
            <a:ext cx="6324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VNI-Times"/>
              </a:rPr>
              <a:t>1.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VNI-Times"/>
              </a:rPr>
              <a:t>Giôùi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VNI-Times"/>
              </a:rPr>
              <a:t>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VNI-Times"/>
              </a:rPr>
              <a:t>thieäu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VNI-Times"/>
              </a:rPr>
              <a:t>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VNI-Times"/>
              </a:rPr>
              <a:t>chöõ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VNI-Times"/>
              </a:rPr>
              <a:t>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VNI-Times"/>
              </a:rPr>
              <a:t>hoa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VNI-Times"/>
              </a:rPr>
              <a:t> 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HP001 5 hàng" pitchFamily="34" charset="0"/>
              </a:rPr>
              <a:t>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admin\Downloads\Mẫu chữ\MẪU CHỮ ĐÃ XẾP\Chữ hoa\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3750" y="-1437085"/>
            <a:ext cx="7556500" cy="80188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33" name="AutoShape 17"/>
          <p:cNvSpPr>
            <a:spLocks/>
          </p:cNvSpPr>
          <p:nvPr/>
        </p:nvSpPr>
        <p:spPr bwMode="auto">
          <a:xfrm>
            <a:off x="979914" y="1553224"/>
            <a:ext cx="71438" cy="2051447"/>
          </a:xfrm>
          <a:prstGeom prst="leftBrace">
            <a:avLst>
              <a:gd name="adj1" fmla="val 319072"/>
              <a:gd name="adj2" fmla="val 50000"/>
            </a:avLst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234" name="Text Box 18"/>
          <p:cNvSpPr txBox="1">
            <a:spLocks noChangeArrowheads="1"/>
          </p:cNvSpPr>
          <p:nvPr/>
        </p:nvSpPr>
        <p:spPr bwMode="auto">
          <a:xfrm>
            <a:off x="152400" y="1553224"/>
            <a:ext cx="1061966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2,5 ô</a:t>
            </a:r>
          </a:p>
          <a:p>
            <a:pPr eaLnBrk="1" hangingPunct="1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hay</a:t>
            </a:r>
          </a:p>
          <a:p>
            <a:pPr eaLnBrk="1" hangingPunct="1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rưỡi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7255" name="Text Box 39"/>
          <p:cNvSpPr txBox="1">
            <a:spLocks noChangeArrowheads="1"/>
          </p:cNvSpPr>
          <p:nvPr/>
        </p:nvSpPr>
        <p:spPr bwMode="auto">
          <a:xfrm>
            <a:off x="4509656" y="1493707"/>
            <a:ext cx="4481944" cy="2292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móc</a:t>
            </a:r>
            <a:r>
              <a:rPr lang="en-US" sz="2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ngược</a:t>
            </a:r>
            <a:r>
              <a:rPr lang="en-US" sz="2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sz="2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cong</a:t>
            </a:r>
            <a:r>
              <a:rPr lang="en-US" sz="2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móc</a:t>
            </a:r>
            <a:r>
              <a:rPr lang="en-US" sz="2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ngược</a:t>
            </a:r>
            <a:r>
              <a:rPr lang="en-US" sz="2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xoắn</a:t>
            </a:r>
            <a:r>
              <a:rPr lang="en-US" sz="2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5" t="13532" r="7264" b="17468"/>
          <a:stretch/>
        </p:blipFill>
        <p:spPr>
          <a:xfrm>
            <a:off x="1214366" y="1553224"/>
            <a:ext cx="2976634" cy="227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300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7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7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7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137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137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1372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33" grpId="0" animBg="1"/>
      <p:bldP spid="1372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4" descr="bor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8600" y="1"/>
            <a:ext cx="9372600" cy="514707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137229" name="Picture 13" descr="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3213" y="1059656"/>
            <a:ext cx="3465512" cy="2753916"/>
          </a:xfrm>
          <a:prstGeom prst="rect">
            <a:avLst/>
          </a:prstGeom>
          <a:noFill/>
        </p:spPr>
      </p:pic>
      <p:sp>
        <p:nvSpPr>
          <p:cNvPr id="137231" name="Text Box 15"/>
          <p:cNvSpPr txBox="1">
            <a:spLocks noChangeArrowheads="1"/>
          </p:cNvSpPr>
          <p:nvPr/>
        </p:nvSpPr>
        <p:spPr bwMode="auto">
          <a:xfrm>
            <a:off x="971550" y="4095750"/>
            <a:ext cx="7416800" cy="52322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HP001 5 hàng" pitchFamily="34" charset="0"/>
                <a:cs typeface="Times New Roman" pitchFamily="18" charset="0"/>
              </a:rPr>
              <a:t>R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7233" name="AutoShape 17"/>
          <p:cNvSpPr>
            <a:spLocks/>
          </p:cNvSpPr>
          <p:nvPr/>
        </p:nvSpPr>
        <p:spPr bwMode="auto">
          <a:xfrm>
            <a:off x="2700339" y="1762125"/>
            <a:ext cx="71437" cy="2051447"/>
          </a:xfrm>
          <a:prstGeom prst="leftBrace">
            <a:avLst>
              <a:gd name="adj1" fmla="val 319076"/>
              <a:gd name="adj2" fmla="val 50000"/>
            </a:avLst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7234" name="Text Box 18"/>
          <p:cNvSpPr txBox="1">
            <a:spLocks noChangeArrowheads="1"/>
          </p:cNvSpPr>
          <p:nvPr/>
        </p:nvSpPr>
        <p:spPr bwMode="auto">
          <a:xfrm>
            <a:off x="2144714" y="2571750"/>
            <a:ext cx="614271" cy="584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</a:rPr>
              <a:t>5ô</a:t>
            </a: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4262439" y="1729979"/>
            <a:ext cx="428625" cy="272653"/>
            <a:chOff x="1068" y="1389"/>
            <a:chExt cx="270" cy="229"/>
          </a:xfrm>
        </p:grpSpPr>
        <p:sp>
          <p:nvSpPr>
            <p:cNvPr id="137244" name="Freeform 28"/>
            <p:cNvSpPr>
              <a:spLocks/>
            </p:cNvSpPr>
            <p:nvPr/>
          </p:nvSpPr>
          <p:spPr bwMode="auto">
            <a:xfrm>
              <a:off x="1111" y="1389"/>
              <a:ext cx="227" cy="181"/>
            </a:xfrm>
            <a:custGeom>
              <a:avLst/>
              <a:gdLst/>
              <a:ahLst/>
              <a:cxnLst>
                <a:cxn ang="0">
                  <a:pos x="227" y="0"/>
                </a:cxn>
                <a:cxn ang="0">
                  <a:pos x="136" y="45"/>
                </a:cxn>
                <a:cxn ang="0">
                  <a:pos x="0" y="181"/>
                </a:cxn>
              </a:cxnLst>
              <a:rect l="0" t="0" r="r" b="b"/>
              <a:pathLst>
                <a:path w="227" h="181">
                  <a:moveTo>
                    <a:pt x="227" y="0"/>
                  </a:moveTo>
                  <a:cubicBezTo>
                    <a:pt x="200" y="7"/>
                    <a:pt x="174" y="15"/>
                    <a:pt x="136" y="45"/>
                  </a:cubicBezTo>
                  <a:cubicBezTo>
                    <a:pt x="98" y="75"/>
                    <a:pt x="23" y="158"/>
                    <a:pt x="0" y="181"/>
                  </a:cubicBezTo>
                </a:path>
              </a:pathLst>
            </a:custGeom>
            <a:noFill/>
            <a:ln w="38100" cap="sq" cmpd="sng">
              <a:solidFill>
                <a:srgbClr val="0000CC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7245" name="Line 29"/>
            <p:cNvSpPr>
              <a:spLocks noChangeShapeType="1"/>
            </p:cNvSpPr>
            <p:nvPr/>
          </p:nvSpPr>
          <p:spPr bwMode="auto">
            <a:xfrm flipH="1">
              <a:off x="1068" y="1573"/>
              <a:ext cx="46" cy="45"/>
            </a:xfrm>
            <a:prstGeom prst="line">
              <a:avLst/>
            </a:prstGeom>
            <a:noFill/>
            <a:ln w="38100" cap="sq">
              <a:solidFill>
                <a:srgbClr val="0000CC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3351213" y="2162175"/>
            <a:ext cx="538162" cy="378619"/>
            <a:chOff x="1044" y="1752"/>
            <a:chExt cx="339" cy="318"/>
          </a:xfrm>
        </p:grpSpPr>
        <p:sp>
          <p:nvSpPr>
            <p:cNvPr id="137247" name="Freeform 31"/>
            <p:cNvSpPr>
              <a:spLocks/>
            </p:cNvSpPr>
            <p:nvPr/>
          </p:nvSpPr>
          <p:spPr bwMode="auto">
            <a:xfrm>
              <a:off x="1111" y="1752"/>
              <a:ext cx="272" cy="318"/>
            </a:xfrm>
            <a:custGeom>
              <a:avLst/>
              <a:gdLst/>
              <a:ahLst/>
              <a:cxnLst>
                <a:cxn ang="0">
                  <a:pos x="181" y="0"/>
                </a:cxn>
                <a:cxn ang="0">
                  <a:pos x="181" y="91"/>
                </a:cxn>
                <a:cxn ang="0">
                  <a:pos x="136" y="227"/>
                </a:cxn>
                <a:cxn ang="0">
                  <a:pos x="90" y="272"/>
                </a:cxn>
                <a:cxn ang="0">
                  <a:pos x="0" y="318"/>
                </a:cxn>
              </a:cxnLst>
              <a:rect l="0" t="0" r="r" b="b"/>
              <a:pathLst>
                <a:path w="188" h="318">
                  <a:moveTo>
                    <a:pt x="181" y="0"/>
                  </a:moveTo>
                  <a:cubicBezTo>
                    <a:pt x="184" y="26"/>
                    <a:pt x="188" y="53"/>
                    <a:pt x="181" y="91"/>
                  </a:cubicBezTo>
                  <a:cubicBezTo>
                    <a:pt x="174" y="129"/>
                    <a:pt x="151" y="197"/>
                    <a:pt x="136" y="227"/>
                  </a:cubicBezTo>
                  <a:cubicBezTo>
                    <a:pt x="121" y="257"/>
                    <a:pt x="113" y="257"/>
                    <a:pt x="90" y="272"/>
                  </a:cubicBezTo>
                  <a:cubicBezTo>
                    <a:pt x="67" y="287"/>
                    <a:pt x="33" y="302"/>
                    <a:pt x="0" y="318"/>
                  </a:cubicBezTo>
                </a:path>
              </a:pathLst>
            </a:custGeom>
            <a:noFill/>
            <a:ln w="38100" cap="sq" cmpd="sng">
              <a:solidFill>
                <a:srgbClr val="0000CC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7249" name="Line 33"/>
            <p:cNvSpPr>
              <a:spLocks noChangeShapeType="1"/>
            </p:cNvSpPr>
            <p:nvPr/>
          </p:nvSpPr>
          <p:spPr bwMode="auto">
            <a:xfrm flipH="1">
              <a:off x="1044" y="2069"/>
              <a:ext cx="91" cy="0"/>
            </a:xfrm>
            <a:prstGeom prst="line">
              <a:avLst/>
            </a:prstGeom>
            <a:noFill/>
            <a:ln w="38100" cap="sq">
              <a:solidFill>
                <a:srgbClr val="0000CC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7253" name="Rectangle 37"/>
          <p:cNvSpPr>
            <a:spLocks noChangeArrowheads="1"/>
          </p:cNvSpPr>
          <p:nvPr/>
        </p:nvSpPr>
        <p:spPr bwMode="auto">
          <a:xfrm>
            <a:off x="4665664" y="1009650"/>
            <a:ext cx="145732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8000">
                <a:solidFill>
                  <a:srgbClr val="0000CC"/>
                </a:solidFill>
                <a:latin typeface="Arial" charset="0"/>
                <a:sym typeface="Wingdings" pitchFamily="2" charset="2"/>
              </a:rPr>
              <a:t></a:t>
            </a:r>
          </a:p>
        </p:txBody>
      </p:sp>
      <p:sp>
        <p:nvSpPr>
          <p:cNvPr id="137254" name="Rectangle 38"/>
          <p:cNvSpPr>
            <a:spLocks noChangeArrowheads="1"/>
          </p:cNvSpPr>
          <p:nvPr/>
        </p:nvSpPr>
        <p:spPr bwMode="auto">
          <a:xfrm>
            <a:off x="3838576" y="1276350"/>
            <a:ext cx="145732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8000" dirty="0">
                <a:solidFill>
                  <a:srgbClr val="0000CC"/>
                </a:solidFill>
                <a:latin typeface="Arial" charset="0"/>
                <a:sym typeface="Wingdings" pitchFamily="2" charset="2"/>
              </a:rPr>
              <a:t>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6800" y="438150"/>
            <a:ext cx="34387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HP001 5 hàng" pitchFamily="34" charset="0"/>
                <a:cs typeface="Times New Roman" pitchFamily="18" charset="0"/>
              </a:rPr>
              <a:t>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7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7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7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137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35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35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7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7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44444E-6 C -0.01319 0.01273 -0.02621 0.0257 -0.03472 0.04074 C -0.04323 0.05579 -0.04739 0.07292 -0.05139 0.09074 C -0.05538 0.10857 -0.05711 0.12709 -0.05833 0.14815 C -0.05955 0.16922 -0.05781 0.1919 -0.05833 0.21667 C -0.05885 0.24144 -0.05764 0.27338 -0.06111 0.2963 C -0.06458 0.31922 -0.06944 0.3382 -0.07916 0.35371 C -0.08889 0.36922 -0.10538 0.38334 -0.11944 0.38889 C -0.1335 0.39445 -0.15156 0.39144 -0.16389 0.38704 C -0.17621 0.38264 -0.18611 0.37408 -0.19305 0.36297 C -0.2 0.35185 -0.20468 0.33496 -0.20555 0.32037 C -0.20642 0.30579 -0.20399 0.28797 -0.19861 0.27593 C -0.19323 0.26389 -0.18246 0.25347 -0.17361 0.24815 C -0.16475 0.24283 -0.15364 0.2426 -0.14583 0.24445 C -0.13802 0.2463 -0.13177 0.25209 -0.12639 0.25926 C -0.121 0.26644 -0.11614 0.27778 -0.11389 0.28704 C -0.11163 0.2963 -0.11215 0.30556 -0.1125 0.31482 " pathEditMode="relative" ptsTypes="aaaaaaaaaaaaaaaaA">
                                      <p:cBhvr>
                                        <p:cTn id="40" dur="5000" fill="hold"/>
                                        <p:tgtEl>
                                          <p:spTgt spid="1372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23" presetClass="exit" presetSubtype="3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37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37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7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7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035 0.00856 -0.00052 0.01736 -0.00139 0.02592 C -0.00226 0.03449 -0.0026 0.04444 -0.00555 0.05185 C -0.00851 0.05926 -0.01441 0.06458 -0.01944 0.07037 C -0.02448 0.07615 -0.02778 0.08264 -0.03611 0.08703 C -0.04444 0.09143 -0.05972 0.09606 -0.06944 0.09629 C -0.07917 0.09652 -0.08767 0.09352 -0.09444 0.08889 C -0.10121 0.08426 -0.10555 0.07754 -0.10972 0.06852 C -0.11389 0.05949 -0.11892 0.04814 -0.11944 0.03518 C -0.11996 0.02222 -0.11788 0.00393 -0.1125 -0.00926 C -0.10712 -0.02246 -0.09566 -0.03611 -0.0875 -0.04445 C -0.07934 -0.05278 -0.07292 -0.05486 -0.06389 -0.05926 C -0.05486 -0.06366 -0.04444 -0.06783 -0.03333 -0.07037 C -0.02222 -0.07292 -0.00851 -0.07431 0.00278 -0.07408 C 0.01406 -0.07385 0.02448 -0.0713 0.03472 -0.06852 C 0.04497 -0.06574 0.05556 -0.06111 0.06389 -0.05741 C 0.07222 -0.05371 0.07917 -0.05116 0.08472 -0.0463 C 0.09028 -0.04144 0.09254 -0.03449 0.09722 -0.02778 C 0.10191 -0.02107 0.10955 -0.01482 0.1125 -0.00556 C 0.11545 0.0037 0.11476 0.01551 0.11528 0.02777 C 0.1158 0.04004 0.11858 0.05648 0.11528 0.06852 C 0.11198 0.08055 0.1033 0.09166 0.09583 0.1 C 0.08837 0.10833 0.08108 0.11365 0.07083 0.11852 C 0.06059 0.12338 0.04288 0.12754 0.03472 0.12963 C 0.02656 0.13171 0.02639 0.13171 0.02222 0.13148 C 0.01806 0.13125 0.01302 0.12963 0.00972 0.12777 C 0.00642 0.12592 0.00347 0.125 0.00278 0.12037 C 0.00208 0.11574 0.00156 0.1037 0.00556 0.1 C 0.00955 0.09629 0.01997 0.09907 0.02639 0.09814 C 0.03281 0.09722 0.03837 0.09444 0.04445 0.09444 C 0.05052 0.09444 0.05399 0.09467 0.0625 0.09814 C 0.07101 0.10162 0.0882 0.1074 0.09583 0.11481 C 0.10347 0.12222 0.10469 0.13449 0.10833 0.14259 C 0.11198 0.15069 0.11649 0.1537 0.11806 0.16296 C 0.11962 0.17222 0.11754 0.18541 0.11806 0.19814 C 0.11858 0.21088 0.12031 0.22801 0.12083 0.23889 C 0.12136 0.24977 0.11945 0.25393 0.12083 0.26296 C 0.12222 0.27199 0.12639 0.28541 0.12917 0.29259 C 0.13195 0.29977 0.13333 0.30162 0.1375 0.30555 C 0.14167 0.30949 0.1467 0.31597 0.15417 0.31666 C 0.16163 0.31736 0.17448 0.31481 0.18195 0.30926 C 0.18941 0.3037 0.19375 0.29467 0.19861 0.28333 C 0.20347 0.27199 0.20729 0.25625 0.21111 0.24074 " pathEditMode="relative" ptsTypes="aaaaaaaaaaaaaaaaaaaaaaaaaaaaaaaaaaaaaaaaaaA">
                                      <p:cBhvr>
                                        <p:cTn id="54" dur="6500" fill="hold"/>
                                        <p:tgtEl>
                                          <p:spTgt spid="1372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000"/>
                            </p:stCondLst>
                            <p:childTnLst>
                              <p:par>
                                <p:cTn id="56" presetID="23" presetClass="exit" presetSubtype="3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37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37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7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7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137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31" grpId="0"/>
      <p:bldP spid="137233" grpId="0" animBg="1"/>
      <p:bldP spid="137234" grpId="0"/>
      <p:bldP spid="137253" grpId="0"/>
      <p:bldP spid="137253" grpId="1"/>
      <p:bldP spid="137253" grpId="2"/>
      <p:bldP spid="137254" grpId="0"/>
      <p:bldP spid="137254" grpId="1"/>
      <p:bldP spid="137254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5675996"/>
              </p:ext>
            </p:extLst>
          </p:nvPr>
        </p:nvGraphicFramePr>
        <p:xfrm>
          <a:off x="1953491" y="1181099"/>
          <a:ext cx="4876801" cy="2457451"/>
        </p:xfrm>
        <a:graphic>
          <a:graphicData uri="http://schemas.openxmlformats.org/drawingml/2006/table">
            <a:tbl>
              <a:tblPr/>
              <a:tblGrid>
                <a:gridCol w="12954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8179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215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179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6" name="Picture 5" descr="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1604037"/>
            <a:ext cx="2339975" cy="2051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17"/>
          <p:cNvSpPr>
            <a:spLocks/>
          </p:cNvSpPr>
          <p:nvPr/>
        </p:nvSpPr>
        <p:spPr bwMode="auto">
          <a:xfrm>
            <a:off x="1676400" y="1604036"/>
            <a:ext cx="71438" cy="2051447"/>
          </a:xfrm>
          <a:prstGeom prst="leftBrace">
            <a:avLst>
              <a:gd name="adj1" fmla="val 319072"/>
              <a:gd name="adj2" fmla="val 50000"/>
            </a:avLst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18"/>
          <p:cNvSpPr txBox="1">
            <a:spLocks noChangeArrowheads="1"/>
          </p:cNvSpPr>
          <p:nvPr/>
        </p:nvSpPr>
        <p:spPr bwMode="auto">
          <a:xfrm>
            <a:off x="498764" y="2432110"/>
            <a:ext cx="111761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FF0000"/>
                </a:solidFill>
                <a:latin typeface="HP001 4 hàng" pitchFamily="34" charset="0"/>
              </a:rPr>
              <a:t>2,5 ô</a:t>
            </a:r>
          </a:p>
        </p:txBody>
      </p:sp>
      <p:sp>
        <p:nvSpPr>
          <p:cNvPr id="13" name="Text Box 30"/>
          <p:cNvSpPr txBox="1">
            <a:spLocks noChangeArrowheads="1"/>
          </p:cNvSpPr>
          <p:nvPr/>
        </p:nvSpPr>
        <p:spPr bwMode="auto">
          <a:xfrm>
            <a:off x="434975" y="3638550"/>
            <a:ext cx="77724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P001 4 hàng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P001 4 hàng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P001 4 hàng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P001 4 hàng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Chữ P gồm 2 nét :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Nét 1 : Nét móc ngược trái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Nét 2 : Nét cong trên</a:t>
            </a:r>
          </a:p>
        </p:txBody>
      </p:sp>
    </p:spTree>
    <p:extLst>
      <p:ext uri="{BB962C8B-B14F-4D97-AF65-F5344CB8AC3E}">
        <p14:creationId xmlns:p14="http://schemas.microsoft.com/office/powerpoint/2010/main" val="3702840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3" grpId="0"/>
      <p:bldP spid="1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HU h"/>
          <p:cNvPicPr preferRelativeResize="0">
            <a:picLocks noGrp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143000"/>
            <a:ext cx="5257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17"/>
          <p:cNvSpPr>
            <a:spLocks/>
          </p:cNvSpPr>
          <p:nvPr/>
        </p:nvSpPr>
        <p:spPr bwMode="auto">
          <a:xfrm>
            <a:off x="1828800" y="1714500"/>
            <a:ext cx="71438" cy="1816514"/>
          </a:xfrm>
          <a:prstGeom prst="leftBrace">
            <a:avLst>
              <a:gd name="adj1" fmla="val 319072"/>
              <a:gd name="adj2" fmla="val 50000"/>
            </a:avLst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464640" y="2286001"/>
            <a:ext cx="111761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FF0000"/>
                </a:solidFill>
                <a:latin typeface="HP001 4 hàng" pitchFamily="34" charset="0"/>
              </a:rPr>
              <a:t>2,5 ô</a:t>
            </a:r>
          </a:p>
        </p:txBody>
      </p:sp>
      <p:sp>
        <p:nvSpPr>
          <p:cNvPr id="7" name="Text Box 26"/>
          <p:cNvSpPr txBox="1">
            <a:spLocks noChangeArrowheads="1"/>
          </p:cNvSpPr>
          <p:nvPr/>
        </p:nvSpPr>
        <p:spPr bwMode="auto">
          <a:xfrm>
            <a:off x="0" y="3567382"/>
            <a:ext cx="8991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H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: </a:t>
            </a:r>
          </a:p>
          <a:p>
            <a:r>
              <a:rPr lang="en-US" sz="2400" b="1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   +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cong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lượn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ngang</a:t>
            </a:r>
            <a:endParaRPr lang="en-US" sz="2400" b="1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   +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khuyết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khuyết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móc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phải</a:t>
            </a:r>
            <a:endParaRPr lang="en-US" sz="2400" b="1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   +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8" name="Arc 11"/>
          <p:cNvSpPr>
            <a:spLocks/>
          </p:cNvSpPr>
          <p:nvPr/>
        </p:nvSpPr>
        <p:spPr bwMode="auto">
          <a:xfrm rot="9456577">
            <a:off x="2231213" y="1732426"/>
            <a:ext cx="642937" cy="479822"/>
          </a:xfrm>
          <a:custGeom>
            <a:avLst/>
            <a:gdLst>
              <a:gd name="G0" fmla="+- 10300 0 0"/>
              <a:gd name="G1" fmla="+- 21600 0 0"/>
              <a:gd name="G2" fmla="+- 21600 0 0"/>
              <a:gd name="T0" fmla="*/ 0 w 25774"/>
              <a:gd name="T1" fmla="*/ 2614 h 21600"/>
              <a:gd name="T2" fmla="*/ 25774 w 25774"/>
              <a:gd name="T3" fmla="*/ 6530 h 21600"/>
              <a:gd name="T4" fmla="*/ 10300 w 2577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5774" h="21600" fill="none" extrusionOk="0">
                <a:moveTo>
                  <a:pt x="-1" y="2613"/>
                </a:moveTo>
                <a:cubicBezTo>
                  <a:pt x="3162" y="898"/>
                  <a:pt x="6702" y="-1"/>
                  <a:pt x="10300" y="0"/>
                </a:cubicBezTo>
                <a:cubicBezTo>
                  <a:pt x="16127" y="0"/>
                  <a:pt x="21708" y="2354"/>
                  <a:pt x="25774" y="6529"/>
                </a:cubicBezTo>
              </a:path>
              <a:path w="25774" h="21600" stroke="0" extrusionOk="0">
                <a:moveTo>
                  <a:pt x="-1" y="2613"/>
                </a:moveTo>
                <a:cubicBezTo>
                  <a:pt x="3162" y="898"/>
                  <a:pt x="6702" y="-1"/>
                  <a:pt x="10300" y="0"/>
                </a:cubicBezTo>
                <a:cubicBezTo>
                  <a:pt x="16127" y="0"/>
                  <a:pt x="21708" y="2354"/>
                  <a:pt x="25774" y="6529"/>
                </a:cubicBezTo>
                <a:lnTo>
                  <a:pt x="10300" y="21600"/>
                </a:lnTo>
                <a:close/>
              </a:path>
            </a:pathLst>
          </a:custGeom>
          <a:noFill/>
          <a:ln w="28575">
            <a:solidFill>
              <a:srgbClr val="0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Arc 14"/>
          <p:cNvSpPr>
            <a:spLocks/>
          </p:cNvSpPr>
          <p:nvPr/>
        </p:nvSpPr>
        <p:spPr bwMode="auto">
          <a:xfrm rot="18067484" flipH="1">
            <a:off x="3563217" y="1606838"/>
            <a:ext cx="408385" cy="304800"/>
          </a:xfrm>
          <a:custGeom>
            <a:avLst/>
            <a:gdLst>
              <a:gd name="G0" fmla="+- 6382 0 0"/>
              <a:gd name="G1" fmla="+- 21600 0 0"/>
              <a:gd name="G2" fmla="+- 21600 0 0"/>
              <a:gd name="T0" fmla="*/ 0 w 21856"/>
              <a:gd name="T1" fmla="*/ 964 h 21600"/>
              <a:gd name="T2" fmla="*/ 21856 w 21856"/>
              <a:gd name="T3" fmla="*/ 6530 h 21600"/>
              <a:gd name="T4" fmla="*/ 6382 w 21856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856" h="21600" fill="none" extrusionOk="0">
                <a:moveTo>
                  <a:pt x="0" y="964"/>
                </a:moveTo>
                <a:cubicBezTo>
                  <a:pt x="2067" y="325"/>
                  <a:pt x="4218" y="-1"/>
                  <a:pt x="6382" y="0"/>
                </a:cubicBezTo>
                <a:cubicBezTo>
                  <a:pt x="12209" y="0"/>
                  <a:pt x="17790" y="2354"/>
                  <a:pt x="21856" y="6529"/>
                </a:cubicBezTo>
              </a:path>
              <a:path w="21856" h="21600" stroke="0" extrusionOk="0">
                <a:moveTo>
                  <a:pt x="0" y="964"/>
                </a:moveTo>
                <a:cubicBezTo>
                  <a:pt x="2067" y="325"/>
                  <a:pt x="4218" y="-1"/>
                  <a:pt x="6382" y="0"/>
                </a:cubicBezTo>
                <a:cubicBezTo>
                  <a:pt x="12209" y="0"/>
                  <a:pt x="17790" y="2354"/>
                  <a:pt x="21856" y="6529"/>
                </a:cubicBezTo>
                <a:lnTo>
                  <a:pt x="6382" y="21600"/>
                </a:lnTo>
                <a:close/>
              </a:path>
            </a:pathLst>
          </a:custGeom>
          <a:noFill/>
          <a:ln w="28575">
            <a:solidFill>
              <a:srgbClr val="0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17"/>
          <p:cNvSpPr>
            <a:spLocks noChangeShapeType="1"/>
          </p:cNvSpPr>
          <p:nvPr/>
        </p:nvSpPr>
        <p:spPr bwMode="auto">
          <a:xfrm>
            <a:off x="3581400" y="1993118"/>
            <a:ext cx="0" cy="171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002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89" t="22319" r="35248" b="50266"/>
          <a:stretch>
            <a:fillRect/>
          </a:stretch>
        </p:blipFill>
        <p:spPr bwMode="auto">
          <a:xfrm>
            <a:off x="1752600" y="656570"/>
            <a:ext cx="6031706" cy="2067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1802" name="Text Box 10"/>
          <p:cNvSpPr txBox="1">
            <a:spLocks noChangeArrowheads="1"/>
          </p:cNvSpPr>
          <p:nvPr/>
        </p:nvSpPr>
        <p:spPr bwMode="auto">
          <a:xfrm>
            <a:off x="533400" y="2971801"/>
            <a:ext cx="92964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Phan Rang </a:t>
            </a:r>
            <a:r>
              <a:rPr lang="en-US" sz="26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6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6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6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6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6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6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26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Ninh</a:t>
            </a:r>
            <a:r>
              <a:rPr lang="en-US" sz="2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26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61803" name="Text Box 11"/>
          <p:cNvSpPr txBox="1">
            <a:spLocks noChangeArrowheads="1"/>
          </p:cNvSpPr>
          <p:nvPr/>
        </p:nvSpPr>
        <p:spPr bwMode="auto">
          <a:xfrm>
            <a:off x="533400" y="3427810"/>
            <a:ext cx="83820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61804" name="Text Box 12"/>
          <p:cNvSpPr txBox="1">
            <a:spLocks noChangeArrowheads="1"/>
          </p:cNvSpPr>
          <p:nvPr/>
        </p:nvSpPr>
        <p:spPr bwMode="auto">
          <a:xfrm>
            <a:off x="590550" y="3867150"/>
            <a:ext cx="748665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61805" name="Text Box 13"/>
          <p:cNvSpPr txBox="1">
            <a:spLocks noChangeArrowheads="1"/>
          </p:cNvSpPr>
          <p:nvPr/>
        </p:nvSpPr>
        <p:spPr bwMode="auto">
          <a:xfrm>
            <a:off x="601436" y="4323159"/>
            <a:ext cx="532765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Phan Rang</a:t>
            </a:r>
          </a:p>
        </p:txBody>
      </p:sp>
      <p:grpSp>
        <p:nvGrpSpPr>
          <p:cNvPr id="161817" name="Group 25"/>
          <p:cNvGrpSpPr>
            <a:grpSpLocks/>
          </p:cNvGrpSpPr>
          <p:nvPr/>
        </p:nvGrpSpPr>
        <p:grpSpPr bwMode="auto">
          <a:xfrm>
            <a:off x="1835150" y="1815704"/>
            <a:ext cx="5041900" cy="0"/>
            <a:chOff x="1835150" y="1815704"/>
            <a:chExt cx="5041900" cy="0"/>
          </a:xfrm>
        </p:grpSpPr>
        <p:sp>
          <p:nvSpPr>
            <p:cNvPr id="10258" name="Line 15"/>
            <p:cNvSpPr>
              <a:spLocks noChangeShapeType="1"/>
            </p:cNvSpPr>
            <p:nvPr/>
          </p:nvSpPr>
          <p:spPr bwMode="auto">
            <a:xfrm>
              <a:off x="1156" y="1525"/>
              <a:ext cx="273" cy="0"/>
            </a:xfrm>
            <a:prstGeom prst="line">
              <a:avLst/>
            </a:prstGeom>
            <a:noFill/>
            <a:ln w="28575" cap="sq">
              <a:solidFill>
                <a:srgbClr val="FF33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9" name="Line 16"/>
            <p:cNvSpPr>
              <a:spLocks noChangeShapeType="1"/>
            </p:cNvSpPr>
            <p:nvPr/>
          </p:nvSpPr>
          <p:spPr bwMode="auto">
            <a:xfrm>
              <a:off x="1585" y="1525"/>
              <a:ext cx="273" cy="0"/>
            </a:xfrm>
            <a:prstGeom prst="line">
              <a:avLst/>
            </a:prstGeom>
            <a:noFill/>
            <a:ln w="28575" cap="sq">
              <a:solidFill>
                <a:srgbClr val="FF33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0" name="Line 18"/>
            <p:cNvSpPr>
              <a:spLocks noChangeShapeType="1"/>
            </p:cNvSpPr>
            <p:nvPr/>
          </p:nvSpPr>
          <p:spPr bwMode="auto">
            <a:xfrm>
              <a:off x="2835" y="1525"/>
              <a:ext cx="499" cy="0"/>
            </a:xfrm>
            <a:prstGeom prst="line">
              <a:avLst/>
            </a:prstGeom>
            <a:noFill/>
            <a:ln w="28575" cap="sq">
              <a:solidFill>
                <a:srgbClr val="FF33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1" name="Line 19"/>
            <p:cNvSpPr>
              <a:spLocks noChangeShapeType="1"/>
            </p:cNvSpPr>
            <p:nvPr/>
          </p:nvSpPr>
          <p:spPr bwMode="auto">
            <a:xfrm>
              <a:off x="4105" y="1525"/>
              <a:ext cx="227" cy="0"/>
            </a:xfrm>
            <a:prstGeom prst="line">
              <a:avLst/>
            </a:prstGeom>
            <a:noFill/>
            <a:ln w="28575" cap="sq">
              <a:solidFill>
                <a:srgbClr val="FF33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1816" name="Group 24"/>
          <p:cNvGrpSpPr>
            <a:grpSpLocks/>
          </p:cNvGrpSpPr>
          <p:nvPr/>
        </p:nvGrpSpPr>
        <p:grpSpPr bwMode="auto">
          <a:xfrm>
            <a:off x="2987676" y="1812131"/>
            <a:ext cx="3402013" cy="9525"/>
            <a:chOff x="1882" y="1522"/>
            <a:chExt cx="2143" cy="8"/>
          </a:xfrm>
        </p:grpSpPr>
        <p:sp>
          <p:nvSpPr>
            <p:cNvPr id="10254" name="Line 20"/>
            <p:cNvSpPr>
              <a:spLocks noChangeShapeType="1"/>
            </p:cNvSpPr>
            <p:nvPr/>
          </p:nvSpPr>
          <p:spPr bwMode="auto">
            <a:xfrm>
              <a:off x="1882" y="1525"/>
              <a:ext cx="227" cy="0"/>
            </a:xfrm>
            <a:prstGeom prst="line">
              <a:avLst/>
            </a:prstGeom>
            <a:noFill/>
            <a:ln w="38100" cap="sq">
              <a:solidFill>
                <a:srgbClr val="0000CC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5" name="Line 21"/>
            <p:cNvSpPr>
              <a:spLocks noChangeShapeType="1"/>
            </p:cNvSpPr>
            <p:nvPr/>
          </p:nvSpPr>
          <p:spPr bwMode="auto">
            <a:xfrm>
              <a:off x="2285" y="1525"/>
              <a:ext cx="227" cy="0"/>
            </a:xfrm>
            <a:prstGeom prst="line">
              <a:avLst/>
            </a:prstGeom>
            <a:noFill/>
            <a:ln w="38100" cap="sq">
              <a:solidFill>
                <a:srgbClr val="0000CC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6" name="Line 22"/>
            <p:cNvSpPr>
              <a:spLocks noChangeShapeType="1"/>
            </p:cNvSpPr>
            <p:nvPr/>
          </p:nvSpPr>
          <p:spPr bwMode="auto">
            <a:xfrm>
              <a:off x="3424" y="1530"/>
              <a:ext cx="227" cy="0"/>
            </a:xfrm>
            <a:prstGeom prst="line">
              <a:avLst/>
            </a:prstGeom>
            <a:noFill/>
            <a:ln w="38100" cap="sq">
              <a:solidFill>
                <a:srgbClr val="0000CC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7" name="Line 23"/>
            <p:cNvSpPr>
              <a:spLocks noChangeShapeType="1"/>
            </p:cNvSpPr>
            <p:nvPr/>
          </p:nvSpPr>
          <p:spPr bwMode="auto">
            <a:xfrm>
              <a:off x="3798" y="1522"/>
              <a:ext cx="227" cy="0"/>
            </a:xfrm>
            <a:prstGeom prst="line">
              <a:avLst/>
            </a:prstGeom>
            <a:noFill/>
            <a:ln w="38100" cap="sq">
              <a:solidFill>
                <a:srgbClr val="0000CC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51" name="Oval 26"/>
          <p:cNvSpPr>
            <a:spLocks noChangeArrowheads="1"/>
          </p:cNvSpPr>
          <p:nvPr/>
        </p:nvSpPr>
        <p:spPr bwMode="auto">
          <a:xfrm>
            <a:off x="8134350" y="345282"/>
            <a:ext cx="152400" cy="135731"/>
          </a:xfrm>
          <a:prstGeom prst="ellipse">
            <a:avLst/>
          </a:prstGeom>
          <a:solidFill>
            <a:srgbClr val="FFFF99"/>
          </a:solidFill>
          <a:ln w="9525">
            <a:solidFill>
              <a:srgbClr val="FF3300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2" name="Oval 27"/>
          <p:cNvSpPr>
            <a:spLocks noChangeArrowheads="1"/>
          </p:cNvSpPr>
          <p:nvPr/>
        </p:nvSpPr>
        <p:spPr bwMode="auto">
          <a:xfrm>
            <a:off x="8350250" y="507207"/>
            <a:ext cx="152400" cy="135731"/>
          </a:xfrm>
          <a:prstGeom prst="ellipse">
            <a:avLst/>
          </a:prstGeom>
          <a:solidFill>
            <a:srgbClr val="FFFF99"/>
          </a:solidFill>
          <a:ln w="9525">
            <a:solidFill>
              <a:srgbClr val="FF3300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1820" name="Oval 28"/>
          <p:cNvSpPr>
            <a:spLocks noChangeArrowheads="1"/>
          </p:cNvSpPr>
          <p:nvPr/>
        </p:nvSpPr>
        <p:spPr bwMode="auto">
          <a:xfrm>
            <a:off x="4098530" y="1589701"/>
            <a:ext cx="296250" cy="27027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" cap="sq">
            <a:solidFill>
              <a:srgbClr val="FFC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6689" y="133350"/>
            <a:ext cx="39100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97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1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1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61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618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61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30" dur="500"/>
                                        <p:tgtEl>
                                          <p:spTgt spid="1618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61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61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21" presetClass="emph" presetSubtype="0" repeatCount="5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200" fill="hold"/>
                                        <p:tgtEl>
                                          <p:spTgt spid="1618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200" fill="hold"/>
                                        <p:tgtEl>
                                          <p:spTgt spid="1618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200" fill="hold"/>
                                        <p:tgtEl>
                                          <p:spTgt spid="1618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5" dur="200" fill="hold"/>
                                        <p:tgtEl>
                                          <p:spTgt spid="1618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61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802" grpId="0"/>
      <p:bldP spid="161803" grpId="0"/>
      <p:bldP spid="161804" grpId="0"/>
      <p:bldP spid="161805" grpId="0"/>
      <p:bldP spid="161820" grpId="0" animBg="1"/>
      <p:bldP spid="161820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389</Words>
  <Application>Microsoft Office PowerPoint</Application>
  <PresentationFormat>On-screen Show (16:9)</PresentationFormat>
  <Paragraphs>52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HP001 4 hàng</vt:lpstr>
      <vt:lpstr>HP001 5 hàng</vt:lpstr>
      <vt:lpstr>Times New Roman</vt:lpstr>
      <vt:lpstr>VNI-Times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Microsoft account</cp:lastModifiedBy>
  <cp:revision>92</cp:revision>
  <dcterms:created xsi:type="dcterms:W3CDTF">2018-01-25T13:37:32Z</dcterms:created>
  <dcterms:modified xsi:type="dcterms:W3CDTF">2022-03-01T01:36:06Z</dcterms:modified>
</cp:coreProperties>
</file>