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2" r:id="rId2"/>
    <p:sldId id="273" r:id="rId3"/>
    <p:sldId id="269" r:id="rId4"/>
    <p:sldId id="258" r:id="rId5"/>
    <p:sldId id="266" r:id="rId6"/>
    <p:sldId id="259" r:id="rId7"/>
    <p:sldId id="267" r:id="rId8"/>
    <p:sldId id="261" r:id="rId9"/>
    <p:sldId id="264" r:id="rId10"/>
    <p:sldId id="263" r:id="rId11"/>
    <p:sldId id="271" r:id="rId12"/>
    <p:sldId id="27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9C9EF-1BBD-4555-AD8C-BD1935EC51AA}" type="datetimeFigureOut">
              <a:rPr lang="en-US" smtClean="0"/>
              <a:t>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E5EAF-226E-4FF6-9DB6-308988A47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30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55F271-7322-4446-AA37-68A06A5D7B7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53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9333F-9728-480E-8125-3E4A90515F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B3295B-2455-404B-A0E0-15B8E9B41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DDA7C-3E86-411A-BCB3-3A396EEAAA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CCB86-02FF-496B-80BC-6BF728EAF6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BD3F8-0EC8-4DAD-A8DB-8BC4A2C693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1A48E-CE4F-4CCD-8E9C-1A5B0AB56B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7B430B-6BA5-413E-B618-45A304FCB2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177F1-59E3-4BE5-B272-5FCE4E3F45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0E52B-49AD-4D2B-B77E-4ED7B2D44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6BF15-BD65-47DB-B203-692CDC9A61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120612-C0F9-45A8-A8E3-10790E25AF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A00E6F48-614C-407F-9442-6B949CF62A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188" y="-228600"/>
            <a:ext cx="9323388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8" y="0"/>
            <a:ext cx="1119188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71625" y="1522413"/>
            <a:ext cx="6837363" cy="237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sz="4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</a:t>
            </a:r>
          </a:p>
          <a:p>
            <a:pPr algn="ctr">
              <a:defRPr/>
            </a:pP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chữ số La Mã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32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09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latin typeface=".VnTime" pitchFamily="34" charset="0"/>
              </a:rPr>
              <a:t/>
            </a:r>
            <a:br>
              <a:rPr lang="en-US" sz="2800" smtClean="0">
                <a:latin typeface=".VnTime" pitchFamily="34" charset="0"/>
              </a:rPr>
            </a:br>
            <a:r>
              <a:rPr lang="en-US" sz="2800" u="sng" smtClean="0">
                <a:solidFill>
                  <a:srgbClr val="0000CC"/>
                </a:solidFill>
                <a:latin typeface=".VnTime" pitchFamily="34" charset="0"/>
              </a:rPr>
              <a:t>C¸ch ch¬i</a:t>
            </a:r>
            <a:r>
              <a:rPr lang="en-US" sz="2800" smtClean="0">
                <a:latin typeface=".VnTime" pitchFamily="34" charset="0"/>
              </a:rPr>
              <a:t> 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 - Cã 2 ®éi ch¬i , mçi ®éi 4 b¹n 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- C¸c b¹n trong mçi ®éi nèi tiÕp nhau viÕt ®óng 3 sè  liªn tiÕp tõ 1 ®Õn 12 b»ng ch÷ sè La M·.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- §éi nµo viÕt  ®óng vµ  xong tr­íc th× ®éi ®ã chiÕn th¾ng 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33600" y="685800"/>
            <a:ext cx="3581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0">
                <a:solidFill>
                  <a:srgbClr val="FF0066"/>
                </a:solidFill>
                <a:latin typeface=".VnTime" pitchFamily="34" charset="0"/>
              </a:rPr>
              <a:t>Trß ch¬i :TiÕp søc </a:t>
            </a:r>
            <a:br>
              <a:rPr lang="en-US" sz="3200" b="0">
                <a:solidFill>
                  <a:srgbClr val="FF0066"/>
                </a:solidFill>
                <a:latin typeface=".VnTime" pitchFamily="34" charset="0"/>
              </a:rPr>
            </a:br>
            <a:endParaRPr lang="en-US" sz="3200" b="0">
              <a:solidFill>
                <a:srgbClr val="FF0066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255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457200" y="53340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CC0000"/>
                </a:solidFill>
              </a:rPr>
              <a:t>10</a:t>
            </a:r>
            <a:r>
              <a:rPr lang="en-US" sz="3600"/>
              <a:t> </a:t>
            </a:r>
          </a:p>
        </p:txBody>
      </p:sp>
      <p:pic>
        <p:nvPicPr>
          <p:cNvPr id="23556" name="Picture 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-82550"/>
            <a:ext cx="2057400" cy="2286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-8255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819400" y="52705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4953000" y="52705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7162800" y="60960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838200" y="2203450"/>
            <a:ext cx="685800" cy="6159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1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3124200" y="2203450"/>
            <a:ext cx="762000" cy="6159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2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5181600" y="2209800"/>
            <a:ext cx="7620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3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7543800" y="22860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4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181600" y="2209800"/>
            <a:ext cx="762000" cy="609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895600" y="4038600"/>
            <a:ext cx="3657600" cy="1295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66"/>
                </a:solidFill>
                <a:latin typeface=".VnTime" pitchFamily="34" charset="0"/>
              </a:rPr>
              <a:t>§äc sè : XXI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4876800" y="2819400"/>
            <a:ext cx="533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838200" y="2209800"/>
            <a:ext cx="685800" cy="609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895600" y="4038600"/>
            <a:ext cx="3657600" cy="1295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" pitchFamily="34" charset="0"/>
              </a:rPr>
              <a:t>§äc sè  :</a:t>
            </a:r>
            <a:r>
              <a:rPr lang="en-US" sz="2800" b="0">
                <a:latin typeface=".VnTime" pitchFamily="34" charset="0"/>
              </a:rPr>
              <a:t>  I X</a:t>
            </a:r>
          </a:p>
          <a:p>
            <a:pPr algn="ctr"/>
            <a:r>
              <a:rPr lang="en-US" sz="2800" b="0">
                <a:latin typeface=".VnTime" pitchFamily="34" charset="0"/>
              </a:rPr>
              <a:t> 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1447800" y="2819400"/>
            <a:ext cx="1676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7543800" y="2286000"/>
            <a:ext cx="685800" cy="6096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2743200" y="4038600"/>
            <a:ext cx="3810000" cy="1295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0">
                <a:latin typeface=".VnTime" pitchFamily="34" charset="0"/>
              </a:rPr>
              <a:t>ViÕt sè: hai m­¬i</a:t>
            </a: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5867400" y="2895600"/>
            <a:ext cx="1752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124200" y="2209800"/>
            <a:ext cx="762000" cy="609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2514600" y="3962400"/>
            <a:ext cx="4343400" cy="1295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0" dirty="0" err="1">
                <a:latin typeface=".VnTime" pitchFamily="34" charset="0"/>
              </a:rPr>
              <a:t>ViÕt</a:t>
            </a:r>
            <a:r>
              <a:rPr lang="en-US" sz="2800" b="0" dirty="0">
                <a:latin typeface=".VnTime" pitchFamily="34" charset="0"/>
              </a:rPr>
              <a:t> </a:t>
            </a:r>
            <a:r>
              <a:rPr lang="en-US" sz="2800" b="0" dirty="0" err="1">
                <a:latin typeface=".VnTime" pitchFamily="34" charset="0"/>
              </a:rPr>
              <a:t>sè</a:t>
            </a:r>
            <a:r>
              <a:rPr lang="en-US" sz="2800" b="0" dirty="0">
                <a:latin typeface=".VnTime" pitchFamily="34" charset="0"/>
              </a:rPr>
              <a:t> : </a:t>
            </a:r>
            <a:r>
              <a:rPr lang="en-US" sz="2800" b="0" dirty="0" smtClean="0">
                <a:latin typeface=".VnTime" pitchFamily="34" charset="0"/>
              </a:rPr>
              <a:t>m­</a:t>
            </a:r>
            <a:r>
              <a:rPr lang="vi-VN" sz="2800" b="0" dirty="0">
                <a:latin typeface=".VnTime" pitchFamily="34" charset="0"/>
              </a:rPr>
              <a:t>ư</a:t>
            </a:r>
            <a:r>
              <a:rPr lang="en-US" sz="2800" b="0" dirty="0" err="1" smtClean="0">
                <a:latin typeface=".VnTime" pitchFamily="34" charset="0"/>
              </a:rPr>
              <a:t>êi</a:t>
            </a:r>
            <a:r>
              <a:rPr lang="en-US" sz="2800" b="0" dirty="0" smtClean="0">
                <a:latin typeface=".VnTime" pitchFamily="34" charset="0"/>
              </a:rPr>
              <a:t> </a:t>
            </a:r>
            <a:r>
              <a:rPr lang="en-US" sz="2800" b="0" dirty="0" err="1">
                <a:latin typeface=".VnTime" pitchFamily="34" charset="0"/>
              </a:rPr>
              <a:t>hai</a:t>
            </a:r>
            <a:endParaRPr lang="en-US" sz="2800" b="0" dirty="0">
              <a:latin typeface=".VnTime" pitchFamily="34" charset="0"/>
            </a:endParaRPr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3505200" y="2819400"/>
            <a:ext cx="762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4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 animBg="1"/>
      <p:bldP spid="23567" grpId="0" animBg="1"/>
      <p:bldP spid="23567" grpId="1" animBg="1"/>
      <p:bldP spid="23568" grpId="0" animBg="1"/>
      <p:bldP spid="23568" grpId="1" animBg="1"/>
      <p:bldP spid="23569" grpId="0" animBg="1"/>
      <p:bldP spid="23570" grpId="0" animBg="1"/>
      <p:bldP spid="23570" grpId="1" animBg="1"/>
      <p:bldP spid="23571" grpId="0" animBg="1"/>
      <p:bldP spid="23571" grpId="1" animBg="1"/>
      <p:bldP spid="23572" grpId="0" animBg="1"/>
      <p:bldP spid="23573" grpId="0" animBg="1"/>
      <p:bldP spid="23573" grpId="1" animBg="1"/>
      <p:bldP spid="23574" grpId="0" animBg="1"/>
      <p:bldP spid="23574" grpId="1" animBg="1"/>
      <p:bldP spid="23575" grpId="0" animBg="1"/>
      <p:bldP spid="23576" grpId="0" animBg="1"/>
      <p:bldP spid="23576" grpId="1" animBg="1"/>
      <p:bldP spid="23577" grpId="0" animBg="1"/>
      <p:bldP spid="2357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9299575" cy="65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088" y="733425"/>
            <a:ext cx="1076326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323975" y="1811338"/>
            <a:ext cx="683895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vi-VN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altLang="vi-VN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3600" dirty="0" smtClean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Thực hành xem đồng hồ (trang 123)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vi-VN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10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组合 25">
            <a:extLst>
              <a:ext uri="{FF2B5EF4-FFF2-40B4-BE49-F238E27FC236}">
                <a16:creationId xmlns="" xmlns:a16="http://schemas.microsoft.com/office/drawing/2014/main" id="{1D25AE70-1FF0-4D17-BFCD-5027E12E099B}"/>
              </a:ext>
            </a:extLst>
          </p:cNvPr>
          <p:cNvGrpSpPr/>
          <p:nvPr/>
        </p:nvGrpSpPr>
        <p:grpSpPr>
          <a:xfrm>
            <a:off x="-325490" y="4159251"/>
            <a:ext cx="9545690" cy="2864108"/>
            <a:chOff x="-535586" y="2758476"/>
            <a:chExt cx="14255750" cy="4277323"/>
          </a:xfrm>
        </p:grpSpPr>
        <p:grpSp>
          <p:nvGrpSpPr>
            <p:cNvPr id="32" name="组合 31">
              <a:extLst>
                <a:ext uri="{FF2B5EF4-FFF2-40B4-BE49-F238E27FC236}">
                  <a16:creationId xmlns="" xmlns:a16="http://schemas.microsoft.com/office/drawing/2014/main" id="{6BC12A28-769F-4BE1-A9C4-FC8DF1E60BFA}"/>
                </a:ext>
              </a:extLst>
            </p:cNvPr>
            <p:cNvGrpSpPr/>
            <p:nvPr/>
          </p:nvGrpSpPr>
          <p:grpSpPr>
            <a:xfrm>
              <a:off x="-535586" y="3496914"/>
              <a:ext cx="14255750" cy="3538885"/>
              <a:chOff x="-535586" y="3496914"/>
              <a:chExt cx="14255750" cy="3538885"/>
            </a:xfrm>
          </p:grpSpPr>
          <p:pic>
            <p:nvPicPr>
              <p:cNvPr id="36" name="图片 35">
                <a:extLst>
                  <a:ext uri="{FF2B5EF4-FFF2-40B4-BE49-F238E27FC236}">
                    <a16:creationId xmlns="" xmlns:a16="http://schemas.microsoft.com/office/drawing/2014/main" id="{7C595131-B6EA-456B-8D45-4F0BB1C7533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4038600" y="3596628"/>
                <a:ext cx="5116122" cy="3439171"/>
              </a:xfrm>
              <a:prstGeom prst="rect">
                <a:avLst/>
              </a:prstGeom>
            </p:spPr>
          </p:pic>
          <p:pic>
            <p:nvPicPr>
              <p:cNvPr id="37" name="图片 36">
                <a:extLst>
                  <a:ext uri="{FF2B5EF4-FFF2-40B4-BE49-F238E27FC236}">
                    <a16:creationId xmlns="" xmlns:a16="http://schemas.microsoft.com/office/drawing/2014/main" id="{A96AB19C-C5DD-41E0-B92E-D309FA7D0EF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4" t="442" r="-12464" b="4432"/>
              <a:stretch/>
            </p:blipFill>
            <p:spPr>
              <a:xfrm flipH="1">
                <a:off x="-535586" y="4078340"/>
                <a:ext cx="4572000" cy="2762497"/>
              </a:xfrm>
              <a:prstGeom prst="rect">
                <a:avLst/>
              </a:prstGeom>
            </p:spPr>
          </p:pic>
          <p:pic>
            <p:nvPicPr>
              <p:cNvPr id="38" name="图片 37">
                <a:extLst>
                  <a:ext uri="{FF2B5EF4-FFF2-40B4-BE49-F238E27FC236}">
                    <a16:creationId xmlns="" xmlns:a16="http://schemas.microsoft.com/office/drawing/2014/main" id="{843B4E30-F6FD-4248-A40F-784C586B5B7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7433"/>
              <a:stretch/>
            </p:blipFill>
            <p:spPr>
              <a:xfrm>
                <a:off x="9148164" y="3959834"/>
                <a:ext cx="4572000" cy="2919251"/>
              </a:xfrm>
              <a:prstGeom prst="rect">
                <a:avLst/>
              </a:prstGeom>
            </p:spPr>
          </p:pic>
          <p:pic>
            <p:nvPicPr>
              <p:cNvPr id="39" name="图片 38">
                <a:extLst>
                  <a:ext uri="{FF2B5EF4-FFF2-40B4-BE49-F238E27FC236}">
                    <a16:creationId xmlns="" xmlns:a16="http://schemas.microsoft.com/office/drawing/2014/main" id="{4F4FF9D8-3C47-4731-8E38-31B2CF71FD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 flipH="1">
                <a:off x="8426091" y="3496914"/>
                <a:ext cx="1702637" cy="2378286"/>
              </a:xfrm>
              <a:prstGeom prst="rect">
                <a:avLst/>
              </a:prstGeom>
            </p:spPr>
          </p:pic>
        </p:grpSp>
        <p:pic>
          <p:nvPicPr>
            <p:cNvPr id="35" name="图片 34">
              <a:extLst>
                <a:ext uri="{FF2B5EF4-FFF2-40B4-BE49-F238E27FC236}">
                  <a16:creationId xmlns="" xmlns:a16="http://schemas.microsoft.com/office/drawing/2014/main" id="{843AA627-AAA3-4C96-89A6-B34D1CFF4B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flipH="1">
              <a:off x="1701782" y="2758476"/>
              <a:ext cx="1936606" cy="2705100"/>
            </a:xfrm>
            <a:prstGeom prst="rect">
              <a:avLst/>
            </a:prstGeom>
          </p:spPr>
        </p:pic>
      </p:grp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DC796C1E-705C-4152-AF5D-171510BBFA4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44" t="15556" b="58519"/>
          <a:stretch/>
        </p:blipFill>
        <p:spPr>
          <a:xfrm>
            <a:off x="7228114" y="688939"/>
            <a:ext cx="1915886" cy="1550428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="" xmlns:a16="http://schemas.microsoft.com/office/drawing/2014/main" id="{49420FC2-F899-4756-9DC1-2CFD44E305D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883351" y="3796421"/>
            <a:ext cx="1452455" cy="202882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="" xmlns:a16="http://schemas.microsoft.com/office/drawing/2014/main" id="{03D6095F-D3C4-4D74-B89B-ED080B699017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5890794" y="4295635"/>
            <a:ext cx="1276978" cy="178371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="" xmlns:a16="http://schemas.microsoft.com/office/drawing/2014/main" id="{E8EF0CB3-B930-441B-9A9A-8A0D07F29A75}"/>
              </a:ext>
            </a:extLst>
          </p:cNvPr>
          <p:cNvSpPr txBox="1"/>
          <p:nvPr/>
        </p:nvSpPr>
        <p:spPr>
          <a:xfrm>
            <a:off x="3403031" y="1029537"/>
            <a:ext cx="4749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- </a:t>
            </a:r>
            <a:r>
              <a:rPr lang="vi-VN" altLang="zh-CN" sz="2400" dirty="0" smtClean="0"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Bước đầu làm quen với số La Mã.</a:t>
            </a:r>
            <a:endParaRPr lang="zh-CN" altLang="en-US" sz="2400" dirty="0">
              <a:latin typeface="Times New Roman" panose="02020603050405020304" pitchFamily="18" charset="0"/>
              <a:ea typeface="字魂67号-勾玉行书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="" xmlns:a16="http://schemas.microsoft.com/office/drawing/2014/main" id="{5AD52454-B513-4F95-8727-B0293D75449A}"/>
              </a:ext>
            </a:extLst>
          </p:cNvPr>
          <p:cNvSpPr txBox="1"/>
          <p:nvPr/>
        </p:nvSpPr>
        <p:spPr>
          <a:xfrm>
            <a:off x="3544647" y="1868610"/>
            <a:ext cx="45800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- </a:t>
            </a:r>
            <a:r>
              <a:rPr lang="vi-VN" altLang="zh-CN" sz="2400" dirty="0" smtClean="0"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Nhận biết một vài số viết bằng chữ số La Mã như các số từ 1 đến 12 (là các số thường gặp trên mặt đồng hồ...) để xem đồng hồ. Số 20, số 21 để đọc và viết về “thế kỉ XX”, “thế kỉ XXI”.</a:t>
            </a:r>
            <a:endParaRPr lang="zh-CN" altLang="en-US" sz="2400" dirty="0">
              <a:latin typeface="Times New Roman" panose="02020603050405020304" pitchFamily="18" charset="0"/>
              <a:ea typeface="字魂67号-勾玉行书" panose="000005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0C007B0E-FFB4-4E12-8F97-C93DDB3E9BF9}"/>
              </a:ext>
            </a:extLst>
          </p:cNvPr>
          <p:cNvSpPr txBox="1"/>
          <p:nvPr/>
        </p:nvSpPr>
        <p:spPr>
          <a:xfrm rot="16200000">
            <a:off x="1931849" y="-1378632"/>
            <a:ext cx="807913" cy="365580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zh-CN" sz="40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Yêu</a:t>
            </a:r>
            <a:r>
              <a:rPr lang="en-US" altLang="zh-CN" sz="40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cầu</a:t>
            </a:r>
            <a:r>
              <a:rPr lang="en-US" altLang="zh-CN" sz="40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cần</a:t>
            </a:r>
            <a:r>
              <a:rPr lang="en-US" altLang="zh-CN" sz="40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5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字魂67号-勾玉行书" panose="00000500000000000000" pitchFamily="2" charset="-122"/>
                <a:cs typeface="Times New Roman" panose="02020603050405020304" pitchFamily="18" charset="0"/>
              </a:rPr>
              <a:t>đạt</a:t>
            </a:r>
            <a:endParaRPr lang="zh-CN" altLang="en-US" sz="40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字魂67号-勾玉行书" panose="000005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9617" y="1245513"/>
            <a:ext cx="2011854" cy="22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9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random/>
      </p:transition>
    </mc:Choice>
    <mc:Fallback xmlns="">
      <p:transition spd="slow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09600"/>
            <a:ext cx="2014538" cy="220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819400" y="28194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§ång hå chØ mÊy giê ? 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819400" y="3014073"/>
            <a:ext cx="365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dirty="0">
                <a:solidFill>
                  <a:srgbClr val="0000FF"/>
                </a:solidFill>
                <a:latin typeface=".VnTime" pitchFamily="34" charset="0"/>
              </a:rPr>
              <a:t>§</a:t>
            </a:r>
            <a:r>
              <a:rPr lang="en-US" sz="3000" dirty="0" err="1">
                <a:solidFill>
                  <a:srgbClr val="0000FF"/>
                </a:solidFill>
                <a:latin typeface=".VnTime" pitchFamily="34" charset="0"/>
              </a:rPr>
              <a:t>ång</a:t>
            </a:r>
            <a:r>
              <a:rPr lang="en-US" sz="3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.VnTime" pitchFamily="34" charset="0"/>
              </a:rPr>
              <a:t>hå</a:t>
            </a:r>
            <a:r>
              <a:rPr lang="en-US" sz="3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.VnTime" pitchFamily="34" charset="0"/>
              </a:rPr>
              <a:t>chØ</a:t>
            </a:r>
            <a:r>
              <a:rPr lang="en-US" sz="3000" dirty="0">
                <a:solidFill>
                  <a:srgbClr val="0000FF"/>
                </a:solidFill>
                <a:latin typeface=".VnTime" pitchFamily="34" charset="0"/>
              </a:rPr>
              <a:t> 9 </a:t>
            </a:r>
            <a:r>
              <a:rPr lang="en-US" sz="3000" dirty="0" err="1">
                <a:solidFill>
                  <a:srgbClr val="0000FF"/>
                </a:solidFill>
                <a:latin typeface=".VnTime" pitchFamily="34" charset="0"/>
              </a:rPr>
              <a:t>giê</a:t>
            </a:r>
            <a:r>
              <a:rPr lang="en-US" sz="3000" dirty="0">
                <a:solidFill>
                  <a:srgbClr val="0000FF"/>
                </a:solidFill>
                <a:latin typeface=".VnTime" pitchFamily="34" charset="0"/>
              </a:rPr>
              <a:t> 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38862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1. Các số ở mặt đồng hồ bên được ghi bằng một số La Mã thường dùng sau: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371600" y="4876800"/>
            <a:ext cx="12192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I: một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750469" y="4876800"/>
            <a:ext cx="12192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V: năm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019800" y="4876800"/>
            <a:ext cx="13716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X: mười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build="allAtOnce"/>
      <p:bldP spid="20487" grpId="0"/>
      <p:bldP spid="2" grpId="0"/>
      <p:bldP spid="3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8" name="Group 244"/>
          <p:cNvGraphicFramePr>
            <a:graphicFrameLocks noGrp="1"/>
          </p:cNvGraphicFramePr>
          <p:nvPr/>
        </p:nvGraphicFramePr>
        <p:xfrm>
          <a:off x="457200" y="1295400"/>
          <a:ext cx="8534400" cy="1600200"/>
        </p:xfrm>
        <a:graphic>
          <a:graphicData uri="http://schemas.openxmlformats.org/drawingml/2006/table">
            <a:tbl>
              <a:tblPr/>
              <a:tblGrid>
                <a:gridCol w="609600"/>
                <a:gridCol w="611188"/>
                <a:gridCol w="608012"/>
                <a:gridCol w="609600"/>
                <a:gridCol w="608013"/>
                <a:gridCol w="611187"/>
                <a:gridCol w="609600"/>
                <a:gridCol w="609600"/>
                <a:gridCol w="611188"/>
                <a:gridCol w="608012"/>
                <a:gridCol w="609600"/>
                <a:gridCol w="608013"/>
                <a:gridCol w="611187"/>
                <a:gridCol w="609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29" name="Rectangle 85"/>
          <p:cNvSpPr>
            <a:spLocks noChangeArrowheads="1"/>
          </p:cNvSpPr>
          <p:nvPr/>
        </p:nvSpPr>
        <p:spPr bwMode="auto">
          <a:xfrm>
            <a:off x="457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6230" name="Rectangle 86"/>
          <p:cNvSpPr>
            <a:spLocks noChangeArrowheads="1"/>
          </p:cNvSpPr>
          <p:nvPr/>
        </p:nvSpPr>
        <p:spPr bwMode="auto">
          <a:xfrm>
            <a:off x="4038600" y="1295400"/>
            <a:ext cx="6858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vii</a:t>
            </a:r>
          </a:p>
        </p:txBody>
      </p:sp>
      <p:sp>
        <p:nvSpPr>
          <p:cNvPr id="6231" name="Rectangle 87"/>
          <p:cNvSpPr>
            <a:spLocks noChangeArrowheads="1"/>
          </p:cNvSpPr>
          <p:nvPr/>
        </p:nvSpPr>
        <p:spPr bwMode="auto">
          <a:xfrm>
            <a:off x="4724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8</a:t>
            </a:r>
          </a:p>
        </p:txBody>
      </p:sp>
      <p:sp>
        <p:nvSpPr>
          <p:cNvPr id="6232" name="Rectangle 88"/>
          <p:cNvSpPr>
            <a:spLocks noChangeArrowheads="1"/>
          </p:cNvSpPr>
          <p:nvPr/>
        </p:nvSpPr>
        <p:spPr bwMode="auto">
          <a:xfrm>
            <a:off x="5334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9</a:t>
            </a:r>
          </a:p>
        </p:txBody>
      </p:sp>
      <p:sp>
        <p:nvSpPr>
          <p:cNvPr id="6233" name="Rectangle 89"/>
          <p:cNvSpPr>
            <a:spLocks noChangeArrowheads="1"/>
          </p:cNvSpPr>
          <p:nvPr/>
        </p:nvSpPr>
        <p:spPr bwMode="auto">
          <a:xfrm>
            <a:off x="59436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10</a:t>
            </a:r>
          </a:p>
        </p:txBody>
      </p:sp>
      <p:sp>
        <p:nvSpPr>
          <p:cNvPr id="6234" name="Rectangle 90"/>
          <p:cNvSpPr>
            <a:spLocks noChangeArrowheads="1"/>
          </p:cNvSpPr>
          <p:nvPr/>
        </p:nvSpPr>
        <p:spPr bwMode="auto">
          <a:xfrm>
            <a:off x="6553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11</a:t>
            </a:r>
          </a:p>
        </p:txBody>
      </p:sp>
      <p:sp>
        <p:nvSpPr>
          <p:cNvPr id="6235" name="Rectangle 91"/>
          <p:cNvSpPr>
            <a:spLocks noChangeArrowheads="1"/>
          </p:cNvSpPr>
          <p:nvPr/>
        </p:nvSpPr>
        <p:spPr bwMode="auto">
          <a:xfrm>
            <a:off x="7162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12</a:t>
            </a:r>
          </a:p>
        </p:txBody>
      </p:sp>
      <p:sp>
        <p:nvSpPr>
          <p:cNvPr id="6236" name="Rectangle 92"/>
          <p:cNvSpPr>
            <a:spLocks noChangeArrowheads="1"/>
          </p:cNvSpPr>
          <p:nvPr/>
        </p:nvSpPr>
        <p:spPr bwMode="auto">
          <a:xfrm>
            <a:off x="7772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20</a:t>
            </a:r>
          </a:p>
        </p:txBody>
      </p:sp>
      <p:sp>
        <p:nvSpPr>
          <p:cNvPr id="6237" name="Rectangle 93"/>
          <p:cNvSpPr>
            <a:spLocks noChangeArrowheads="1"/>
          </p:cNvSpPr>
          <p:nvPr/>
        </p:nvSpPr>
        <p:spPr bwMode="auto">
          <a:xfrm>
            <a:off x="8382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21</a:t>
            </a:r>
          </a:p>
        </p:txBody>
      </p:sp>
      <p:sp>
        <p:nvSpPr>
          <p:cNvPr id="6238" name="Rectangle 94"/>
          <p:cNvSpPr>
            <a:spLocks noChangeArrowheads="1"/>
          </p:cNvSpPr>
          <p:nvPr/>
        </p:nvSpPr>
        <p:spPr bwMode="auto">
          <a:xfrm>
            <a:off x="4724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viii</a:t>
            </a:r>
          </a:p>
        </p:txBody>
      </p:sp>
      <p:sp>
        <p:nvSpPr>
          <p:cNvPr id="6239" name="Rectangle 95"/>
          <p:cNvSpPr>
            <a:spLocks noChangeArrowheads="1"/>
          </p:cNvSpPr>
          <p:nvPr/>
        </p:nvSpPr>
        <p:spPr bwMode="auto">
          <a:xfrm>
            <a:off x="5334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>
                <a:latin typeface=".VnTimeH" pitchFamily="34" charset="0"/>
              </a:rPr>
              <a:t> </a:t>
            </a:r>
            <a:r>
              <a:rPr lang="en-US">
                <a:latin typeface=".VnTimeH" pitchFamily="34" charset="0"/>
              </a:rPr>
              <a:t>Ix</a:t>
            </a:r>
          </a:p>
        </p:txBody>
      </p:sp>
      <p:sp>
        <p:nvSpPr>
          <p:cNvPr id="6240" name="Rectangle 96"/>
          <p:cNvSpPr>
            <a:spLocks noChangeArrowheads="1"/>
          </p:cNvSpPr>
          <p:nvPr/>
        </p:nvSpPr>
        <p:spPr bwMode="auto">
          <a:xfrm>
            <a:off x="59436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241" name="Rectangle 97"/>
          <p:cNvSpPr>
            <a:spLocks noChangeArrowheads="1"/>
          </p:cNvSpPr>
          <p:nvPr/>
        </p:nvSpPr>
        <p:spPr bwMode="auto">
          <a:xfrm>
            <a:off x="6553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xi</a:t>
            </a:r>
          </a:p>
        </p:txBody>
      </p:sp>
      <p:sp>
        <p:nvSpPr>
          <p:cNvPr id="6242" name="Rectangle 98"/>
          <p:cNvSpPr>
            <a:spLocks noChangeArrowheads="1"/>
          </p:cNvSpPr>
          <p:nvPr/>
        </p:nvSpPr>
        <p:spPr bwMode="auto">
          <a:xfrm>
            <a:off x="71628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Xii</a:t>
            </a:r>
          </a:p>
        </p:txBody>
      </p:sp>
      <p:sp>
        <p:nvSpPr>
          <p:cNvPr id="6243" name="Rectangle 99"/>
          <p:cNvSpPr>
            <a:spLocks noChangeArrowheads="1"/>
          </p:cNvSpPr>
          <p:nvPr/>
        </p:nvSpPr>
        <p:spPr bwMode="auto">
          <a:xfrm>
            <a:off x="7772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 x</a:t>
            </a:r>
          </a:p>
        </p:txBody>
      </p:sp>
      <p:sp>
        <p:nvSpPr>
          <p:cNvPr id="6244" name="Rectangle 100"/>
          <p:cNvSpPr>
            <a:spLocks noChangeArrowheads="1"/>
          </p:cNvSpPr>
          <p:nvPr/>
        </p:nvSpPr>
        <p:spPr bwMode="auto">
          <a:xfrm>
            <a:off x="8382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xxi</a:t>
            </a:r>
          </a:p>
        </p:txBody>
      </p:sp>
      <p:sp>
        <p:nvSpPr>
          <p:cNvPr id="6245" name="Rectangle 101"/>
          <p:cNvSpPr>
            <a:spLocks noChangeArrowheads="1"/>
          </p:cNvSpPr>
          <p:nvPr/>
        </p:nvSpPr>
        <p:spPr bwMode="auto">
          <a:xfrm>
            <a:off x="2286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iv</a:t>
            </a:r>
          </a:p>
        </p:txBody>
      </p:sp>
      <p:sp>
        <p:nvSpPr>
          <p:cNvPr id="6246" name="Rectangle 102"/>
          <p:cNvSpPr>
            <a:spLocks noChangeArrowheads="1"/>
          </p:cNvSpPr>
          <p:nvPr/>
        </p:nvSpPr>
        <p:spPr bwMode="auto">
          <a:xfrm>
            <a:off x="28956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247" name="Rectangle 103"/>
          <p:cNvSpPr>
            <a:spLocks noChangeArrowheads="1"/>
          </p:cNvSpPr>
          <p:nvPr/>
        </p:nvSpPr>
        <p:spPr bwMode="auto">
          <a:xfrm>
            <a:off x="3505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6</a:t>
            </a:r>
          </a:p>
        </p:txBody>
      </p:sp>
      <p:sp>
        <p:nvSpPr>
          <p:cNvPr id="6248" name="Rectangle 104"/>
          <p:cNvSpPr>
            <a:spLocks noChangeArrowheads="1"/>
          </p:cNvSpPr>
          <p:nvPr/>
        </p:nvSpPr>
        <p:spPr bwMode="auto">
          <a:xfrm>
            <a:off x="4114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7</a:t>
            </a:r>
          </a:p>
        </p:txBody>
      </p:sp>
      <p:sp>
        <p:nvSpPr>
          <p:cNvPr id="6249" name="Rectangle 105"/>
          <p:cNvSpPr>
            <a:spLocks noChangeArrowheads="1"/>
          </p:cNvSpPr>
          <p:nvPr/>
        </p:nvSpPr>
        <p:spPr bwMode="auto">
          <a:xfrm>
            <a:off x="3505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</a:t>
            </a:r>
          </a:p>
        </p:txBody>
      </p:sp>
      <p:sp>
        <p:nvSpPr>
          <p:cNvPr id="6250" name="Rectangle 106"/>
          <p:cNvSpPr>
            <a:spLocks noChangeArrowheads="1"/>
          </p:cNvSpPr>
          <p:nvPr/>
        </p:nvSpPr>
        <p:spPr bwMode="auto">
          <a:xfrm>
            <a:off x="1676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iii</a:t>
            </a:r>
          </a:p>
        </p:txBody>
      </p:sp>
      <p:sp>
        <p:nvSpPr>
          <p:cNvPr id="6251" name="Rectangle 107"/>
          <p:cNvSpPr>
            <a:spLocks noChangeArrowheads="1"/>
          </p:cNvSpPr>
          <p:nvPr/>
        </p:nvSpPr>
        <p:spPr bwMode="auto">
          <a:xfrm>
            <a:off x="1676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3</a:t>
            </a:r>
          </a:p>
        </p:txBody>
      </p:sp>
      <p:sp>
        <p:nvSpPr>
          <p:cNvPr id="6252" name="Rectangle 108"/>
          <p:cNvSpPr>
            <a:spLocks noChangeArrowheads="1"/>
          </p:cNvSpPr>
          <p:nvPr/>
        </p:nvSpPr>
        <p:spPr bwMode="auto">
          <a:xfrm>
            <a:off x="2286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4</a:t>
            </a:r>
          </a:p>
        </p:txBody>
      </p:sp>
      <p:sp>
        <p:nvSpPr>
          <p:cNvPr id="6253" name="Rectangle 109"/>
          <p:cNvSpPr>
            <a:spLocks noChangeArrowheads="1"/>
          </p:cNvSpPr>
          <p:nvPr/>
        </p:nvSpPr>
        <p:spPr bwMode="auto">
          <a:xfrm>
            <a:off x="28956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5</a:t>
            </a:r>
          </a:p>
        </p:txBody>
      </p:sp>
      <p:sp>
        <p:nvSpPr>
          <p:cNvPr id="6254" name="Rectangle 110"/>
          <p:cNvSpPr>
            <a:spLocks noChangeArrowheads="1"/>
          </p:cNvSpPr>
          <p:nvPr/>
        </p:nvSpPr>
        <p:spPr bwMode="auto">
          <a:xfrm>
            <a:off x="10668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ii</a:t>
            </a:r>
          </a:p>
        </p:txBody>
      </p:sp>
      <p:sp>
        <p:nvSpPr>
          <p:cNvPr id="6255" name="Rectangle 111"/>
          <p:cNvSpPr>
            <a:spLocks noChangeArrowheads="1"/>
          </p:cNvSpPr>
          <p:nvPr/>
        </p:nvSpPr>
        <p:spPr bwMode="auto">
          <a:xfrm>
            <a:off x="1066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</a:t>
            </a:r>
          </a:p>
        </p:txBody>
      </p:sp>
      <p:sp>
        <p:nvSpPr>
          <p:cNvPr id="6256" name="Rectangle 112"/>
          <p:cNvSpPr>
            <a:spLocks noChangeArrowheads="1"/>
          </p:cNvSpPr>
          <p:nvPr/>
        </p:nvSpPr>
        <p:spPr bwMode="auto">
          <a:xfrm>
            <a:off x="457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5300" y="545068"/>
            <a:ext cx="826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/>
              <a:t>2. Với các chữ số La Mã trên, ta có một vài số như sau: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5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8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1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4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7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0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47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0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3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6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9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2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9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3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6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0" dur="500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2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9" grpId="0" animBg="1"/>
      <p:bldP spid="6229" grpId="1" animBg="1"/>
      <p:bldP spid="6230" grpId="0" animBg="1"/>
      <p:bldP spid="6230" grpId="1" animBg="1"/>
      <p:bldP spid="6230" grpId="2" animBg="1"/>
      <p:bldP spid="6231" grpId="0" animBg="1"/>
      <p:bldP spid="6231" grpId="1" animBg="1"/>
      <p:bldP spid="6231" grpId="2" animBg="1"/>
      <p:bldP spid="6232" grpId="0" animBg="1"/>
      <p:bldP spid="6232" grpId="1" animBg="1"/>
      <p:bldP spid="6232" grpId="2" animBg="1"/>
      <p:bldP spid="6233" grpId="0" animBg="1"/>
      <p:bldP spid="6233" grpId="1" animBg="1"/>
      <p:bldP spid="6234" grpId="0" animBg="1"/>
      <p:bldP spid="6234" grpId="1" animBg="1"/>
      <p:bldP spid="6234" grpId="2" animBg="1"/>
      <p:bldP spid="6235" grpId="0" animBg="1"/>
      <p:bldP spid="6235" grpId="1" animBg="1"/>
      <p:bldP spid="6235" grpId="2" animBg="1"/>
      <p:bldP spid="6236" grpId="0" animBg="1"/>
      <p:bldP spid="6236" grpId="1" animBg="1"/>
      <p:bldP spid="6236" grpId="2" animBg="1"/>
      <p:bldP spid="6237" grpId="0" animBg="1"/>
      <p:bldP spid="6237" grpId="1" animBg="1"/>
      <p:bldP spid="6237" grpId="2" animBg="1"/>
      <p:bldP spid="6238" grpId="0" animBg="1"/>
      <p:bldP spid="6238" grpId="1" animBg="1"/>
      <p:bldP spid="6238" grpId="2" animBg="1"/>
      <p:bldP spid="6239" grpId="0" animBg="1"/>
      <p:bldP spid="6239" grpId="1" animBg="1"/>
      <p:bldP spid="6239" grpId="2" animBg="1"/>
      <p:bldP spid="6240" grpId="0" animBg="1"/>
      <p:bldP spid="6240" grpId="1" animBg="1"/>
      <p:bldP spid="6241" grpId="0" animBg="1"/>
      <p:bldP spid="6241" grpId="1" animBg="1"/>
      <p:bldP spid="6241" grpId="2" animBg="1"/>
      <p:bldP spid="6242" grpId="0" animBg="1"/>
      <p:bldP spid="6242" grpId="1" animBg="1"/>
      <p:bldP spid="6242" grpId="2" animBg="1"/>
      <p:bldP spid="6243" grpId="0" animBg="1"/>
      <p:bldP spid="6243" grpId="1" animBg="1"/>
      <p:bldP spid="6243" grpId="2" animBg="1"/>
      <p:bldP spid="6244" grpId="0" animBg="1"/>
      <p:bldP spid="6244" grpId="1" animBg="1"/>
      <p:bldP spid="6244" grpId="2" animBg="1"/>
      <p:bldP spid="6245" grpId="0" animBg="1"/>
      <p:bldP spid="6245" grpId="1" animBg="1"/>
      <p:bldP spid="6245" grpId="2" animBg="1"/>
      <p:bldP spid="6246" grpId="0" animBg="1"/>
      <p:bldP spid="6246" grpId="1" animBg="1"/>
      <p:bldP spid="6247" grpId="0" animBg="1"/>
      <p:bldP spid="6247" grpId="1" animBg="1"/>
      <p:bldP spid="6247" grpId="2" animBg="1"/>
      <p:bldP spid="6248" grpId="0" animBg="1"/>
      <p:bldP spid="6248" grpId="1" animBg="1"/>
      <p:bldP spid="6248" grpId="2" animBg="1"/>
      <p:bldP spid="6249" grpId="0" animBg="1"/>
      <p:bldP spid="6249" grpId="1" animBg="1"/>
      <p:bldP spid="6249" grpId="2" animBg="1"/>
      <p:bldP spid="6250" grpId="0" animBg="1"/>
      <p:bldP spid="6250" grpId="1" animBg="1"/>
      <p:bldP spid="6250" grpId="2" animBg="1"/>
      <p:bldP spid="6251" grpId="0" animBg="1"/>
      <p:bldP spid="6251" grpId="1" animBg="1"/>
      <p:bldP spid="6251" grpId="2" animBg="1"/>
      <p:bldP spid="6252" grpId="0" animBg="1"/>
      <p:bldP spid="6252" grpId="1" animBg="1"/>
      <p:bldP spid="6252" grpId="2" animBg="1"/>
      <p:bldP spid="6253" grpId="0" animBg="1"/>
      <p:bldP spid="6253" grpId="1" animBg="1"/>
      <p:bldP spid="6254" grpId="0" animBg="1"/>
      <p:bldP spid="6254" grpId="1" animBg="1"/>
      <p:bldP spid="6254" grpId="2" animBg="1"/>
      <p:bldP spid="6255" grpId="0" animBg="1"/>
      <p:bldP spid="6255" grpId="1" animBg="1"/>
      <p:bldP spid="6255" grpId="2" animBg="1"/>
      <p:bldP spid="6256" grpId="0" animBg="1"/>
      <p:bldP spid="625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228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u="sng">
                <a:latin typeface=".VnTime" pitchFamily="34" charset="0"/>
              </a:rPr>
              <a:t>Bµi 1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:§äc c¸c sè viÕt b»ng ch÷ sè La M· sau ®©y:</a:t>
            </a: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914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8382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6600">
              <a:alpha val="43921"/>
            </a:srgbClr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22098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Iv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2057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IIi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352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34290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46482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viiI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5638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</a:t>
            </a: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6705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xiI</a:t>
            </a: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7848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</a:t>
            </a: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45720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</a:t>
            </a: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56388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 Ix</a:t>
            </a: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6781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</a:t>
            </a:r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>
            <a:off x="7924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52400" y="228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u="sng">
                <a:latin typeface=".VnTime" pitchFamily="34" charset="0"/>
              </a:rPr>
              <a:t>Bµi 1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:§äc c¸c sè viÕt b»ng ch÷ sè La M· sau ®©y:</a:t>
            </a:r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914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</a:t>
            </a:r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8382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6600">
              <a:alpha val="43921"/>
            </a:srgbClr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</a:t>
            </a: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22098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Iv</a:t>
            </a:r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>
            <a:off x="2057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IIi</a:t>
            </a:r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3352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</a:t>
            </a:r>
          </a:p>
        </p:txBody>
      </p:sp>
      <p:sp>
        <p:nvSpPr>
          <p:cNvPr id="7203" name="AutoShape 35"/>
          <p:cNvSpPr>
            <a:spLocks noChangeArrowheads="1"/>
          </p:cNvSpPr>
          <p:nvPr/>
        </p:nvSpPr>
        <p:spPr bwMode="auto">
          <a:xfrm>
            <a:off x="34290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</a:t>
            </a:r>
          </a:p>
        </p:txBody>
      </p:sp>
      <p:sp>
        <p:nvSpPr>
          <p:cNvPr id="7204" name="AutoShape 36"/>
          <p:cNvSpPr>
            <a:spLocks noChangeArrowheads="1"/>
          </p:cNvSpPr>
          <p:nvPr/>
        </p:nvSpPr>
        <p:spPr bwMode="auto">
          <a:xfrm>
            <a:off x="46482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viiI</a:t>
            </a:r>
          </a:p>
        </p:txBody>
      </p:sp>
      <p:sp>
        <p:nvSpPr>
          <p:cNvPr id="7205" name="AutoShape 37"/>
          <p:cNvSpPr>
            <a:spLocks noChangeArrowheads="1"/>
          </p:cNvSpPr>
          <p:nvPr/>
        </p:nvSpPr>
        <p:spPr bwMode="auto">
          <a:xfrm>
            <a:off x="5638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</a:t>
            </a:r>
          </a:p>
        </p:txBody>
      </p:sp>
      <p:sp>
        <p:nvSpPr>
          <p:cNvPr id="7206" name="AutoShape 38"/>
          <p:cNvSpPr>
            <a:spLocks noChangeArrowheads="1"/>
          </p:cNvSpPr>
          <p:nvPr/>
        </p:nvSpPr>
        <p:spPr bwMode="auto">
          <a:xfrm>
            <a:off x="6705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xiI</a:t>
            </a: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7848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</a:t>
            </a:r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45720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</a:t>
            </a: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>
            <a:off x="56388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 Ix</a:t>
            </a: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6781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</a:t>
            </a:r>
          </a:p>
        </p:txBody>
      </p:sp>
      <p:sp>
        <p:nvSpPr>
          <p:cNvPr id="7211" name="AutoShape 43"/>
          <p:cNvSpPr>
            <a:spLocks noChangeArrowheads="1"/>
          </p:cNvSpPr>
          <p:nvPr/>
        </p:nvSpPr>
        <p:spPr bwMode="auto">
          <a:xfrm>
            <a:off x="7924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" grpId="0" animBg="1"/>
      <p:bldP spid="7188" grpId="1" animBg="1"/>
      <p:bldP spid="7190" grpId="0" animBg="1"/>
      <p:bldP spid="7190" grpId="1" animBg="1"/>
      <p:bldP spid="7195" grpId="0" animBg="1"/>
      <p:bldP spid="7195" grpId="1" animBg="1"/>
      <p:bldP spid="7201" grpId="0" animBg="1"/>
      <p:bldP spid="7201" grpId="1" animBg="1"/>
      <p:bldP spid="7202" grpId="0" animBg="1"/>
      <p:bldP spid="7202" grpId="1" animBg="1"/>
      <p:bldP spid="7203" grpId="0" animBg="1"/>
      <p:bldP spid="7203" grpId="1" animBg="1"/>
      <p:bldP spid="7204" grpId="0" animBg="1"/>
      <p:bldP spid="7204" grpId="1" animBg="1"/>
      <p:bldP spid="7205" grpId="0" animBg="1"/>
      <p:bldP spid="7205" grpId="1" animBg="1"/>
      <p:bldP spid="7206" grpId="0" animBg="1"/>
      <p:bldP spid="7206" grpId="1" animBg="1"/>
      <p:bldP spid="7207" grpId="0" animBg="1"/>
      <p:bldP spid="7207" grpId="1" animBg="1"/>
      <p:bldP spid="7208" grpId="0" animBg="1"/>
      <p:bldP spid="7208" grpId="1" animBg="1"/>
      <p:bldP spid="7209" grpId="0" animBg="1"/>
      <p:bldP spid="7209" grpId="1" animBg="1"/>
      <p:bldP spid="7210" grpId="0" animBg="1"/>
      <p:bldP spid="7210" grpId="1" animBg="1"/>
      <p:bldP spid="7211" grpId="0" animBg="1"/>
      <p:bldP spid="72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762000" y="2133600"/>
            <a:ext cx="1905000" cy="1905000"/>
            <a:chOff x="336" y="336"/>
            <a:chExt cx="1200" cy="1200"/>
          </a:xfrm>
        </p:grpSpPr>
        <p:sp>
          <p:nvSpPr>
            <p:cNvPr id="6210" name="Oval 3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Oval 4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1430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8382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10668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8382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7620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15240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19812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55" name="Text Box 13"/>
          <p:cNvSpPr txBox="1">
            <a:spLocks noChangeArrowheads="1"/>
          </p:cNvSpPr>
          <p:nvPr/>
        </p:nvSpPr>
        <p:spPr bwMode="auto">
          <a:xfrm>
            <a:off x="22098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56" name="Text Box 14"/>
          <p:cNvSpPr txBox="1">
            <a:spLocks noChangeArrowheads="1"/>
          </p:cNvSpPr>
          <p:nvPr/>
        </p:nvSpPr>
        <p:spPr bwMode="auto">
          <a:xfrm>
            <a:off x="22860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2098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58" name="Text Box 16"/>
          <p:cNvSpPr txBox="1">
            <a:spLocks noChangeArrowheads="1"/>
          </p:cNvSpPr>
          <p:nvPr/>
        </p:nvSpPr>
        <p:spPr bwMode="auto">
          <a:xfrm>
            <a:off x="19050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6159" name="Line 17"/>
          <p:cNvSpPr>
            <a:spLocks noChangeShapeType="1"/>
          </p:cNvSpPr>
          <p:nvPr/>
        </p:nvSpPr>
        <p:spPr bwMode="auto">
          <a:xfrm rot="-5411360">
            <a:off x="1446213" y="3276600"/>
            <a:ext cx="611188" cy="1587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Text Box 18"/>
          <p:cNvSpPr txBox="1">
            <a:spLocks noChangeArrowheads="1"/>
          </p:cNvSpPr>
          <p:nvPr/>
        </p:nvSpPr>
        <p:spPr bwMode="auto">
          <a:xfrm>
            <a:off x="990600" y="685800"/>
            <a:ext cx="51816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u="sng">
                <a:latin typeface=".VnTime" pitchFamily="34" charset="0"/>
              </a:rPr>
              <a:t>Bµi 2</a:t>
            </a:r>
            <a:r>
              <a:rPr lang="en-US" sz="3000">
                <a:latin typeface=".VnTime" pitchFamily="34" charset="0"/>
              </a:rPr>
              <a:t>: </a:t>
            </a:r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§ång hå chØ mÊy giê ?</a:t>
            </a:r>
          </a:p>
          <a:p>
            <a:pPr>
              <a:spcBef>
                <a:spcPct val="50000"/>
              </a:spcBef>
            </a:pPr>
            <a:endParaRPr lang="en-US" sz="300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6161" name="Group 20"/>
          <p:cNvGrpSpPr>
            <a:grpSpLocks/>
          </p:cNvGrpSpPr>
          <p:nvPr/>
        </p:nvGrpSpPr>
        <p:grpSpPr bwMode="auto">
          <a:xfrm>
            <a:off x="1676400" y="2471738"/>
            <a:ext cx="152400" cy="652462"/>
            <a:chOff x="3888" y="576"/>
            <a:chExt cx="96" cy="432"/>
          </a:xfrm>
        </p:grpSpPr>
        <p:sp>
          <p:nvSpPr>
            <p:cNvPr id="6208" name="Line 21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Oval 22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62" name="Group 23"/>
          <p:cNvGrpSpPr>
            <a:grpSpLocks/>
          </p:cNvGrpSpPr>
          <p:nvPr/>
        </p:nvGrpSpPr>
        <p:grpSpPr bwMode="auto">
          <a:xfrm>
            <a:off x="3505200" y="2133600"/>
            <a:ext cx="1905000" cy="1905000"/>
            <a:chOff x="336" y="336"/>
            <a:chExt cx="1200" cy="1200"/>
          </a:xfrm>
        </p:grpSpPr>
        <p:sp>
          <p:nvSpPr>
            <p:cNvPr id="6206" name="Oval 24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Oval 25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3" name="Text Box 26"/>
          <p:cNvSpPr txBox="1">
            <a:spLocks noChangeArrowheads="1"/>
          </p:cNvSpPr>
          <p:nvPr/>
        </p:nvSpPr>
        <p:spPr bwMode="auto">
          <a:xfrm>
            <a:off x="42672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38862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65" name="Text Box 28"/>
          <p:cNvSpPr txBox="1">
            <a:spLocks noChangeArrowheads="1"/>
          </p:cNvSpPr>
          <p:nvPr/>
        </p:nvSpPr>
        <p:spPr bwMode="auto">
          <a:xfrm>
            <a:off x="35814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38100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67" name="Text Box 30"/>
          <p:cNvSpPr txBox="1">
            <a:spLocks noChangeArrowheads="1"/>
          </p:cNvSpPr>
          <p:nvPr/>
        </p:nvSpPr>
        <p:spPr bwMode="auto">
          <a:xfrm>
            <a:off x="35814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68" name="Text Box 31"/>
          <p:cNvSpPr txBox="1">
            <a:spLocks noChangeArrowheads="1"/>
          </p:cNvSpPr>
          <p:nvPr/>
        </p:nvSpPr>
        <p:spPr bwMode="auto">
          <a:xfrm>
            <a:off x="35052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69" name="Text Box 32"/>
          <p:cNvSpPr txBox="1">
            <a:spLocks noChangeArrowheads="1"/>
          </p:cNvSpPr>
          <p:nvPr/>
        </p:nvSpPr>
        <p:spPr bwMode="auto">
          <a:xfrm>
            <a:off x="42672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70" name="Text Box 33"/>
          <p:cNvSpPr txBox="1">
            <a:spLocks noChangeArrowheads="1"/>
          </p:cNvSpPr>
          <p:nvPr/>
        </p:nvSpPr>
        <p:spPr bwMode="auto">
          <a:xfrm>
            <a:off x="47244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71" name="Text Box 34"/>
          <p:cNvSpPr txBox="1">
            <a:spLocks noChangeArrowheads="1"/>
          </p:cNvSpPr>
          <p:nvPr/>
        </p:nvSpPr>
        <p:spPr bwMode="auto">
          <a:xfrm>
            <a:off x="49530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72" name="Text Box 35"/>
          <p:cNvSpPr txBox="1">
            <a:spLocks noChangeArrowheads="1"/>
          </p:cNvSpPr>
          <p:nvPr/>
        </p:nvSpPr>
        <p:spPr bwMode="auto">
          <a:xfrm>
            <a:off x="50292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73" name="Text Box 36"/>
          <p:cNvSpPr txBox="1">
            <a:spLocks noChangeArrowheads="1"/>
          </p:cNvSpPr>
          <p:nvPr/>
        </p:nvSpPr>
        <p:spPr bwMode="auto">
          <a:xfrm>
            <a:off x="49530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74" name="Text Box 37"/>
          <p:cNvSpPr txBox="1">
            <a:spLocks noChangeArrowheads="1"/>
          </p:cNvSpPr>
          <p:nvPr/>
        </p:nvSpPr>
        <p:spPr bwMode="auto">
          <a:xfrm>
            <a:off x="46482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6175" name="Group 38"/>
          <p:cNvGrpSpPr>
            <a:grpSpLocks/>
          </p:cNvGrpSpPr>
          <p:nvPr/>
        </p:nvGrpSpPr>
        <p:grpSpPr bwMode="auto">
          <a:xfrm>
            <a:off x="4419600" y="2438400"/>
            <a:ext cx="160338" cy="685800"/>
            <a:chOff x="3888" y="576"/>
            <a:chExt cx="96" cy="432"/>
          </a:xfrm>
        </p:grpSpPr>
        <p:sp>
          <p:nvSpPr>
            <p:cNvPr id="6204" name="Line 39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Oval 40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76" name="Group 41"/>
          <p:cNvGrpSpPr>
            <a:grpSpLocks/>
          </p:cNvGrpSpPr>
          <p:nvPr/>
        </p:nvGrpSpPr>
        <p:grpSpPr bwMode="auto">
          <a:xfrm>
            <a:off x="6400800" y="2133600"/>
            <a:ext cx="1905000" cy="1905000"/>
            <a:chOff x="336" y="336"/>
            <a:chExt cx="1200" cy="1200"/>
          </a:xfrm>
        </p:grpSpPr>
        <p:sp>
          <p:nvSpPr>
            <p:cNvPr id="6202" name="Oval 42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Oval 43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7" name="Text Box 44"/>
          <p:cNvSpPr txBox="1">
            <a:spLocks noChangeArrowheads="1"/>
          </p:cNvSpPr>
          <p:nvPr/>
        </p:nvSpPr>
        <p:spPr bwMode="auto">
          <a:xfrm>
            <a:off x="71628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78" name="Text Box 45"/>
          <p:cNvSpPr txBox="1">
            <a:spLocks noChangeArrowheads="1"/>
          </p:cNvSpPr>
          <p:nvPr/>
        </p:nvSpPr>
        <p:spPr bwMode="auto">
          <a:xfrm>
            <a:off x="67818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79" name="Text Box 46"/>
          <p:cNvSpPr txBox="1">
            <a:spLocks noChangeArrowheads="1"/>
          </p:cNvSpPr>
          <p:nvPr/>
        </p:nvSpPr>
        <p:spPr bwMode="auto">
          <a:xfrm>
            <a:off x="64770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80" name="Text Box 47"/>
          <p:cNvSpPr txBox="1">
            <a:spLocks noChangeArrowheads="1"/>
          </p:cNvSpPr>
          <p:nvPr/>
        </p:nvSpPr>
        <p:spPr bwMode="auto">
          <a:xfrm>
            <a:off x="67056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81" name="Text Box 48"/>
          <p:cNvSpPr txBox="1">
            <a:spLocks noChangeArrowheads="1"/>
          </p:cNvSpPr>
          <p:nvPr/>
        </p:nvSpPr>
        <p:spPr bwMode="auto">
          <a:xfrm>
            <a:off x="64770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82" name="Text Box 49"/>
          <p:cNvSpPr txBox="1">
            <a:spLocks noChangeArrowheads="1"/>
          </p:cNvSpPr>
          <p:nvPr/>
        </p:nvSpPr>
        <p:spPr bwMode="auto">
          <a:xfrm>
            <a:off x="64008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83" name="Text Box 50"/>
          <p:cNvSpPr txBox="1">
            <a:spLocks noChangeArrowheads="1"/>
          </p:cNvSpPr>
          <p:nvPr/>
        </p:nvSpPr>
        <p:spPr bwMode="auto">
          <a:xfrm>
            <a:off x="71628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84" name="Text Box 51"/>
          <p:cNvSpPr txBox="1">
            <a:spLocks noChangeArrowheads="1"/>
          </p:cNvSpPr>
          <p:nvPr/>
        </p:nvSpPr>
        <p:spPr bwMode="auto">
          <a:xfrm>
            <a:off x="76200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85" name="Text Box 52"/>
          <p:cNvSpPr txBox="1">
            <a:spLocks noChangeArrowheads="1"/>
          </p:cNvSpPr>
          <p:nvPr/>
        </p:nvSpPr>
        <p:spPr bwMode="auto">
          <a:xfrm>
            <a:off x="78486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86" name="Text Box 53"/>
          <p:cNvSpPr txBox="1">
            <a:spLocks noChangeArrowheads="1"/>
          </p:cNvSpPr>
          <p:nvPr/>
        </p:nvSpPr>
        <p:spPr bwMode="auto">
          <a:xfrm>
            <a:off x="79248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87" name="Text Box 54"/>
          <p:cNvSpPr txBox="1">
            <a:spLocks noChangeArrowheads="1"/>
          </p:cNvSpPr>
          <p:nvPr/>
        </p:nvSpPr>
        <p:spPr bwMode="auto">
          <a:xfrm>
            <a:off x="78486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88" name="Text Box 55"/>
          <p:cNvSpPr txBox="1">
            <a:spLocks noChangeArrowheads="1"/>
          </p:cNvSpPr>
          <p:nvPr/>
        </p:nvSpPr>
        <p:spPr bwMode="auto">
          <a:xfrm>
            <a:off x="75438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6189" name="Group 56"/>
          <p:cNvGrpSpPr>
            <a:grpSpLocks/>
          </p:cNvGrpSpPr>
          <p:nvPr/>
        </p:nvGrpSpPr>
        <p:grpSpPr bwMode="auto">
          <a:xfrm>
            <a:off x="4419600" y="2590800"/>
            <a:ext cx="152400" cy="525463"/>
            <a:chOff x="3024" y="1008"/>
            <a:chExt cx="96" cy="331"/>
          </a:xfrm>
        </p:grpSpPr>
        <p:sp>
          <p:nvSpPr>
            <p:cNvPr id="6200" name="Line 57"/>
            <p:cNvSpPr>
              <a:spLocks noChangeShapeType="1"/>
            </p:cNvSpPr>
            <p:nvPr/>
          </p:nvSpPr>
          <p:spPr bwMode="auto">
            <a:xfrm rot="-5411360">
              <a:off x="2927" y="1153"/>
              <a:ext cx="290" cy="0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Oval 58"/>
            <p:cNvSpPr>
              <a:spLocks noChangeArrowheads="1"/>
            </p:cNvSpPr>
            <p:nvPr/>
          </p:nvSpPr>
          <p:spPr bwMode="auto">
            <a:xfrm>
              <a:off x="3024" y="1248"/>
              <a:ext cx="96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90" name="Line 59"/>
          <p:cNvSpPr>
            <a:spLocks noChangeShapeType="1"/>
          </p:cNvSpPr>
          <p:nvPr/>
        </p:nvSpPr>
        <p:spPr bwMode="auto">
          <a:xfrm rot="-5411360">
            <a:off x="7656512" y="2859088"/>
            <a:ext cx="3175" cy="3810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191" name="Group 60"/>
          <p:cNvGrpSpPr>
            <a:grpSpLocks/>
          </p:cNvGrpSpPr>
          <p:nvPr/>
        </p:nvGrpSpPr>
        <p:grpSpPr bwMode="auto">
          <a:xfrm>
            <a:off x="7315200" y="2438400"/>
            <a:ext cx="152400" cy="652463"/>
            <a:chOff x="3888" y="576"/>
            <a:chExt cx="96" cy="432"/>
          </a:xfrm>
        </p:grpSpPr>
        <p:sp>
          <p:nvSpPr>
            <p:cNvPr id="6198" name="Line 61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Oval 62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92" name="Text Box 63"/>
          <p:cNvSpPr txBox="1">
            <a:spLocks noChangeArrowheads="1"/>
          </p:cNvSpPr>
          <p:nvPr/>
        </p:nvSpPr>
        <p:spPr bwMode="auto">
          <a:xfrm>
            <a:off x="14478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6193" name="Text Box 64"/>
          <p:cNvSpPr txBox="1">
            <a:spLocks noChangeArrowheads="1"/>
          </p:cNvSpPr>
          <p:nvPr/>
        </p:nvSpPr>
        <p:spPr bwMode="auto">
          <a:xfrm>
            <a:off x="42672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b</a:t>
            </a:r>
          </a:p>
        </p:txBody>
      </p:sp>
      <p:sp>
        <p:nvSpPr>
          <p:cNvPr id="6194" name="Text Box 65"/>
          <p:cNvSpPr txBox="1">
            <a:spLocks noChangeArrowheads="1"/>
          </p:cNvSpPr>
          <p:nvPr/>
        </p:nvSpPr>
        <p:spPr bwMode="auto">
          <a:xfrm>
            <a:off x="71628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c</a:t>
            </a:r>
          </a:p>
        </p:txBody>
      </p:sp>
      <p:sp>
        <p:nvSpPr>
          <p:cNvPr id="18504" name="Rectangle 72"/>
          <p:cNvSpPr>
            <a:spLocks noChangeArrowheads="1"/>
          </p:cNvSpPr>
          <p:nvPr/>
        </p:nvSpPr>
        <p:spPr bwMode="auto">
          <a:xfrm>
            <a:off x="1524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A chØ 6 giê</a:t>
            </a:r>
            <a:r>
              <a:rPr lang="en-US" sz="2200">
                <a:solidFill>
                  <a:srgbClr val="0000FF"/>
                </a:solidFill>
                <a:latin typeface=".VnTime" pitchFamily="34" charset="0"/>
              </a:rPr>
              <a:t> .</a:t>
            </a:r>
          </a:p>
        </p:txBody>
      </p:sp>
      <p:sp>
        <p:nvSpPr>
          <p:cNvPr id="18505" name="Rectangle 73"/>
          <p:cNvSpPr>
            <a:spLocks noChangeArrowheads="1"/>
          </p:cNvSpPr>
          <p:nvPr/>
        </p:nvSpPr>
        <p:spPr bwMode="auto">
          <a:xfrm>
            <a:off x="31242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B chØ 12 giê.</a:t>
            </a:r>
          </a:p>
        </p:txBody>
      </p:sp>
      <p:sp>
        <p:nvSpPr>
          <p:cNvPr id="18506" name="Rectangle 74"/>
          <p:cNvSpPr>
            <a:spLocks noChangeArrowheads="1"/>
          </p:cNvSpPr>
          <p:nvPr/>
        </p:nvSpPr>
        <p:spPr bwMode="auto">
          <a:xfrm>
            <a:off x="62484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C chØ 3 giê.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4" grpId="0"/>
      <p:bldP spid="18505" grpId="0"/>
      <p:bldP spid="185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81000" y="381000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3200" u="sng">
                <a:latin typeface=".VnTime" pitchFamily="34" charset="0"/>
              </a:rPr>
              <a:t>Bµi 3</a:t>
            </a:r>
            <a:r>
              <a:rPr lang="en-US" sz="2800">
                <a:latin typeface=".VnTime" pitchFamily="34" charset="0"/>
              </a:rPr>
              <a:t> : 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H·y viÕt c¸c sè II, VI, V, VII, IV,IX, XI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  <a:latin typeface=".VnTime" pitchFamily="34" charset="0"/>
              </a:rPr>
              <a:t>a.Theo thø tù tõ lín ®Õn bÐ: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  <a:latin typeface=".VnTime" pitchFamily="34" charset="0"/>
              </a:rPr>
              <a:t>b.Theo thø tù tõ bÐ ®Õn lín :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953000" y="1905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Ii, iv, v, vi, vii, Ix, xi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029200" y="23622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Xi, Ix, vii ,vi , v, iv,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990600"/>
            <a:ext cx="8153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C¸c sè tõ 1 ®Õn 12 b»ng ch÷ sè La M· lµ:</a:t>
            </a:r>
          </a:p>
          <a:p>
            <a:pPr algn="ctr"/>
            <a:endParaRPr lang="en-US" sz="3000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I , II , III , IV , V , VI , VII , VIII, I X , X , XI , XII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10668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Bµi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485</Words>
  <Application>Microsoft Office PowerPoint</Application>
  <PresentationFormat>On-screen Show (4:3)</PresentationFormat>
  <Paragraphs>147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SimSun</vt:lpstr>
      <vt:lpstr>.VnTime</vt:lpstr>
      <vt:lpstr>.VnTimeH</vt:lpstr>
      <vt:lpstr>Arial</vt:lpstr>
      <vt:lpstr>Calibri</vt:lpstr>
      <vt:lpstr>Times New Roman</vt:lpstr>
      <vt:lpstr>字魂67号-勾玉行书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C¸ch ch¬i .  - Cã 2 ®éi ch¬i , mçi ®éi 4 b¹n . - C¸c b¹n trong mçi ®éi nèi tiÕp nhau viÕt ®óng 3 sè  liªn tiÕp tõ 1 ®Õn 12 b»ng ch÷ sè La M·. - §éi nµo viÕt  ®óng vµ  xong tr­íc th× ®éi ®ã chiÕn th¾ng .</vt:lpstr>
      <vt:lpstr>PowerPoint Presentation</vt:lpstr>
      <vt:lpstr>PowerPoint Presentation</vt:lpstr>
    </vt:vector>
  </TitlesOfParts>
  <Company>01684.455.933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hien</dc:creator>
  <cp:lastModifiedBy>THU PHUONG</cp:lastModifiedBy>
  <cp:revision>22</cp:revision>
  <dcterms:created xsi:type="dcterms:W3CDTF">2009-02-21T02:47:06Z</dcterms:created>
  <dcterms:modified xsi:type="dcterms:W3CDTF">2022-02-27T15:01:15Z</dcterms:modified>
</cp:coreProperties>
</file>