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57" r:id="rId2"/>
    <p:sldId id="26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00"/>
    <a:srgbClr val="993300"/>
    <a:srgbClr val="99FFCC"/>
    <a:srgbClr val="FF33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8" autoAdjust="0"/>
    <p:restoredTop sz="94660"/>
  </p:normalViewPr>
  <p:slideViewPr>
    <p:cSldViewPr>
      <p:cViewPr varScale="1">
        <p:scale>
          <a:sx n="85" d="100"/>
          <a:sy n="85" d="100"/>
        </p:scale>
        <p:origin x="15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E9A2-A833-486C-8E29-C51B1AAF7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9BC358-A096-409D-8714-7B499FE09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B7C5A-C3A5-444D-9340-05DDC8362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D4EC8-6239-4EE1-9C56-E6818E55B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90373-1BFF-498D-A72F-055AFC5CB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AFC96-D513-4835-8D33-FD101F5231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2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587E-A0CC-408A-BAF8-68C323946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9C2BD7-5AE4-43E0-93BC-0E603829F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438D0-9287-49FC-A050-9BC18311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B7093-408E-4623-9B02-1DFFE4603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2CEFA-3094-4CEF-A4A4-18F7393BF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E705-A246-42D4-907F-81BC05C5AF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17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226D86-043E-4D92-8A1E-8C16CFED32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E65DCF-D886-4E34-BFB1-8D752AA8DD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CFFDF-384C-45B6-86A5-E185D61E3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67A32-73C2-41C0-A6B9-F6B57FED6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65F5D-48EF-4D01-BBE4-1080D890A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7983-EFCD-40A2-A2F7-F355AA37BD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64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770A0-9D9B-4E9E-B5C3-51DE468143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3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6C3B6-B875-444B-8857-5B70300C0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B684-C580-41B3-B429-D63BFD2D8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5CC6A-3B98-49E2-AECF-C4D3DA339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688F6-AE3B-43E1-A57F-0B76DF0C6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59AA-294E-4DDE-B4CD-A1651CCD5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9EF2-6510-4223-BECD-A83E7D43AD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7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0D7FD-426A-4993-ACE8-A83551CF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ACA497-82BC-4D34-98B2-553B80784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F69CD-5FFA-484B-AA9E-F72B0033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6D8D8-5557-4823-89BD-7823DE2E5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BCA41-2EF4-401D-8637-52F3A28BF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739FF-6E66-44A6-AEAE-5C40BFD53E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9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892C6-2715-48FA-80BB-E9E0335DC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AD0AD-1A08-4873-943C-6C50EE6E0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B4EDA1-5505-4F13-87A5-211CB1A2F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EDE14-4B92-4128-8875-2762EB32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E564C3-5F40-48E6-8586-43E03EEC2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AD7C6-37AC-46C1-AB6F-D1BFDA5F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B7D29-D6F4-4589-916C-25CAF43C2D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6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902-DB85-4B27-BE15-C4C693E41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46276F-9B10-45A8-82A0-76D369B44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330BB-B4CB-4B41-BDB1-7914A4265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BB7B6D-0418-4A7A-B4FE-24388687EB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82FDBA-BD76-43B4-A0BE-C2D8A830B1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5388E6-E37E-4B3F-9A0C-4CA6417AF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A57E8A-CBEE-4186-AA03-92702A97E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124BE9-0E81-4DAB-9BCC-8ECB2D71D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772AE-6F94-4A38-AC77-25D214C8BF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C46F9-4D46-42DB-AAEF-97BDBAEAC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9F4AF0-92DD-4E8F-8FED-D33305CD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3DCCA-2CFA-4CEC-AAAC-4EBA915D3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3DC70D-1B71-4726-8CFF-9BA29AAF1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5612-A180-4B99-B40B-0B7AAF76D7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0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92A040-BE79-4714-9B23-4F99760A1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6B7156-8F06-4202-889C-4FED1B4AB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4E9A7-9BA8-423F-B413-C7C51CA1B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53A00-1AC3-4569-AF31-AB1B21080B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B7FD9-BE96-438F-89D8-51ED144C0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02B69-7275-4E8F-BF3B-8F7C99739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55C74-3C9C-4040-8F7C-B8C177DAB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60A6F-8EBE-47A3-A8A3-0FC9A2B93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81192E-AE38-4634-B046-EBC78695F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EFC68-5D67-4682-8FCF-BD3835CF3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2EBC-0180-4919-8E92-6B361E37EF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62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2DBED-0508-4404-8B9C-7004D2A3B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2FBAA3-53D5-43FB-9EE0-359DA36B96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8BA5F5-91C3-43D1-A637-C47DDB7E2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793857-42AD-4A8B-B277-8F7C7FD6B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FFD95-5952-4404-BA42-EA82A87E3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2B60E-B867-44ED-882E-59E3A7E3A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D5241-CD57-45EB-AB5F-7372D046A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3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42B79-6026-4644-BFC0-C79DCA91E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DB5E0-BAAC-479D-921A-5240F03A8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300F8-CA3D-433C-AFDB-C5C0140B37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B7A21-52CE-4AE4-A559-F1CBECCA6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09845-39A2-41F1-A634-03BC9D873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D5ED0-68DC-4262-8097-C2483A64F8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6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altLang="vi-VN" dirty="0">
              <a:latin typeface="Calibri" panose="020F0502020204030204" pitchFamily="34" charset="0"/>
            </a:endParaRPr>
          </a:p>
        </p:txBody>
      </p:sp>
      <p:pic>
        <p:nvPicPr>
          <p:cNvPr id="3072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591961" y="1466147"/>
            <a:ext cx="82587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</a:t>
            </a: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(tr114)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287" y="1"/>
            <a:ext cx="1081088" cy="108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654040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527540" y="1131094"/>
            <a:ext cx="7222265" cy="994172"/>
          </a:xfrm>
        </p:spPr>
        <p:txBody>
          <a:bodyPr/>
          <a:lstStyle/>
          <a:p>
            <a:endParaRPr lang="vi-VN" altLang="vi-VN">
              <a:latin typeface="Calibri" panose="020F0502020204030204" pitchFamily="34" charset="0"/>
            </a:endParaRPr>
          </a:p>
        </p:txBody>
      </p:sp>
      <p:pic>
        <p:nvPicPr>
          <p:cNvPr id="3072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7" name="TextBox 6"/>
          <p:cNvSpPr txBox="1"/>
          <p:nvPr/>
        </p:nvSpPr>
        <p:spPr>
          <a:xfrm>
            <a:off x="914400" y="1636647"/>
            <a:ext cx="782131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endParaRPr lang="en-US" sz="4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(TT tr 115)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8" y="0"/>
            <a:ext cx="1071503" cy="113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53585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690DF-6C55-4062-A6C8-2ABA64685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B617CC-2230-4BDE-9B5F-338B8F234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839200" cy="66294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3C542FF-19E9-4453-BDE4-A1C876FD50D1}"/>
              </a:ext>
            </a:extLst>
          </p:cNvPr>
          <p:cNvSpPr/>
          <p:nvPr/>
        </p:nvSpPr>
        <p:spPr>
          <a:xfrm>
            <a:off x="2057400" y="767359"/>
            <a:ext cx="54116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YÊU CẦU CẦN ĐẠT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86DCC4-5572-4CA0-B5EE-63F7FD2C736B}"/>
              </a:ext>
            </a:extLst>
          </p:cNvPr>
          <p:cNvSpPr txBox="1"/>
          <p:nvPr/>
        </p:nvSpPr>
        <p:spPr>
          <a:xfrm>
            <a:off x="962730" y="1979615"/>
            <a:ext cx="760095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-Hs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S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478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229600" cy="3352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u="sng">
                <a:latin typeface="Arial" charset="0"/>
              </a:rPr>
              <a:t>Bài 1</a:t>
            </a:r>
            <a:r>
              <a:rPr lang="en-US" sz="2000">
                <a:latin typeface="Arial" charset="0"/>
              </a:rPr>
              <a:t>:  Viết thành phép nhân và ghi kết quả</a:t>
            </a:r>
          </a:p>
          <a:p>
            <a:pPr eaLnBrk="1" hangingPunct="1">
              <a:buFontTx/>
              <a:buNone/>
            </a:pPr>
            <a:endParaRPr lang="en-US" sz="2000">
              <a:latin typeface="Arial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066800" y="1981200"/>
            <a:ext cx="3962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a/ 4129 + 4129 =  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b/ 1052 + 1052 + 1052 = 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c/ 2007 + 2007 + 2007 + 2007 = 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486400" y="2286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800600" y="22098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FDEC51-9F75-4CBD-AACC-1F222EC7F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000" u="sng">
                <a:latin typeface="Arial" charset="0"/>
              </a:rPr>
              <a:t>Bài 1</a:t>
            </a:r>
            <a:r>
              <a:rPr lang="en-US" sz="2000">
                <a:latin typeface="Arial" charset="0"/>
              </a:rPr>
              <a:t>:  Viết thành phép nhân và ghi kết quả: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Arial" charset="0"/>
              </a:rPr>
              <a:t>	a/ 4129 + 4129 =  </a:t>
            </a:r>
            <a:r>
              <a:rPr lang="en-US" sz="2000" b="1">
                <a:solidFill>
                  <a:srgbClr val="FF33CC"/>
                </a:solidFill>
                <a:latin typeface="Arial" charset="0"/>
              </a:rPr>
              <a:t>4129 x 2 = 8528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Arial" charset="0"/>
              </a:rPr>
              <a:t>	b/ 1052 + 1052 + 1052 = </a:t>
            </a:r>
            <a:r>
              <a:rPr lang="en-US" sz="2000" b="1">
                <a:solidFill>
                  <a:srgbClr val="FF33CC"/>
                </a:solidFill>
                <a:latin typeface="Arial" charset="0"/>
              </a:rPr>
              <a:t>1052 x 3 = 3156</a:t>
            </a:r>
            <a:r>
              <a:rPr lang="en-US" sz="2000" b="1">
                <a:latin typeface="Arial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Arial" charset="0"/>
              </a:rPr>
              <a:t>	c/ 2007 + 2007 + 2007 + 2007 = </a:t>
            </a:r>
            <a:r>
              <a:rPr lang="en-US" sz="2000" b="1">
                <a:solidFill>
                  <a:srgbClr val="FF33CC"/>
                </a:solidFill>
                <a:latin typeface="Arial" charset="0"/>
              </a:rPr>
              <a:t>2007 x 4 = 8028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sz="2000">
              <a:solidFill>
                <a:srgbClr val="FF33CC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00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000">
              <a:latin typeface="Arial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B4324B-9E3C-47B4-B3D9-3A522F713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3776663" cy="3683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u="sng">
                <a:latin typeface="Arial" charset="0"/>
              </a:rPr>
              <a:t>Bài 2:</a:t>
            </a:r>
            <a:r>
              <a:rPr lang="en-US" sz="2000">
                <a:latin typeface="Arial" charset="0"/>
              </a:rPr>
              <a:t>    Số?</a:t>
            </a:r>
          </a:p>
        </p:txBody>
      </p:sp>
      <p:graphicFrame>
        <p:nvGraphicFramePr>
          <p:cNvPr id="77866" name="Group 42"/>
          <p:cNvGraphicFramePr>
            <a:graphicFrameLocks noGrp="1"/>
          </p:cNvGraphicFramePr>
          <p:nvPr>
            <p:ph sz="half" idx="2"/>
          </p:nvPr>
        </p:nvGraphicFramePr>
        <p:xfrm>
          <a:off x="685800" y="2381250"/>
          <a:ext cx="7054850" cy="1190625"/>
        </p:xfrm>
        <a:graphic>
          <a:graphicData uri="http://schemas.openxmlformats.org/drawingml/2006/table">
            <a:tbl>
              <a:tblPr/>
              <a:tblGrid>
                <a:gridCol w="135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bị chia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chia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1071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3889C2-AB09-487B-81F0-4EFE16FA2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7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7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776663" cy="369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u="sng">
                <a:latin typeface="Arial" charset="0"/>
              </a:rPr>
              <a:t>Bài 2:</a:t>
            </a:r>
            <a:r>
              <a:rPr lang="en-US" sz="2000">
                <a:latin typeface="Arial" charset="0"/>
              </a:rPr>
              <a:t>    Số?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>
              <a:latin typeface="Arial" charset="0"/>
            </a:endParaRPr>
          </a:p>
        </p:txBody>
      </p:sp>
      <p:graphicFrame>
        <p:nvGraphicFramePr>
          <p:cNvPr id="79907" name="Group 35"/>
          <p:cNvGraphicFramePr>
            <a:graphicFrameLocks noGrp="1"/>
          </p:cNvGraphicFramePr>
          <p:nvPr>
            <p:ph sz="half" idx="2"/>
          </p:nvPr>
        </p:nvGraphicFramePr>
        <p:xfrm>
          <a:off x="609600" y="2057400"/>
          <a:ext cx="6840538" cy="1292226"/>
        </p:xfrm>
        <a:graphic>
          <a:graphicData uri="http://schemas.openxmlformats.org/drawingml/2006/table">
            <a:tbl>
              <a:tblPr/>
              <a:tblGrid>
                <a:gridCol w="1312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68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bị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Times New Roman" pitchFamily="18" charset="0"/>
                        </a:rPr>
                        <a:t>423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Times New Roman" pitchFamily="18" charset="0"/>
                        </a:rPr>
                        <a:t>9604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Times New Roman" pitchFamily="18" charset="0"/>
                        </a:rPr>
                        <a:t>5355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Times New Roman" pitchFamily="18" charset="0"/>
                        </a:rPr>
                        <a:t>1269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3400" y="24384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E423FFE-EC99-44C8-A6EB-4CC2C99E9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696200" cy="614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800" u="sng">
                <a:latin typeface="Arial" charset="0"/>
              </a:rPr>
              <a:t>Bài 3:</a:t>
            </a:r>
            <a:r>
              <a:rPr lang="en-US" sz="1800">
                <a:latin typeface="Arial" charset="0"/>
              </a:rPr>
              <a:t>   Có 2 thùng, mỗi thùng chứa 1025l dầu.Người ta đã lấy ra 1350l dầu từ các thùng đó. Hỏi còn lại bao nhiêu lít dầu?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533400" y="2590800"/>
            <a:ext cx="28956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u="sng">
                <a:latin typeface="Arial" charset="0"/>
              </a:rPr>
              <a:t>Tóm tắt: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Có:   2 thùng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         1 thùng: 1025l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         Lấy ra  : 1350l 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Còn lại          : …. l dầu?</a:t>
            </a: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3886200" y="2743200"/>
            <a:ext cx="44958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Arial" charset="0"/>
              </a:rPr>
              <a:t>	   	</a:t>
            </a:r>
            <a:r>
              <a:rPr lang="en-US" sz="2000" b="0" u="sng">
                <a:latin typeface="Arial" charset="0"/>
              </a:rPr>
              <a:t>Bài giải: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      Số lít dầu chứa trong cả hai thùng là: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	1025 x 2 = 2050 ( l )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      Số lít dầu còn lại là: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	2050 – 1350 = 700 ( l )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Arial" charset="0"/>
              </a:rPr>
              <a:t>		</a:t>
            </a:r>
            <a:r>
              <a:rPr lang="en-US" sz="2000" b="0" u="sng">
                <a:latin typeface="Arial" charset="0"/>
              </a:rPr>
              <a:t>Đáp số:</a:t>
            </a:r>
            <a:r>
              <a:rPr lang="en-US" sz="2000" b="0">
                <a:latin typeface="Arial" charset="0"/>
              </a:rPr>
              <a:t> 700 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32D2EB-7EB9-4A00-8EAD-BFB5E65B6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  <p:bldP spid="819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4916488" cy="3683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buFontTx/>
              <a:buNone/>
            </a:pPr>
            <a:r>
              <a:rPr lang="en-US" sz="1800" u="sng">
                <a:latin typeface="Arial" charset="0"/>
              </a:rPr>
              <a:t>Bài 4:</a:t>
            </a:r>
            <a:r>
              <a:rPr lang="en-US" sz="1800">
                <a:latin typeface="Arial" charset="0"/>
              </a:rPr>
              <a:t>  Điền số thích hợp vào ô trống (theo mẫu ):</a:t>
            </a:r>
          </a:p>
        </p:txBody>
      </p:sp>
      <p:graphicFrame>
        <p:nvGraphicFramePr>
          <p:cNvPr id="82994" name="Group 50"/>
          <p:cNvGraphicFramePr>
            <a:graphicFrameLocks noGrp="1"/>
          </p:cNvGraphicFramePr>
          <p:nvPr>
            <p:ph sz="half" idx="2"/>
          </p:nvPr>
        </p:nvGraphicFramePr>
        <p:xfrm>
          <a:off x="757238" y="2443163"/>
          <a:ext cx="6815137" cy="1495425"/>
        </p:xfrm>
        <a:graphic>
          <a:graphicData uri="http://schemas.openxmlformats.org/drawingml/2006/table">
            <a:tbl>
              <a:tblPr/>
              <a:tblGrid>
                <a:gridCol w="157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9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1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2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9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đã cho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113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1015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1107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Thêm 6 đơn vị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Gấp 6 lần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678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9600" y="2286000"/>
            <a:ext cx="525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89357B-8835-484B-B115-6DDC5E1BB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5345113" cy="492125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buFontTx/>
              <a:buNone/>
            </a:pPr>
            <a:r>
              <a:rPr lang="en-US" sz="2000" u="sng">
                <a:latin typeface="Arial" charset="0"/>
              </a:rPr>
              <a:t>Bài 4:</a:t>
            </a:r>
            <a:r>
              <a:rPr lang="en-US" sz="2000">
                <a:latin typeface="Arial" charset="0"/>
              </a:rPr>
              <a:t>  Điền số thích hợp vào ô trống (theo mẫu ):</a:t>
            </a:r>
          </a:p>
          <a:p>
            <a:pPr eaLnBrk="1" hangingPunct="1">
              <a:buFontTx/>
              <a:buNone/>
            </a:pPr>
            <a:endParaRPr lang="en-US" sz="2000">
              <a:latin typeface="Arial" charset="0"/>
            </a:endParaRPr>
          </a:p>
        </p:txBody>
      </p:sp>
      <p:graphicFrame>
        <p:nvGraphicFramePr>
          <p:cNvPr id="85025" name="Group 33"/>
          <p:cNvGraphicFramePr>
            <a:graphicFrameLocks noGrp="1"/>
          </p:cNvGraphicFramePr>
          <p:nvPr>
            <p:ph sz="half" idx="2"/>
          </p:nvPr>
        </p:nvGraphicFramePr>
        <p:xfrm>
          <a:off x="685800" y="2209800"/>
          <a:ext cx="7410450" cy="1190625"/>
        </p:xfrm>
        <a:graphic>
          <a:graphicData uri="http://schemas.openxmlformats.org/drawingml/2006/table">
            <a:tbl>
              <a:tblPr/>
              <a:tblGrid>
                <a:gridCol w="1706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3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5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đã cho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1015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1107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Thêm 6 đơn vị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1021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1113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1015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Gấp 6 lần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678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6090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6642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6054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09600" y="2362200"/>
            <a:ext cx="441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Arial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AB9DAE-AC24-4BF0-9FC6-F679664BF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5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425</Words>
  <Application>Microsoft Office PowerPoint</Application>
  <PresentationFormat>On-screen Show 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ledinhtu</dc:creator>
  <cp:lastModifiedBy>Lê Thị Khánh Ly (420000327)</cp:lastModifiedBy>
  <cp:revision>13</cp:revision>
  <dcterms:created xsi:type="dcterms:W3CDTF">2012-02-12T04:14:19Z</dcterms:created>
  <dcterms:modified xsi:type="dcterms:W3CDTF">2022-02-13T04:32:51Z</dcterms:modified>
</cp:coreProperties>
</file>