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59" r:id="rId4"/>
    <p:sldId id="260" r:id="rId5"/>
    <p:sldId id="261" r:id="rId6"/>
    <p:sldId id="262" r:id="rId7"/>
    <p:sldId id="263" r:id="rId8"/>
    <p:sldId id="264" r:id="rId9"/>
    <p:sldId id="265" r:id="rId10"/>
    <p:sldId id="258"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D458A6-F8BE-4F47-84DD-3FBA7B638C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24CBAF7-5130-43AE-89FC-BA7DB2AA3A9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F0B5D6-B7CA-4AF2-AB7A-5BA2EBC7DDB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EC1731-6346-4A8B-BAE5-2B05195312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7C07FF7-8208-470E-982F-1E42E81BF1B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FD4036F-A01B-404A-B2B4-A7F8C1123C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978510B-F824-4F56-8825-B3F5933250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1416045-3E06-4926-9063-900472DBF5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2B60C14-B78B-4058-A30C-5FB747AEBA5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04DCF1-0AAE-4D8D-9CC6-4644A08DAF7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701C25A-7977-4375-A85E-13B6DFCCD1F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C066AD7-B29B-4AC7-BE86-3824B0EFF2A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endParaRPr lang="vi-VN" altLang="vi-VN">
              <a:latin typeface="Calibri" panose="020F0502020204030204" pitchFamily="34" charset="0"/>
            </a:endParaRPr>
          </a:p>
        </p:txBody>
      </p:sp>
      <p:pic>
        <p:nvPicPr>
          <p:cNvPr id="30723"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p:spPr>
      </p:pic>
      <p:sp>
        <p:nvSpPr>
          <p:cNvPr id="7" name="TextBox 6"/>
          <p:cNvSpPr txBox="1"/>
          <p:nvPr/>
        </p:nvSpPr>
        <p:spPr>
          <a:xfrm>
            <a:off x="304800" y="1552495"/>
            <a:ext cx="8763000" cy="2585323"/>
          </a:xfrm>
          <a:prstGeom prst="rect">
            <a:avLst/>
          </a:prstGeom>
          <a:noFill/>
        </p:spPr>
        <p:txBody>
          <a:bodyPr wrap="square" rtlCol="0">
            <a:spAutoFit/>
          </a:bodyPr>
          <a:lstStyle/>
          <a:p>
            <a:pPr algn="ctr"/>
            <a:r>
              <a:rPr lang="en-US" sz="5400" b="1" dirty="0" err="1">
                <a:solidFill>
                  <a:srgbClr val="FF0000"/>
                </a:solidFill>
                <a:latin typeface="Times New Roman" panose="02020603050405020304" pitchFamily="18" charset="0"/>
                <a:cs typeface="Times New Roman" panose="02020603050405020304" pitchFamily="18" charset="0"/>
              </a:rPr>
              <a:t>Trường</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Tiểu</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học</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Phúc</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Lợi</a:t>
            </a:r>
            <a:endParaRPr lang="en-US" sz="5400" b="1" dirty="0">
              <a:solidFill>
                <a:srgbClr val="FF0000"/>
              </a:solidFill>
              <a:latin typeface="Times New Roman" panose="02020603050405020304" pitchFamily="18" charset="0"/>
              <a:cs typeface="Times New Roman" panose="02020603050405020304" pitchFamily="18" charset="0"/>
            </a:endParaRPr>
          </a:p>
          <a:p>
            <a:pPr algn="ctr"/>
            <a:r>
              <a:rPr lang="en-US" sz="3600" b="1" dirty="0" err="1">
                <a:solidFill>
                  <a:srgbClr val="FF0000"/>
                </a:solidFill>
                <a:latin typeface="Times New Roman" panose="02020603050405020304" pitchFamily="18" charset="0"/>
                <a:cs typeface="Times New Roman" panose="02020603050405020304" pitchFamily="18" charset="0"/>
              </a:rPr>
              <a:t>Tuần</a:t>
            </a:r>
            <a:r>
              <a:rPr lang="en-US" sz="3600" b="1" dirty="0">
                <a:solidFill>
                  <a:srgbClr val="FF0000"/>
                </a:solidFill>
                <a:latin typeface="Times New Roman" panose="02020603050405020304" pitchFamily="18" charset="0"/>
                <a:cs typeface="Times New Roman" panose="02020603050405020304" pitchFamily="18" charset="0"/>
              </a:rPr>
              <a:t> 22</a:t>
            </a:r>
          </a:p>
          <a:p>
            <a:pPr algn="ctr"/>
            <a:r>
              <a:rPr lang="en-US" sz="3600" b="1" dirty="0" err="1">
                <a:solidFill>
                  <a:srgbClr val="FF0000"/>
                </a:solidFill>
                <a:latin typeface="Times New Roman" panose="02020603050405020304" pitchFamily="18" charset="0"/>
                <a:cs typeface="Times New Roman" panose="02020603050405020304" pitchFamily="18" charset="0"/>
              </a:rPr>
              <a:t>Tập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làm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văn</a:t>
            </a:r>
            <a:endParaRPr lang="en-US" sz="3600" b="1" dirty="0">
              <a:solidFill>
                <a:srgbClr val="FF0000"/>
              </a:solidFill>
              <a:latin typeface="Times New Roman" panose="02020603050405020304" pitchFamily="18" charset="0"/>
              <a:cs typeface="Times New Roman" panose="02020603050405020304" pitchFamily="18" charset="0"/>
            </a:endParaRPr>
          </a:p>
          <a:p>
            <a:pPr algn="ctr"/>
            <a:r>
              <a:rPr lang="en-US" sz="3600" b="1" dirty="0" err="1">
                <a:solidFill>
                  <a:srgbClr val="FF0000"/>
                </a:solidFill>
                <a:latin typeface="Times New Roman" panose="02020603050405020304" pitchFamily="18" charset="0"/>
                <a:cs typeface="Times New Roman" panose="02020603050405020304" pitchFamily="18" charset="0"/>
              </a:rPr>
              <a:t>Nói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viết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về</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một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người</a:t>
            </a:r>
            <a:r>
              <a:rPr lang="en-US" sz="3600" b="1" dirty="0">
                <a:solidFill>
                  <a:srgbClr val="FF0000"/>
                </a:solidFill>
                <a:latin typeface="Times New Roman" panose="02020603050405020304" pitchFamily="18" charset="0"/>
                <a:cs typeface="Times New Roman" panose="02020603050405020304" pitchFamily="18" charset="0"/>
              </a:rPr>
              <a:t> lao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trí</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óc</a:t>
            </a:r>
            <a:r>
              <a:rPr lang="en-US" sz="3600" b="1" dirty="0">
                <a:solidFill>
                  <a:srgbClr val="FF0000"/>
                </a:solidFill>
                <a:latin typeface="Times New Roman" panose="02020603050405020304" pitchFamily="18" charset="0"/>
                <a:cs typeface="Times New Roman" panose="02020603050405020304" pitchFamily="18" charset="0"/>
              </a:rPr>
              <a:t>.</a:t>
            </a:r>
          </a:p>
        </p:txBody>
      </p:sp>
      <p:pic>
        <p:nvPicPr>
          <p:cNvPr id="2" name="Picture 1"/>
          <p:cNvPicPr>
            <a:picLocks noChangeAspect="1"/>
          </p:cNvPicPr>
          <p:nvPr/>
        </p:nvPicPr>
        <p:blipFill>
          <a:blip r:embed="rId3"/>
          <a:stretch>
            <a:fillRect/>
          </a:stretch>
        </p:blipFill>
        <p:spPr>
          <a:xfrm>
            <a:off x="0" y="-25400"/>
            <a:ext cx="1285875" cy="1285875"/>
          </a:xfrm>
          <a:prstGeom prst="rect">
            <a:avLst/>
          </a:prstGeom>
        </p:spPr>
      </p:pic>
    </p:spTree>
    <p:extLst>
      <p:ext uri="{BB962C8B-B14F-4D97-AF65-F5344CB8AC3E}">
        <p14:creationId xmlns:p14="http://schemas.microsoft.com/office/powerpoint/2010/main" val="1506654040"/>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27540" y="1131094"/>
            <a:ext cx="7222265" cy="994172"/>
          </a:xfrm>
        </p:spPr>
        <p:txBody>
          <a:bodyPr/>
          <a:lstStyle/>
          <a:p>
            <a:endParaRPr lang="vi-VN" altLang="vi-VN">
              <a:latin typeface="Calibri" panose="020F0502020204030204" pitchFamily="34" charset="0"/>
            </a:endParaRPr>
          </a:p>
        </p:txBody>
      </p:sp>
      <p:pic>
        <p:nvPicPr>
          <p:cNvPr id="30723"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143999" cy="6858000"/>
          </a:xfrm>
        </p:spPr>
      </p:pic>
      <p:sp>
        <p:nvSpPr>
          <p:cNvPr id="7" name="TextBox 6"/>
          <p:cNvSpPr txBox="1"/>
          <p:nvPr/>
        </p:nvSpPr>
        <p:spPr>
          <a:xfrm>
            <a:off x="1094080" y="1858723"/>
            <a:ext cx="7592720" cy="2031325"/>
          </a:xfrm>
          <a:prstGeom prst="rect">
            <a:avLst/>
          </a:prstGeom>
          <a:noFill/>
        </p:spPr>
        <p:txBody>
          <a:bodyPr wrap="square" rtlCol="0">
            <a:spAutoFit/>
          </a:bodyPr>
          <a:lstStyle/>
          <a:p>
            <a:pPr algn="ctr"/>
            <a:r>
              <a:rPr lang="en-US" sz="5400" b="1" dirty="0" err="1">
                <a:solidFill>
                  <a:srgbClr val="FF0000"/>
                </a:solidFill>
                <a:latin typeface="Times New Roman" panose="02020603050405020304" pitchFamily="18" charset="0"/>
                <a:cs typeface="Times New Roman" panose="02020603050405020304" pitchFamily="18" charset="0"/>
              </a:rPr>
              <a:t>Hoạt</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động</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tiếp</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nối</a:t>
            </a:r>
            <a:endParaRPr lang="en-US" sz="5400" b="1" dirty="0">
              <a:solidFill>
                <a:srgbClr val="FF0000"/>
              </a:solidFill>
              <a:latin typeface="Times New Roman" panose="02020603050405020304" pitchFamily="18" charset="0"/>
              <a:cs typeface="Times New Roman" panose="02020603050405020304" pitchFamily="18" charset="0"/>
            </a:endParaRPr>
          </a:p>
          <a:p>
            <a:pPr algn="ctr"/>
            <a:r>
              <a:rPr lang="en-US" sz="3600" b="1" dirty="0" err="1">
                <a:solidFill>
                  <a:srgbClr val="FF0000"/>
                </a:solidFill>
                <a:latin typeface="Times New Roman" panose="02020603050405020304" pitchFamily="18" charset="0"/>
                <a:cs typeface="Times New Roman" panose="02020603050405020304" pitchFamily="18" charset="0"/>
              </a:rPr>
              <a:t>Các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em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chuẩn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bị</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bài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học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sau</a:t>
            </a:r>
            <a:r>
              <a:rPr lang="en-US" sz="3600" b="1" dirty="0">
                <a:solidFill>
                  <a:srgbClr val="FF0000"/>
                </a:solidFill>
                <a:latin typeface="Times New Roman" panose="02020603050405020304" pitchFamily="18" charset="0"/>
                <a:cs typeface="Times New Roman" panose="02020603050405020304" pitchFamily="18" charset="0"/>
              </a:rPr>
              <a:t>:</a:t>
            </a:r>
          </a:p>
          <a:p>
            <a:pPr algn="ctr"/>
            <a:r>
              <a:rPr lang="en-US" sz="3600" b="1" dirty="0" err="1">
                <a:solidFill>
                  <a:srgbClr val="FF0000"/>
                </a:solidFill>
                <a:latin typeface="Times New Roman" panose="02020603050405020304" pitchFamily="18" charset="0"/>
                <a:cs typeface="Times New Roman" panose="02020603050405020304" pitchFamily="18" charset="0"/>
              </a:rPr>
              <a:t>Kể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lại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một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buổi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biểu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diễn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nghệ</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thuật</a:t>
            </a:r>
            <a:endParaRPr lang="vi-VN" sz="3600" b="1"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a:stretch>
            <a:fillRect/>
          </a:stretch>
        </p:blipFill>
        <p:spPr>
          <a:xfrm>
            <a:off x="0" y="0"/>
            <a:ext cx="1156868" cy="1263297"/>
          </a:xfrm>
          <a:prstGeom prst="rect">
            <a:avLst/>
          </a:prstGeom>
        </p:spPr>
      </p:pic>
    </p:spTree>
    <p:extLst>
      <p:ext uri="{BB962C8B-B14F-4D97-AF65-F5344CB8AC3E}">
        <p14:creationId xmlns:p14="http://schemas.microsoft.com/office/powerpoint/2010/main" val="578535856"/>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D8A8C-3956-4CC0-8986-68F468B5B579}"/>
              </a:ext>
            </a:extLst>
          </p:cNvPr>
          <p:cNvSpPr>
            <a:spLocks noGrp="1"/>
          </p:cNvSpPr>
          <p:nvPr>
            <p:ph type="title"/>
          </p:nvPr>
        </p:nvSpPr>
        <p:spPr/>
        <p:txBody>
          <a:bodyPr/>
          <a:lstStyle/>
          <a:p>
            <a:endParaRPr lang="en-SG"/>
          </a:p>
        </p:txBody>
      </p:sp>
      <p:pic>
        <p:nvPicPr>
          <p:cNvPr id="5" name="Content Placeholder 4">
            <a:extLst>
              <a:ext uri="{FF2B5EF4-FFF2-40B4-BE49-F238E27FC236}">
                <a16:creationId xmlns:a16="http://schemas.microsoft.com/office/drawing/2014/main" id="{E2803F72-1F9F-436B-B563-F9656A554B6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274638"/>
            <a:ext cx="8534400" cy="6400800"/>
          </a:xfrm>
        </p:spPr>
      </p:pic>
      <p:sp>
        <p:nvSpPr>
          <p:cNvPr id="7" name="TextBox 6">
            <a:extLst>
              <a:ext uri="{FF2B5EF4-FFF2-40B4-BE49-F238E27FC236}">
                <a16:creationId xmlns:a16="http://schemas.microsoft.com/office/drawing/2014/main" id="{5E03470F-5F01-464A-B31C-B59FD9B82659}"/>
              </a:ext>
            </a:extLst>
          </p:cNvPr>
          <p:cNvSpPr txBox="1"/>
          <p:nvPr/>
        </p:nvSpPr>
        <p:spPr>
          <a:xfrm>
            <a:off x="547511" y="1761001"/>
            <a:ext cx="8229600" cy="3444789"/>
          </a:xfrm>
          <a:prstGeom prst="rect">
            <a:avLst/>
          </a:prstGeom>
          <a:noFill/>
        </p:spPr>
        <p:txBody>
          <a:bodyPr wrap="square">
            <a:spAutoFit/>
          </a:bodyPr>
          <a:lstStyle/>
          <a:p>
            <a:pPr>
              <a:lnSpc>
                <a:spcPct val="115000"/>
              </a:lnSpc>
              <a:spcAft>
                <a:spcPts val="0"/>
              </a:spcAft>
            </a:pPr>
            <a:r>
              <a:rPr lang="it-IT" sz="3200" dirty="0">
                <a:solidFill>
                  <a:srgbClr val="000000"/>
                </a:solidFill>
                <a:effectLst/>
                <a:latin typeface="Times New Roman" panose="02020603050405020304" pitchFamily="18" charset="0"/>
                <a:ea typeface="Times New Roman" panose="02020603050405020304" pitchFamily="18" charset="0"/>
              </a:rPr>
              <a:t>- Hs kể được một vài điều về một người lao động trí óc mà mình biết ( tên, nghề nghiệp, công việc hàng ngày, cách làm việc của người đó…)      </a:t>
            </a:r>
            <a:endParaRPr lang="en-SG" sz="2800" dirty="0">
              <a:effectLst/>
              <a:latin typeface="Times New Roman" panose="02020603050405020304" pitchFamily="18" charset="0"/>
              <a:ea typeface="Times New Roman" panose="02020603050405020304" pitchFamily="18" charset="0"/>
            </a:endParaRPr>
          </a:p>
          <a:p>
            <a:pPr>
              <a:lnSpc>
                <a:spcPct val="115000"/>
              </a:lnSpc>
              <a:spcAft>
                <a:spcPts val="0"/>
              </a:spcAft>
            </a:pPr>
            <a:r>
              <a:rPr lang="it-IT" sz="3200" dirty="0">
                <a:solidFill>
                  <a:srgbClr val="000000"/>
                </a:solidFill>
                <a:effectLst/>
                <a:latin typeface="Times New Roman" panose="02020603050405020304" pitchFamily="18" charset="0"/>
                <a:ea typeface="Times New Roman" panose="02020603050405020304" pitchFamily="18" charset="0"/>
              </a:rPr>
              <a:t>-  Biết viết lại thành một đoạn văn diễn đạt rõ ràng.</a:t>
            </a:r>
            <a:endParaRPr lang="en-SG" sz="2800" dirty="0">
              <a:effectLst/>
              <a:latin typeface="Times New Roman" panose="02020603050405020304" pitchFamily="18" charset="0"/>
              <a:ea typeface="Times New Roman" panose="02020603050405020304" pitchFamily="18" charset="0"/>
            </a:endParaRPr>
          </a:p>
          <a:p>
            <a:pPr>
              <a:lnSpc>
                <a:spcPct val="115000"/>
              </a:lnSpc>
              <a:spcAft>
                <a:spcPts val="0"/>
              </a:spcAft>
            </a:pPr>
            <a:r>
              <a:rPr lang="it-IT" sz="3200" dirty="0">
                <a:solidFill>
                  <a:srgbClr val="000000"/>
                </a:solidFill>
                <a:effectLst/>
                <a:latin typeface="Times New Roman" panose="02020603050405020304" pitchFamily="18" charset="0"/>
                <a:ea typeface="Times New Roman" panose="02020603050405020304" pitchFamily="18" charset="0"/>
              </a:rPr>
              <a:t>- GDHS yêu quý những người lao động trí óc.</a:t>
            </a:r>
            <a:endParaRPr lang="en-SG" sz="2800" dirty="0">
              <a:effectLst/>
              <a:latin typeface="Times New Roman" panose="02020603050405020304" pitchFamily="18" charset="0"/>
              <a:ea typeface="Times New Roman" panose="02020603050405020304" pitchFamily="18" charset="0"/>
            </a:endParaRPr>
          </a:p>
        </p:txBody>
      </p:sp>
      <p:sp>
        <p:nvSpPr>
          <p:cNvPr id="8" name="Rectangle 7">
            <a:extLst>
              <a:ext uri="{FF2B5EF4-FFF2-40B4-BE49-F238E27FC236}">
                <a16:creationId xmlns:a16="http://schemas.microsoft.com/office/drawing/2014/main" id="{0F9BA14B-57E0-4D93-AA2C-6A203D861CE3}"/>
              </a:ext>
            </a:extLst>
          </p:cNvPr>
          <p:cNvSpPr/>
          <p:nvPr/>
        </p:nvSpPr>
        <p:spPr>
          <a:xfrm>
            <a:off x="1333830" y="837671"/>
            <a:ext cx="6628739" cy="923330"/>
          </a:xfrm>
          <a:prstGeom prst="rect">
            <a:avLst/>
          </a:prstGeom>
          <a:noFill/>
        </p:spPr>
        <p:txBody>
          <a:bodyPr wrap="none" lIns="91440" tIns="45720" rIns="91440" bIns="45720">
            <a:spAutoFit/>
          </a:bodyPr>
          <a:lstStyle/>
          <a:p>
            <a:pPr algn="ctr"/>
            <a:r>
              <a:rPr lang="it-IT" sz="5400" b="1" cap="none" spc="0" dirty="0">
                <a:ln w="22225">
                  <a:solidFill>
                    <a:schemeClr val="accent2"/>
                  </a:solidFill>
                  <a:prstDash val="solid"/>
                </a:ln>
                <a:solidFill>
                  <a:schemeClr val="accent2">
                    <a:lumMod val="40000"/>
                    <a:lumOff val="60000"/>
                  </a:schemeClr>
                </a:solidFill>
                <a:effectLst/>
                <a:latin typeface="Times New Roman" panose="02020603050405020304" pitchFamily="18" charset="0"/>
                <a:ea typeface="Times New Roman" panose="02020603050405020304" pitchFamily="18" charset="0"/>
              </a:rPr>
              <a:t>YÊU CẦU CẦN ĐẠT</a:t>
            </a:r>
            <a:endParaRPr lang="en-SG"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408139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609600" y="838200"/>
            <a:ext cx="8229600" cy="954088"/>
          </a:xfrm>
          <a:prstGeom prst="rect">
            <a:avLst/>
          </a:prstGeom>
          <a:noFill/>
          <a:ln w="9525">
            <a:noFill/>
            <a:miter lim="800000"/>
            <a:headEnd/>
            <a:tailEnd/>
          </a:ln>
        </p:spPr>
        <p:txBody>
          <a:bodyPr>
            <a:spAutoFit/>
          </a:bodyPr>
          <a:lstStyle/>
          <a:p>
            <a:pPr>
              <a:spcBef>
                <a:spcPct val="50000"/>
              </a:spcBef>
            </a:pPr>
            <a:r>
              <a:rPr lang="en-US" sz="2800" b="1" u="sng">
                <a:solidFill>
                  <a:schemeClr val="accent2"/>
                </a:solidFill>
              </a:rPr>
              <a:t>Bài 1  </a:t>
            </a:r>
            <a:r>
              <a:rPr lang="en-US" sz="2800" b="1">
                <a:solidFill>
                  <a:schemeClr val="accent2"/>
                </a:solidFill>
              </a:rPr>
              <a:t>:   Hãy kể về một người lao động trí óc mà em biết .</a:t>
            </a:r>
          </a:p>
        </p:txBody>
      </p:sp>
      <p:sp>
        <p:nvSpPr>
          <p:cNvPr id="4" name="Text Box 15"/>
          <p:cNvSpPr txBox="1">
            <a:spLocks noChangeArrowheads="1"/>
          </p:cNvSpPr>
          <p:nvPr/>
        </p:nvSpPr>
        <p:spPr bwMode="auto">
          <a:xfrm>
            <a:off x="457200" y="1905000"/>
            <a:ext cx="8153400" cy="2032000"/>
          </a:xfrm>
          <a:prstGeom prst="rect">
            <a:avLst/>
          </a:prstGeom>
          <a:noFill/>
          <a:ln w="9525">
            <a:noFill/>
            <a:miter lim="800000"/>
            <a:headEnd/>
            <a:tailEnd/>
          </a:ln>
        </p:spPr>
        <p:txBody>
          <a:bodyPr>
            <a:spAutoFit/>
          </a:bodyPr>
          <a:lstStyle/>
          <a:p>
            <a:pPr marL="342900" indent="-342900">
              <a:spcBef>
                <a:spcPct val="50000"/>
              </a:spcBef>
            </a:pPr>
            <a:r>
              <a:rPr lang="en-US" sz="2400" b="1">
                <a:solidFill>
                  <a:srgbClr val="C00000"/>
                </a:solidFill>
              </a:rPr>
              <a:t>Gợi ý :</a:t>
            </a:r>
            <a:r>
              <a:rPr lang="en-US" sz="2800" b="1">
                <a:solidFill>
                  <a:srgbClr val="C00000"/>
                </a:solidFill>
              </a:rPr>
              <a:t>   </a:t>
            </a:r>
          </a:p>
          <a:p>
            <a:pPr marL="342900" indent="-342900">
              <a:spcBef>
                <a:spcPct val="50000"/>
              </a:spcBef>
            </a:pPr>
            <a:r>
              <a:rPr lang="en-US" sz="2800" b="1">
                <a:solidFill>
                  <a:srgbClr val="C00000"/>
                </a:solidFill>
              </a:rPr>
              <a:t>   a) Người đó là ai, làm nghề gì?                             b) Người đó hằng ngày làm những việc gì ?             c) Người đó làm việc như thế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2" name="breeze.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381000" y="2149475"/>
            <a:ext cx="8382000" cy="1816100"/>
          </a:xfrm>
          <a:prstGeom prst="rect">
            <a:avLst/>
          </a:prstGeom>
          <a:noFill/>
          <a:ln w="9525">
            <a:noFill/>
            <a:miter lim="800000"/>
            <a:headEnd/>
            <a:tailEnd/>
          </a:ln>
        </p:spPr>
        <p:txBody>
          <a:bodyPr>
            <a:spAutoFit/>
          </a:bodyPr>
          <a:lstStyle/>
          <a:p>
            <a:pPr>
              <a:spcBef>
                <a:spcPct val="50000"/>
              </a:spcBef>
            </a:pPr>
            <a:r>
              <a:rPr lang="en-US" sz="2800" b="1">
                <a:solidFill>
                  <a:srgbClr val="C00000"/>
                </a:solidFill>
              </a:rPr>
              <a:t>     </a:t>
            </a:r>
            <a:r>
              <a:rPr lang="en-US" sz="2400" b="1">
                <a:solidFill>
                  <a:srgbClr val="C00000"/>
                </a:solidFill>
              </a:rPr>
              <a:t>Ví dụ :</a:t>
            </a:r>
            <a:r>
              <a:rPr lang="en-US" sz="2800" b="1">
                <a:solidFill>
                  <a:srgbClr val="C00000"/>
                </a:solidFill>
              </a:rPr>
              <a:t> bác sĩ, giáo viên, kĩ sư xây dựng, kiến trúc sư, kĩ sư hàng không, kĩ sư cầu đường, nhà nghiên cứu, nhà hải dương học, nhà thơ, nhà văn, nhạc sĩ, họa sĩ,…</a:t>
            </a:r>
          </a:p>
        </p:txBody>
      </p:sp>
      <p:sp>
        <p:nvSpPr>
          <p:cNvPr id="4" name="Text Box 6"/>
          <p:cNvSpPr txBox="1">
            <a:spLocks noChangeArrowheads="1"/>
          </p:cNvSpPr>
          <p:nvPr/>
        </p:nvSpPr>
        <p:spPr bwMode="auto">
          <a:xfrm>
            <a:off x="304800" y="838200"/>
            <a:ext cx="7889875" cy="523875"/>
          </a:xfrm>
          <a:prstGeom prst="rect">
            <a:avLst/>
          </a:prstGeom>
          <a:noFill/>
          <a:ln w="9525">
            <a:noFill/>
            <a:miter lim="800000"/>
            <a:headEnd/>
            <a:tailEnd/>
          </a:ln>
        </p:spPr>
        <p:txBody>
          <a:bodyPr wrap="none">
            <a:spAutoFit/>
          </a:bodyPr>
          <a:lstStyle/>
          <a:p>
            <a:pPr>
              <a:spcBef>
                <a:spcPct val="50000"/>
              </a:spcBef>
            </a:pPr>
            <a:r>
              <a:rPr lang="en-US" sz="2800" b="1">
                <a:solidFill>
                  <a:schemeClr val="accent2"/>
                </a:solidFill>
              </a:rPr>
              <a:t>   *  Hãy nêu tên một số nghề lao động trí óc?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grpId="0" nodeType="clickEffect">
                                  <p:stCondLst>
                                    <p:cond delay="0"/>
                                  </p:stCondLst>
                                  <p:iterate type="lt">
                                    <p:tmPct val="5000"/>
                                  </p:iterate>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
          <p:cNvSpPr txBox="1">
            <a:spLocks noChangeArrowheads="1"/>
          </p:cNvSpPr>
          <p:nvPr/>
        </p:nvSpPr>
        <p:spPr bwMode="auto">
          <a:xfrm>
            <a:off x="304800" y="1371600"/>
            <a:ext cx="8610600" cy="2032000"/>
          </a:xfrm>
          <a:prstGeom prst="rect">
            <a:avLst/>
          </a:prstGeom>
          <a:noFill/>
          <a:ln w="9525">
            <a:noFill/>
            <a:miter lim="800000"/>
            <a:headEnd/>
            <a:tailEnd/>
          </a:ln>
        </p:spPr>
        <p:txBody>
          <a:bodyPr>
            <a:spAutoFit/>
          </a:bodyPr>
          <a:lstStyle/>
          <a:p>
            <a:pPr>
              <a:spcBef>
                <a:spcPct val="50000"/>
              </a:spcBef>
            </a:pPr>
            <a:r>
              <a:rPr lang="en-US" sz="2800" b="1">
                <a:solidFill>
                  <a:srgbClr val="C00000"/>
                </a:solidFill>
              </a:rPr>
              <a:t>Gợi ý :</a:t>
            </a:r>
          </a:p>
          <a:p>
            <a:pPr>
              <a:spcBef>
                <a:spcPct val="50000"/>
              </a:spcBef>
            </a:pPr>
            <a:r>
              <a:rPr lang="en-US" sz="2800" b="1">
                <a:solidFill>
                  <a:srgbClr val="C00000"/>
                </a:solidFill>
              </a:rPr>
              <a:t>a) Người đó là ai, làm nghề gì?                                b) Người đó hằng ngày làm những việc gì ?             c) Người đó làm việc như thế nào?                          </a:t>
            </a:r>
          </a:p>
        </p:txBody>
      </p:sp>
      <p:sp>
        <p:nvSpPr>
          <p:cNvPr id="4" name="Text Box 14"/>
          <p:cNvSpPr txBox="1">
            <a:spLocks noChangeArrowheads="1"/>
          </p:cNvSpPr>
          <p:nvPr/>
        </p:nvSpPr>
        <p:spPr bwMode="auto">
          <a:xfrm>
            <a:off x="152400" y="304800"/>
            <a:ext cx="9067800" cy="954088"/>
          </a:xfrm>
          <a:prstGeom prst="rect">
            <a:avLst/>
          </a:prstGeom>
          <a:noFill/>
          <a:ln w="9525">
            <a:noFill/>
            <a:miter lim="800000"/>
            <a:headEnd/>
            <a:tailEnd/>
          </a:ln>
        </p:spPr>
        <p:txBody>
          <a:bodyPr>
            <a:spAutoFit/>
          </a:bodyPr>
          <a:lstStyle/>
          <a:p>
            <a:pPr>
              <a:spcBef>
                <a:spcPct val="50000"/>
              </a:spcBef>
            </a:pPr>
            <a:r>
              <a:rPr lang="en-US" sz="2800" b="1">
                <a:solidFill>
                  <a:schemeClr val="accent2"/>
                </a:solidFill>
              </a:rPr>
              <a:t> </a:t>
            </a:r>
            <a:r>
              <a:rPr lang="en-US" sz="2400" b="1">
                <a:solidFill>
                  <a:schemeClr val="accent2"/>
                </a:solidFill>
              </a:rPr>
              <a:t>Bài 1:</a:t>
            </a:r>
            <a:r>
              <a:rPr lang="en-US" sz="2800" b="1">
                <a:solidFill>
                  <a:schemeClr val="accent2"/>
                </a:solidFill>
              </a:rPr>
              <a:t> Hãy kể về một người lao động trí óc mà em  biết.</a:t>
            </a:r>
            <a:r>
              <a:rPr lang="en-US" sz="2400" b="1">
                <a:solidFill>
                  <a:schemeClr val="accent2"/>
                </a:solidFill>
              </a:rPr>
              <a:t> </a:t>
            </a:r>
            <a:endParaRPr lang="en-US" sz="2800" b="1">
              <a:solidFill>
                <a:schemeClr val="accent2"/>
              </a:solidFill>
            </a:endParaRPr>
          </a:p>
        </p:txBody>
      </p:sp>
      <p:sp>
        <p:nvSpPr>
          <p:cNvPr id="5" name="Rectangle 15"/>
          <p:cNvSpPr>
            <a:spLocks noChangeArrowheads="1"/>
          </p:cNvSpPr>
          <p:nvPr/>
        </p:nvSpPr>
        <p:spPr bwMode="auto">
          <a:xfrm>
            <a:off x="304800" y="3657600"/>
            <a:ext cx="8824913" cy="1816100"/>
          </a:xfrm>
          <a:prstGeom prst="rect">
            <a:avLst/>
          </a:prstGeom>
          <a:noFill/>
          <a:ln w="9525">
            <a:noFill/>
            <a:miter lim="800000"/>
            <a:headEnd/>
            <a:tailEnd/>
          </a:ln>
        </p:spPr>
        <p:txBody>
          <a:bodyPr>
            <a:spAutoFit/>
          </a:bodyPr>
          <a:lstStyle/>
          <a:p>
            <a:pPr>
              <a:spcBef>
                <a:spcPct val="50000"/>
              </a:spcBef>
            </a:pPr>
            <a:r>
              <a:rPr lang="en-US" sz="2800" b="1">
                <a:solidFill>
                  <a:srgbClr val="C00000"/>
                </a:solidFill>
              </a:rPr>
              <a:t>d) Công việc ấy quan trọng, cần thiết như thế nào với mọi người ?                                                          e) Em có thích làm công việc như người ấy không?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763587" y="609600"/>
            <a:ext cx="5942013" cy="523875"/>
          </a:xfrm>
          <a:prstGeom prst="rect">
            <a:avLst/>
          </a:prstGeom>
          <a:noFill/>
          <a:ln w="9525">
            <a:noFill/>
            <a:miter lim="800000"/>
            <a:headEnd/>
            <a:tailEnd/>
          </a:ln>
        </p:spPr>
        <p:txBody>
          <a:bodyPr>
            <a:spAutoFit/>
          </a:bodyPr>
          <a:lstStyle/>
          <a:p>
            <a:r>
              <a:rPr lang="en-US" sz="2800" b="1" dirty="0">
                <a:solidFill>
                  <a:srgbClr val="FFFF00"/>
                </a:solidFill>
              </a:rPr>
              <a:t> </a:t>
            </a:r>
            <a:r>
              <a:rPr lang="en-US" sz="2800" b="1" dirty="0">
                <a:solidFill>
                  <a:srgbClr val="FF0000"/>
                </a:solidFill>
              </a:rPr>
              <a:t>a) </a:t>
            </a:r>
            <a:r>
              <a:rPr lang="en-US" sz="2800" b="1" dirty="0" err="1">
                <a:solidFill>
                  <a:srgbClr val="FF0000"/>
                </a:solidFill>
              </a:rPr>
              <a:t>Học</a:t>
            </a:r>
            <a:r>
              <a:rPr lang="en-US" sz="2800" b="1" dirty="0">
                <a:solidFill>
                  <a:srgbClr val="FF0000"/>
                </a:solidFill>
              </a:rPr>
              <a:t> </a:t>
            </a:r>
            <a:r>
              <a:rPr lang="en-US" sz="2800" b="1" dirty="0" err="1">
                <a:solidFill>
                  <a:srgbClr val="FF0000"/>
                </a:solidFill>
              </a:rPr>
              <a:t>sinh</a:t>
            </a:r>
            <a:r>
              <a:rPr lang="en-US" sz="2800" b="1" dirty="0">
                <a:solidFill>
                  <a:srgbClr val="FF0000"/>
                </a:solidFill>
              </a:rPr>
              <a:t> </a:t>
            </a:r>
            <a:r>
              <a:rPr lang="en-US" sz="2800" b="1" dirty="0" err="1">
                <a:solidFill>
                  <a:srgbClr val="FF0000"/>
                </a:solidFill>
              </a:rPr>
              <a:t>thảo</a:t>
            </a:r>
            <a:r>
              <a:rPr lang="en-US" sz="2800" b="1" dirty="0">
                <a:solidFill>
                  <a:srgbClr val="FF0000"/>
                </a:solidFill>
              </a:rPr>
              <a:t> </a:t>
            </a:r>
            <a:r>
              <a:rPr lang="en-US" sz="2800" b="1" dirty="0" err="1">
                <a:solidFill>
                  <a:srgbClr val="FF0000"/>
                </a:solidFill>
              </a:rPr>
              <a:t>luận</a:t>
            </a:r>
            <a:r>
              <a:rPr lang="en-US" sz="2800" b="1" dirty="0">
                <a:solidFill>
                  <a:srgbClr val="FF0000"/>
                </a:solidFill>
              </a:rPr>
              <a:t> . </a:t>
            </a:r>
          </a:p>
        </p:txBody>
      </p:sp>
      <p:sp>
        <p:nvSpPr>
          <p:cNvPr id="6148" name="Text Box 7"/>
          <p:cNvSpPr txBox="1">
            <a:spLocks noChangeArrowheads="1"/>
          </p:cNvSpPr>
          <p:nvPr/>
        </p:nvSpPr>
        <p:spPr bwMode="auto">
          <a:xfrm>
            <a:off x="77787" y="1417637"/>
            <a:ext cx="8839200" cy="2032000"/>
          </a:xfrm>
          <a:prstGeom prst="rect">
            <a:avLst/>
          </a:prstGeom>
          <a:noFill/>
          <a:ln w="9525">
            <a:noFill/>
            <a:miter lim="800000"/>
            <a:headEnd/>
            <a:tailEnd/>
          </a:ln>
        </p:spPr>
        <p:txBody>
          <a:bodyPr>
            <a:spAutoFit/>
          </a:bodyPr>
          <a:lstStyle/>
          <a:p>
            <a:pPr>
              <a:spcBef>
                <a:spcPct val="50000"/>
              </a:spcBef>
            </a:pPr>
            <a:r>
              <a:rPr lang="en-US" sz="2800" b="1"/>
              <a:t>Gợi ý :</a:t>
            </a:r>
          </a:p>
          <a:p>
            <a:pPr>
              <a:spcBef>
                <a:spcPct val="50000"/>
              </a:spcBef>
            </a:pPr>
            <a:r>
              <a:rPr lang="en-US" sz="2800" b="1"/>
              <a:t>* Người đó là ai, làm nghề gì?                                       * Người đó hằng ngày làm những việc gì ?              * Người đó làm việc như thế nào?</a:t>
            </a:r>
            <a:r>
              <a:rPr lang="en-US" sz="2800" b="1">
                <a:solidFill>
                  <a:srgbClr val="FFFF00"/>
                </a:solidFill>
              </a:rPr>
              <a:t>                          </a:t>
            </a:r>
          </a:p>
        </p:txBody>
      </p:sp>
      <p:sp>
        <p:nvSpPr>
          <p:cNvPr id="6149" name="Text Box 8"/>
          <p:cNvSpPr txBox="1">
            <a:spLocks noChangeArrowheads="1"/>
          </p:cNvSpPr>
          <p:nvPr/>
        </p:nvSpPr>
        <p:spPr bwMode="auto">
          <a:xfrm>
            <a:off x="77787" y="3597275"/>
            <a:ext cx="8913813" cy="1384300"/>
          </a:xfrm>
          <a:prstGeom prst="rect">
            <a:avLst/>
          </a:prstGeom>
          <a:noFill/>
          <a:ln w="9525">
            <a:noFill/>
            <a:miter lim="800000"/>
            <a:headEnd/>
            <a:tailEnd/>
          </a:ln>
        </p:spPr>
        <p:txBody>
          <a:bodyPr>
            <a:spAutoFit/>
          </a:bodyPr>
          <a:lstStyle/>
          <a:p>
            <a:pPr>
              <a:spcBef>
                <a:spcPct val="50000"/>
              </a:spcBef>
            </a:pPr>
            <a:r>
              <a:rPr lang="en-US" sz="2800" b="1"/>
              <a:t>* Công việc ấy quan trọng, cần thiết như thế nào với mọi người ?                                                            * Em có thích làm công việc như người ấy không?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80"/>
                                        <p:tgtEl>
                                          <p:spTgt spid="3"/>
                                        </p:tgtEl>
                                        <p:attrNameLst>
                                          <p:attrName>style.color</p:attrName>
                                        </p:attrNameLst>
                                      </p:cBhvr>
                                      <p:tavLst>
                                        <p:tav tm="0">
                                          <p:val>
                                            <p:clrVal>
                                              <a:schemeClr val="hlink"/>
                                            </p:clrVal>
                                          </p:val>
                                        </p:tav>
                                        <p:tav tm="50000">
                                          <p:val>
                                            <p:clrVal>
                                              <a:srgbClr val="66CCFF"/>
                                            </p:clrVal>
                                          </p:val>
                                        </p:tav>
                                      </p:tavLst>
                                    </p:anim>
                                    <p:anim calcmode="discrete" valueType="clr">
                                      <p:cBhvr>
                                        <p:cTn id="8" dur="80"/>
                                        <p:tgtEl>
                                          <p:spTgt spid="3"/>
                                        </p:tgtEl>
                                        <p:attrNameLst>
                                          <p:attrName>fillcolor</p:attrName>
                                        </p:attrNameLst>
                                      </p:cBhvr>
                                      <p:tavLst>
                                        <p:tav tm="0">
                                          <p:val>
                                            <p:clrVal>
                                              <a:schemeClr val="accent2"/>
                                            </p:clrVal>
                                          </p:val>
                                        </p:tav>
                                        <p:tav tm="50000">
                                          <p:val>
                                            <p:clrVal>
                                              <a:schemeClr val="hlink"/>
                                            </p:clrVal>
                                          </p:val>
                                        </p:tav>
                                      </p:tavLst>
                                    </p:anim>
                                    <p:set>
                                      <p:cBhvr>
                                        <p:cTn id="9" dur="80"/>
                                        <p:tgtEl>
                                          <p:spTgt spid="3"/>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3"/>
          <p:cNvSpPr>
            <a:spLocks noChangeArrowheads="1" noChangeShapeType="1" noTextEdit="1"/>
          </p:cNvSpPr>
          <p:nvPr/>
        </p:nvSpPr>
        <p:spPr bwMode="auto">
          <a:xfrm>
            <a:off x="838200" y="457200"/>
            <a:ext cx="7467600" cy="609600"/>
          </a:xfrm>
          <a:prstGeom prst="rect">
            <a:avLst/>
          </a:prstGeom>
        </p:spPr>
        <p:txBody>
          <a:bodyPr wrap="none" fromWordArt="1">
            <a:prstTxWarp prst="textPlain">
              <a:avLst>
                <a:gd name="adj" fmla="val 50000"/>
              </a:avLst>
            </a:prstTxWarp>
            <a:scene3d>
              <a:camera prst="legacyObliqueFront"/>
              <a:lightRig rig="legacyFlat3" dir="t"/>
            </a:scene3d>
            <a:sp3d extrusionH="430200" prstMaterial="legacyMatte">
              <a:extrusionClr>
                <a:srgbClr val="66FF33"/>
              </a:extrusionClr>
            </a:sp3d>
          </a:bodyPr>
          <a:lstStyle/>
          <a:p>
            <a:pPr algn="ctr"/>
            <a:r>
              <a:rPr lang="vi-VN" sz="2400" b="1" kern="10">
                <a:ln w="9525">
                  <a:round/>
                  <a:headEnd/>
                  <a:tailEnd/>
                </a:ln>
                <a:solidFill>
                  <a:schemeClr val="accent2"/>
                </a:solidFill>
                <a:latin typeface="Arial"/>
                <a:cs typeface="Arial"/>
              </a:rPr>
              <a:t>NÓI , VIẾT VỀ MỘT NGƯỜI LAO ĐỘNG TRÍ ÓC</a:t>
            </a:r>
            <a:endParaRPr lang="en-US" sz="2400" b="1" kern="10">
              <a:ln w="9525">
                <a:round/>
                <a:headEnd/>
                <a:tailEnd/>
              </a:ln>
              <a:solidFill>
                <a:schemeClr val="accent2"/>
              </a:solidFill>
              <a:latin typeface="Arial"/>
              <a:cs typeface="Arial"/>
            </a:endParaRPr>
          </a:p>
        </p:txBody>
      </p:sp>
      <p:sp>
        <p:nvSpPr>
          <p:cNvPr id="3" name="Text Box 5"/>
          <p:cNvSpPr txBox="1">
            <a:spLocks noChangeArrowheads="1"/>
          </p:cNvSpPr>
          <p:nvPr/>
        </p:nvSpPr>
        <p:spPr bwMode="auto">
          <a:xfrm>
            <a:off x="152400" y="1295400"/>
            <a:ext cx="8839200" cy="5047536"/>
          </a:xfrm>
          <a:prstGeom prst="rect">
            <a:avLst/>
          </a:prstGeom>
          <a:noFill/>
          <a:ln w="9525">
            <a:noFill/>
            <a:miter lim="800000"/>
            <a:headEnd/>
            <a:tailEnd/>
          </a:ln>
        </p:spPr>
        <p:txBody>
          <a:bodyPr>
            <a:spAutoFit/>
          </a:bodyPr>
          <a:lstStyle/>
          <a:p>
            <a:pPr algn="just"/>
            <a:r>
              <a:rPr lang="en-US" sz="2800" b="1" dirty="0">
                <a:solidFill>
                  <a:srgbClr val="C00000"/>
                </a:solidFill>
                <a:cs typeface="Times New Roman" pitchFamily="18" charset="0"/>
              </a:rPr>
              <a:t>	</a:t>
            </a:r>
            <a:r>
              <a:rPr lang="en-US" sz="2800" b="1" dirty="0" err="1">
                <a:solidFill>
                  <a:srgbClr val="C00000"/>
                </a:solidFill>
                <a:cs typeface="Times New Roman" pitchFamily="18" charset="0"/>
              </a:rPr>
              <a:t>Người</a:t>
            </a:r>
            <a:r>
              <a:rPr lang="en-US" sz="2800" b="1" dirty="0">
                <a:solidFill>
                  <a:srgbClr val="C00000"/>
                </a:solidFill>
                <a:cs typeface="Times New Roman" pitchFamily="18" charset="0"/>
              </a:rPr>
              <a:t> lao </a:t>
            </a:r>
            <a:r>
              <a:rPr lang="en-US" sz="2800" b="1" dirty="0" err="1">
                <a:solidFill>
                  <a:srgbClr val="C00000"/>
                </a:solidFill>
                <a:cs typeface="Times New Roman" pitchFamily="18" charset="0"/>
              </a:rPr>
              <a:t>động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trí</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óc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mà</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muốn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kể</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chính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là</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là</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giảng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viên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của</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một</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trường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đại</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học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Công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việc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hàng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ngày</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của</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là</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nghiên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cứu</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và</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giảng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bài</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cho</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các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anh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chị</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sinh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viên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rất</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yêu</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thích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công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việc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của</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mình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Tối</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nào</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cũng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thấy</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say </a:t>
            </a:r>
            <a:r>
              <a:rPr lang="en-US" sz="2800" b="1" dirty="0" err="1">
                <a:solidFill>
                  <a:srgbClr val="C00000"/>
                </a:solidFill>
                <a:cs typeface="Times New Roman" pitchFamily="18" charset="0"/>
              </a:rPr>
              <a:t>mê</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đọc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sách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báo</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hoặc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làm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việc</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trên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máy</a:t>
            </a:r>
            <a:r>
              <a:rPr lang="en-US" sz="2800" b="1" dirty="0">
                <a:solidFill>
                  <a:srgbClr val="C00000"/>
                </a:solidFill>
                <a:cs typeface="Times New Roman" pitchFamily="18" charset="0"/>
              </a:rPr>
              <a:t> vi </a:t>
            </a:r>
            <a:r>
              <a:rPr lang="en-US" sz="2800" b="1" dirty="0" err="1">
                <a:solidFill>
                  <a:srgbClr val="C00000"/>
                </a:solidFill>
                <a:cs typeface="Times New Roman" pitchFamily="18" charset="0"/>
              </a:rPr>
              <a:t>tính</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Nếu</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hôm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sau</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lên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lớp</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thì</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em</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biết</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ngay</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vì</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sẽ</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chuẩn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bị</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bài</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dạy</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đánh</a:t>
            </a:r>
            <a:r>
              <a:rPr lang="en-US" sz="2800" b="1" dirty="0">
                <a:solidFill>
                  <a:srgbClr val="C00000"/>
                </a:solidFill>
                <a:cs typeface="Times New Roman" pitchFamily="18" charset="0"/>
              </a:rPr>
              <a:t> xi </a:t>
            </a:r>
            <a:r>
              <a:rPr lang="en-US" sz="2800" b="1" dirty="0" err="1">
                <a:solidFill>
                  <a:srgbClr val="C00000"/>
                </a:solidFill>
                <a:cs typeface="Times New Roman" pitchFamily="18" charset="0"/>
              </a:rPr>
              <a:t>cho</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đôi</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giày</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đen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bóng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Còn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mẹ</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thì</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dù</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bận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vẫn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cố</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gắng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là</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thật</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phẳng</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bộ</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quần</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áo</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cho</a:t>
            </a:r>
            <a:r>
              <a:rPr lang="en-US" sz="2800" b="1" dirty="0">
                <a:solidFill>
                  <a:srgbClr val="C00000"/>
                </a:solidFill>
                <a:cs typeface="Times New Roman" pitchFamily="18" charset="0"/>
              </a:rPr>
              <a:t> </a:t>
            </a:r>
            <a:r>
              <a:rPr lang="en-US" sz="2800" b="1" dirty="0" err="1">
                <a:solidFill>
                  <a:srgbClr val="C00000"/>
                </a:solidFill>
                <a:cs typeface="Times New Roman" pitchFamily="18" charset="0"/>
              </a:rPr>
              <a:t>bố</a:t>
            </a:r>
            <a:r>
              <a:rPr lang="en-US" sz="2800" b="1" dirty="0">
                <a:solidFill>
                  <a:srgbClr val="C00000"/>
                </a:solidFill>
                <a:cs typeface="Times New Roman" pitchFamily="18" charset="0"/>
              </a:rPr>
              <a:t>.</a:t>
            </a:r>
          </a:p>
          <a:p>
            <a:pPr>
              <a:spcBef>
                <a:spcPct val="50000"/>
              </a:spcBef>
            </a:pPr>
            <a:endParaRPr lang="en-US" sz="2800" b="1" dirty="0">
              <a:solidFill>
                <a:srgbClr val="C00000"/>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304800" y="762000"/>
            <a:ext cx="8458200" cy="954088"/>
          </a:xfrm>
          <a:prstGeom prst="rect">
            <a:avLst/>
          </a:prstGeom>
          <a:noFill/>
          <a:ln w="9525">
            <a:noFill/>
            <a:miter lim="800000"/>
            <a:headEnd/>
            <a:tailEnd/>
          </a:ln>
        </p:spPr>
        <p:txBody>
          <a:bodyPr>
            <a:spAutoFit/>
          </a:bodyPr>
          <a:lstStyle/>
          <a:p>
            <a:pPr>
              <a:spcBef>
                <a:spcPct val="50000"/>
              </a:spcBef>
            </a:pPr>
            <a:r>
              <a:rPr lang="en-US" sz="2800" b="1">
                <a:solidFill>
                  <a:schemeClr val="accent2"/>
                </a:solidFill>
              </a:rPr>
              <a:t>    </a:t>
            </a:r>
            <a:r>
              <a:rPr lang="en-US" sz="2800" b="1" u="sng">
                <a:solidFill>
                  <a:schemeClr val="accent2"/>
                </a:solidFill>
              </a:rPr>
              <a:t>Câu 2</a:t>
            </a:r>
            <a:r>
              <a:rPr lang="en-US" sz="2800" b="1">
                <a:solidFill>
                  <a:schemeClr val="accent2"/>
                </a:solidFill>
              </a:rPr>
              <a:t> : Viết những điều em vừa kể thành một đoạn văn (từ 7 đến 10câu )</a:t>
            </a:r>
          </a:p>
        </p:txBody>
      </p:sp>
      <p:sp>
        <p:nvSpPr>
          <p:cNvPr id="4" name="Text Box 5"/>
          <p:cNvSpPr txBox="1">
            <a:spLocks noChangeArrowheads="1"/>
          </p:cNvSpPr>
          <p:nvPr/>
        </p:nvSpPr>
        <p:spPr bwMode="auto">
          <a:xfrm>
            <a:off x="533400" y="2255838"/>
            <a:ext cx="7848600" cy="1384300"/>
          </a:xfrm>
          <a:prstGeom prst="rect">
            <a:avLst/>
          </a:prstGeom>
          <a:noFill/>
          <a:ln w="9525">
            <a:noFill/>
            <a:miter lim="800000"/>
            <a:headEnd/>
            <a:tailEnd/>
          </a:ln>
        </p:spPr>
        <p:txBody>
          <a:bodyPr>
            <a:spAutoFit/>
          </a:bodyPr>
          <a:lstStyle/>
          <a:p>
            <a:pPr>
              <a:spcBef>
                <a:spcPct val="50000"/>
              </a:spcBef>
            </a:pPr>
            <a:r>
              <a:rPr lang="en-US" sz="2800" b="1">
                <a:solidFill>
                  <a:srgbClr val="C00000"/>
                </a:solidFill>
              </a:rPr>
              <a:t>  *</a:t>
            </a:r>
            <a:r>
              <a:rPr lang="en-US" sz="2800" b="1" u="sng">
                <a:solidFill>
                  <a:srgbClr val="C00000"/>
                </a:solidFill>
              </a:rPr>
              <a:t>Lưu ý</a:t>
            </a:r>
            <a:r>
              <a:rPr lang="en-US" sz="2800" b="1">
                <a:solidFill>
                  <a:srgbClr val="C00000"/>
                </a:solidFill>
              </a:rPr>
              <a:t> :  Khi viết chú ý đến dấu câu, câu văn rõ ràng đầy đủ các bộ phận. Đầu câu viết hoa cuối câu ghi dấu chấm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533400" y="1524000"/>
            <a:ext cx="8077200" cy="954088"/>
          </a:xfrm>
          <a:prstGeom prst="rect">
            <a:avLst/>
          </a:prstGeom>
          <a:noFill/>
          <a:ln w="9525">
            <a:noFill/>
            <a:miter lim="800000"/>
            <a:headEnd/>
            <a:tailEnd/>
          </a:ln>
        </p:spPr>
        <p:txBody>
          <a:bodyPr>
            <a:spAutoFit/>
          </a:bodyPr>
          <a:lstStyle/>
          <a:p>
            <a:pPr>
              <a:spcBef>
                <a:spcPct val="50000"/>
              </a:spcBef>
            </a:pPr>
            <a:r>
              <a:rPr lang="en-US" sz="2800" b="1">
                <a:solidFill>
                  <a:schemeClr val="accent2"/>
                </a:solidFill>
              </a:rPr>
              <a:t>* Em hãy nêu tên một số người lao động trí óc mà em biết</a:t>
            </a:r>
            <a:r>
              <a:rPr lang="en-US" sz="2800">
                <a:solidFill>
                  <a:schemeClr val="accent2"/>
                </a:solidFill>
              </a:rPr>
              <a:t> </a:t>
            </a:r>
            <a:r>
              <a:rPr lang="en-US" sz="2800" b="1">
                <a:solidFill>
                  <a:schemeClr val="accent2"/>
                </a:solidFill>
              </a:rPr>
              <a:t>qua bài học, sách, báo, . . . .?</a:t>
            </a:r>
          </a:p>
        </p:txBody>
      </p:sp>
      <p:sp>
        <p:nvSpPr>
          <p:cNvPr id="4" name="Rectangle 5"/>
          <p:cNvSpPr>
            <a:spLocks noChangeArrowheads="1"/>
          </p:cNvSpPr>
          <p:nvPr/>
        </p:nvSpPr>
        <p:spPr bwMode="auto">
          <a:xfrm>
            <a:off x="533400" y="3429000"/>
            <a:ext cx="8534400" cy="1384300"/>
          </a:xfrm>
          <a:prstGeom prst="rect">
            <a:avLst/>
          </a:prstGeom>
          <a:noFill/>
          <a:ln w="9525">
            <a:noFill/>
            <a:miter lim="800000"/>
            <a:headEnd/>
            <a:tailEnd/>
          </a:ln>
        </p:spPr>
        <p:txBody>
          <a:bodyPr>
            <a:spAutoFit/>
          </a:bodyPr>
          <a:lstStyle/>
          <a:p>
            <a:pPr>
              <a:spcBef>
                <a:spcPct val="50000"/>
              </a:spcBef>
            </a:pPr>
            <a:r>
              <a:rPr lang="en-US" sz="2800" b="1">
                <a:solidFill>
                  <a:srgbClr val="C00000"/>
                </a:solidFill>
              </a:rPr>
              <a:t>( Bác Hồ,</a:t>
            </a:r>
            <a:r>
              <a:rPr lang="en-US" sz="2800">
                <a:solidFill>
                  <a:srgbClr val="C00000"/>
                </a:solidFill>
              </a:rPr>
              <a:t> </a:t>
            </a:r>
            <a:r>
              <a:rPr lang="en-US" sz="2800" b="1">
                <a:solidFill>
                  <a:srgbClr val="C00000"/>
                </a:solidFill>
              </a:rPr>
              <a:t>Chu Văn An, Trương Vĩnh Ký, Nguyễn Du, Tố Hữu, Văn Cao, Ê-đi –xơn, Lương Định Của,…)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47</TotalTime>
  <Words>608</Words>
  <Application>Microsoft Office PowerPoint</Application>
  <PresentationFormat>On-screen Show (4:3)</PresentationFormat>
  <Paragraphs>30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Lê Thị Khánh Ly (420000327)</cp:lastModifiedBy>
  <cp:revision>17</cp:revision>
  <cp:lastPrinted>1601-01-01T00:00:00Z</cp:lastPrinted>
  <dcterms:created xsi:type="dcterms:W3CDTF">1601-01-01T00:00:00Z</dcterms:created>
  <dcterms:modified xsi:type="dcterms:W3CDTF">2022-02-13T04:14:43Z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