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9"/>
  </p:notesMasterIdLst>
  <p:sldIdLst>
    <p:sldId id="469" r:id="rId3"/>
    <p:sldId id="426" r:id="rId4"/>
    <p:sldId id="427" r:id="rId5"/>
    <p:sldId id="428" r:id="rId6"/>
    <p:sldId id="429" r:id="rId7"/>
    <p:sldId id="454" r:id="rId8"/>
    <p:sldId id="430" r:id="rId9"/>
    <p:sldId id="364" r:id="rId10"/>
    <p:sldId id="431" r:id="rId11"/>
    <p:sldId id="432" r:id="rId12"/>
    <p:sldId id="433" r:id="rId13"/>
    <p:sldId id="434" r:id="rId14"/>
    <p:sldId id="435" r:id="rId15"/>
    <p:sldId id="436" r:id="rId16"/>
    <p:sldId id="437" r:id="rId17"/>
    <p:sldId id="438" r:id="rId18"/>
    <p:sldId id="439" r:id="rId19"/>
    <p:sldId id="440" r:id="rId20"/>
    <p:sldId id="441" r:id="rId21"/>
    <p:sldId id="442" r:id="rId22"/>
    <p:sldId id="443" r:id="rId23"/>
    <p:sldId id="467" r:id="rId24"/>
    <p:sldId id="444" r:id="rId25"/>
    <p:sldId id="458" r:id="rId26"/>
    <p:sldId id="459" r:id="rId27"/>
    <p:sldId id="460" r:id="rId28"/>
    <p:sldId id="445" r:id="rId29"/>
    <p:sldId id="446" r:id="rId30"/>
    <p:sldId id="447" r:id="rId31"/>
    <p:sldId id="448" r:id="rId32"/>
    <p:sldId id="449" r:id="rId33"/>
    <p:sldId id="466" r:id="rId34"/>
    <p:sldId id="450" r:id="rId35"/>
    <p:sldId id="451" r:id="rId36"/>
    <p:sldId id="452" r:id="rId37"/>
    <p:sldId id="344" r:id="rId38"/>
    <p:sldId id="386" r:id="rId39"/>
    <p:sldId id="387" r:id="rId40"/>
    <p:sldId id="382" r:id="rId41"/>
    <p:sldId id="384" r:id="rId42"/>
    <p:sldId id="465" r:id="rId43"/>
    <p:sldId id="464" r:id="rId44"/>
    <p:sldId id="462" r:id="rId45"/>
    <p:sldId id="461" r:id="rId46"/>
    <p:sldId id="380" r:id="rId47"/>
    <p:sldId id="468" r:id="rId48"/>
  </p:sldIdLst>
  <p:sldSz cx="9144000" cy="6858000" type="screen4x3"/>
  <p:notesSz cx="6858000" cy="9144000"/>
  <p:embeddedFontLst>
    <p:embeddedFont>
      <p:font typeface="VNI-Times" pitchFamily="2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.VnTime" panose="020B7200000000000000" pitchFamily="34" charset="0"/>
      <p:regular r:id="rId60"/>
      <p:bold r:id="rId61"/>
      <p:italic r:id="rId62"/>
      <p:boldItalic r:id="rId63"/>
    </p:embeddedFont>
    <p:embeddedFont>
      <p:font typeface="VNI-Helve" pitchFamily="2" charset="0"/>
      <p:regular r:id="rId64"/>
      <p:bold r:id="rId65"/>
      <p:italic r:id="rId66"/>
      <p:boldItalic r:id="rId67"/>
    </p:embeddedFont>
  </p:embeddedFont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FF0000"/>
    <a:srgbClr val="E2F1F2"/>
    <a:srgbClr val="61E408"/>
    <a:srgbClr val="FFFF00"/>
    <a:srgbClr val="FF0066"/>
    <a:srgbClr val="B3E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87"/>
    <p:restoredTop sz="94660"/>
  </p:normalViewPr>
  <p:slideViewPr>
    <p:cSldViewPr showGuides="1">
      <p:cViewPr varScale="1">
        <p:scale>
          <a:sx n="77" d="100"/>
          <a:sy n="77" d="100"/>
        </p:scale>
        <p:origin x="114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4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3.xml"/><Relationship Id="rId61" Type="http://schemas.openxmlformats.org/officeDocument/2006/relationships/font" Target="fonts/font1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E15E74-855C-41BA-824D-42C9243AB013}" type="doc">
      <dgm:prSet loTypeId="urn:microsoft.com/office/officeart/2005/8/layout/hierarchy2#1" loCatId="hierarchy" qsTypeId="urn:microsoft.com/office/officeart/2005/8/quickstyle/simple1#1" qsCatId="simple" csTypeId="urn:microsoft.com/office/officeart/2005/8/colors/colorful3#1" csCatId="colorful" phldr="1"/>
      <dgm:spPr/>
      <dgm:t>
        <a:bodyPr/>
        <a:lstStyle/>
        <a:p>
          <a:endParaRPr lang="vi-VN"/>
        </a:p>
      </dgm:t>
    </dgm:pt>
    <dgm:pt modelId="{01C394CD-DB11-4E7A-8FB2-4E6E0E2BC7BD}">
      <dgm:prSet phldrT="[Text]" custT="1"/>
      <dgm:spPr/>
      <dgm:t>
        <a:bodyPr/>
        <a:lstStyle/>
        <a:p>
          <a:r>
            <a:rPr lang="en-US" sz="4400" b="1" dirty="0" err="1"/>
            <a:t>Lá</a:t>
          </a:r>
          <a:r>
            <a:rPr lang="en-US" sz="4400" b="1" dirty="0"/>
            <a:t> </a:t>
          </a:r>
          <a:r>
            <a:rPr lang="en-US" sz="4400" b="1" dirty="0" err="1"/>
            <a:t>cây</a:t>
          </a:r>
          <a:r>
            <a:rPr lang="en-US" sz="4400" b="1" dirty="0"/>
            <a:t> </a:t>
          </a:r>
          <a:r>
            <a:rPr lang="en-US" sz="4400" b="1" err="1"/>
            <a:t>có</a:t>
          </a:r>
          <a:r>
            <a:rPr lang="en-US" sz="4400" b="1"/>
            <a:t> ba </a:t>
          </a:r>
          <a:endParaRPr lang="en-US" sz="4400" b="1" dirty="0"/>
        </a:p>
        <a:p>
          <a:r>
            <a:rPr lang="en-US" sz="4400" b="1" dirty="0" err="1"/>
            <a:t>chức</a:t>
          </a:r>
          <a:r>
            <a:rPr lang="en-US" sz="4400" b="1" dirty="0"/>
            <a:t> </a:t>
          </a:r>
          <a:r>
            <a:rPr lang="en-US" sz="4400" b="1" dirty="0" err="1"/>
            <a:t>năng</a:t>
          </a:r>
          <a:endParaRPr lang="vi-VN" sz="4400" b="1" dirty="0"/>
        </a:p>
      </dgm:t>
    </dgm:pt>
    <dgm:pt modelId="{DDB08A58-F710-4154-BFA8-849438DECBD5}" type="parTrans" cxnId="{1226BEB4-FFCF-4813-B4A4-1C651464BE60}">
      <dgm:prSet/>
      <dgm:spPr/>
      <dgm:t>
        <a:bodyPr/>
        <a:lstStyle/>
        <a:p>
          <a:endParaRPr lang="vi-VN"/>
        </a:p>
      </dgm:t>
    </dgm:pt>
    <dgm:pt modelId="{FB4EF2F8-2785-4AA6-8F50-789103321598}" type="sibTrans" cxnId="{1226BEB4-FFCF-4813-B4A4-1C651464BE60}">
      <dgm:prSet/>
      <dgm:spPr/>
      <dgm:t>
        <a:bodyPr/>
        <a:lstStyle/>
        <a:p>
          <a:endParaRPr lang="vi-VN"/>
        </a:p>
      </dgm:t>
    </dgm:pt>
    <dgm:pt modelId="{94C69D63-173B-46B6-BF70-2080E2EAEB29}">
      <dgm:prSet phldrT="[Text]"/>
      <dgm:spPr/>
      <dgm:t>
        <a:bodyPr/>
        <a:lstStyle/>
        <a:p>
          <a:r>
            <a:rPr lang="en-US" dirty="0" err="1"/>
            <a:t>Thoát</a:t>
          </a:r>
          <a:r>
            <a:rPr lang="en-US" dirty="0"/>
            <a:t> </a:t>
          </a:r>
          <a:r>
            <a:rPr lang="en-US" dirty="0" err="1"/>
            <a:t>hơi</a:t>
          </a:r>
          <a:r>
            <a:rPr lang="en-US" dirty="0"/>
            <a:t> </a:t>
          </a:r>
          <a:r>
            <a:rPr lang="en-US" dirty="0" err="1"/>
            <a:t>nước</a:t>
          </a:r>
          <a:endParaRPr lang="vi-VN" dirty="0"/>
        </a:p>
      </dgm:t>
    </dgm:pt>
    <dgm:pt modelId="{760A700C-B131-41ED-B669-AABBF438BB75}" type="parTrans" cxnId="{A5579CB6-504D-43F9-AEB9-C147FF9AC71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vi-VN"/>
        </a:p>
      </dgm:t>
    </dgm:pt>
    <dgm:pt modelId="{996DA7D2-E6C8-45C6-A95A-3A2604FE9500}" type="sibTrans" cxnId="{A5579CB6-504D-43F9-AEB9-C147FF9AC71B}">
      <dgm:prSet/>
      <dgm:spPr/>
      <dgm:t>
        <a:bodyPr/>
        <a:lstStyle/>
        <a:p>
          <a:endParaRPr lang="vi-VN"/>
        </a:p>
      </dgm:t>
    </dgm:pt>
    <dgm:pt modelId="{700C24D8-A691-418E-B883-8562538F3FA3}">
      <dgm:prSet phldrT="[Text]"/>
      <dgm:spPr/>
      <dgm:t>
        <a:bodyPr/>
        <a:lstStyle/>
        <a:p>
          <a:r>
            <a:rPr lang="en-US" dirty="0" err="1"/>
            <a:t>Quang</a:t>
          </a:r>
          <a:r>
            <a:rPr lang="en-US" dirty="0"/>
            <a:t> </a:t>
          </a:r>
          <a:r>
            <a:rPr lang="en-US" dirty="0" err="1"/>
            <a:t>hợp</a:t>
          </a:r>
          <a:endParaRPr lang="vi-VN" dirty="0"/>
        </a:p>
      </dgm:t>
    </dgm:pt>
    <dgm:pt modelId="{56339AED-29F6-4721-97F6-5E0B322292B7}" type="sibTrans" cxnId="{442AEC4C-D4F4-4BFD-BFBB-4763ED44AFE7}">
      <dgm:prSet/>
      <dgm:spPr/>
      <dgm:t>
        <a:bodyPr/>
        <a:lstStyle/>
        <a:p>
          <a:endParaRPr lang="vi-VN"/>
        </a:p>
      </dgm:t>
    </dgm:pt>
    <dgm:pt modelId="{2799E7B9-4557-4CC7-B405-B5DDE70DF42F}" type="parTrans" cxnId="{442AEC4C-D4F4-4BFD-BFBB-4763ED44AFE7}">
      <dgm:prSet custT="1"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vi-VN" sz="3600"/>
        </a:p>
      </dgm:t>
    </dgm:pt>
    <dgm:pt modelId="{2A90D336-5045-4DB2-B7DC-77EE6EE1D7DA}">
      <dgm:prSet phldrT="[Text]"/>
      <dgm:spPr/>
      <dgm:t>
        <a:bodyPr/>
        <a:lstStyle/>
        <a:p>
          <a:r>
            <a:rPr lang="en-US" dirty="0" err="1"/>
            <a:t>Hô</a:t>
          </a:r>
          <a:r>
            <a:rPr lang="en-US" dirty="0"/>
            <a:t> </a:t>
          </a:r>
          <a:r>
            <a:rPr lang="en-US" dirty="0" err="1"/>
            <a:t>hấp</a:t>
          </a:r>
          <a:endParaRPr lang="vi-VN" dirty="0"/>
        </a:p>
      </dgm:t>
    </dgm:pt>
    <dgm:pt modelId="{7239CBB5-08BB-4D7A-856A-7D2AE5A93211}" type="sibTrans" cxnId="{2AB8AAFC-7E66-4163-B347-331C9A8A5B09}">
      <dgm:prSet/>
      <dgm:spPr/>
      <dgm:t>
        <a:bodyPr/>
        <a:lstStyle/>
        <a:p>
          <a:endParaRPr lang="vi-VN"/>
        </a:p>
      </dgm:t>
    </dgm:pt>
    <dgm:pt modelId="{F585F232-A4EB-49A6-987B-1C7FC4F6ADE0}" type="parTrans" cxnId="{2AB8AAFC-7E66-4163-B347-331C9A8A5B09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vi-VN"/>
        </a:p>
      </dgm:t>
    </dgm:pt>
    <dgm:pt modelId="{0A53F701-61D5-42FC-B25E-3FA4ABB0181B}" type="pres">
      <dgm:prSet presAssocID="{B7E15E74-855C-41BA-824D-42C9243AB01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02D8C9-A27E-442B-B4E0-A364CAF5D66A}" type="pres">
      <dgm:prSet presAssocID="{01C394CD-DB11-4E7A-8FB2-4E6E0E2BC7BD}" presName="root1" presStyleCnt="0"/>
      <dgm:spPr/>
    </dgm:pt>
    <dgm:pt modelId="{4794CB4C-59FE-42D1-B700-DCEC257DF437}" type="pres">
      <dgm:prSet presAssocID="{01C394CD-DB11-4E7A-8FB2-4E6E0E2BC7BD}" presName="LevelOneTextNode" presStyleLbl="node0" presStyleIdx="0" presStyleCnt="1" custScaleX="175809" custScaleY="1459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B25165-0507-4281-BD96-50BA0BC75044}" type="pres">
      <dgm:prSet presAssocID="{01C394CD-DB11-4E7A-8FB2-4E6E0E2BC7BD}" presName="level2hierChild" presStyleCnt="0"/>
      <dgm:spPr/>
    </dgm:pt>
    <dgm:pt modelId="{DAD2808F-0CDF-4271-8E22-1F0AC91252E0}" type="pres">
      <dgm:prSet presAssocID="{2799E7B9-4557-4CC7-B405-B5DDE70DF42F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E245A761-21AB-4CD9-9F0A-2453FD5B95D4}" type="pres">
      <dgm:prSet presAssocID="{2799E7B9-4557-4CC7-B405-B5DDE70DF42F}" presName="connTx" presStyleLbl="parChTrans1D2" presStyleIdx="0" presStyleCnt="3"/>
      <dgm:spPr/>
      <dgm:t>
        <a:bodyPr/>
        <a:lstStyle/>
        <a:p>
          <a:endParaRPr lang="en-US"/>
        </a:p>
      </dgm:t>
    </dgm:pt>
    <dgm:pt modelId="{96B44EDC-8EFE-43AE-8F82-9F0ADF82219B}" type="pres">
      <dgm:prSet presAssocID="{700C24D8-A691-418E-B883-8562538F3FA3}" presName="root2" presStyleCnt="0"/>
      <dgm:spPr/>
    </dgm:pt>
    <dgm:pt modelId="{3723F6EB-BF37-410A-BA3A-8E6E416C5BB8}" type="pres">
      <dgm:prSet presAssocID="{700C24D8-A691-418E-B883-8562538F3FA3}" presName="LevelTwoTextNode" presStyleLbl="node2" presStyleIdx="0" presStyleCnt="3" custScaleX="1154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8FB3F6-3585-4991-A092-EF15D67A8E40}" type="pres">
      <dgm:prSet presAssocID="{700C24D8-A691-418E-B883-8562538F3FA3}" presName="level3hierChild" presStyleCnt="0"/>
      <dgm:spPr/>
    </dgm:pt>
    <dgm:pt modelId="{D5F539E1-B6C9-43AD-8DE5-8C612082AE9F}" type="pres">
      <dgm:prSet presAssocID="{F585F232-A4EB-49A6-987B-1C7FC4F6ADE0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69ECDC47-6521-40EE-97BC-3FF60B64A01B}" type="pres">
      <dgm:prSet presAssocID="{F585F232-A4EB-49A6-987B-1C7FC4F6ADE0}" presName="connTx" presStyleLbl="parChTrans1D2" presStyleIdx="1" presStyleCnt="3"/>
      <dgm:spPr/>
      <dgm:t>
        <a:bodyPr/>
        <a:lstStyle/>
        <a:p>
          <a:endParaRPr lang="en-US"/>
        </a:p>
      </dgm:t>
    </dgm:pt>
    <dgm:pt modelId="{F9C6FFB5-19F8-4F0C-B58A-3578D74B3706}" type="pres">
      <dgm:prSet presAssocID="{2A90D336-5045-4DB2-B7DC-77EE6EE1D7DA}" presName="root2" presStyleCnt="0"/>
      <dgm:spPr/>
    </dgm:pt>
    <dgm:pt modelId="{24A739F6-AA5E-460D-B006-C7C848DD51AB}" type="pres">
      <dgm:prSet presAssocID="{2A90D336-5045-4DB2-B7DC-77EE6EE1D7DA}" presName="LevelTwoTextNode" presStyleLbl="node2" presStyleIdx="1" presStyleCnt="3" custScaleX="1135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5BD002-1B6C-43EA-8EF2-2BD48934C64A}" type="pres">
      <dgm:prSet presAssocID="{2A90D336-5045-4DB2-B7DC-77EE6EE1D7DA}" presName="level3hierChild" presStyleCnt="0"/>
      <dgm:spPr/>
    </dgm:pt>
    <dgm:pt modelId="{6EA40A2D-DDA4-428F-AF81-A5B6B449EE7B}" type="pres">
      <dgm:prSet presAssocID="{760A700C-B131-41ED-B669-AABBF438BB75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1B8433DB-5F1A-42B9-802A-43E28A87994F}" type="pres">
      <dgm:prSet presAssocID="{760A700C-B131-41ED-B669-AABBF438BB75}" presName="connTx" presStyleLbl="parChTrans1D2" presStyleIdx="2" presStyleCnt="3"/>
      <dgm:spPr/>
      <dgm:t>
        <a:bodyPr/>
        <a:lstStyle/>
        <a:p>
          <a:endParaRPr lang="en-US"/>
        </a:p>
      </dgm:t>
    </dgm:pt>
    <dgm:pt modelId="{C29FDEF6-B8D4-4CF0-8CC0-F3989B86D8D5}" type="pres">
      <dgm:prSet presAssocID="{94C69D63-173B-46B6-BF70-2080E2EAEB29}" presName="root2" presStyleCnt="0"/>
      <dgm:spPr/>
    </dgm:pt>
    <dgm:pt modelId="{9283F2C0-FCA9-41F8-8AAB-4BE846DD501E}" type="pres">
      <dgm:prSet presAssocID="{94C69D63-173B-46B6-BF70-2080E2EAEB29}" presName="LevelTwoTextNode" presStyleLbl="node2" presStyleIdx="2" presStyleCnt="3" custScaleX="1154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CCD28B-61CD-4088-8137-7D76C60572DA}" type="pres">
      <dgm:prSet presAssocID="{94C69D63-173B-46B6-BF70-2080E2EAEB29}" presName="level3hierChild" presStyleCnt="0"/>
      <dgm:spPr/>
    </dgm:pt>
  </dgm:ptLst>
  <dgm:cxnLst>
    <dgm:cxn modelId="{442AEC4C-D4F4-4BFD-BFBB-4763ED44AFE7}" srcId="{01C394CD-DB11-4E7A-8FB2-4E6E0E2BC7BD}" destId="{700C24D8-A691-418E-B883-8562538F3FA3}" srcOrd="0" destOrd="0" parTransId="{2799E7B9-4557-4CC7-B405-B5DDE70DF42F}" sibTransId="{56339AED-29F6-4721-97F6-5E0B322292B7}"/>
    <dgm:cxn modelId="{E2241907-536A-4F8A-9248-C0EFB277DB6A}" type="presOf" srcId="{2A90D336-5045-4DB2-B7DC-77EE6EE1D7DA}" destId="{24A739F6-AA5E-460D-B006-C7C848DD51AB}" srcOrd="0" destOrd="0" presId="urn:microsoft.com/office/officeart/2005/8/layout/hierarchy2#1"/>
    <dgm:cxn modelId="{A5579CB6-504D-43F9-AEB9-C147FF9AC71B}" srcId="{01C394CD-DB11-4E7A-8FB2-4E6E0E2BC7BD}" destId="{94C69D63-173B-46B6-BF70-2080E2EAEB29}" srcOrd="2" destOrd="0" parTransId="{760A700C-B131-41ED-B669-AABBF438BB75}" sibTransId="{996DA7D2-E6C8-45C6-A95A-3A2604FE9500}"/>
    <dgm:cxn modelId="{2AB8AAFC-7E66-4163-B347-331C9A8A5B09}" srcId="{01C394CD-DB11-4E7A-8FB2-4E6E0E2BC7BD}" destId="{2A90D336-5045-4DB2-B7DC-77EE6EE1D7DA}" srcOrd="1" destOrd="0" parTransId="{F585F232-A4EB-49A6-987B-1C7FC4F6ADE0}" sibTransId="{7239CBB5-08BB-4D7A-856A-7D2AE5A93211}"/>
    <dgm:cxn modelId="{F33DF8F9-3998-4E51-A44B-457DB4673712}" type="presOf" srcId="{2799E7B9-4557-4CC7-B405-B5DDE70DF42F}" destId="{DAD2808F-0CDF-4271-8E22-1F0AC91252E0}" srcOrd="0" destOrd="0" presId="urn:microsoft.com/office/officeart/2005/8/layout/hierarchy2#1"/>
    <dgm:cxn modelId="{66A48790-D568-4B3B-A130-F402D0D53852}" type="presOf" srcId="{2799E7B9-4557-4CC7-B405-B5DDE70DF42F}" destId="{E245A761-21AB-4CD9-9F0A-2453FD5B95D4}" srcOrd="1" destOrd="0" presId="urn:microsoft.com/office/officeart/2005/8/layout/hierarchy2#1"/>
    <dgm:cxn modelId="{5FF031C5-436E-45DF-AA73-6CAF10420A5D}" type="presOf" srcId="{700C24D8-A691-418E-B883-8562538F3FA3}" destId="{3723F6EB-BF37-410A-BA3A-8E6E416C5BB8}" srcOrd="0" destOrd="0" presId="urn:microsoft.com/office/officeart/2005/8/layout/hierarchy2#1"/>
    <dgm:cxn modelId="{BBD08A0A-63E5-405B-9E5D-E8D69B6B73A9}" type="presOf" srcId="{F585F232-A4EB-49A6-987B-1C7FC4F6ADE0}" destId="{D5F539E1-B6C9-43AD-8DE5-8C612082AE9F}" srcOrd="0" destOrd="0" presId="urn:microsoft.com/office/officeart/2005/8/layout/hierarchy2#1"/>
    <dgm:cxn modelId="{D213B94E-BA6A-4E3A-9A01-A981137C514D}" type="presOf" srcId="{B7E15E74-855C-41BA-824D-42C9243AB013}" destId="{0A53F701-61D5-42FC-B25E-3FA4ABB0181B}" srcOrd="0" destOrd="0" presId="urn:microsoft.com/office/officeart/2005/8/layout/hierarchy2#1"/>
    <dgm:cxn modelId="{41E149DF-285B-4FA0-B3C8-8C86D727158B}" type="presOf" srcId="{760A700C-B131-41ED-B669-AABBF438BB75}" destId="{1B8433DB-5F1A-42B9-802A-43E28A87994F}" srcOrd="1" destOrd="0" presId="urn:microsoft.com/office/officeart/2005/8/layout/hierarchy2#1"/>
    <dgm:cxn modelId="{1226BEB4-FFCF-4813-B4A4-1C651464BE60}" srcId="{B7E15E74-855C-41BA-824D-42C9243AB013}" destId="{01C394CD-DB11-4E7A-8FB2-4E6E0E2BC7BD}" srcOrd="0" destOrd="0" parTransId="{DDB08A58-F710-4154-BFA8-849438DECBD5}" sibTransId="{FB4EF2F8-2785-4AA6-8F50-789103321598}"/>
    <dgm:cxn modelId="{3E6CC9BA-1418-4344-8E50-D1C99C6470CB}" type="presOf" srcId="{94C69D63-173B-46B6-BF70-2080E2EAEB29}" destId="{9283F2C0-FCA9-41F8-8AAB-4BE846DD501E}" srcOrd="0" destOrd="0" presId="urn:microsoft.com/office/officeart/2005/8/layout/hierarchy2#1"/>
    <dgm:cxn modelId="{008FF815-990E-4CF2-BB02-B9BFE73660EB}" type="presOf" srcId="{01C394CD-DB11-4E7A-8FB2-4E6E0E2BC7BD}" destId="{4794CB4C-59FE-42D1-B700-DCEC257DF437}" srcOrd="0" destOrd="0" presId="urn:microsoft.com/office/officeart/2005/8/layout/hierarchy2#1"/>
    <dgm:cxn modelId="{CF39B20F-2991-4345-9593-D5DDF25F53DD}" type="presOf" srcId="{F585F232-A4EB-49A6-987B-1C7FC4F6ADE0}" destId="{69ECDC47-6521-40EE-97BC-3FF60B64A01B}" srcOrd="1" destOrd="0" presId="urn:microsoft.com/office/officeart/2005/8/layout/hierarchy2#1"/>
    <dgm:cxn modelId="{F51ECB85-A875-402E-A305-8F3A8C268C3D}" type="presOf" srcId="{760A700C-B131-41ED-B669-AABBF438BB75}" destId="{6EA40A2D-DDA4-428F-AF81-A5B6B449EE7B}" srcOrd="0" destOrd="0" presId="urn:microsoft.com/office/officeart/2005/8/layout/hierarchy2#1"/>
    <dgm:cxn modelId="{AA30C904-7C60-4B01-8A75-91169548F764}" type="presParOf" srcId="{0A53F701-61D5-42FC-B25E-3FA4ABB0181B}" destId="{C002D8C9-A27E-442B-B4E0-A364CAF5D66A}" srcOrd="0" destOrd="0" presId="urn:microsoft.com/office/officeart/2005/8/layout/hierarchy2#1"/>
    <dgm:cxn modelId="{60FBF56E-C926-485A-98FE-547507C1C418}" type="presParOf" srcId="{C002D8C9-A27E-442B-B4E0-A364CAF5D66A}" destId="{4794CB4C-59FE-42D1-B700-DCEC257DF437}" srcOrd="0" destOrd="0" presId="urn:microsoft.com/office/officeart/2005/8/layout/hierarchy2#1"/>
    <dgm:cxn modelId="{0EB06F3A-9670-4103-B425-D8EF75F8CFC2}" type="presParOf" srcId="{C002D8C9-A27E-442B-B4E0-A364CAF5D66A}" destId="{98B25165-0507-4281-BD96-50BA0BC75044}" srcOrd="1" destOrd="0" presId="urn:microsoft.com/office/officeart/2005/8/layout/hierarchy2#1"/>
    <dgm:cxn modelId="{07484711-E6AD-4B0C-9278-0E48E86F9164}" type="presParOf" srcId="{98B25165-0507-4281-BD96-50BA0BC75044}" destId="{DAD2808F-0CDF-4271-8E22-1F0AC91252E0}" srcOrd="0" destOrd="0" presId="urn:microsoft.com/office/officeart/2005/8/layout/hierarchy2#1"/>
    <dgm:cxn modelId="{6211E7B7-69E5-4CDD-9F5B-8BF4ED9B8F27}" type="presParOf" srcId="{DAD2808F-0CDF-4271-8E22-1F0AC91252E0}" destId="{E245A761-21AB-4CD9-9F0A-2453FD5B95D4}" srcOrd="0" destOrd="0" presId="urn:microsoft.com/office/officeart/2005/8/layout/hierarchy2#1"/>
    <dgm:cxn modelId="{1D778B2D-AEAA-4841-A965-7B98DE12D6DE}" type="presParOf" srcId="{98B25165-0507-4281-BD96-50BA0BC75044}" destId="{96B44EDC-8EFE-43AE-8F82-9F0ADF82219B}" srcOrd="1" destOrd="0" presId="urn:microsoft.com/office/officeart/2005/8/layout/hierarchy2#1"/>
    <dgm:cxn modelId="{10990E9F-E235-4C6A-90CE-B4646034587B}" type="presParOf" srcId="{96B44EDC-8EFE-43AE-8F82-9F0ADF82219B}" destId="{3723F6EB-BF37-410A-BA3A-8E6E416C5BB8}" srcOrd="0" destOrd="0" presId="urn:microsoft.com/office/officeart/2005/8/layout/hierarchy2#1"/>
    <dgm:cxn modelId="{35ABF7D6-580C-421A-AD0D-96C7DAC0C453}" type="presParOf" srcId="{96B44EDC-8EFE-43AE-8F82-9F0ADF82219B}" destId="{D68FB3F6-3585-4991-A092-EF15D67A8E40}" srcOrd="1" destOrd="0" presId="urn:microsoft.com/office/officeart/2005/8/layout/hierarchy2#1"/>
    <dgm:cxn modelId="{89F9DCBF-71C0-4AE7-804D-4DB254FAEB8E}" type="presParOf" srcId="{98B25165-0507-4281-BD96-50BA0BC75044}" destId="{D5F539E1-B6C9-43AD-8DE5-8C612082AE9F}" srcOrd="2" destOrd="0" presId="urn:microsoft.com/office/officeart/2005/8/layout/hierarchy2#1"/>
    <dgm:cxn modelId="{F0685917-5115-4102-BA4A-FCB728135167}" type="presParOf" srcId="{D5F539E1-B6C9-43AD-8DE5-8C612082AE9F}" destId="{69ECDC47-6521-40EE-97BC-3FF60B64A01B}" srcOrd="0" destOrd="0" presId="urn:microsoft.com/office/officeart/2005/8/layout/hierarchy2#1"/>
    <dgm:cxn modelId="{5726A33B-A521-4A4A-B105-8846F9E90FFE}" type="presParOf" srcId="{98B25165-0507-4281-BD96-50BA0BC75044}" destId="{F9C6FFB5-19F8-4F0C-B58A-3578D74B3706}" srcOrd="3" destOrd="0" presId="urn:microsoft.com/office/officeart/2005/8/layout/hierarchy2#1"/>
    <dgm:cxn modelId="{1B1AEED6-D904-426C-B17D-E6CDCC1CFE33}" type="presParOf" srcId="{F9C6FFB5-19F8-4F0C-B58A-3578D74B3706}" destId="{24A739F6-AA5E-460D-B006-C7C848DD51AB}" srcOrd="0" destOrd="0" presId="urn:microsoft.com/office/officeart/2005/8/layout/hierarchy2#1"/>
    <dgm:cxn modelId="{4E319011-CBD9-46A7-BA76-B000EFAC6CAB}" type="presParOf" srcId="{F9C6FFB5-19F8-4F0C-B58A-3578D74B3706}" destId="{AE5BD002-1B6C-43EA-8EF2-2BD48934C64A}" srcOrd="1" destOrd="0" presId="urn:microsoft.com/office/officeart/2005/8/layout/hierarchy2#1"/>
    <dgm:cxn modelId="{D6680EC4-45C5-4622-8929-3910C7E9B570}" type="presParOf" srcId="{98B25165-0507-4281-BD96-50BA0BC75044}" destId="{6EA40A2D-DDA4-428F-AF81-A5B6B449EE7B}" srcOrd="4" destOrd="0" presId="urn:microsoft.com/office/officeart/2005/8/layout/hierarchy2#1"/>
    <dgm:cxn modelId="{AF4F887B-F0FB-4013-B24D-D99F4EDF6D8D}" type="presParOf" srcId="{6EA40A2D-DDA4-428F-AF81-A5B6B449EE7B}" destId="{1B8433DB-5F1A-42B9-802A-43E28A87994F}" srcOrd="0" destOrd="0" presId="urn:microsoft.com/office/officeart/2005/8/layout/hierarchy2#1"/>
    <dgm:cxn modelId="{B661E321-504E-4510-BBBB-12C8317FB3EE}" type="presParOf" srcId="{98B25165-0507-4281-BD96-50BA0BC75044}" destId="{C29FDEF6-B8D4-4CF0-8CC0-F3989B86D8D5}" srcOrd="5" destOrd="0" presId="urn:microsoft.com/office/officeart/2005/8/layout/hierarchy2#1"/>
    <dgm:cxn modelId="{4C17E7E8-0C0A-49C2-90CB-8BFEF7959D51}" type="presParOf" srcId="{C29FDEF6-B8D4-4CF0-8CC0-F3989B86D8D5}" destId="{9283F2C0-FCA9-41F8-8AAB-4BE846DD501E}" srcOrd="0" destOrd="0" presId="urn:microsoft.com/office/officeart/2005/8/layout/hierarchy2#1"/>
    <dgm:cxn modelId="{4C55F93F-061D-4DAF-9226-EE9E6B647868}" type="presParOf" srcId="{C29FDEF6-B8D4-4CF0-8CC0-F3989B86D8D5}" destId="{B1CCD28B-61CD-4088-8137-7D76C60572DA}" srcOrd="1" destOrd="0" presId="urn:microsoft.com/office/officeart/2005/8/layout/hierarchy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#1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 i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 i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625CD5-382E-4F9F-B788-4B1C97C4B1F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32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 i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sz="1200" i="0" dirty="0">
                <a:latin typeface="Arial" panose="020B0604020202020204" pitchFamily="34" charset="0"/>
              </a:rPr>
              <a:t>‹#›</a:t>
            </a:fld>
            <a:endParaRPr lang="en-US" sz="120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3086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C2849-619C-4B3D-A80C-190EC744C78C}" type="slidenum">
              <a:rPr lang="en-US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179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6DCC9-8276-441F-9DA8-9CA43A2DE0CB}" type="slidenum">
              <a:rPr lang="en-US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46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47489-42D2-41DB-B6A0-EA991E70B603}" type="slidenum">
              <a:rPr lang="en-US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58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371DE-559A-41CB-907A-F3099871E0C1}" type="slidenum">
              <a:rPr lang="en-US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82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2ED84-9E7D-4686-BEFE-3756DC70AB96}" type="slidenum">
              <a:rPr lang="en-US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230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39372-51B5-4DD8-B712-A58EED5337E7}" type="slidenum">
              <a:rPr lang="en-US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56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F7A086-F360-41D1-A354-A7042639ECEC}" type="slidenum">
              <a:rPr lang="en-US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09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6D471-AFD5-41AB-A628-531C2A8C14EE}" type="slidenum">
              <a:rPr lang="en-US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77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AD7754-83BF-44E9-8216-E537AE4183FC}" type="slidenum">
              <a:rPr lang="en-US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12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24147-2581-48C2-A11A-FB3D76595FDA}" type="slidenum">
              <a:rPr lang="en-US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362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8D6817-324D-4DEA-AE31-038F9766587B}" type="slidenum">
              <a:rPr lang="en-US" alt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63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i="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i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i="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i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i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7C17D4-E0A3-4A2D-9F45-A5C24E13A43A}" type="slidenum">
              <a:rPr lang="en-US" altLang="vi-VN" i="0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vi-VN" i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70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hyperlink" Target="http://images.google.com.vn/imgres?imgurl=http://old.netmode.com.vn/dataimages/200511/original/images827952_lohoi1.jpg&amp;imgrefurl=http://old.netmode.com.vn/myvien/2005/11/514928/&amp;usg=__w25Y4PZ50KqfyB29QL4_apBljJg=&amp;h=410&amp;w=300&amp;sz=14&amp;hl=vi&amp;start=27&amp;um=1&amp;tbnid=bVznWD11ZQvTeM:&amp;tbnh=125&amp;tbnw=91&amp;prev=/images?q%3DL%C3%81%2BC%C3%82Y%26start%3D20%26ndsp%3D20%26um%3D1%26hl%3Dvi%26lr%3Dlang_vi%26sa%3D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8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GIF"/><Relationship Id="rId5" Type="http://schemas.openxmlformats.org/officeDocument/2006/relationships/image" Target="../media/image85.jpeg"/><Relationship Id="rId4" Type="http://schemas.openxmlformats.org/officeDocument/2006/relationships/audio" Target="../media/audio5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GIF"/><Relationship Id="rId5" Type="http://schemas.openxmlformats.org/officeDocument/2006/relationships/image" Target="../media/image91.GIF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76" y="-126395"/>
            <a:ext cx="9246476" cy="6868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630"/>
            <a:ext cx="1117854" cy="11178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9217" y="1601880"/>
            <a:ext cx="7347441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i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Trường</a:t>
            </a:r>
            <a:r>
              <a:rPr lang="en-US" sz="4050" b="1" i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50" b="1" i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Tiểu</a:t>
            </a:r>
            <a:r>
              <a:rPr lang="en-US" sz="4050" b="1" i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50" b="1" i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học</a:t>
            </a:r>
            <a:r>
              <a:rPr lang="en-US" sz="4050" b="1" i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50" b="1" i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Phúc</a:t>
            </a:r>
            <a:r>
              <a:rPr lang="en-US" sz="4050" b="1" i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50" b="1" i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Lợi</a:t>
            </a:r>
            <a:endParaRPr lang="en-US" sz="4050" b="1" i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3600" b="1" i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Tuần</a:t>
            </a:r>
            <a:r>
              <a:rPr lang="en-US" sz="3600" b="1" i="0" dirty="0">
                <a:solidFill>
                  <a:srgbClr val="FF0000"/>
                </a:solidFill>
                <a:cs typeface="Times New Roman" panose="02020603050405020304" pitchFamily="18" charset="0"/>
              </a:rPr>
              <a:t> 23</a:t>
            </a:r>
          </a:p>
          <a:p>
            <a:pPr algn="ctr"/>
            <a:r>
              <a:rPr lang="vi-VN" sz="3600" b="1" i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Tự nhiên xã hội</a:t>
            </a:r>
            <a:endParaRPr lang="en-US" sz="3600" b="1" i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vi-VN" sz="3600" b="1" i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vi-VN" sz="3600" b="1" i="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46: Khả năng kì diệu của lá cây</a:t>
            </a:r>
            <a:endParaRPr lang="vi-VN" sz="3600" b="1" i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33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/>
          <p:nvPr/>
        </p:nvSpPr>
        <p:spPr>
          <a:xfrm>
            <a:off x="971550" y="1628775"/>
            <a:ext cx="1905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3491" name="Picture 3" descr="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8" y="1341438"/>
            <a:ext cx="936625" cy="1150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3" name="Rectangle 5"/>
          <p:cNvSpPr>
            <a:spLocks noGrp="1"/>
          </p:cNvSpPr>
          <p:nvPr>
            <p:ph idx="1"/>
          </p:nvPr>
        </p:nvSpPr>
        <p:spPr>
          <a:xfrm>
            <a:off x="179388" y="2781300"/>
            <a:ext cx="8964612" cy="3816350"/>
          </a:xfrm>
          <a:ln/>
        </p:spPr>
        <p:txBody>
          <a:bodyPr vert="horz" wrap="square" lIns="91440" tIns="45720" rIns="91440" bIns="45720" anchor="t" anchorCtr="0"/>
          <a:lstStyle/>
          <a:p>
            <a:pPr marL="609600" indent="-609600">
              <a:lnSpc>
                <a:spcPct val="90000"/>
              </a:lnSpc>
              <a:buNone/>
            </a:pPr>
            <a:r>
              <a:rPr lang="vi-VN" altLang="x-none" sz="2800" dirty="0">
                <a:solidFill>
                  <a:srgbClr val="0000FF"/>
                </a:solidFill>
              </a:rPr>
              <a:t>1. Theo em, lá cây có những chức năng gì?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vi-VN" altLang="x-none" sz="2800" dirty="0">
                <a:solidFill>
                  <a:srgbClr val="0000FF"/>
                </a:solidFill>
              </a:rPr>
              <a:t>2. Trong quá trình hô hấp, lá cây hít khí gì và thải ra khí gì?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vi-VN" altLang="x-none" sz="2800" dirty="0">
                <a:solidFill>
                  <a:srgbClr val="0000FF"/>
                </a:solidFill>
              </a:rPr>
              <a:t>3. Quá trình quang hợp diễn ra trong điều kiện nào?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vi-VN" altLang="x-none" sz="2800" dirty="0">
                <a:solidFill>
                  <a:srgbClr val="0000FF"/>
                </a:solidFill>
              </a:rPr>
              <a:t>4. Trong quá trình quang hợp, lá cây hít khí gì và thải ra khí gì?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vi-VN" altLang="x-none" sz="2800" dirty="0">
                <a:solidFill>
                  <a:srgbClr val="0000FF"/>
                </a:solidFill>
              </a:rPr>
              <a:t>5. Ngoài quá trình hô hấp và quang hợp, lá cây còn có chức năng gì?</a:t>
            </a:r>
          </a:p>
        </p:txBody>
      </p:sp>
      <p:sp>
        <p:nvSpPr>
          <p:cNvPr id="63494" name="AutoShape 6"/>
          <p:cNvSpPr/>
          <p:nvPr/>
        </p:nvSpPr>
        <p:spPr>
          <a:xfrm>
            <a:off x="3563938" y="692150"/>
            <a:ext cx="4465637" cy="1296988"/>
          </a:xfrm>
          <a:prstGeom prst="wedgeEllipseCallout">
            <a:avLst>
              <a:gd name="adj1" fmla="val -29843"/>
              <a:gd name="adj2" fmla="val 93454"/>
            </a:avLst>
          </a:prstGeom>
          <a:solidFill>
            <a:srgbClr val="FFFFFF"/>
          </a:solidFill>
          <a:ln w="9525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sz="3200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  <a:endParaRPr lang="vi-VN" altLang="x-none" sz="3200" i="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2295" name="Line 7"/>
          <p:cNvSpPr/>
          <p:nvPr/>
        </p:nvSpPr>
        <p:spPr>
          <a:xfrm>
            <a:off x="250825" y="2636838"/>
            <a:ext cx="8713788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296" name="Line 8"/>
          <p:cNvSpPr/>
          <p:nvPr/>
        </p:nvSpPr>
        <p:spPr>
          <a:xfrm>
            <a:off x="250825" y="2636838"/>
            <a:ext cx="0" cy="3671887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297" name="Line 9"/>
          <p:cNvSpPr/>
          <p:nvPr/>
        </p:nvSpPr>
        <p:spPr>
          <a:xfrm>
            <a:off x="250825" y="6308725"/>
            <a:ext cx="8713788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298" name="Line 10"/>
          <p:cNvSpPr/>
          <p:nvPr/>
        </p:nvSpPr>
        <p:spPr>
          <a:xfrm flipV="1">
            <a:off x="8964613" y="2636838"/>
            <a:ext cx="0" cy="3671887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2299" name="Picture 10" descr="0425_2j_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0"/>
            <a:ext cx="762000" cy="2060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3"/>
          <p:cNvGrpSpPr/>
          <p:nvPr/>
        </p:nvGrpSpPr>
        <p:grpSpPr>
          <a:xfrm>
            <a:off x="539750" y="1341438"/>
            <a:ext cx="7632700" cy="5516562"/>
            <a:chOff x="0" y="576"/>
            <a:chExt cx="2784" cy="3768"/>
          </a:xfrm>
        </p:grpSpPr>
        <p:pic>
          <p:nvPicPr>
            <p:cNvPr id="13319" name="Picture 4" descr="Nhu cau khong khi cua thuc vat"/>
            <p:cNvPicPr>
              <a:picLocks noChangeAspect="1"/>
            </p:cNvPicPr>
            <p:nvPr/>
          </p:nvPicPr>
          <p:blipFill>
            <a:blip r:embed="rId2">
              <a:lum bright="-10001" contrast="34000"/>
            </a:blip>
            <a:stretch>
              <a:fillRect/>
            </a:stretch>
          </p:blipFill>
          <p:spPr>
            <a:xfrm>
              <a:off x="0" y="576"/>
              <a:ext cx="2784" cy="35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20" name="Text Box 5"/>
            <p:cNvSpPr txBox="1"/>
            <p:nvPr/>
          </p:nvSpPr>
          <p:spPr>
            <a:xfrm>
              <a:off x="192" y="4031"/>
              <a:ext cx="2496" cy="3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400" b="1" i="0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</p:grpSp>
      <p:sp>
        <p:nvSpPr>
          <p:cNvPr id="13315" name="Text Box 9"/>
          <p:cNvSpPr txBox="1"/>
          <p:nvPr/>
        </p:nvSpPr>
        <p:spPr>
          <a:xfrm>
            <a:off x="4800600" y="2608263"/>
            <a:ext cx="41148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316" name="Text Box 10"/>
          <p:cNvSpPr txBox="1"/>
          <p:nvPr/>
        </p:nvSpPr>
        <p:spPr>
          <a:xfrm>
            <a:off x="4876800" y="2544763"/>
            <a:ext cx="18288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317" name="Text Box 7"/>
          <p:cNvSpPr txBox="1"/>
          <p:nvPr/>
        </p:nvSpPr>
        <p:spPr>
          <a:xfrm>
            <a:off x="0" y="3473450"/>
            <a:ext cx="97155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318" name="WordArt 3"/>
          <p:cNvSpPr>
            <a:spLocks noTextEdit="1"/>
          </p:cNvSpPr>
          <p:nvPr/>
        </p:nvSpPr>
        <p:spPr>
          <a:xfrm>
            <a:off x="1619250" y="188913"/>
            <a:ext cx="59451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 i="1">
                <a:ln w="9525" cap="flat" cmpd="sng">
                  <a:solidFill>
                    <a:srgbClr val="FF99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effectLst>
                  <a:outerShdw dist="35921" dir="2699999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hô hấp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ew-1"/>
          <p:cNvPicPr>
            <a:picLocks noChangeAspect="1"/>
          </p:cNvPicPr>
          <p:nvPr/>
        </p:nvPicPr>
        <p:blipFill>
          <a:blip r:embed="rId2">
            <a:lum bright="-29999" contrast="-8000"/>
          </a:blip>
          <a:srcRect l="11122" r="4182" b="22244"/>
          <a:stretch>
            <a:fillRect/>
          </a:stretch>
        </p:blipFill>
        <p:spPr>
          <a:xfrm>
            <a:off x="2232025" y="1089025"/>
            <a:ext cx="4951413" cy="541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Text Box 4"/>
          <p:cNvSpPr txBox="1"/>
          <p:nvPr/>
        </p:nvSpPr>
        <p:spPr>
          <a:xfrm>
            <a:off x="3165475" y="3387725"/>
            <a:ext cx="1181100" cy="27463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Các-bô-nic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157" name="Text Box 5"/>
          <p:cNvSpPr txBox="1"/>
          <p:nvPr/>
        </p:nvSpPr>
        <p:spPr>
          <a:xfrm>
            <a:off x="3692525" y="2982913"/>
            <a:ext cx="1181100" cy="274637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Các-bô-nic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158" name="Text Box 6"/>
          <p:cNvSpPr txBox="1"/>
          <p:nvPr/>
        </p:nvSpPr>
        <p:spPr>
          <a:xfrm>
            <a:off x="3657600" y="2514600"/>
            <a:ext cx="1308100" cy="27463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 bô- níc</a:t>
            </a:r>
            <a:endParaRPr b="1" i="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342" name="AutoShape 7"/>
          <p:cNvSpPr/>
          <p:nvPr/>
        </p:nvSpPr>
        <p:spPr>
          <a:xfrm rot="3177755">
            <a:off x="2376488" y="987425"/>
            <a:ext cx="573087" cy="1044575"/>
          </a:xfrm>
          <a:prstGeom prst="moon">
            <a:avLst>
              <a:gd name="adj" fmla="val 63157"/>
            </a:avLst>
          </a:prstGeom>
          <a:solidFill>
            <a:srgbClr val="FFFFCC"/>
          </a:solidFill>
          <a:ln w="9525">
            <a:noFill/>
          </a:ln>
        </p:spPr>
        <p:txBody>
          <a:bodyPr rot="10800000" vert="eaVert"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9160" name="Text Box 8"/>
          <p:cNvSpPr txBox="1"/>
          <p:nvPr/>
        </p:nvSpPr>
        <p:spPr>
          <a:xfrm rot="-10800000" flipV="1">
            <a:off x="4724400" y="762000"/>
            <a:ext cx="328613" cy="2444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161" name="Text Box 9"/>
          <p:cNvSpPr txBox="1"/>
          <p:nvPr/>
        </p:nvSpPr>
        <p:spPr>
          <a:xfrm>
            <a:off x="3810000" y="609600"/>
            <a:ext cx="328613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162" name="Text Box 10"/>
          <p:cNvSpPr txBox="1"/>
          <p:nvPr/>
        </p:nvSpPr>
        <p:spPr>
          <a:xfrm>
            <a:off x="5638800" y="1219200"/>
            <a:ext cx="328613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9163" name="AutoShape 11"/>
          <p:cNvSpPr/>
          <p:nvPr/>
        </p:nvSpPr>
        <p:spPr>
          <a:xfrm>
            <a:off x="522288" y="5903913"/>
            <a:ext cx="88900" cy="153987"/>
          </a:xfrm>
          <a:prstGeom prst="actionButtonBlank">
            <a:avLst/>
          </a:prstGeom>
          <a:solidFill>
            <a:srgbClr val="00FFFF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endParaRPr lang="vi-VN" altLang="x-none" sz="1600" b="1" i="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87" name="Oval 7"/>
          <p:cNvSpPr/>
          <p:nvPr/>
        </p:nvSpPr>
        <p:spPr>
          <a:xfrm>
            <a:off x="6281738" y="1133475"/>
            <a:ext cx="785812" cy="785813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4348" name="WordArt 3"/>
          <p:cNvSpPr>
            <a:spLocks noTextEdit="1"/>
          </p:cNvSpPr>
          <p:nvPr/>
        </p:nvSpPr>
        <p:spPr>
          <a:xfrm>
            <a:off x="1619250" y="44450"/>
            <a:ext cx="59451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>
                <a:ln w="9525" cap="flat" cmpd="sng">
                  <a:solidFill>
                    <a:srgbClr val="FF99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effectLst>
                  <a:outerShdw dist="35921" dir="2699999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hô hấp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618 0.06591 C -0.06198 0.04787 -0.07847 0.0289 -0.08403 0.00948 C -0.08958 -0.01018 -0.07187 -0.02151 -0.07743 -0.05065 C -0.08298 -0.07979 -0.10885 -0.14131 -0.11719 -0.16513 " pathEditMode="relative" rAng="0" ptsTypes="aaaa">
                                      <p:cBhvr>
                                        <p:cTn id="39" dur="3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" y="-116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15 -0.06938 C -0.01788 -0.08094 -0.04062 -0.11378 -0.04652 -0.14061 C -0.05243 -0.16744 -0.03923 -0.20213 -0.04791 -0.22988 C -0.05659 -0.25763 -0.08802 -0.2907 -0.09861 -0.30666 " pathEditMode="relative" rAng="0" ptsTypes="aaaa">
                                      <p:cBhvr>
                                        <p:cTn id="41" dur="3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" y="-119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87 0.00764 C -0.01111 -0.00069 -0.05885 -0.02243 -0.071 -0.04255 C -0.08316 -0.06267 -0.06805 -0.0888 -0.07239 -0.11378 C -0.07673 -0.13876 -0.09218 -0.17576 -0.09739 -0.19195 " pathEditMode="relative" rAng="0" ptsTypes="aaaa">
                                      <p:cBhvr>
                                        <p:cTn id="43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-100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347 0.0155 C -0.0092 0.02729 -0.03281 0.06476 -0.03785 0.08626 C -0.04288 0.10777 -0.03715 0.1265 -0.03368 0.14454 C -0.03021 0.16258 -0.01563 0.17553 -0.01719 0.1945 C -0.01875 0.21346 -0.03785 0.24514 -0.04323 0.25833 " pathEditMode="relative" rAng="0" ptsTypes="aaaaa">
                                      <p:cBhvr>
                                        <p:cTn id="45" dur="3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" y="121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38889E-6 4.08881E-6 C -0.00382 0.01457 -0.02361 0.06845 -0.02292 0.08741 C -0.02222 0.10638 -0.00417 0.09828 0.00451 0.11447 C 0.01319 0.13066 0.02413 0.16951 0.02917 0.18385 " pathEditMode="relative" rAng="0" ptsTypes="aaaa">
                                      <p:cBhvr>
                                        <p:cTn id="47" dur="3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92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38889E-6 -4.24607E-6 C 0.00364 0.00764 0.01319 0.02729 0.0217 0.04626 C 0.03021 0.06522 0.04757 0.09552 0.05069 0.11379 C 0.05382 0.13206 0.0434 0.13946 0.0408 0.15588 C 0.03819 0.1723 0.03628 0.20028 0.03507 0.21185 " pathEditMode="relative" rAng="0" ptsTypes="aaaaa">
                                      <p:cBhvr>
                                        <p:cTn id="49" dur="3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3"/>
                  </p:tgtEl>
                </p:cond>
              </p:nextCondLst>
            </p:seq>
          </p:childTnLst>
        </p:cTn>
      </p:par>
    </p:tnLst>
    <p:bldLst>
      <p:bldP spid="49156" grpId="0"/>
      <p:bldP spid="49156" grpId="1"/>
      <p:bldP spid="49157" grpId="0"/>
      <p:bldP spid="49157" grpId="1"/>
      <p:bldP spid="49158" grpId="0"/>
      <p:bldP spid="49158" grpId="1"/>
      <p:bldP spid="14342" grpId="0" animBg="1"/>
      <p:bldP spid="14342" grpId="1" animBg="1"/>
      <p:bldP spid="49160" grpId="0"/>
      <p:bldP spid="49160" grpId="1"/>
      <p:bldP spid="49161" grpId="0"/>
      <p:bldP spid="49161" grpId="1"/>
      <p:bldP spid="49162" grpId="0"/>
      <p:bldP spid="49162" grpId="1"/>
      <p:bldP spid="460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ew-1"/>
          <p:cNvPicPr>
            <a:picLocks noChangeAspect="1"/>
          </p:cNvPicPr>
          <p:nvPr/>
        </p:nvPicPr>
        <p:blipFill>
          <a:blip r:embed="rId2"/>
          <a:srcRect l="11111" r="4167" b="22223"/>
          <a:stretch>
            <a:fillRect/>
          </a:stretch>
        </p:blipFill>
        <p:spPr>
          <a:xfrm>
            <a:off x="2166938" y="1062038"/>
            <a:ext cx="4953000" cy="5421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4" name="Text Box 4"/>
          <p:cNvSpPr txBox="1"/>
          <p:nvPr/>
        </p:nvSpPr>
        <p:spPr>
          <a:xfrm>
            <a:off x="1900238" y="2046288"/>
            <a:ext cx="1181100" cy="274637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Các-bô-nic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85" name="Text Box 5"/>
          <p:cNvSpPr txBox="1"/>
          <p:nvPr/>
        </p:nvSpPr>
        <p:spPr>
          <a:xfrm>
            <a:off x="2189163" y="1543050"/>
            <a:ext cx="1181100" cy="27463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Các-bô-nic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86" name="Text Box 6"/>
          <p:cNvSpPr txBox="1"/>
          <p:nvPr/>
        </p:nvSpPr>
        <p:spPr>
          <a:xfrm>
            <a:off x="2822575" y="1135063"/>
            <a:ext cx="1181100" cy="274637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Các-bô-nic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87" name="Oval 7"/>
          <p:cNvSpPr/>
          <p:nvPr/>
        </p:nvSpPr>
        <p:spPr>
          <a:xfrm>
            <a:off x="6146800" y="1133475"/>
            <a:ext cx="785813" cy="785813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6088" name="AutoShape 8"/>
          <p:cNvSpPr/>
          <p:nvPr/>
        </p:nvSpPr>
        <p:spPr>
          <a:xfrm rot="1507084">
            <a:off x="6462713" y="1943100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6089" name="AutoShape 9"/>
          <p:cNvSpPr/>
          <p:nvPr/>
        </p:nvSpPr>
        <p:spPr>
          <a:xfrm rot="3374143">
            <a:off x="6080125" y="1852613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6090" name="AutoShape 10"/>
          <p:cNvSpPr/>
          <p:nvPr/>
        </p:nvSpPr>
        <p:spPr>
          <a:xfrm rot="4815536">
            <a:off x="5775325" y="1547813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6091" name="AutoShape 11"/>
          <p:cNvSpPr/>
          <p:nvPr/>
        </p:nvSpPr>
        <p:spPr>
          <a:xfrm rot="5400000">
            <a:off x="5699125" y="1217613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6092" name="Text Box 12"/>
          <p:cNvSpPr txBox="1"/>
          <p:nvPr/>
        </p:nvSpPr>
        <p:spPr>
          <a:xfrm>
            <a:off x="6918325" y="1319213"/>
            <a:ext cx="12954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 sáng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93" name="Text Box 13"/>
          <p:cNvSpPr txBox="1"/>
          <p:nvPr/>
        </p:nvSpPr>
        <p:spPr>
          <a:xfrm>
            <a:off x="4630738" y="2541588"/>
            <a:ext cx="328612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94" name="Text Box 14"/>
          <p:cNvSpPr txBox="1"/>
          <p:nvPr/>
        </p:nvSpPr>
        <p:spPr>
          <a:xfrm>
            <a:off x="4249738" y="1881188"/>
            <a:ext cx="328612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95" name="Text Box 15"/>
          <p:cNvSpPr txBox="1"/>
          <p:nvPr/>
        </p:nvSpPr>
        <p:spPr>
          <a:xfrm>
            <a:off x="5259388" y="2852738"/>
            <a:ext cx="328612" cy="24447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16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16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6096" name="AutoShape 16"/>
          <p:cNvSpPr/>
          <p:nvPr/>
        </p:nvSpPr>
        <p:spPr>
          <a:xfrm>
            <a:off x="522288" y="5949950"/>
            <a:ext cx="179387" cy="125413"/>
          </a:xfrm>
          <a:prstGeom prst="actionButtonBlank">
            <a:avLst/>
          </a:prstGeom>
          <a:solidFill>
            <a:srgbClr val="00FFFF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endParaRPr lang="vi-VN" altLang="x-none" sz="1600" b="1" i="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376" name="AutoShape 11"/>
          <p:cNvSpPr/>
          <p:nvPr/>
        </p:nvSpPr>
        <p:spPr>
          <a:xfrm rot="6050418">
            <a:off x="5624513" y="981075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" name="AutoShape 8"/>
          <p:cNvSpPr/>
          <p:nvPr/>
        </p:nvSpPr>
        <p:spPr>
          <a:xfrm rot="677899">
            <a:off x="6732588" y="1763713"/>
            <a:ext cx="304800" cy="609600"/>
          </a:xfrm>
          <a:prstGeom prst="lightningBolt">
            <a:avLst/>
          </a:prstGeom>
          <a:gradFill rotWithShape="1">
            <a:gsLst>
              <a:gs pos="0">
                <a:srgbClr val="FF3300">
                  <a:alpha val="85999"/>
                </a:srgbClr>
              </a:gs>
              <a:gs pos="100000">
                <a:srgbClr val="FFFF00">
                  <a:alpha val="78998"/>
                </a:srgb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378" name="WordArt 3"/>
          <p:cNvSpPr>
            <a:spLocks noTextEdit="1"/>
          </p:cNvSpPr>
          <p:nvPr/>
        </p:nvSpPr>
        <p:spPr>
          <a:xfrm>
            <a:off x="1619250" y="188913"/>
            <a:ext cx="59451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>
                <a:ln w="9525" cap="flat" cmpd="sng">
                  <a:solidFill>
                    <a:srgbClr val="FF99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effectLst>
                  <a:outerShdw dist="35921" dir="2699999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Quá trình quang hợp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" presetClass="entr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1.73472E-18 C 0.02031 0.00602 0.04079 0.01204 0.05416 0.02593 C 0.06753 0.03982 0.07725 0.07315 0.08055 0.08333 " pathEditMode="relative" ptsTypes="aaA">
                                      <p:cBhvr>
                                        <p:cTn id="57" dur="3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44444E-6 7.40741E-6 C 0.02778 0.0014 0.05573 0.00302 0.07917 0.01853 C 0.10261 0.03404 0.13629 0.08033 0.14028 0.0926 " pathEditMode="relative" ptsTypes="aaA">
                                      <p:cBhvr>
                                        <p:cTn id="59" dur="3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7.40741E-7 C 0.03281 7.40741E-7 0.06562 7.40741E-7 0.09062 0.02176 C 0.11562 0.04352 0.13229 0.11667 0.15 0.13102 " pathEditMode="relative" rAng="0" ptsTypes="aaA">
                                      <p:cBhvr>
                                        <p:cTn id="61" dur="3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66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65" dur="250" autoRev="1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70" dur="250" autoRev="1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75" dur="250" autoRev="1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0" dur="250" autoRev="1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5" dur="250" autoRev="1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89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90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73472E-18 -4.07407E-6 C -0.00052 -0.02685 -0.00087 -0.05347 0.00139 -0.08333 C 0.00364 -0.11319 0.02066 -0.14815 0.01389 -0.17963 C 0.00711 -0.21111 -0.03056 -0.25278 -0.03889 -0.27222 C -0.04723 -0.29167 -0.03889 -0.29352 -0.03611 -0.2963 " pathEditMode="relative" ptsTypes="aaaaA">
                                      <p:cBhvr>
                                        <p:cTn id="93" dur="30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66667E-6 7.77778E-6 C 0.01251 -0.03147 0.02518 -0.06296 0.02084 -0.1037 C 0.0165 -0.14444 -0.01857 -0.21828 -0.02638 -0.24444 " pathEditMode="relative" ptsTypes="aaA">
                                      <p:cBhvr>
                                        <p:cTn id="95" dur="30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2.96296E-6 C 1.11111E-6 -0.0412 0.00018 -0.08218 -0.01805 -0.10741 C -0.03628 -0.13264 -0.10625 -0.14468 -0.10972 -0.15185 " pathEditMode="relative" ptsTypes="aaA">
                                      <p:cBhvr>
                                        <p:cTn id="97" dur="3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</p:childTnLst>
        </p:cTn>
      </p:par>
    </p:tnLst>
    <p:bldLst>
      <p:bldP spid="46084" grpId="0"/>
      <p:bldP spid="46084" grpId="1"/>
      <p:bldP spid="46085" grpId="0"/>
      <p:bldP spid="46085" grpId="1"/>
      <p:bldP spid="46086" grpId="0"/>
      <p:bldP spid="46086" grpId="1"/>
      <p:bldP spid="46087" grpId="0" animBg="1"/>
      <p:bldP spid="46087" grpId="1" animBg="1"/>
      <p:bldP spid="46088" grpId="0" animBg="1"/>
      <p:bldP spid="46088" grpId="1" animBg="1"/>
      <p:bldP spid="46089" grpId="0" animBg="1"/>
      <p:bldP spid="46089" grpId="1" animBg="1"/>
      <p:bldP spid="46090" grpId="0" animBg="1"/>
      <p:bldP spid="46090" grpId="1" animBg="1"/>
      <p:bldP spid="46091" grpId="0" animBg="1"/>
      <p:bldP spid="46091" grpId="1" animBg="1"/>
      <p:bldP spid="46092" grpId="0"/>
      <p:bldP spid="46093" grpId="0"/>
      <p:bldP spid="46093" grpId="1"/>
      <p:bldP spid="46094" grpId="0"/>
      <p:bldP spid="46094" grpId="1"/>
      <p:bldP spid="46095" grpId="0"/>
      <p:bldP spid="46095" grpId="1"/>
      <p:bldP spid="15376" grpId="0" animBg="1"/>
      <p:bldP spid="15376" grpId="1" animBg="1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s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0"/>
            <a:ext cx="5219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7" name="Oval 3"/>
          <p:cNvSpPr/>
          <p:nvPr/>
        </p:nvSpPr>
        <p:spPr>
          <a:xfrm>
            <a:off x="7956550" y="188913"/>
            <a:ext cx="914400" cy="9144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vi-VN" altLang="x-none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6388" name="Picture 4" descr="images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243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images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3924300" cy="342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94" name="Text Box 14"/>
          <p:cNvSpPr txBox="1"/>
          <p:nvPr/>
        </p:nvSpPr>
        <p:spPr>
          <a:xfrm>
            <a:off x="7308850" y="2276475"/>
            <a:ext cx="490538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Text Box 14"/>
          <p:cNvSpPr txBox="1"/>
          <p:nvPr/>
        </p:nvSpPr>
        <p:spPr>
          <a:xfrm>
            <a:off x="6516688" y="5300663"/>
            <a:ext cx="490537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Text Box 14"/>
          <p:cNvSpPr txBox="1"/>
          <p:nvPr/>
        </p:nvSpPr>
        <p:spPr>
          <a:xfrm>
            <a:off x="8172450" y="5084763"/>
            <a:ext cx="576263" cy="365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Text Box 14"/>
          <p:cNvSpPr txBox="1"/>
          <p:nvPr/>
        </p:nvSpPr>
        <p:spPr>
          <a:xfrm>
            <a:off x="5435600" y="3284538"/>
            <a:ext cx="490538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Text Box 14"/>
          <p:cNvSpPr txBox="1"/>
          <p:nvPr/>
        </p:nvSpPr>
        <p:spPr>
          <a:xfrm>
            <a:off x="1835150" y="1916113"/>
            <a:ext cx="1743075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 bô- níc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xt Box 14"/>
          <p:cNvSpPr txBox="1"/>
          <p:nvPr/>
        </p:nvSpPr>
        <p:spPr>
          <a:xfrm>
            <a:off x="900113" y="5876925"/>
            <a:ext cx="1743075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 bô- níc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Text Box 14"/>
          <p:cNvSpPr txBox="1"/>
          <p:nvPr/>
        </p:nvSpPr>
        <p:spPr>
          <a:xfrm>
            <a:off x="1692275" y="4221163"/>
            <a:ext cx="1743075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 bô- níc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Text Box 14"/>
          <p:cNvSpPr txBox="1"/>
          <p:nvPr/>
        </p:nvSpPr>
        <p:spPr>
          <a:xfrm>
            <a:off x="2555875" y="620713"/>
            <a:ext cx="1743075" cy="365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sz="2400" b="1" i="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Các- bô- níc</a:t>
            </a:r>
            <a:endParaRPr sz="2400" b="1" i="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69 -2.89017E-7 C -0.00069 -0.0585 0.00018 -0.11653 -0.09062 -0.15237 C -0.18125 -0.18821 -0.52934 -0.20532 -0.54653 -0.21526 " pathEditMode="relative" rAng="0" ptsTypes="aaA">
                                      <p:cBhvr>
                                        <p:cTn id="20" dur="3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00" y="-108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69 -2.71676E-6 C -0.00069 0.00416 0.00017 0.00833 -0.08281 0.01087 C -0.16563 0.01341 -0.48368 0.01457 -0.49931 0.01549 " pathEditMode="relative" rAng="0" ptsTypes="aaA">
                                      <p:cBhvr>
                                        <p:cTn id="2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00" y="8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86 2.36994E-6 C -0.00086 -0.04717 0.00018 -0.09388 -0.09791 -0.12278 C -0.19583 -0.15168 -0.57204 -0.16532 -0.59062 -0.17341 " pathEditMode="relative" rAng="0" ptsTypes="aaA">
                                      <p:cBhvr>
                                        <p:cTn id="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-87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7 1.32948E-6 C -2.77778E-7 -0.03838 0.00087 -0.07653 -0.07222 -0.10035 C -0.14531 -0.1237 -0.42587 -0.13503 -0.43976 -0.1415 " pathEditMode="relative" rAng="0" ptsTypes="aaA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0" y="-71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2.31214E-6 C 2.77778E-7 0.09803 -0.00069 0.19537 0.07378 0.25595 C 0.14826 0.31607 0.4342 0.34474 0.44844 0.36185 " pathEditMode="relative" rAng="0" ptsTypes="aaA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0" y="181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04 -3.3526E-6 C 0.00104 -0.08393 0.00017 -0.1674 0.10052 -0.21919 C 0.20087 -0.27052 0.58628 -0.29503 0.60556 -0.30959 " pathEditMode="relative" rAng="0" ptsTypes="aaA">
                                      <p:cBhvr>
                                        <p:cTn id="4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00" y="-155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87 2.71676E-6 C 0.00087 -0.06405 0.00018 -0.12786 0.0757 -0.1674 C 0.15122 -0.20648 0.4415 -0.22521 0.4559 -0.2363 " pathEditMode="relative" rAng="0" ptsTypes="aaA">
                                      <p:cBhvr>
                                        <p:cTn id="5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0" y="-118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69 -4.21965E-6 C 0.00069 0.03815 0.00017 0.0763 0.05486 0.09989 C 0.10955 0.12324 0.31944 0.13457 0.32986 0.14128 " pathEditMode="relative" rAng="0" ptsTypes="aaA">
                                      <p:cBhvr>
                                        <p:cTn id="5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0" y="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587" grpId="1" animBg="1"/>
      <p:bldP spid="46094" grpId="0"/>
      <p:bldP spid="46094" grpId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3"/>
          <p:cNvSpPr>
            <a:spLocks noTextEdit="1"/>
          </p:cNvSpPr>
          <p:nvPr/>
        </p:nvSpPr>
        <p:spPr>
          <a:xfrm>
            <a:off x="2862263" y="954088"/>
            <a:ext cx="4467225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200" b="1" i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4999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1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27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Khả năng kì diệu của lá cây</a:t>
            </a:r>
          </a:p>
        </p:txBody>
      </p:sp>
      <p:sp>
        <p:nvSpPr>
          <p:cNvPr id="93190" name="Rectangle 6"/>
          <p:cNvSpPr/>
          <p:nvPr/>
        </p:nvSpPr>
        <p:spPr>
          <a:xfrm>
            <a:off x="431800" y="1768475"/>
            <a:ext cx="8505825" cy="1616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50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Khi đứng dưới tán lá của cây ta thấy mát mẻ vì sao?</a:t>
            </a:r>
          </a:p>
        </p:txBody>
      </p:sp>
      <p:sp>
        <p:nvSpPr>
          <p:cNvPr id="93193" name="Rectangle 9"/>
          <p:cNvSpPr/>
          <p:nvPr/>
        </p:nvSpPr>
        <p:spPr>
          <a:xfrm>
            <a:off x="161925" y="3433763"/>
            <a:ext cx="8731250" cy="1616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i="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</a:t>
            </a:r>
            <a:r>
              <a:rPr sz="50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Vì lá cây thoát hơi nước làm cho không khí mát mẻ.</a:t>
            </a:r>
          </a:p>
        </p:txBody>
      </p:sp>
      <p:sp>
        <p:nvSpPr>
          <p:cNvPr id="93194" name="AutoShape 10"/>
          <p:cNvSpPr/>
          <p:nvPr/>
        </p:nvSpPr>
        <p:spPr>
          <a:xfrm>
            <a:off x="296863" y="369887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0" grpId="0"/>
      <p:bldP spid="93193" grpId="0"/>
      <p:bldP spid="931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8477" name="Line 3"/>
            <p:cNvSpPr/>
            <p:nvPr/>
          </p:nvSpPr>
          <p:spPr>
            <a:xfrm>
              <a:off x="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78" name="Line 4"/>
            <p:cNvSpPr/>
            <p:nvPr/>
          </p:nvSpPr>
          <p:spPr>
            <a:xfrm>
              <a:off x="576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79" name="Line 5"/>
            <p:cNvSpPr/>
            <p:nvPr/>
          </p:nvSpPr>
          <p:spPr>
            <a:xfrm>
              <a:off x="0" y="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480" name="Line 6"/>
            <p:cNvSpPr/>
            <p:nvPr/>
          </p:nvSpPr>
          <p:spPr>
            <a:xfrm>
              <a:off x="0" y="432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</p:grpSp>
      <p:graphicFrame>
        <p:nvGraphicFramePr>
          <p:cNvPr id="69639" name="Group 7"/>
          <p:cNvGraphicFramePr>
            <a:graphicFrameLocks noGrp="1"/>
          </p:cNvGraphicFramePr>
          <p:nvPr/>
        </p:nvGraphicFramePr>
        <p:xfrm>
          <a:off x="179388" y="2133600"/>
          <a:ext cx="8686800" cy="3396298"/>
        </p:xfrm>
        <a:graphic>
          <a:graphicData uri="http://schemas.openxmlformats.org/drawingml/2006/table">
            <a:tbl>
              <a:tblPr/>
              <a:tblGrid>
                <a:gridCol w="441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Quá trình hô hấp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Quá trình quang hợp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2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9650" name="Text Box 18"/>
          <p:cNvSpPr txBox="1"/>
          <p:nvPr/>
        </p:nvSpPr>
        <p:spPr>
          <a:xfrm>
            <a:off x="4876800" y="3140075"/>
            <a:ext cx="42672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28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 ra dưới ánh sáng mặt trời.</a:t>
            </a:r>
            <a:endParaRPr sz="2800" i="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9651" name="Text Box 19"/>
          <p:cNvSpPr txBox="1"/>
          <p:nvPr/>
        </p:nvSpPr>
        <p:spPr>
          <a:xfrm>
            <a:off x="395288" y="3155950"/>
            <a:ext cx="446405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28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 ra suốt ng</a:t>
            </a:r>
            <a:r>
              <a:rPr sz="2800" i="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28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đêm.</a:t>
            </a:r>
            <a:endParaRPr sz="2800" i="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9652" name="Text Box 20"/>
          <p:cNvSpPr txBox="1"/>
          <p:nvPr/>
        </p:nvSpPr>
        <p:spPr>
          <a:xfrm>
            <a:off x="4648200" y="4105275"/>
            <a:ext cx="44958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i="0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Lá cây hấp thụ khí các-bô-níc, thải ra khí ô xi.</a:t>
            </a:r>
            <a:endParaRPr sz="2800" i="0" dirty="0">
              <a:solidFill>
                <a:srgbClr val="CC00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9653" name="Text Box 21"/>
          <p:cNvSpPr txBox="1"/>
          <p:nvPr/>
        </p:nvSpPr>
        <p:spPr>
          <a:xfrm>
            <a:off x="395288" y="4105275"/>
            <a:ext cx="4343400" cy="94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i="0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Lá cây hấp thụ khí ô-xi, thải ra khí các-bô-níc.</a:t>
            </a:r>
            <a:endParaRPr sz="2800" i="0" dirty="0">
              <a:solidFill>
                <a:srgbClr val="CC00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8450" name="Picture 22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0" y="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1" name="Picture 23" descr="BT0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81000"/>
            <a:ext cx="628650" cy="62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2" name="Picture 24" descr="BT02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388" y="620713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3" name="Picture 25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7620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4" name="Picture 26" descr="BT0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200" y="62071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8455" name="AutoShape 27"/>
          <p:cNvCxnSpPr/>
          <p:nvPr/>
        </p:nvCxnSpPr>
        <p:spPr>
          <a:xfrm rot="-5400000" flipH="1">
            <a:off x="6054725" y="425450"/>
            <a:ext cx="142875" cy="396875"/>
          </a:xfrm>
          <a:prstGeom prst="curvedConnector2">
            <a:avLst/>
          </a:prstGeom>
          <a:ln w="9525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8456" name="AutoShape 28"/>
          <p:cNvCxnSpPr/>
          <p:nvPr/>
        </p:nvCxnSpPr>
        <p:spPr>
          <a:xfrm>
            <a:off x="6953250" y="695325"/>
            <a:ext cx="211138" cy="201613"/>
          </a:xfrm>
          <a:prstGeom prst="curvedConnector3">
            <a:avLst>
              <a:gd name="adj1" fmla="val 49625"/>
            </a:avLst>
          </a:prstGeom>
          <a:ln w="9525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8457" name="AutoShape 29"/>
          <p:cNvCxnSpPr/>
          <p:nvPr/>
        </p:nvCxnSpPr>
        <p:spPr>
          <a:xfrm>
            <a:off x="7716838" y="896938"/>
            <a:ext cx="131762" cy="131762"/>
          </a:xfrm>
          <a:prstGeom prst="curvedConnector3">
            <a:avLst>
              <a:gd name="adj1" fmla="val 49398"/>
            </a:avLst>
          </a:prstGeom>
          <a:ln w="9525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8458" name="AutoShape 30"/>
          <p:cNvCxnSpPr/>
          <p:nvPr/>
        </p:nvCxnSpPr>
        <p:spPr>
          <a:xfrm flipV="1">
            <a:off x="8382000" y="620713"/>
            <a:ext cx="419100" cy="407987"/>
          </a:xfrm>
          <a:prstGeom prst="curvedConnector4">
            <a:avLst>
              <a:gd name="adj1" fmla="val 9093"/>
              <a:gd name="adj2" fmla="val 156032"/>
            </a:avLst>
          </a:prstGeom>
          <a:ln w="9525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</p:cxnSp>
      <p:pic>
        <p:nvPicPr>
          <p:cNvPr id="18459" name="Picture 31" descr="BT0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58674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0" name="Picture 32" descr="BT0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88" y="5805488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1" name="Picture 33" descr="BT02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571500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2" name="Picture 34" descr="BT02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3" y="5661025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3" name="Picture 35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59436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4" name="Picture 36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6092825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5" name="Picture 37" descr="BT0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350" y="6229350"/>
            <a:ext cx="628650" cy="62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6" name="Picture 38" descr="BT0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9350"/>
            <a:ext cx="628650" cy="62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7" name="Picture 39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5516563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68" name="Picture 40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533400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69" name="AutoShape 41"/>
          <p:cNvSpPr/>
          <p:nvPr/>
        </p:nvSpPr>
        <p:spPr>
          <a:xfrm>
            <a:off x="468313" y="188913"/>
            <a:ext cx="3384550" cy="1800225"/>
          </a:xfrm>
          <a:prstGeom prst="irregularSeal2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2800" b="1" i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altLang="x-none" sz="2800" b="1" i="0" dirty="0">
              <a:solidFill>
                <a:srgbClr val="FF00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8470" name="Picture 42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6092825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1" name="Picture 43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5516563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2" name="Picture 44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6092825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3" name="Picture 45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5516563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4" name="Picture 46" descr="BT02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3" y="5661025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5" name="Picture 47" descr="BT0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6092825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76" name="Picture 48" descr="BT0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5516563"/>
            <a:ext cx="552450" cy="552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50" grpId="0"/>
      <p:bldP spid="69651" grpId="0"/>
      <p:bldP spid="69652" grpId="0"/>
      <p:bldP spid="696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s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88" y="71438"/>
            <a:ext cx="5219700" cy="6669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Line 3"/>
          <p:cNvSpPr/>
          <p:nvPr/>
        </p:nvSpPr>
        <p:spPr>
          <a:xfrm>
            <a:off x="0" y="0"/>
            <a:ext cx="0" cy="6858000"/>
          </a:xfrm>
          <a:prstGeom prst="line">
            <a:avLst/>
          </a:prstGeom>
          <a:ln w="76200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60" name="Line 4"/>
          <p:cNvSpPr/>
          <p:nvPr/>
        </p:nvSpPr>
        <p:spPr>
          <a:xfrm>
            <a:off x="9144000" y="0"/>
            <a:ext cx="0" cy="6858000"/>
          </a:xfrm>
          <a:prstGeom prst="line">
            <a:avLst/>
          </a:prstGeom>
          <a:ln w="76200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61" name="Line 5"/>
          <p:cNvSpPr/>
          <p:nvPr/>
        </p:nvSpPr>
        <p:spPr>
          <a:xfrm>
            <a:off x="0" y="0"/>
            <a:ext cx="9144000" cy="0"/>
          </a:xfrm>
          <a:prstGeom prst="line">
            <a:avLst/>
          </a:prstGeom>
          <a:ln w="76200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62" name="Line 6"/>
          <p:cNvSpPr/>
          <p:nvPr/>
        </p:nvSpPr>
        <p:spPr>
          <a:xfrm>
            <a:off x="0" y="6858000"/>
            <a:ext cx="9144000" cy="0"/>
          </a:xfrm>
          <a:prstGeom prst="line">
            <a:avLst/>
          </a:prstGeom>
          <a:ln w="76200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0663" name="AutoShape 7"/>
          <p:cNvSpPr/>
          <p:nvPr/>
        </p:nvSpPr>
        <p:spPr>
          <a:xfrm rot="2824542">
            <a:off x="7092950" y="1289050"/>
            <a:ext cx="493713" cy="1420813"/>
          </a:xfrm>
          <a:prstGeom prst="lightningBolt">
            <a:avLst/>
          </a:prstGeom>
          <a:gradFill rotWithShape="1">
            <a:gsLst>
              <a:gs pos="0">
                <a:srgbClr val="FF0066"/>
              </a:gs>
              <a:gs pos="100000">
                <a:srgbClr val="FFFF00"/>
              </a:gs>
            </a:gsLst>
            <a:path path="rect">
              <a:fillToRect l="100000" b="10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9464" name="Text Box 8"/>
          <p:cNvSpPr txBox="1"/>
          <p:nvPr/>
        </p:nvSpPr>
        <p:spPr>
          <a:xfrm>
            <a:off x="7772400" y="76200"/>
            <a:ext cx="12255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 sáng</a:t>
            </a:r>
            <a:endParaRPr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465" name="Text Box 9"/>
          <p:cNvSpPr txBox="1"/>
          <p:nvPr/>
        </p:nvSpPr>
        <p:spPr>
          <a:xfrm>
            <a:off x="4648200" y="5638800"/>
            <a:ext cx="1149350" cy="519113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i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sz="2800" b="1" i="0" dirty="0">
              <a:solidFill>
                <a:srgbClr val="00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466" name="Text Box 10"/>
          <p:cNvSpPr txBox="1"/>
          <p:nvPr/>
        </p:nvSpPr>
        <p:spPr>
          <a:xfrm>
            <a:off x="2133600" y="5562600"/>
            <a:ext cx="1022350" cy="466725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sz="2400" b="1" i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sz="2400" b="1" i="0" dirty="0">
              <a:solidFill>
                <a:srgbClr val="00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0667" name="Text Box 11"/>
          <p:cNvSpPr txBox="1"/>
          <p:nvPr/>
        </p:nvSpPr>
        <p:spPr>
          <a:xfrm>
            <a:off x="1219200" y="3505200"/>
            <a:ext cx="1584325" cy="45720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i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 nước</a:t>
            </a:r>
            <a:endParaRPr sz="2400" b="1" i="0" dirty="0">
              <a:solidFill>
                <a:srgbClr val="00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0668" name="Text Box 12"/>
          <p:cNvSpPr txBox="1"/>
          <p:nvPr/>
        </p:nvSpPr>
        <p:spPr>
          <a:xfrm>
            <a:off x="4343400" y="2895600"/>
            <a:ext cx="1825625" cy="528638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sz="2800" b="1" i="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 nước</a:t>
            </a:r>
            <a:endParaRPr sz="2800" b="1" i="0" dirty="0">
              <a:solidFill>
                <a:srgbClr val="0066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0669" name="Freeform 13"/>
          <p:cNvSpPr/>
          <p:nvPr/>
        </p:nvSpPr>
        <p:spPr>
          <a:xfrm>
            <a:off x="2252663" y="3843338"/>
            <a:ext cx="1524000" cy="2743200"/>
          </a:xfrm>
          <a:custGeom>
            <a:avLst/>
            <a:gdLst>
              <a:gd name="txL" fmla="*/ 0 w 960"/>
              <a:gd name="txT" fmla="*/ 0 h 1728"/>
              <a:gd name="txR" fmla="*/ 960 w 960"/>
              <a:gd name="txB" fmla="*/ 1728 h 1728"/>
            </a:gdLst>
            <a:ahLst/>
            <a:cxnLst>
              <a:cxn ang="0">
                <a:pos x="762000" y="2743200"/>
              </a:cxn>
              <a:cxn ang="0">
                <a:pos x="1066800" y="2667000"/>
              </a:cxn>
              <a:cxn ang="0">
                <a:pos x="1371600" y="2514600"/>
              </a:cxn>
              <a:cxn ang="0">
                <a:pos x="1447800" y="2362200"/>
              </a:cxn>
              <a:cxn ang="0">
                <a:pos x="1524000" y="2133600"/>
              </a:cxn>
              <a:cxn ang="0">
                <a:pos x="1447800" y="1676400"/>
              </a:cxn>
              <a:cxn ang="0">
                <a:pos x="1447800" y="1447800"/>
              </a:cxn>
              <a:cxn ang="0">
                <a:pos x="1371600" y="990600"/>
              </a:cxn>
              <a:cxn ang="0">
                <a:pos x="1143000" y="609600"/>
              </a:cxn>
              <a:cxn ang="0">
                <a:pos x="838200" y="304800"/>
              </a:cxn>
              <a:cxn ang="0">
                <a:pos x="685800" y="152400"/>
              </a:cxn>
              <a:cxn ang="0">
                <a:pos x="457200" y="152400"/>
              </a:cxn>
              <a:cxn ang="0">
                <a:pos x="228600" y="76200"/>
              </a:cxn>
              <a:cxn ang="0">
                <a:pos x="0" y="0"/>
              </a:cxn>
            </a:cxnLst>
            <a:rect l="txL" t="txT" r="txR" b="txB"/>
            <a:pathLst>
              <a:path w="960" h="1728">
                <a:moveTo>
                  <a:pt x="480" y="1728"/>
                </a:moveTo>
                <a:cubicBezTo>
                  <a:pt x="544" y="1716"/>
                  <a:pt x="608" y="1704"/>
                  <a:pt x="672" y="1680"/>
                </a:cubicBezTo>
                <a:cubicBezTo>
                  <a:pt x="736" y="1656"/>
                  <a:pt x="824" y="1616"/>
                  <a:pt x="864" y="1584"/>
                </a:cubicBezTo>
                <a:cubicBezTo>
                  <a:pt x="904" y="1552"/>
                  <a:pt x="896" y="1528"/>
                  <a:pt x="912" y="1488"/>
                </a:cubicBezTo>
                <a:cubicBezTo>
                  <a:pt x="928" y="1448"/>
                  <a:pt x="960" y="1416"/>
                  <a:pt x="960" y="1344"/>
                </a:cubicBezTo>
                <a:cubicBezTo>
                  <a:pt x="960" y="1272"/>
                  <a:pt x="920" y="1128"/>
                  <a:pt x="912" y="1056"/>
                </a:cubicBezTo>
                <a:cubicBezTo>
                  <a:pt x="904" y="984"/>
                  <a:pt x="920" y="984"/>
                  <a:pt x="912" y="912"/>
                </a:cubicBezTo>
                <a:cubicBezTo>
                  <a:pt x="904" y="840"/>
                  <a:pt x="896" y="712"/>
                  <a:pt x="864" y="624"/>
                </a:cubicBezTo>
                <a:cubicBezTo>
                  <a:pt x="832" y="536"/>
                  <a:pt x="776" y="456"/>
                  <a:pt x="720" y="384"/>
                </a:cubicBezTo>
                <a:cubicBezTo>
                  <a:pt x="664" y="312"/>
                  <a:pt x="576" y="240"/>
                  <a:pt x="528" y="192"/>
                </a:cubicBezTo>
                <a:cubicBezTo>
                  <a:pt x="480" y="144"/>
                  <a:pt x="472" y="112"/>
                  <a:pt x="432" y="96"/>
                </a:cubicBezTo>
                <a:cubicBezTo>
                  <a:pt x="392" y="80"/>
                  <a:pt x="336" y="104"/>
                  <a:pt x="288" y="96"/>
                </a:cubicBezTo>
                <a:cubicBezTo>
                  <a:pt x="240" y="88"/>
                  <a:pt x="192" y="64"/>
                  <a:pt x="144" y="48"/>
                </a:cubicBezTo>
                <a:cubicBezTo>
                  <a:pt x="96" y="32"/>
                  <a:pt x="32" y="16"/>
                  <a:pt x="0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70670" name="Freeform 14"/>
          <p:cNvSpPr/>
          <p:nvPr/>
        </p:nvSpPr>
        <p:spPr>
          <a:xfrm>
            <a:off x="3830638" y="3778250"/>
            <a:ext cx="1066800" cy="2819400"/>
          </a:xfrm>
          <a:custGeom>
            <a:avLst/>
            <a:gdLst>
              <a:gd name="txL" fmla="*/ 0 w 632"/>
              <a:gd name="txT" fmla="*/ 0 h 1728"/>
              <a:gd name="txR" fmla="*/ 632 w 632"/>
              <a:gd name="txB" fmla="*/ 1728 h 1728"/>
            </a:gdLst>
            <a:ahLst/>
            <a:cxnLst>
              <a:cxn ang="0">
                <a:pos x="1066800" y="2819400"/>
              </a:cxn>
              <a:cxn ang="0">
                <a:pos x="742709" y="2662767"/>
              </a:cxn>
              <a:cxn ang="0">
                <a:pos x="580663" y="2584450"/>
              </a:cxn>
              <a:cxn ang="0">
                <a:pos x="256572" y="2036234"/>
              </a:cxn>
              <a:cxn ang="0">
                <a:pos x="13504" y="861483"/>
              </a:cxn>
              <a:cxn ang="0">
                <a:pos x="175549" y="234950"/>
              </a:cxn>
              <a:cxn ang="0">
                <a:pos x="742709" y="0"/>
              </a:cxn>
            </a:cxnLst>
            <a:rect l="txL" t="txT" r="txR" b="txB"/>
            <a:pathLst>
              <a:path w="632" h="1728">
                <a:moveTo>
                  <a:pt x="632" y="1728"/>
                </a:moveTo>
                <a:cubicBezTo>
                  <a:pt x="560" y="1692"/>
                  <a:pt x="488" y="1656"/>
                  <a:pt x="440" y="1632"/>
                </a:cubicBezTo>
                <a:cubicBezTo>
                  <a:pt x="392" y="1608"/>
                  <a:pt x="392" y="1648"/>
                  <a:pt x="344" y="1584"/>
                </a:cubicBezTo>
                <a:cubicBezTo>
                  <a:pt x="296" y="1520"/>
                  <a:pt x="208" y="1424"/>
                  <a:pt x="152" y="1248"/>
                </a:cubicBezTo>
                <a:cubicBezTo>
                  <a:pt x="96" y="1072"/>
                  <a:pt x="16" y="712"/>
                  <a:pt x="8" y="528"/>
                </a:cubicBezTo>
                <a:cubicBezTo>
                  <a:pt x="0" y="344"/>
                  <a:pt x="32" y="232"/>
                  <a:pt x="104" y="144"/>
                </a:cubicBezTo>
                <a:cubicBezTo>
                  <a:pt x="176" y="56"/>
                  <a:pt x="376" y="32"/>
                  <a:pt x="440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70671" name="Freeform 15"/>
          <p:cNvSpPr/>
          <p:nvPr/>
        </p:nvSpPr>
        <p:spPr>
          <a:xfrm>
            <a:off x="2973388" y="3122613"/>
            <a:ext cx="1079500" cy="3429000"/>
          </a:xfrm>
          <a:custGeom>
            <a:avLst/>
            <a:gdLst>
              <a:gd name="txL" fmla="*/ 0 w 680"/>
              <a:gd name="txT" fmla="*/ 0 h 2160"/>
              <a:gd name="txR" fmla="*/ 680 w 680"/>
              <a:gd name="txB" fmla="*/ 2160 h 2160"/>
            </a:gdLst>
            <a:ahLst/>
            <a:cxnLst>
              <a:cxn ang="0">
                <a:pos x="88900" y="0"/>
              </a:cxn>
              <a:cxn ang="0">
                <a:pos x="88900" y="304800"/>
              </a:cxn>
              <a:cxn ang="0">
                <a:pos x="88900" y="457200"/>
              </a:cxn>
              <a:cxn ang="0">
                <a:pos x="12700" y="685800"/>
              </a:cxn>
              <a:cxn ang="0">
                <a:pos x="165100" y="914400"/>
              </a:cxn>
              <a:cxn ang="0">
                <a:pos x="393700" y="1143000"/>
              </a:cxn>
              <a:cxn ang="0">
                <a:pos x="698500" y="1447800"/>
              </a:cxn>
              <a:cxn ang="0">
                <a:pos x="1003300" y="2895599"/>
              </a:cxn>
              <a:cxn ang="0">
                <a:pos x="1079500" y="3429000"/>
              </a:cxn>
            </a:cxnLst>
            <a:rect l="txL" t="txT" r="txR" b="txB"/>
            <a:pathLst>
              <a:path w="680" h="2160">
                <a:moveTo>
                  <a:pt x="56" y="0"/>
                </a:moveTo>
                <a:cubicBezTo>
                  <a:pt x="56" y="72"/>
                  <a:pt x="56" y="144"/>
                  <a:pt x="56" y="192"/>
                </a:cubicBezTo>
                <a:cubicBezTo>
                  <a:pt x="56" y="240"/>
                  <a:pt x="64" y="248"/>
                  <a:pt x="56" y="288"/>
                </a:cubicBezTo>
                <a:cubicBezTo>
                  <a:pt x="48" y="328"/>
                  <a:pt x="0" y="384"/>
                  <a:pt x="8" y="432"/>
                </a:cubicBezTo>
                <a:cubicBezTo>
                  <a:pt x="16" y="480"/>
                  <a:pt x="64" y="528"/>
                  <a:pt x="104" y="576"/>
                </a:cubicBezTo>
                <a:cubicBezTo>
                  <a:pt x="144" y="624"/>
                  <a:pt x="192" y="664"/>
                  <a:pt x="248" y="720"/>
                </a:cubicBezTo>
                <a:cubicBezTo>
                  <a:pt x="304" y="776"/>
                  <a:pt x="376" y="728"/>
                  <a:pt x="440" y="912"/>
                </a:cubicBezTo>
                <a:cubicBezTo>
                  <a:pt x="504" y="1096"/>
                  <a:pt x="592" y="1616"/>
                  <a:pt x="632" y="1824"/>
                </a:cubicBezTo>
                <a:cubicBezTo>
                  <a:pt x="672" y="2032"/>
                  <a:pt x="672" y="2112"/>
                  <a:pt x="680" y="2160"/>
                </a:cubicBezTo>
              </a:path>
            </a:pathLst>
          </a:custGeom>
          <a:noFill/>
          <a:ln w="44450" cap="flat" cmpd="sng">
            <a:solidFill>
              <a:srgbClr val="FF0066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pic>
        <p:nvPicPr>
          <p:cNvPr id="70672" name="Picture 16" descr="IL13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81000"/>
            <a:ext cx="1143000" cy="1093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73" name="AutoShape 17"/>
          <p:cNvSpPr/>
          <p:nvPr/>
        </p:nvSpPr>
        <p:spPr>
          <a:xfrm rot="486232">
            <a:off x="7854950" y="1371600"/>
            <a:ext cx="493713" cy="1420813"/>
          </a:xfrm>
          <a:prstGeom prst="lightningBolt">
            <a:avLst/>
          </a:prstGeom>
          <a:gradFill rotWithShape="1">
            <a:gsLst>
              <a:gs pos="0">
                <a:srgbClr val="FF0066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70674" name="AutoShape 18"/>
          <p:cNvSpPr/>
          <p:nvPr/>
        </p:nvSpPr>
        <p:spPr>
          <a:xfrm rot="3678085">
            <a:off x="6662738" y="984250"/>
            <a:ext cx="493712" cy="1420813"/>
          </a:xfrm>
          <a:prstGeom prst="lightningBolt">
            <a:avLst/>
          </a:prstGeom>
          <a:gradFill rotWithShape="1">
            <a:gsLst>
              <a:gs pos="0">
                <a:srgbClr val="FF0066"/>
              </a:gs>
              <a:gs pos="100000">
                <a:srgbClr val="FFFF00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70675" name="AutoShape 19"/>
          <p:cNvSpPr/>
          <p:nvPr/>
        </p:nvSpPr>
        <p:spPr>
          <a:xfrm rot="6007480">
            <a:off x="6524625" y="371475"/>
            <a:ext cx="552450" cy="1333500"/>
          </a:xfrm>
          <a:prstGeom prst="lightningBolt">
            <a:avLst/>
          </a:prstGeom>
          <a:gradFill rotWithShape="1">
            <a:gsLst>
              <a:gs pos="0">
                <a:srgbClr val="FF0066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9476" name="WordArt 20"/>
          <p:cNvSpPr>
            <a:spLocks noTextEdit="1"/>
          </p:cNvSpPr>
          <p:nvPr/>
        </p:nvSpPr>
        <p:spPr>
          <a:xfrm>
            <a:off x="1128713" y="188913"/>
            <a:ext cx="54022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>
                <a:ln w="1270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THOÁT HƠI 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0"/>
                                        <p:tgtEl>
                                          <p:spTgt spid="7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43" dur="20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46" dur="20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 animBg="1"/>
      <p:bldP spid="70667" grpId="0" animBg="1"/>
      <p:bldP spid="70668" grpId="0" animBg="1"/>
      <p:bldP spid="70669" grpId="0" animBg="1"/>
      <p:bldP spid="70670" grpId="0" animBg="1"/>
      <p:bldP spid="70671" grpId="0" animBg="1"/>
      <p:bldP spid="70673" grpId="0" animBg="1"/>
      <p:bldP spid="70674" grpId="0" animBg="1"/>
      <p:bldP spid="706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8" name="Rectangle 6"/>
          <p:cNvSpPr/>
          <p:nvPr/>
        </p:nvSpPr>
        <p:spPr>
          <a:xfrm>
            <a:off x="-63500" y="5008563"/>
            <a:ext cx="8731250" cy="1446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Khí ô-xi cần thiết cho sự sống của con người.</a:t>
            </a:r>
          </a:p>
        </p:txBody>
      </p:sp>
      <p:sp>
        <p:nvSpPr>
          <p:cNvPr id="95239" name="AutoShape 7"/>
          <p:cNvSpPr/>
          <p:nvPr/>
        </p:nvSpPr>
        <p:spPr>
          <a:xfrm>
            <a:off x="355600" y="518477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sz="2400" dirty="0">
              <a:latin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 bwMode="auto">
          <a:xfrm>
            <a:off x="701675" y="1584325"/>
            <a:ext cx="7875588" cy="2879725"/>
          </a:xfrm>
          <a:prstGeom prst="cloudCallout">
            <a:avLst>
              <a:gd name="adj1" fmla="val -14595"/>
              <a:gd name="adj2" fmla="val 68283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Rectangle 5"/>
          <p:cNvSpPr/>
          <p:nvPr/>
        </p:nvSpPr>
        <p:spPr>
          <a:xfrm>
            <a:off x="2232025" y="1939925"/>
            <a:ext cx="5233988" cy="1938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Lá cây thoát ra khí gì là khí cần thiết cho sự sống của con người?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8" grpId="0"/>
      <p:bldP spid="95239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375" y="0"/>
            <a:ext cx="5508625" cy="3573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7" name="Picture 3" descr="tải xuố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35375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8" name="Picture 4" descr="tải xuống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3635375" cy="342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9" name="Rectangle 8"/>
          <p:cNvSpPr/>
          <p:nvPr/>
        </p:nvSpPr>
        <p:spPr>
          <a:xfrm>
            <a:off x="3995738" y="4216400"/>
            <a:ext cx="5148262" cy="1373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i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khi đi hoặc ngồi dưới tán của lá cây lại cảm thấy mát mẻ?</a:t>
            </a:r>
            <a:endParaRPr sz="2800" b="1" i="0" dirty="0">
              <a:solidFill>
                <a:schemeClr val="accent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J0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WordArt 4"/>
          <p:cNvSpPr>
            <a:spLocks noTextEdit="1"/>
          </p:cNvSpPr>
          <p:nvPr/>
        </p:nvSpPr>
        <p:spPr>
          <a:xfrm>
            <a:off x="926595" y="1583795"/>
            <a:ext cx="6975775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vi-VN" sz="3600" b="1" i="1" dirty="0" smtClean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</a:t>
            </a:r>
            <a:r>
              <a:rPr lang="vi-VN" sz="3600" b="1" i="0" dirty="0" smtClean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ĐẠT:</a:t>
            </a:r>
          </a:p>
          <a:p>
            <a:pPr marL="571500" indent="-571500" eaLnBrk="0" hangingPunct="0">
              <a:buFontTx/>
              <a:buChar char="-"/>
            </a:pPr>
            <a:r>
              <a:rPr lang="vi-VN" sz="3600" b="1" dirty="0" smtClean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ea typeface="Times New Roman" panose="02020603050405020304" pitchFamily="18" charset="0"/>
              </a:rPr>
              <a:t>Giúp học sinh:Biết và nêu được các chức năng, ích lợi của lá cây.</a:t>
            </a:r>
          </a:p>
          <a:p>
            <a:pPr marL="571500" indent="-571500" eaLnBrk="0" hangingPunct="0">
              <a:buFontTx/>
              <a:buChar char="-"/>
            </a:pPr>
            <a:r>
              <a:rPr lang="vi-VN" sz="3600" b="1" dirty="0" smtClean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ea typeface="Times New Roman" panose="02020603050405020304" pitchFamily="18" charset="0"/>
              </a:rPr>
              <a:t>Có ý thức bảo vệ cây cối. </a:t>
            </a:r>
            <a:endParaRPr lang="en-US" sz="3600" b="1" i="1" dirty="0"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1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a cay"/>
          <p:cNvPicPr>
            <a:picLocks noChangeAspect="1"/>
          </p:cNvPicPr>
          <p:nvPr/>
        </p:nvPicPr>
        <p:blipFill>
          <a:blip r:embed="rId2">
            <a:lum bright="-22000" contrast="48000"/>
          </a:blip>
          <a:stretch>
            <a:fillRect/>
          </a:stretch>
        </p:blipFill>
        <p:spPr>
          <a:xfrm>
            <a:off x="206375" y="0"/>
            <a:ext cx="8937625" cy="5697538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E7F0AE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2531" name="Text Box 3"/>
          <p:cNvSpPr txBox="1"/>
          <p:nvPr/>
        </p:nvSpPr>
        <p:spPr>
          <a:xfrm>
            <a:off x="7164388" y="0"/>
            <a:ext cx="1979612" cy="2474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quang hợp của cây diễn ra dưới ánh sáng mặt trời</a:t>
            </a:r>
          </a:p>
          <a:p>
            <a:pPr>
              <a:spcBef>
                <a:spcPct val="50000"/>
              </a:spcBef>
            </a:pPr>
            <a:endParaRPr sz="2400" dirty="0">
              <a:solidFill>
                <a:srgbClr val="FF00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532" name="Text Box 4"/>
          <p:cNvSpPr txBox="1"/>
          <p:nvPr/>
        </p:nvSpPr>
        <p:spPr>
          <a:xfrm>
            <a:off x="179388" y="0"/>
            <a:ext cx="2322512" cy="1562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hô hấp của cây diễn ra suốt ng</a:t>
            </a:r>
            <a:r>
              <a:rPr sz="2400" dirty="0">
                <a:solidFill>
                  <a:schemeClr val="hlin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24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đêm</a:t>
            </a:r>
            <a:endParaRPr sz="2400" dirty="0">
              <a:solidFill>
                <a:schemeClr val="hlin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533" name="Text Box 5"/>
          <p:cNvSpPr txBox="1"/>
          <p:nvPr/>
        </p:nvSpPr>
        <p:spPr>
          <a:xfrm>
            <a:off x="3086100" y="142875"/>
            <a:ext cx="1890713" cy="519113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 nước</a:t>
            </a:r>
            <a:endParaRPr sz="2800" b="1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534" name="Text Box 6"/>
          <p:cNvSpPr txBox="1"/>
          <p:nvPr/>
        </p:nvSpPr>
        <p:spPr>
          <a:xfrm>
            <a:off x="7118350" y="2573338"/>
            <a:ext cx="2025650" cy="3968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các – bô - níc</a:t>
            </a:r>
            <a:endParaRPr sz="20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2535" name="Text Box 7"/>
          <p:cNvSpPr txBox="1"/>
          <p:nvPr/>
        </p:nvSpPr>
        <p:spPr>
          <a:xfrm>
            <a:off x="7343775" y="3160713"/>
            <a:ext cx="1304925" cy="4572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ô-xi</a:t>
            </a:r>
            <a:endParaRPr sz="24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2536" name="Text Box 8"/>
          <p:cNvSpPr txBox="1"/>
          <p:nvPr/>
        </p:nvSpPr>
        <p:spPr>
          <a:xfrm>
            <a:off x="611188" y="2492375"/>
            <a:ext cx="1709737" cy="4572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ô - xi</a:t>
            </a:r>
            <a:endParaRPr sz="24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2537" name="Text Box 9"/>
          <p:cNvSpPr txBox="1"/>
          <p:nvPr/>
        </p:nvSpPr>
        <p:spPr>
          <a:xfrm>
            <a:off x="368300" y="3249613"/>
            <a:ext cx="2070100" cy="3968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các – bô - níc</a:t>
            </a:r>
            <a:endParaRPr sz="2000" b="1" i="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3738" name="Text Box 10"/>
          <p:cNvSpPr txBox="1"/>
          <p:nvPr/>
        </p:nvSpPr>
        <p:spPr>
          <a:xfrm>
            <a:off x="1219200" y="5697538"/>
            <a:ext cx="7010400" cy="588962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000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Kết luận:</a:t>
            </a:r>
            <a:r>
              <a:rPr sz="3200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Lá cây có ba chức năng</a:t>
            </a:r>
            <a:r>
              <a:rPr sz="32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sz="32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sz="3200" b="1" i="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3739" name="Rectangle 11"/>
          <p:cNvSpPr/>
          <p:nvPr/>
        </p:nvSpPr>
        <p:spPr>
          <a:xfrm>
            <a:off x="1674813" y="6296025"/>
            <a:ext cx="1873250" cy="519113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sz="2800" b="1" i="0" dirty="0">
                <a:solidFill>
                  <a:srgbClr val="00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quang hợp</a:t>
            </a:r>
            <a:endParaRPr sz="2800" b="1" i="0" dirty="0">
              <a:solidFill>
                <a:srgbClr val="0099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3740" name="Rectangle 12"/>
          <p:cNvSpPr/>
          <p:nvPr/>
        </p:nvSpPr>
        <p:spPr>
          <a:xfrm>
            <a:off x="3508375" y="6296025"/>
            <a:ext cx="1431925" cy="519113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sz="2800" b="1" i="0" dirty="0">
                <a:solidFill>
                  <a:srgbClr val="00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; hô hấp</a:t>
            </a:r>
            <a:endParaRPr sz="2800" b="1" i="0" dirty="0">
              <a:solidFill>
                <a:srgbClr val="0099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3741" name="Rectangle 13"/>
          <p:cNvSpPr/>
          <p:nvPr/>
        </p:nvSpPr>
        <p:spPr>
          <a:xfrm>
            <a:off x="4919663" y="6296025"/>
            <a:ext cx="3001962" cy="519113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sz="2800" b="1" i="0" dirty="0">
                <a:solidFill>
                  <a:srgbClr val="00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sz="2800" b="1" i="0" dirty="0">
                <a:solidFill>
                  <a:srgbClr val="0099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i="0" dirty="0">
                <a:solidFill>
                  <a:srgbClr val="00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thoát hơi nước.</a:t>
            </a:r>
            <a:endParaRPr sz="2800" b="1" i="0" dirty="0">
              <a:solidFill>
                <a:srgbClr val="0099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9" grpId="0" animBg="1"/>
      <p:bldP spid="73740" grpId="0" animBg="1"/>
      <p:bldP spid="737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inh-nen-powerpoint-thien-nhien-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143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Line 3"/>
          <p:cNvSpPr/>
          <p:nvPr/>
        </p:nvSpPr>
        <p:spPr>
          <a:xfrm>
            <a:off x="323850" y="404813"/>
            <a:ext cx="8569325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556" name="Line 4"/>
          <p:cNvSpPr/>
          <p:nvPr/>
        </p:nvSpPr>
        <p:spPr>
          <a:xfrm>
            <a:off x="323850" y="404813"/>
            <a:ext cx="0" cy="316865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557" name="Line 5"/>
          <p:cNvSpPr/>
          <p:nvPr/>
        </p:nvSpPr>
        <p:spPr>
          <a:xfrm>
            <a:off x="323850" y="3573463"/>
            <a:ext cx="8569325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3558" name="Line 6"/>
          <p:cNvSpPr/>
          <p:nvPr/>
        </p:nvSpPr>
        <p:spPr>
          <a:xfrm>
            <a:off x="8893175" y="404813"/>
            <a:ext cx="0" cy="316865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6264" name="AutoShape 8"/>
          <p:cNvSpPr/>
          <p:nvPr/>
        </p:nvSpPr>
        <p:spPr>
          <a:xfrm>
            <a:off x="323850" y="0"/>
            <a:ext cx="8820150" cy="4076700"/>
          </a:xfrm>
          <a:prstGeom prst="horizontalScroll">
            <a:avLst>
              <a:gd name="adj" fmla="val 12500"/>
            </a:avLst>
          </a:prstGeom>
          <a:solidFill>
            <a:srgbClr val="E2F1F2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3200" b="1" dirty="0">
                <a:latin typeface="Times New Roman" panose="02020603050405020304" pitchFamily="18" charset="0"/>
              </a:rPr>
              <a:t>Hai quá trình hô hấp và quang hợp diễn ra ở lá </a:t>
            </a:r>
          </a:p>
          <a:p>
            <a:r>
              <a:rPr sz="3200" b="1" dirty="0">
                <a:latin typeface="Times New Roman" panose="02020603050405020304" pitchFamily="18" charset="0"/>
              </a:rPr>
              <a:t>cây. Người ta nói lá cây có khả năngkì diệu vì lá </a:t>
            </a:r>
          </a:p>
          <a:p>
            <a:r>
              <a:rPr sz="3200" b="1" dirty="0">
                <a:latin typeface="Times New Roman" panose="02020603050405020304" pitchFamily="18" charset="0"/>
              </a:rPr>
              <a:t>cây quang hợp đã tạo ra các chất nuôi sống cây </a:t>
            </a:r>
          </a:p>
          <a:p>
            <a:r>
              <a:rPr sz="3200" b="1" dirty="0">
                <a:latin typeface="Times New Roman" panose="02020603050405020304" pitchFamily="18" charset="0"/>
              </a:rPr>
              <a:t>thoát ra hơi nước giúp điều hòa không khí, cung </a:t>
            </a:r>
          </a:p>
          <a:p>
            <a:r>
              <a:rPr sz="3200" b="1" dirty="0">
                <a:latin typeface="Times New Roman" panose="02020603050405020304" pitchFamily="18" charset="0"/>
              </a:rPr>
              <a:t>cấp ô-xi giúp người và động vật hô hấp.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6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96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96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96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96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ình ảnh có liên qu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000364" y="500042"/>
            <a:ext cx="307183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sz="5400" b="1" i="0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KẾT LUẬN</a:t>
            </a:r>
            <a:endParaRPr kumimoji="0" lang="vi-VN" sz="5400" b="1" i="0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357158" y="1722454"/>
          <a:ext cx="84296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inh-nen-powerpoint-thien-nhien-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143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Line 3"/>
          <p:cNvSpPr/>
          <p:nvPr/>
        </p:nvSpPr>
        <p:spPr>
          <a:xfrm>
            <a:off x="323850" y="404813"/>
            <a:ext cx="8569325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04" name="Line 4"/>
          <p:cNvSpPr/>
          <p:nvPr/>
        </p:nvSpPr>
        <p:spPr>
          <a:xfrm>
            <a:off x="323850" y="404813"/>
            <a:ext cx="0" cy="316865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05" name="Line 5"/>
          <p:cNvSpPr/>
          <p:nvPr/>
        </p:nvSpPr>
        <p:spPr>
          <a:xfrm>
            <a:off x="323850" y="3573463"/>
            <a:ext cx="8569325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06" name="Line 6"/>
          <p:cNvSpPr/>
          <p:nvPr/>
        </p:nvSpPr>
        <p:spPr>
          <a:xfrm>
            <a:off x="8893175" y="404813"/>
            <a:ext cx="0" cy="316865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1024880" y="941696"/>
            <a:ext cx="5130800" cy="157622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1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1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44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Ích lợi của lá cây </a:t>
            </a:r>
            <a:endParaRPr sz="4400" b="1" i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3"/>
          <p:cNvSpPr txBox="1"/>
          <p:nvPr/>
        </p:nvSpPr>
        <p:spPr>
          <a:xfrm>
            <a:off x="6324600" y="1695450"/>
            <a:ext cx="18288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.VnTime" panose="020B7200000000000000" pitchFamily="34" charset="0"/>
            </a:endParaRPr>
          </a:p>
        </p:txBody>
      </p:sp>
      <p:sp>
        <p:nvSpPr>
          <p:cNvPr id="26627" name="Text Box 15"/>
          <p:cNvSpPr txBox="1"/>
          <p:nvPr/>
        </p:nvSpPr>
        <p:spPr>
          <a:xfrm>
            <a:off x="431800" y="207963"/>
            <a:ext cx="3735388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0" dirty="0">
                <a:latin typeface="Times New Roman" panose="02020603050405020304" pitchFamily="18" charset="0"/>
              </a:rPr>
              <a:t>2. Ích lợi của lá cây</a:t>
            </a:r>
          </a:p>
        </p:txBody>
      </p:sp>
      <p:pic>
        <p:nvPicPr>
          <p:cNvPr id="99344" name="Picture 16" descr="Copy 2 of Document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079500"/>
            <a:ext cx="24257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45" name="Picture 17" descr="Copy 3 of Document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24250"/>
            <a:ext cx="2236788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46" name="Picture 18" descr="Copy 4 of Document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524250"/>
            <a:ext cx="23622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47" name="Picture 19" descr="Copy of Document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163" y="1079500"/>
            <a:ext cx="23622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48" name="Picture 20" descr="Document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288" y="1035050"/>
            <a:ext cx="21336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349" name="Picture 21" descr="Document (3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3524250"/>
            <a:ext cx="2438400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9350" name="Text Box 22"/>
          <p:cNvSpPr txBox="1"/>
          <p:nvPr/>
        </p:nvSpPr>
        <p:spPr>
          <a:xfrm>
            <a:off x="611188" y="2970213"/>
            <a:ext cx="22860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để gói bánh</a:t>
            </a:r>
          </a:p>
        </p:txBody>
      </p:sp>
      <p:sp>
        <p:nvSpPr>
          <p:cNvPr id="99351" name="Text Box 23"/>
          <p:cNvSpPr txBox="1"/>
          <p:nvPr/>
        </p:nvSpPr>
        <p:spPr>
          <a:xfrm>
            <a:off x="2989263" y="3059113"/>
            <a:ext cx="2438400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để lợp nhà</a:t>
            </a:r>
          </a:p>
        </p:txBody>
      </p:sp>
      <p:sp>
        <p:nvSpPr>
          <p:cNvPr id="99352" name="Text Box 24"/>
          <p:cNvSpPr txBox="1"/>
          <p:nvPr/>
        </p:nvSpPr>
        <p:spPr>
          <a:xfrm>
            <a:off x="5562600" y="3014663"/>
            <a:ext cx="3375025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làm thức ăn cho động vật</a:t>
            </a:r>
            <a:r>
              <a:rPr b="1" i="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99353" name="Text Box 25"/>
          <p:cNvSpPr txBox="1"/>
          <p:nvPr/>
        </p:nvSpPr>
        <p:spPr>
          <a:xfrm>
            <a:off x="685800" y="5321300"/>
            <a:ext cx="19812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làm nón</a:t>
            </a:r>
          </a:p>
        </p:txBody>
      </p:sp>
      <p:sp>
        <p:nvSpPr>
          <p:cNvPr id="99354" name="Text Box 26"/>
          <p:cNvSpPr txBox="1"/>
          <p:nvPr/>
        </p:nvSpPr>
        <p:spPr>
          <a:xfrm>
            <a:off x="3200400" y="5353050"/>
            <a:ext cx="1981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làm rau ăn cho người</a:t>
            </a:r>
          </a:p>
        </p:txBody>
      </p:sp>
      <p:sp>
        <p:nvSpPr>
          <p:cNvPr id="99355" name="Text Box 27"/>
          <p:cNvSpPr txBox="1"/>
          <p:nvPr/>
        </p:nvSpPr>
        <p:spPr>
          <a:xfrm>
            <a:off x="5803900" y="5384800"/>
            <a:ext cx="2998788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Lá cây làm thuốc chữa bệnh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9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99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9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9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9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9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9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99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9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9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9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9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9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0" grpId="0"/>
      <p:bldP spid="99351" grpId="0"/>
      <p:bldP spid="99352" grpId="0"/>
      <p:bldP spid="99353" grpId="0"/>
      <p:bldP spid="99354" grpId="0"/>
      <p:bldP spid="993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4"/>
          <p:cNvSpPr txBox="1"/>
          <p:nvPr/>
        </p:nvSpPr>
        <p:spPr>
          <a:xfrm>
            <a:off x="431800" y="1719263"/>
            <a:ext cx="442595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   2. Ích lợi của lá cây</a:t>
            </a:r>
          </a:p>
        </p:txBody>
      </p:sp>
      <p:sp>
        <p:nvSpPr>
          <p:cNvPr id="27651" name="Text Box 21"/>
          <p:cNvSpPr txBox="1"/>
          <p:nvPr/>
        </p:nvSpPr>
        <p:spPr>
          <a:xfrm>
            <a:off x="611188" y="3159125"/>
            <a:ext cx="1125537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00375" name="AutoShape 23"/>
          <p:cNvSpPr/>
          <p:nvPr/>
        </p:nvSpPr>
        <p:spPr>
          <a:xfrm>
            <a:off x="250825" y="2484438"/>
            <a:ext cx="4725988" cy="1979612"/>
          </a:xfrm>
          <a:prstGeom prst="cloudCallout">
            <a:avLst>
              <a:gd name="adj1" fmla="val -30282"/>
              <a:gd name="adj2" fmla="val 6606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Nêu ích lợi của lá cây mà em biết?</a:t>
            </a:r>
          </a:p>
        </p:txBody>
      </p:sp>
      <p:sp>
        <p:nvSpPr>
          <p:cNvPr id="100376" name="AutoShape 24"/>
          <p:cNvSpPr/>
          <p:nvPr/>
        </p:nvSpPr>
        <p:spPr>
          <a:xfrm>
            <a:off x="611188" y="5138738"/>
            <a:ext cx="855662" cy="450850"/>
          </a:xfrm>
          <a:prstGeom prst="rightArrow">
            <a:avLst>
              <a:gd name="adj1" fmla="val 50000"/>
              <a:gd name="adj2" fmla="val 47447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27654" name="Text Box 25"/>
          <p:cNvSpPr txBox="1"/>
          <p:nvPr/>
        </p:nvSpPr>
        <p:spPr>
          <a:xfrm>
            <a:off x="1736725" y="5184775"/>
            <a:ext cx="809625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00378" name="Text Box 26"/>
          <p:cNvSpPr txBox="1"/>
          <p:nvPr/>
        </p:nvSpPr>
        <p:spPr>
          <a:xfrm>
            <a:off x="1692275" y="4824413"/>
            <a:ext cx="7289800" cy="1754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dirty="0">
                <a:latin typeface="Times New Roman" panose="02020603050405020304" pitchFamily="18" charset="0"/>
              </a:rPr>
              <a:t>Lá cây dùng làm thức ăn cho người,cho động vật, làm nón, gói bánh, lợp nhà…</a:t>
            </a:r>
          </a:p>
        </p:txBody>
      </p:sp>
      <p:grpSp>
        <p:nvGrpSpPr>
          <p:cNvPr id="27656" name="Group 11"/>
          <p:cNvGrpSpPr/>
          <p:nvPr/>
        </p:nvGrpSpPr>
        <p:grpSpPr>
          <a:xfrm>
            <a:off x="2232025" y="458788"/>
            <a:ext cx="4465638" cy="1158875"/>
            <a:chOff x="2231740" y="503675"/>
            <a:chExt cx="4467225" cy="1158838"/>
          </a:xfrm>
        </p:grpSpPr>
        <p:sp>
          <p:nvSpPr>
            <p:cNvPr id="27658" name="Rectangle 6"/>
            <p:cNvSpPr/>
            <p:nvPr/>
          </p:nvSpPr>
          <p:spPr>
            <a:xfrm>
              <a:off x="3068363" y="503675"/>
              <a:ext cx="280878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2000" b="1" u="sng" dirty="0">
                  <a:solidFill>
                    <a:srgbClr val="FF3399"/>
                  </a:solidFill>
                  <a:latin typeface="Times New Roman" panose="02020603050405020304" pitchFamily="18" charset="0"/>
                </a:rPr>
                <a:t>TỰ NHIÊN VÀ XÃ HỘI</a:t>
              </a:r>
            </a:p>
          </p:txBody>
        </p:sp>
        <p:sp>
          <p:nvSpPr>
            <p:cNvPr id="27659" name="WordArt 3"/>
            <p:cNvSpPr>
              <a:spLocks noTextEdit="1"/>
            </p:cNvSpPr>
            <p:nvPr/>
          </p:nvSpPr>
          <p:spPr>
            <a:xfrm>
              <a:off x="2231740" y="998730"/>
              <a:ext cx="4467225" cy="66378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en-US" sz="2400" b="1" i="1"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  <a:gradFill rotWithShape="1">
                    <a:gsLst>
                      <a:gs pos="0">
                        <a:srgbClr val="000082">
                          <a:alpha val="100000"/>
                        </a:srgbClr>
                      </a:gs>
                      <a:gs pos="14999">
                        <a:srgbClr val="66008F">
                          <a:alpha val="100000"/>
                        </a:srgbClr>
                      </a:gs>
                      <a:gs pos="32500">
                        <a:srgbClr val="BA0066">
                          <a:alpha val="100000"/>
                        </a:srgbClr>
                      </a:gs>
                      <a:gs pos="45000">
                        <a:srgbClr val="FF0000">
                          <a:alpha val="100000"/>
                        </a:srgbClr>
                      </a:gs>
                      <a:gs pos="50000">
                        <a:srgbClr val="FF8200">
                          <a:alpha val="100000"/>
                        </a:srgbClr>
                      </a:gs>
                      <a:gs pos="55000">
                        <a:srgbClr val="FF0000">
                          <a:alpha val="100000"/>
                        </a:srgbClr>
                      </a:gs>
                      <a:gs pos="67500">
                        <a:srgbClr val="BA0066">
                          <a:alpha val="100000"/>
                        </a:srgbClr>
                      </a:gs>
                      <a:gs pos="85001">
                        <a:srgbClr val="66008F">
                          <a:alpha val="100000"/>
                        </a:srgbClr>
                      </a:gs>
                      <a:gs pos="100000">
                        <a:srgbClr val="000082">
                          <a:alpha val="100000"/>
                        </a:srgbClr>
                      </a:gs>
                    </a:gsLst>
                    <a:lin ang="2700000" scaled="1"/>
                    <a:tileRect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Khả năng kì diệu của lá cây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0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0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0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75" grpId="0" animBg="1"/>
      <p:bldP spid="100376" grpId="0" animBg="1"/>
      <p:bldP spid="10037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2"/>
          <p:cNvSpPr txBox="1"/>
          <p:nvPr/>
        </p:nvSpPr>
        <p:spPr>
          <a:xfrm>
            <a:off x="609600" y="1749425"/>
            <a:ext cx="51054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1. Chức năng của lá cây</a:t>
            </a:r>
          </a:p>
        </p:txBody>
      </p:sp>
      <p:sp>
        <p:nvSpPr>
          <p:cNvPr id="28675" name="Text Box 14"/>
          <p:cNvSpPr txBox="1"/>
          <p:nvPr/>
        </p:nvSpPr>
        <p:spPr>
          <a:xfrm>
            <a:off x="457200" y="2362200"/>
            <a:ext cx="442595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 2. Ích lợi của lá cây</a:t>
            </a:r>
          </a:p>
        </p:txBody>
      </p:sp>
      <p:sp>
        <p:nvSpPr>
          <p:cNvPr id="101391" name="AutoShape 15"/>
          <p:cNvSpPr/>
          <p:nvPr/>
        </p:nvSpPr>
        <p:spPr>
          <a:xfrm>
            <a:off x="881063" y="2798763"/>
            <a:ext cx="7156450" cy="37338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01392" name="Text Box 16"/>
          <p:cNvSpPr txBox="1"/>
          <p:nvPr/>
        </p:nvSpPr>
        <p:spPr>
          <a:xfrm>
            <a:off x="1827213" y="3698875"/>
            <a:ext cx="5940425" cy="206216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0" dirty="0">
                <a:solidFill>
                  <a:srgbClr val="FF0000"/>
                </a:solidFill>
                <a:latin typeface="Times New Roman" panose="02020603050405020304" pitchFamily="18" charset="0"/>
              </a:rPr>
              <a:t>Kết luận: Lá cây có rất nhiều ích lợi. Trong đó rất nhiều loại lá cây được dùng làm thức ăn ngon cho người và động vật.</a:t>
            </a:r>
            <a:endParaRPr sz="2800" b="1" i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8678" name="Group 9"/>
          <p:cNvGrpSpPr/>
          <p:nvPr/>
        </p:nvGrpSpPr>
        <p:grpSpPr>
          <a:xfrm>
            <a:off x="2232025" y="458788"/>
            <a:ext cx="4465638" cy="1158875"/>
            <a:chOff x="2231740" y="503675"/>
            <a:chExt cx="4467225" cy="1158838"/>
          </a:xfrm>
        </p:grpSpPr>
        <p:sp>
          <p:nvSpPr>
            <p:cNvPr id="28680" name="Rectangle 6"/>
            <p:cNvSpPr/>
            <p:nvPr/>
          </p:nvSpPr>
          <p:spPr>
            <a:xfrm>
              <a:off x="3068363" y="503675"/>
              <a:ext cx="2808782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sz="2000" b="1" u="sng" dirty="0">
                  <a:solidFill>
                    <a:srgbClr val="FF3399"/>
                  </a:solidFill>
                  <a:latin typeface="Times New Roman" panose="02020603050405020304" pitchFamily="18" charset="0"/>
                </a:rPr>
                <a:t>TỰ NHIÊN VÀ XÃ HỘI</a:t>
              </a:r>
            </a:p>
          </p:txBody>
        </p:sp>
        <p:sp>
          <p:nvSpPr>
            <p:cNvPr id="28681" name="WordArt 3"/>
            <p:cNvSpPr>
              <a:spLocks noTextEdit="1"/>
            </p:cNvSpPr>
            <p:nvPr/>
          </p:nvSpPr>
          <p:spPr>
            <a:xfrm>
              <a:off x="2231740" y="998730"/>
              <a:ext cx="4467225" cy="66378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en-US" sz="2400" b="1" i="1">
                  <a:ln w="952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  <a:gradFill rotWithShape="1">
                    <a:gsLst>
                      <a:gs pos="0">
                        <a:srgbClr val="000082">
                          <a:alpha val="100000"/>
                        </a:srgbClr>
                      </a:gs>
                      <a:gs pos="14999">
                        <a:srgbClr val="66008F">
                          <a:alpha val="100000"/>
                        </a:srgbClr>
                      </a:gs>
                      <a:gs pos="32500">
                        <a:srgbClr val="BA0066">
                          <a:alpha val="100000"/>
                        </a:srgbClr>
                      </a:gs>
                      <a:gs pos="45000">
                        <a:srgbClr val="FF0000">
                          <a:alpha val="100000"/>
                        </a:srgbClr>
                      </a:gs>
                      <a:gs pos="50000">
                        <a:srgbClr val="FF8200">
                          <a:alpha val="100000"/>
                        </a:srgbClr>
                      </a:gs>
                      <a:gs pos="55000">
                        <a:srgbClr val="FF0000">
                          <a:alpha val="100000"/>
                        </a:srgbClr>
                      </a:gs>
                      <a:gs pos="67500">
                        <a:srgbClr val="BA0066">
                          <a:alpha val="100000"/>
                        </a:srgbClr>
                      </a:gs>
                      <a:gs pos="85001">
                        <a:srgbClr val="66008F">
                          <a:alpha val="100000"/>
                        </a:srgbClr>
                      </a:gs>
                      <a:gs pos="100000">
                        <a:srgbClr val="000082">
                          <a:alpha val="100000"/>
                        </a:srgbClr>
                      </a:gs>
                    </a:gsLst>
                    <a:lin ang="2700000" scaled="1"/>
                    <a:tileRect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Khả năng kì diệu của lá cây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1" grpId="0" animBg="1"/>
      <p:bldP spid="1013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Ipomoea aquatica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63" y="323850"/>
            <a:ext cx="2654300" cy="2655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Text Box 8"/>
          <p:cNvSpPr txBox="1"/>
          <p:nvPr/>
        </p:nvSpPr>
        <p:spPr>
          <a:xfrm>
            <a:off x="228600" y="5334000"/>
            <a:ext cx="16764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.VnTime" panose="020B7200000000000000" pitchFamily="34" charset="0"/>
            </a:endParaRPr>
          </a:p>
        </p:txBody>
      </p:sp>
      <p:sp>
        <p:nvSpPr>
          <p:cNvPr id="29700" name="Text Box 9"/>
          <p:cNvSpPr txBox="1"/>
          <p:nvPr/>
        </p:nvSpPr>
        <p:spPr>
          <a:xfrm>
            <a:off x="288925" y="5994400"/>
            <a:ext cx="2133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.VnTime" panose="020B7200000000000000" pitchFamily="34" charset="0"/>
              </a:rPr>
              <a:t>C</a:t>
            </a:r>
            <a:r>
              <a:rPr sz="3600" b="1" i="0" dirty="0">
                <a:latin typeface="Times New Roman" panose="02020603050405020304" pitchFamily="18" charset="0"/>
              </a:rPr>
              <a:t>ây rau</a:t>
            </a:r>
            <a:endParaRPr sz="3600" b="1" i="0" dirty="0">
              <a:latin typeface=".VnTime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" y="3024188"/>
            <a:ext cx="3068638" cy="283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463" y="3140075"/>
            <a:ext cx="2565400" cy="2719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863" y="3116263"/>
            <a:ext cx="3059112" cy="301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92088"/>
            <a:ext cx="3128963" cy="303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2350" y="327025"/>
            <a:ext cx="2968625" cy="2697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95820745_557481d0dd-1"/>
          <p:cNvPicPr>
            <a:picLocks noGrp="1" noChangeAspect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381500" y="228600"/>
            <a:ext cx="4762500" cy="3571875"/>
          </a:xfrm>
          <a:ln/>
        </p:spPr>
      </p:pic>
      <p:pic>
        <p:nvPicPr>
          <p:cNvPr id="30723" name="Picture 4" descr="Khoai lang nở hoa tại Hemingway, Nam Carolin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8600"/>
            <a:ext cx="4495800" cy="281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4" name="Rectangle 5"/>
          <p:cNvSpPr/>
          <p:nvPr/>
        </p:nvSpPr>
        <p:spPr>
          <a:xfrm>
            <a:off x="5029200" y="4876800"/>
            <a:ext cx="3683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Times New Roman" panose="02020603050405020304" pitchFamily="18" charset="0"/>
              </a:rPr>
              <a:t>Cây làm thức ăn cho động vật</a:t>
            </a:r>
          </a:p>
        </p:txBody>
      </p:sp>
      <p:pic>
        <p:nvPicPr>
          <p:cNvPr id="30725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" y="233363"/>
            <a:ext cx="4140200" cy="355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Lá dong"/>
          <p:cNvPicPr>
            <a:picLocks noGrp="1" noChangeAspect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6988" y="3810000"/>
            <a:ext cx="4140200" cy="3048000"/>
          </a:xfrm>
          <a:ln/>
        </p:spPr>
      </p:pic>
      <p:sp>
        <p:nvSpPr>
          <p:cNvPr id="31747" name="Text Box 5"/>
          <p:cNvSpPr txBox="1"/>
          <p:nvPr/>
        </p:nvSpPr>
        <p:spPr>
          <a:xfrm>
            <a:off x="5381625" y="4876800"/>
            <a:ext cx="2881313" cy="1477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Times New Roman" panose="02020603050405020304" pitchFamily="18" charset="0"/>
              </a:rPr>
              <a:t>Lá cây dùng </a:t>
            </a:r>
          </a:p>
          <a:p>
            <a:pPr>
              <a:spcBef>
                <a:spcPct val="50000"/>
              </a:spcBef>
            </a:pPr>
            <a:r>
              <a:rPr sz="3600" b="1" i="0" dirty="0">
                <a:latin typeface="Times New Roman" panose="02020603050405020304" pitchFamily="18" charset="0"/>
              </a:rPr>
              <a:t>để gói bánh</a:t>
            </a:r>
          </a:p>
        </p:txBody>
      </p:sp>
      <p:sp>
        <p:nvSpPr>
          <p:cNvPr id="31748" name="Title 1"/>
          <p:cNvSpPr>
            <a:spLocks noGrp="1"/>
          </p:cNvSpPr>
          <p:nvPr>
            <p:ph type="title" idx="4294967295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vi-VN" altLang="x-none" dirty="0"/>
          </a:p>
        </p:txBody>
      </p:sp>
      <p:pic>
        <p:nvPicPr>
          <p:cNvPr id="31749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8" y="98425"/>
            <a:ext cx="4110037" cy="357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125" y="98425"/>
            <a:ext cx="4725988" cy="4443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/>
          <p:nvPr/>
        </p:nvSpPr>
        <p:spPr>
          <a:xfrm>
            <a:off x="457200" y="2124075"/>
            <a:ext cx="8686800" cy="3444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 i="0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</a:t>
            </a:r>
            <a:r>
              <a:rPr sz="4000" i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Lá cây thường có màu gì ?</a:t>
            </a:r>
          </a:p>
          <a:p>
            <a:pPr>
              <a:spcBef>
                <a:spcPct val="50000"/>
              </a:spcBef>
            </a:pPr>
            <a:r>
              <a:rPr sz="40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   Màu xanh, màu đỏ</a:t>
            </a:r>
          </a:p>
          <a:p>
            <a:pPr>
              <a:spcBef>
                <a:spcPct val="50000"/>
              </a:spcBef>
            </a:pPr>
            <a:r>
              <a:rPr sz="40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B.    Màu xanh, màu đỏ, màu vàng</a:t>
            </a:r>
          </a:p>
          <a:p>
            <a:pPr>
              <a:spcBef>
                <a:spcPct val="50000"/>
              </a:spcBef>
            </a:pPr>
            <a:r>
              <a:rPr sz="40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C.    Màu xanh lục</a:t>
            </a:r>
            <a:endParaRPr sz="4000" i="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989" name="Oval 5"/>
          <p:cNvSpPr/>
          <p:nvPr/>
        </p:nvSpPr>
        <p:spPr>
          <a:xfrm>
            <a:off x="792163" y="4959350"/>
            <a:ext cx="457200" cy="5334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148" name="Rectangle 4"/>
          <p:cNvSpPr/>
          <p:nvPr/>
        </p:nvSpPr>
        <p:spPr>
          <a:xfrm>
            <a:off x="250825" y="838200"/>
            <a:ext cx="8713788" cy="129540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rPr sz="3600"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chọn đáp án đúng nhất trong </a:t>
            </a:r>
          </a:p>
          <a:p>
            <a:pPr algn="ctr"/>
            <a:r>
              <a:rPr sz="3600" b="1" i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câu dưới đây:</a:t>
            </a:r>
            <a:endParaRPr lang="vi-VN" altLang="x-none" sz="3600" b="1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149" name="Picture 12" descr="657798w8kz7t9wa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375" y="4810125"/>
            <a:ext cx="936625" cy="2047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8" descr="BT02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4995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9" descr="BT02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13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0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89588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5" name="Picture 11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6" name="Picture 12" descr="BT02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188" y="61722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7" name="Picture 13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9925" y="6092825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14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89588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9" name="Picture 15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0" name="Picture 16" descr="BT02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13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1" name="Picture 17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89588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2" name="Picture 18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3" name="Picture 19" descr="BT02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4995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4" name="Picture 20" descr="BT02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13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5" name="Picture 21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589588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6" name="Picture 22" descr="BT02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8" dur="250" autoRev="1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allAtOnce"/>
      <p:bldP spid="4198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mauxanhmtcanhnglacjpg-094313"/>
          <p:cNvPicPr>
            <a:picLocks noGrp="1" noChangeAspect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33600" y="0"/>
            <a:ext cx="7010400" cy="3519488"/>
          </a:xfrm>
          <a:ln/>
        </p:spPr>
      </p:pic>
      <p:sp>
        <p:nvSpPr>
          <p:cNvPr id="32771" name="Text Box 5"/>
          <p:cNvSpPr txBox="1"/>
          <p:nvPr/>
        </p:nvSpPr>
        <p:spPr>
          <a:xfrm>
            <a:off x="0" y="762000"/>
            <a:ext cx="2057400" cy="1739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Times New Roman" panose="02020603050405020304" pitchFamily="18" charset="0"/>
              </a:rPr>
              <a:t>Lá cây dùng để lợp nhà</a:t>
            </a:r>
          </a:p>
        </p:txBody>
      </p:sp>
      <p:pic>
        <p:nvPicPr>
          <p:cNvPr id="3277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3519488"/>
            <a:ext cx="9159875" cy="3343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etel-l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828800"/>
            <a:ext cx="3005138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Picture 3" descr="LS5_tiat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28800"/>
            <a:ext cx="2590800" cy="3101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9572" name="Text Box 4"/>
          <p:cNvSpPr txBox="1"/>
          <p:nvPr/>
        </p:nvSpPr>
        <p:spPr>
          <a:xfrm>
            <a:off x="1752600" y="5029200"/>
            <a:ext cx="60198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.VnTime" panose="020B7200000000000000" pitchFamily="34" charset="0"/>
              </a:rPr>
              <a:t>            L¸ trÇu kh«ng</a:t>
            </a:r>
            <a:r>
              <a:rPr sz="3600" b="1" i="0" dirty="0">
                <a:latin typeface="Arial" panose="020B0604020202020204" pitchFamily="34" charset="0"/>
              </a:rPr>
              <a:t> </a:t>
            </a:r>
            <a:endParaRPr sz="3600" b="1" i="0" dirty="0">
              <a:latin typeface=".VnTime" panose="020B7200000000000000" pitchFamily="34" charset="0"/>
            </a:endParaRPr>
          </a:p>
        </p:txBody>
      </p:sp>
      <p:sp>
        <p:nvSpPr>
          <p:cNvPr id="109573" name="Text Box 5"/>
          <p:cNvSpPr txBox="1"/>
          <p:nvPr/>
        </p:nvSpPr>
        <p:spPr>
          <a:xfrm>
            <a:off x="304800" y="5029200"/>
            <a:ext cx="1981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i="0" dirty="0">
                <a:latin typeface="Arial" panose="020B0604020202020204" pitchFamily="34" charset="0"/>
              </a:rPr>
              <a:t>    </a:t>
            </a:r>
            <a:r>
              <a:rPr sz="3600" b="1" i="0" dirty="0">
                <a:latin typeface=".VnTime" panose="020B7200000000000000" pitchFamily="34" charset="0"/>
              </a:rPr>
              <a:t>TÝa t«</a:t>
            </a:r>
            <a:endParaRPr sz="3600" i="0" dirty="0">
              <a:latin typeface=".VnTime" panose="020B7200000000000000" pitchFamily="34" charset="0"/>
            </a:endParaRPr>
          </a:p>
        </p:txBody>
      </p:sp>
      <p:pic>
        <p:nvPicPr>
          <p:cNvPr id="33798" name="Picture 6" descr="14-12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828800"/>
            <a:ext cx="2505075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9575" name="Text Box 7"/>
          <p:cNvSpPr txBox="1"/>
          <p:nvPr/>
        </p:nvSpPr>
        <p:spPr>
          <a:xfrm>
            <a:off x="6553200" y="5029200"/>
            <a:ext cx="25908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0" dirty="0">
                <a:latin typeface=".VnTime" panose="020B7200000000000000" pitchFamily="34" charset="0"/>
              </a:rPr>
              <a:t>L¸ diÕp c¸ </a:t>
            </a:r>
          </a:p>
        </p:txBody>
      </p:sp>
      <p:sp>
        <p:nvSpPr>
          <p:cNvPr id="109576" name="Text Box 8"/>
          <p:cNvSpPr txBox="1"/>
          <p:nvPr/>
        </p:nvSpPr>
        <p:spPr>
          <a:xfrm>
            <a:off x="2971800" y="457200"/>
            <a:ext cx="36576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5400" b="1" i="0" dirty="0">
                <a:solidFill>
                  <a:srgbClr val="FF3300"/>
                </a:solidFill>
                <a:latin typeface=".VnTime" panose="020B7200000000000000" pitchFamily="34" charset="0"/>
              </a:rPr>
              <a:t>Lµm thuèc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/>
      <p:bldP spid="109573" grpId="0"/>
      <p:bldP spid="109575" grpId="0"/>
      <p:bldP spid="10957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hlinkClick r:id="" action="ppaction://noaction"/>
          </p:cNvPr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i="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3200" b="1" i="0" dirty="0">
                <a:solidFill>
                  <a:srgbClr val="0099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3200" b="1" i="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</a:t>
            </a:r>
            <a:r>
              <a:rPr sz="32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Khả năng kì diệu của lá cây</a:t>
            </a:r>
            <a:endParaRPr sz="3200" b="1" i="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3427" name="Text Box 3"/>
          <p:cNvSpPr txBox="1"/>
          <p:nvPr/>
        </p:nvSpPr>
        <p:spPr>
          <a:xfrm>
            <a:off x="395288" y="765175"/>
            <a:ext cx="34290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b="1" i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Lá dùng để l</a:t>
            </a:r>
            <a:r>
              <a:rPr b="1" i="0" dirty="0">
                <a:solidFill>
                  <a:srgbClr val="008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b="1" i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thuốc.</a:t>
            </a:r>
            <a:endParaRPr b="1" i="0" dirty="0">
              <a:solidFill>
                <a:srgbClr val="008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3428" name="Picture 4" descr="images827952_lohoi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1341438"/>
            <a:ext cx="2232025" cy="2497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29" name="Picture 5" descr="tải xuống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1341438"/>
            <a:ext cx="3097213" cy="2447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30" name="Picture 6" descr="tải xuống (5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3" y="4005263"/>
            <a:ext cx="4419600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31" name="Picture 7" descr="tải xuố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1341438"/>
            <a:ext cx="2736850" cy="2374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32" name="Picture 8" descr="tải xuống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8" y="4076700"/>
            <a:ext cx="3816350" cy="2592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126163"/>
          </a:xfrm>
          <a:ln/>
        </p:spPr>
      </p:pic>
      <p:sp>
        <p:nvSpPr>
          <p:cNvPr id="35843" name="TextBox 4"/>
          <p:cNvSpPr txBox="1"/>
          <p:nvPr/>
        </p:nvSpPr>
        <p:spPr>
          <a:xfrm>
            <a:off x="1962150" y="6173788"/>
            <a:ext cx="5106988" cy="5857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i="0" dirty="0">
                <a:latin typeface="Times New Roman" panose="02020603050405020304" pitchFamily="18" charset="0"/>
              </a:rPr>
              <a:t>Tranh được làm bằng lá cây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38"/>
            <a:ext cx="9144000" cy="616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38"/>
            <a:ext cx="9144000" cy="616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26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38"/>
            <a:ext cx="9144000" cy="609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26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173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0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938"/>
            <a:ext cx="9144000" cy="6165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7100" y="0"/>
            <a:ext cx="7424738" cy="7140575"/>
          </a:xfrm>
          <a:ln/>
        </p:spPr>
      </p:pic>
      <p:pic>
        <p:nvPicPr>
          <p:cNvPr id="36867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0"/>
            <a:ext cx="73358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6512"/>
            <a:ext cx="9144000" cy="715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7119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88"/>
            <a:ext cx="9144000" cy="682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050" y="7938"/>
            <a:ext cx="9578975" cy="684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75" y="274638"/>
            <a:ext cx="8515350" cy="6065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6050" y="26988"/>
            <a:ext cx="9578975" cy="6831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6" descr="PHAO HO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76200"/>
            <a:ext cx="13716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5" name="Picture 27" descr="PHAO HO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685800"/>
            <a:ext cx="1371600" cy="190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6" name="WordArt 28"/>
          <p:cNvSpPr>
            <a:spLocks noTextEdit="1"/>
          </p:cNvSpPr>
          <p:nvPr/>
        </p:nvSpPr>
        <p:spPr>
          <a:xfrm>
            <a:off x="385763" y="2259013"/>
            <a:ext cx="2295525" cy="101123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>
                <a:ln w="9525" cap="flat" cmpd="sng">
                  <a:solidFill>
                    <a:srgbClr val="B3E4E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chơi:</a:t>
            </a:r>
          </a:p>
        </p:txBody>
      </p:sp>
      <p:sp>
        <p:nvSpPr>
          <p:cNvPr id="38917" name="WordArt 29"/>
          <p:cNvSpPr>
            <a:spLocks noTextEdit="1"/>
          </p:cNvSpPr>
          <p:nvPr/>
        </p:nvSpPr>
        <p:spPr>
          <a:xfrm>
            <a:off x="2997200" y="2124075"/>
            <a:ext cx="5805488" cy="1371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 eaLnBrk="0" hangingPunct="0"/>
            <a:r>
              <a:rPr lang="en-US" sz="3600" b="1" i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4999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1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2700000" scaled="1"/>
                  <a:tileRect/>
                </a:gra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53282" name="Picture 34" descr="j0336978[2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338" y="368300"/>
            <a:ext cx="1436687" cy="1414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/>
          <p:nvPr/>
        </p:nvSpPr>
        <p:spPr>
          <a:xfrm>
            <a:off x="0" y="1493838"/>
            <a:ext cx="4976813" cy="4591050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67587" name="AutoShape 3"/>
          <p:cNvSpPr/>
          <p:nvPr/>
        </p:nvSpPr>
        <p:spPr>
          <a:xfrm>
            <a:off x="4437063" y="1493838"/>
            <a:ext cx="4706937" cy="4591050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39940" name="AutoShape 4">
            <a:hlinkClick r:id="" action="ppaction://noaction"/>
          </p:cNvPr>
          <p:cNvSpPr/>
          <p:nvPr/>
        </p:nvSpPr>
        <p:spPr>
          <a:xfrm>
            <a:off x="8534400" y="0"/>
            <a:ext cx="609600" cy="685800"/>
          </a:xfrm>
          <a:prstGeom prst="actionButtonHome">
            <a:avLst/>
          </a:pr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grpSp>
        <p:nvGrpSpPr>
          <p:cNvPr id="39941" name="Group 5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9966" name="Line 6"/>
            <p:cNvSpPr/>
            <p:nvPr/>
          </p:nvSpPr>
          <p:spPr>
            <a:xfrm>
              <a:off x="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9967" name="Line 7"/>
            <p:cNvSpPr/>
            <p:nvPr/>
          </p:nvSpPr>
          <p:spPr>
            <a:xfrm>
              <a:off x="576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9968" name="Line 8"/>
            <p:cNvSpPr/>
            <p:nvPr/>
          </p:nvSpPr>
          <p:spPr>
            <a:xfrm>
              <a:off x="0" y="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9969" name="Line 9"/>
            <p:cNvSpPr/>
            <p:nvPr/>
          </p:nvSpPr>
          <p:spPr>
            <a:xfrm>
              <a:off x="0" y="432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7594" name="Text Box 10"/>
          <p:cNvSpPr txBox="1"/>
          <p:nvPr/>
        </p:nvSpPr>
        <p:spPr>
          <a:xfrm>
            <a:off x="5067300" y="3068638"/>
            <a:ext cx="3443288" cy="1431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400" b="1" i="0" dirty="0">
                <a:solidFill>
                  <a:srgbClr val="FF0066"/>
                </a:solidFill>
                <a:latin typeface="Times New Roman" panose="02020603050405020304" pitchFamily="18" charset="0"/>
              </a:rPr>
              <a:t>Dưới ánh sáng mặt trời</a:t>
            </a:r>
          </a:p>
        </p:txBody>
      </p:sp>
      <p:sp>
        <p:nvSpPr>
          <p:cNvPr id="39943" name="Text Box 11"/>
          <p:cNvSpPr txBox="1"/>
          <p:nvPr/>
        </p:nvSpPr>
        <p:spPr>
          <a:xfrm>
            <a:off x="1676400" y="457200"/>
            <a:ext cx="5562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</a:endParaRPr>
          </a:p>
        </p:txBody>
      </p:sp>
      <p:sp>
        <p:nvSpPr>
          <p:cNvPr id="39944" name="Text Box 12"/>
          <p:cNvSpPr txBox="1"/>
          <p:nvPr/>
        </p:nvSpPr>
        <p:spPr>
          <a:xfrm>
            <a:off x="2743200" y="381000"/>
            <a:ext cx="4343400" cy="588963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i="0" dirty="0">
                <a:latin typeface="Times New Roman" panose="02020603050405020304" pitchFamily="18" charset="0"/>
              </a:rPr>
              <a:t>Quá trình quang hợp</a:t>
            </a:r>
          </a:p>
        </p:txBody>
      </p:sp>
      <p:sp>
        <p:nvSpPr>
          <p:cNvPr id="39945" name="Text Box 13"/>
          <p:cNvSpPr txBox="1"/>
          <p:nvPr/>
        </p:nvSpPr>
        <p:spPr>
          <a:xfrm>
            <a:off x="723900" y="2393950"/>
            <a:ext cx="3713163" cy="3441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4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Quá trình quang hợp xảy ra trong điều kiện nào ?</a:t>
            </a:r>
          </a:p>
        </p:txBody>
      </p:sp>
      <p:sp>
        <p:nvSpPr>
          <p:cNvPr id="67598" name="Oval 14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10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599" name="Oval 15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9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0" name="Oval 16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8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1" name="Oval 17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7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2" name="Oval 18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6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3" name="Oval 19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5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4" name="Oval 20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4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5" name="Oval 21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3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6" name="Oval 22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2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7607" name="Oval 23"/>
          <p:cNvSpPr/>
          <p:nvPr/>
        </p:nvSpPr>
        <p:spPr>
          <a:xfrm>
            <a:off x="139700" y="1270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pic>
        <p:nvPicPr>
          <p:cNvPr id="39956" name="Picture 32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5" y="6284913"/>
            <a:ext cx="585788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7" name="Picture 33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8" y="6345238"/>
            <a:ext cx="685800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8" name="Picture 34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0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9" name="Picture 35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0" name="Picture 36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663" y="6354763"/>
            <a:ext cx="533400" cy="44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1" name="Picture 37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38" y="6354763"/>
            <a:ext cx="533400" cy="449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2" name="Picture 38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350" y="6335713"/>
            <a:ext cx="628650" cy="522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3" name="Picture 39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99213"/>
            <a:ext cx="6286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4" name="Picture 40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3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65" name="Picture 41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3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7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7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7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87"/>
                  </p:tgtEl>
                </p:cond>
              </p:nextCondLst>
            </p:seq>
          </p:childTnLst>
        </p:cTn>
      </p:par>
    </p:tnLst>
    <p:bldLst>
      <p:bldP spid="6759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/>
          <p:nvPr/>
        </p:nvSpPr>
        <p:spPr>
          <a:xfrm>
            <a:off x="-19050" y="1493838"/>
            <a:ext cx="5130800" cy="4500562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68611" name="AutoShape 3"/>
          <p:cNvSpPr/>
          <p:nvPr/>
        </p:nvSpPr>
        <p:spPr>
          <a:xfrm>
            <a:off x="4572000" y="1493838"/>
            <a:ext cx="4403725" cy="4500562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40964" name="AutoShape 4">
            <a:hlinkClick r:id="" action="ppaction://noaction"/>
          </p:cNvPr>
          <p:cNvSpPr/>
          <p:nvPr/>
        </p:nvSpPr>
        <p:spPr>
          <a:xfrm>
            <a:off x="8534400" y="0"/>
            <a:ext cx="609600" cy="685800"/>
          </a:xfrm>
          <a:prstGeom prst="actionButtonHome">
            <a:avLst/>
          </a:pr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grpSp>
        <p:nvGrpSpPr>
          <p:cNvPr id="40965" name="Group 5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0990" name="Line 6"/>
            <p:cNvSpPr/>
            <p:nvPr/>
          </p:nvSpPr>
          <p:spPr>
            <a:xfrm>
              <a:off x="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0991" name="Line 7"/>
            <p:cNvSpPr/>
            <p:nvPr/>
          </p:nvSpPr>
          <p:spPr>
            <a:xfrm>
              <a:off x="576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0992" name="Line 8"/>
            <p:cNvSpPr/>
            <p:nvPr/>
          </p:nvSpPr>
          <p:spPr>
            <a:xfrm>
              <a:off x="0" y="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0993" name="Line 9"/>
            <p:cNvSpPr/>
            <p:nvPr/>
          </p:nvSpPr>
          <p:spPr>
            <a:xfrm>
              <a:off x="0" y="432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8618" name="Text Box 10"/>
          <p:cNvSpPr txBox="1"/>
          <p:nvPr/>
        </p:nvSpPr>
        <p:spPr>
          <a:xfrm>
            <a:off x="5741988" y="3567113"/>
            <a:ext cx="1966912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i="0" dirty="0">
                <a:solidFill>
                  <a:srgbClr val="FF0066"/>
                </a:solidFill>
                <a:latin typeface="Times New Roman" panose="02020603050405020304" pitchFamily="18" charset="0"/>
              </a:rPr>
              <a:t>Khí ô-xi</a:t>
            </a:r>
          </a:p>
        </p:txBody>
      </p:sp>
      <p:sp>
        <p:nvSpPr>
          <p:cNvPr id="40967" name="Text Box 11"/>
          <p:cNvSpPr txBox="1"/>
          <p:nvPr/>
        </p:nvSpPr>
        <p:spPr>
          <a:xfrm>
            <a:off x="1676400" y="457200"/>
            <a:ext cx="5562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</a:endParaRPr>
          </a:p>
        </p:txBody>
      </p:sp>
      <p:sp>
        <p:nvSpPr>
          <p:cNvPr id="40968" name="Text Box 12"/>
          <p:cNvSpPr txBox="1"/>
          <p:nvPr/>
        </p:nvSpPr>
        <p:spPr>
          <a:xfrm>
            <a:off x="2743200" y="381000"/>
            <a:ext cx="4343400" cy="588963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i="0" dirty="0">
                <a:latin typeface="Times New Roman" panose="02020603050405020304" pitchFamily="18" charset="0"/>
              </a:rPr>
              <a:t>Quá trình quang hợp</a:t>
            </a:r>
          </a:p>
        </p:txBody>
      </p:sp>
      <p:sp>
        <p:nvSpPr>
          <p:cNvPr id="40969" name="Text Box 13"/>
          <p:cNvSpPr txBox="1"/>
          <p:nvPr/>
        </p:nvSpPr>
        <p:spPr>
          <a:xfrm>
            <a:off x="566738" y="2124075"/>
            <a:ext cx="4140200" cy="3825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sz="48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Trong quá trình quang hợp, cây thải ra khí gì cần thiết cho sự sống?</a:t>
            </a:r>
          </a:p>
        </p:txBody>
      </p:sp>
      <p:sp>
        <p:nvSpPr>
          <p:cNvPr id="68622" name="Oval 14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10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3" name="Oval 15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9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4" name="Oval 16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8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5" name="Oval 17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7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6" name="Oval 18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6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7" name="Oval 19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5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8" name="Oval 20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4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29" name="Oval 21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3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30" name="Oval 22"/>
          <p:cNvSpPr/>
          <p:nvPr/>
        </p:nvSpPr>
        <p:spPr>
          <a:xfrm>
            <a:off x="152400" y="793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2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8631" name="Oval 23"/>
          <p:cNvSpPr/>
          <p:nvPr/>
        </p:nvSpPr>
        <p:spPr>
          <a:xfrm>
            <a:off x="139700" y="53975"/>
            <a:ext cx="1371600" cy="1304925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pic>
        <p:nvPicPr>
          <p:cNvPr id="40980" name="Picture 32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5" y="6284913"/>
            <a:ext cx="585788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1" name="Picture 33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8" y="6345238"/>
            <a:ext cx="685800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2" name="Picture 34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0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3" name="Picture 35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4" name="Picture 36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663" y="6354763"/>
            <a:ext cx="533400" cy="44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5" name="Picture 37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38" y="6354763"/>
            <a:ext cx="533400" cy="449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6" name="Picture 38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350" y="6335713"/>
            <a:ext cx="628650" cy="522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7" name="Picture 39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99213"/>
            <a:ext cx="6286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8" name="Picture 40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3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9" name="Picture 41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3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8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8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8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8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611"/>
                  </p:tgtEl>
                </p:cond>
              </p:nextCondLst>
            </p:seq>
          </p:childTnLst>
        </p:cTn>
      </p:par>
    </p:tnLst>
    <p:bldLst>
      <p:bldP spid="686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/>
          <p:nvPr/>
        </p:nvSpPr>
        <p:spPr>
          <a:xfrm>
            <a:off x="206375" y="1765300"/>
            <a:ext cx="4518025" cy="4138613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63491" name="AutoShape 3"/>
          <p:cNvSpPr/>
          <p:nvPr/>
        </p:nvSpPr>
        <p:spPr>
          <a:xfrm>
            <a:off x="4419600" y="1765300"/>
            <a:ext cx="4495800" cy="3373438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41988" name="AutoShape 4">
            <a:hlinkClick r:id="" action="ppaction://noaction"/>
          </p:cNvPr>
          <p:cNvSpPr/>
          <p:nvPr/>
        </p:nvSpPr>
        <p:spPr>
          <a:xfrm>
            <a:off x="8534400" y="0"/>
            <a:ext cx="609600" cy="685800"/>
          </a:xfrm>
          <a:prstGeom prst="actionButtonHome">
            <a:avLst/>
          </a:pr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grpSp>
        <p:nvGrpSpPr>
          <p:cNvPr id="41989" name="Group 5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2014" name="Line 6"/>
            <p:cNvSpPr/>
            <p:nvPr/>
          </p:nvSpPr>
          <p:spPr>
            <a:xfrm>
              <a:off x="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2015" name="Line 7"/>
            <p:cNvSpPr/>
            <p:nvPr/>
          </p:nvSpPr>
          <p:spPr>
            <a:xfrm>
              <a:off x="576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2016" name="Line 8"/>
            <p:cNvSpPr/>
            <p:nvPr/>
          </p:nvSpPr>
          <p:spPr>
            <a:xfrm>
              <a:off x="0" y="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2017" name="Line 9"/>
            <p:cNvSpPr/>
            <p:nvPr/>
          </p:nvSpPr>
          <p:spPr>
            <a:xfrm>
              <a:off x="0" y="432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3498" name="Text Box 10"/>
          <p:cNvSpPr txBox="1"/>
          <p:nvPr/>
        </p:nvSpPr>
        <p:spPr>
          <a:xfrm>
            <a:off x="5202238" y="2214563"/>
            <a:ext cx="3048000" cy="1920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6000" b="1" i="0" dirty="0">
                <a:solidFill>
                  <a:srgbClr val="FF0066"/>
                </a:solidFill>
                <a:latin typeface="Times New Roman" panose="02020603050405020304" pitchFamily="18" charset="0"/>
              </a:rPr>
              <a:t>Cả ngày và đêm</a:t>
            </a:r>
          </a:p>
        </p:txBody>
      </p:sp>
      <p:sp>
        <p:nvSpPr>
          <p:cNvPr id="41991" name="Text Box 11"/>
          <p:cNvSpPr txBox="1"/>
          <p:nvPr/>
        </p:nvSpPr>
        <p:spPr>
          <a:xfrm>
            <a:off x="1676400" y="457200"/>
            <a:ext cx="5562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</a:endParaRPr>
          </a:p>
        </p:txBody>
      </p:sp>
      <p:sp>
        <p:nvSpPr>
          <p:cNvPr id="41992" name="Text Box 12"/>
          <p:cNvSpPr txBox="1"/>
          <p:nvPr/>
        </p:nvSpPr>
        <p:spPr>
          <a:xfrm>
            <a:off x="2743200" y="381000"/>
            <a:ext cx="4343400" cy="588963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i="0" dirty="0">
                <a:latin typeface="Times New Roman" panose="02020603050405020304" pitchFamily="18" charset="0"/>
              </a:rPr>
              <a:t>Quá trình quang hợp</a:t>
            </a:r>
          </a:p>
        </p:txBody>
      </p:sp>
      <p:sp>
        <p:nvSpPr>
          <p:cNvPr id="41993" name="Text Box 13"/>
          <p:cNvSpPr txBox="1"/>
          <p:nvPr/>
        </p:nvSpPr>
        <p:spPr>
          <a:xfrm>
            <a:off x="927100" y="2214563"/>
            <a:ext cx="3330575" cy="3381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54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Quá trình hô hấp diễn ra khi nào ?</a:t>
            </a:r>
          </a:p>
        </p:txBody>
      </p:sp>
      <p:sp>
        <p:nvSpPr>
          <p:cNvPr id="63502" name="Oval 14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10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3" name="Oval 15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9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4" name="Oval 16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8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5" name="Oval 17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7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6" name="Oval 18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6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7" name="Oval 19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5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8" name="Oval 20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4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09" name="Oval 21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3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10" name="Oval 22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2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3511" name="Oval 23"/>
          <p:cNvSpPr/>
          <p:nvPr/>
        </p:nvSpPr>
        <p:spPr>
          <a:xfrm>
            <a:off x="139700" y="1270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pic>
        <p:nvPicPr>
          <p:cNvPr id="42004" name="Picture 32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5" y="6284913"/>
            <a:ext cx="585788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05" name="Picture 33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8" y="6345238"/>
            <a:ext cx="685800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06" name="Picture 34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0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07" name="Picture 35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08" name="Picture 36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663" y="6354763"/>
            <a:ext cx="533400" cy="44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09" name="Picture 37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38" y="6354763"/>
            <a:ext cx="533400" cy="449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10" name="Picture 38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350" y="6335713"/>
            <a:ext cx="628650" cy="522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11" name="Picture 39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99213"/>
            <a:ext cx="6286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12" name="Picture 40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3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13" name="Picture 41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3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3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3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3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3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1"/>
                  </p:tgtEl>
                </p:cond>
              </p:nextCondLst>
            </p:seq>
          </p:childTnLst>
        </p:cTn>
      </p:par>
    </p:tnLst>
    <p:bldLst>
      <p:bldP spid="634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/>
          <p:nvPr/>
        </p:nvSpPr>
        <p:spPr>
          <a:xfrm>
            <a:off x="684213" y="908050"/>
            <a:ext cx="8208962" cy="3776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400" i="0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sz="4400" b="1" i="0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4400" i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Lá cây có các bộ phận :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  Phiến lá, cuống lá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  Phiến lá, cuống lá, gân lá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  Cuống lá, gân lá</a:t>
            </a:r>
            <a:endParaRPr sz="4400" i="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990" name="Oval 6"/>
          <p:cNvSpPr/>
          <p:nvPr/>
        </p:nvSpPr>
        <p:spPr>
          <a:xfrm>
            <a:off x="684213" y="2924175"/>
            <a:ext cx="863600" cy="757238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graphicFrame>
        <p:nvGraphicFramePr>
          <p:cNvPr id="1026" name="Object 12"/>
          <p:cNvGraphicFramePr>
            <a:graphicFrameLocks noChangeAspect="1"/>
          </p:cNvGraphicFramePr>
          <p:nvPr/>
        </p:nvGraphicFramePr>
        <p:xfrm>
          <a:off x="0" y="4868863"/>
          <a:ext cx="2051050" cy="198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r:id="rId5" imgW="1060450" imgH="1334770" progId="MS_ClipArt_Gallery.2">
                  <p:embed/>
                </p:oleObj>
              </mc:Choice>
              <mc:Fallback>
                <p:oleObj r:id="rId5" imgW="1060450" imgH="1334770" progId="MS_ClipArt_Gallery.2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4868863"/>
                        <a:ext cx="2051050" cy="19891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9" descr="dandelions_butterfly_h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025" y="4953000"/>
            <a:ext cx="2339975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 descr="56CEE190D2834983BE9B1882D8651F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0975" y="0"/>
            <a:ext cx="993775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6" descr="56CEE190D2834983BE9B1882D8651F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200" y="0"/>
            <a:ext cx="993775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8" dur="250" autoRev="1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uild="allAtOnce"/>
      <p:bldP spid="4199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/>
          <p:nvPr/>
        </p:nvSpPr>
        <p:spPr>
          <a:xfrm>
            <a:off x="228600" y="1628775"/>
            <a:ext cx="4657725" cy="4183063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65539" name="AutoShape 3"/>
          <p:cNvSpPr/>
          <p:nvPr/>
        </p:nvSpPr>
        <p:spPr>
          <a:xfrm>
            <a:off x="4572000" y="1585913"/>
            <a:ext cx="4495800" cy="4183062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x-none" sz="1600" dirty="0">
              <a:latin typeface="Times New Roman" panose="02020603050405020304" pitchFamily="18" charset="0"/>
            </a:endParaRPr>
          </a:p>
        </p:txBody>
      </p:sp>
      <p:sp>
        <p:nvSpPr>
          <p:cNvPr id="43012" name="AutoShape 4">
            <a:hlinkClick r:id="" action="ppaction://noaction"/>
          </p:cNvPr>
          <p:cNvSpPr/>
          <p:nvPr/>
        </p:nvSpPr>
        <p:spPr>
          <a:xfrm>
            <a:off x="8534400" y="0"/>
            <a:ext cx="609600" cy="685800"/>
          </a:xfrm>
          <a:prstGeom prst="actionButtonHome">
            <a:avLst/>
          </a:pr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endParaRPr lang="vi-VN" altLang="x-none" dirty="0">
              <a:latin typeface="Times New Roman" panose="02020603050405020304" pitchFamily="18" charset="0"/>
            </a:endParaRPr>
          </a:p>
        </p:txBody>
      </p:sp>
      <p:grpSp>
        <p:nvGrpSpPr>
          <p:cNvPr id="43013" name="Group 5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3038" name="Line 6"/>
            <p:cNvSpPr/>
            <p:nvPr/>
          </p:nvSpPr>
          <p:spPr>
            <a:xfrm>
              <a:off x="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3039" name="Line 7"/>
            <p:cNvSpPr/>
            <p:nvPr/>
          </p:nvSpPr>
          <p:spPr>
            <a:xfrm>
              <a:off x="5760" y="0"/>
              <a:ext cx="0" cy="432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3040" name="Line 8"/>
            <p:cNvSpPr/>
            <p:nvPr/>
          </p:nvSpPr>
          <p:spPr>
            <a:xfrm>
              <a:off x="0" y="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3041" name="Line 9"/>
            <p:cNvSpPr/>
            <p:nvPr/>
          </p:nvSpPr>
          <p:spPr>
            <a:xfrm>
              <a:off x="0" y="4320"/>
              <a:ext cx="5760" cy="0"/>
            </a:xfrm>
            <a:prstGeom prst="line">
              <a:avLst/>
            </a:prstGeom>
            <a:ln w="76200" cap="flat" cmpd="sng">
              <a:solidFill>
                <a:srgbClr val="CC33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5546" name="Text Box 10"/>
          <p:cNvSpPr txBox="1"/>
          <p:nvPr/>
        </p:nvSpPr>
        <p:spPr>
          <a:xfrm>
            <a:off x="5157788" y="2889250"/>
            <a:ext cx="36004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 i="0" dirty="0">
                <a:solidFill>
                  <a:srgbClr val="FF0066"/>
                </a:solidFill>
                <a:latin typeface="Times New Roman" panose="02020603050405020304" pitchFamily="18" charset="0"/>
              </a:rPr>
              <a:t>Khí các-bô-níc</a:t>
            </a:r>
          </a:p>
        </p:txBody>
      </p:sp>
      <p:sp>
        <p:nvSpPr>
          <p:cNvPr id="43015" name="Text Box 11"/>
          <p:cNvSpPr txBox="1"/>
          <p:nvPr/>
        </p:nvSpPr>
        <p:spPr>
          <a:xfrm>
            <a:off x="1676400" y="457200"/>
            <a:ext cx="5562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i="0" dirty="0">
              <a:latin typeface="Arial" panose="020B0604020202020204" pitchFamily="34" charset="0"/>
            </a:endParaRPr>
          </a:p>
        </p:txBody>
      </p:sp>
      <p:sp>
        <p:nvSpPr>
          <p:cNvPr id="43016" name="Text Box 12"/>
          <p:cNvSpPr txBox="1"/>
          <p:nvPr/>
        </p:nvSpPr>
        <p:spPr>
          <a:xfrm>
            <a:off x="2743200" y="381000"/>
            <a:ext cx="4343400" cy="588963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i="0" dirty="0">
                <a:latin typeface="Times New Roman" panose="02020603050405020304" pitchFamily="18" charset="0"/>
              </a:rPr>
              <a:t>Quá trình quang hợp</a:t>
            </a:r>
          </a:p>
        </p:txBody>
      </p:sp>
      <p:sp>
        <p:nvSpPr>
          <p:cNvPr id="43017" name="Text Box 13"/>
          <p:cNvSpPr txBox="1"/>
          <p:nvPr/>
        </p:nvSpPr>
        <p:spPr>
          <a:xfrm>
            <a:off x="817563" y="2286000"/>
            <a:ext cx="3511550" cy="3203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sz="6000" b="1" i="0" dirty="0">
                <a:solidFill>
                  <a:srgbClr val="0000FF"/>
                </a:solidFill>
                <a:latin typeface="Times New Roman" panose="02020603050405020304" pitchFamily="18" charset="0"/>
              </a:rPr>
              <a:t>Ban đêm lá cây thải ra khí gì ?</a:t>
            </a:r>
          </a:p>
        </p:txBody>
      </p:sp>
      <p:sp>
        <p:nvSpPr>
          <p:cNvPr id="65550" name="Oval 14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10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1" name="Oval 15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9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2" name="Oval 16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8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3" name="Oval 17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7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4" name="Oval 18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6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5" name="Oval 19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5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6" name="Oval 20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4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7" name="Oval 21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3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8" name="Oval 22"/>
          <p:cNvSpPr/>
          <p:nvPr/>
        </p:nvSpPr>
        <p:spPr>
          <a:xfrm>
            <a:off x="152400" y="1524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2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sp>
        <p:nvSpPr>
          <p:cNvPr id="65559" name="Oval 23"/>
          <p:cNvSpPr/>
          <p:nvPr/>
        </p:nvSpPr>
        <p:spPr>
          <a:xfrm>
            <a:off x="139700" y="127000"/>
            <a:ext cx="1524000" cy="1447800"/>
          </a:xfrm>
          <a:prstGeom prst="ellipse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ctr" anchorCtr="0"/>
          <a:lstStyle/>
          <a:p>
            <a:pPr algn="ctr"/>
            <a:r>
              <a:rPr sz="9600" i="0" dirty="0">
                <a:solidFill>
                  <a:srgbClr val="000099"/>
                </a:solidFill>
                <a:latin typeface="VNI-Helve" pitchFamily="2" charset="0"/>
                <a:cs typeface="Arial" panose="020B0604020202020204" pitchFamily="34" charset="0"/>
              </a:rPr>
              <a:t>1</a:t>
            </a:r>
            <a:endParaRPr sz="9600" i="0" dirty="0">
              <a:solidFill>
                <a:srgbClr val="000099"/>
              </a:solidFill>
              <a:latin typeface="VNI-Helve" pitchFamily="2" charset="0"/>
              <a:ea typeface="Arial" panose="020B0604020202020204" pitchFamily="34" charset="0"/>
            </a:endParaRPr>
          </a:p>
        </p:txBody>
      </p:sp>
      <p:pic>
        <p:nvPicPr>
          <p:cNvPr id="43028" name="Picture 32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5" y="6284913"/>
            <a:ext cx="585788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9" name="Picture 33" descr="BT0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8" y="6345238"/>
            <a:ext cx="685800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0" name="Picture 34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0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1" name="Picture 35" descr="BT02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2" name="Picture 36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663" y="6354763"/>
            <a:ext cx="533400" cy="44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3" name="Picture 37" descr="BT02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038" y="6354763"/>
            <a:ext cx="533400" cy="449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4" name="Picture 38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350" y="6335713"/>
            <a:ext cx="628650" cy="522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5" name="Picture 39" descr="BT02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99213"/>
            <a:ext cx="628650" cy="45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6" name="Picture 40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338" y="6392863"/>
            <a:ext cx="552450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7" name="Picture 41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313" y="6345238"/>
            <a:ext cx="552450" cy="458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5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5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5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5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39"/>
                  </p:tgtEl>
                </p:cond>
              </p:nextCondLst>
            </p:seq>
          </p:childTnLst>
        </p:cTn>
      </p:par>
    </p:tnLst>
    <p:bldLst>
      <p:bldP spid="6554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813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Text Box 4"/>
          <p:cNvSpPr txBox="1"/>
          <p:nvPr/>
        </p:nvSpPr>
        <p:spPr>
          <a:xfrm>
            <a:off x="2268538" y="2276475"/>
            <a:ext cx="51054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i="0" dirty="0">
                <a:solidFill>
                  <a:srgbClr val="339933"/>
                </a:solidFill>
                <a:latin typeface="Arial" panose="020B0604020202020204" pitchFamily="34" charset="0"/>
              </a:rPr>
              <a:t>Củng cố bài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62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Text Box 2"/>
          <p:cNvSpPr txBox="1"/>
          <p:nvPr/>
        </p:nvSpPr>
        <p:spPr>
          <a:xfrm>
            <a:off x="2411413" y="1484313"/>
            <a:ext cx="5118100" cy="1006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i="0" dirty="0">
                <a:solidFill>
                  <a:srgbClr val="339933"/>
                </a:solidFill>
                <a:latin typeface="Arial" panose="020B0604020202020204" pitchFamily="34" charset="0"/>
              </a:rPr>
              <a:t>Chọn chữ cái đúng nhất trước câu đúng:</a:t>
            </a:r>
          </a:p>
        </p:txBody>
      </p:sp>
      <p:sp>
        <p:nvSpPr>
          <p:cNvPr id="16387" name="Rectangle 3"/>
          <p:cNvSpPr/>
          <p:nvPr/>
        </p:nvSpPr>
        <p:spPr>
          <a:xfrm>
            <a:off x="2484438" y="2565400"/>
            <a:ext cx="5921375" cy="3532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100" b="1" i="0" dirty="0">
                <a:latin typeface="Arial" panose="020B0604020202020204" pitchFamily="34" charset="0"/>
              </a:rPr>
              <a:t> </a:t>
            </a:r>
            <a:r>
              <a:rPr lang="en-US" altLang="en-US" sz="3300" b="1" i="0" dirty="0">
                <a:latin typeface="Arial" panose="020B0604020202020204" pitchFamily="34" charset="0"/>
              </a:rPr>
              <a:t>Lá cây có mấy chức năng ?</a:t>
            </a:r>
          </a:p>
          <a:p>
            <a:pPr>
              <a:spcBef>
                <a:spcPct val="50000"/>
              </a:spcBef>
            </a:pPr>
            <a:r>
              <a:rPr lang="en-US" altLang="en-US" sz="4100" b="1" i="0" dirty="0">
                <a:latin typeface="Arial" panose="020B0604020202020204" pitchFamily="34" charset="0"/>
              </a:rPr>
              <a:t>a)  1 chức năng.</a:t>
            </a:r>
          </a:p>
          <a:p>
            <a:pPr>
              <a:spcBef>
                <a:spcPct val="50000"/>
              </a:spcBef>
            </a:pPr>
            <a:r>
              <a:rPr lang="en-US" altLang="en-US" sz="4100" b="1" i="0" dirty="0">
                <a:latin typeface="Arial" panose="020B0604020202020204" pitchFamily="34" charset="0"/>
              </a:rPr>
              <a:t>b) 2  chức năng.</a:t>
            </a:r>
          </a:p>
          <a:p>
            <a:pPr>
              <a:spcBef>
                <a:spcPct val="50000"/>
              </a:spcBef>
            </a:pPr>
            <a:r>
              <a:rPr lang="en-US" altLang="en-US" sz="4100" b="1" i="0" dirty="0">
                <a:latin typeface="Arial" panose="020B0604020202020204" pitchFamily="34" charset="0"/>
              </a:rPr>
              <a:t>c) 3 chức năng .</a:t>
            </a:r>
          </a:p>
        </p:txBody>
      </p:sp>
      <p:sp>
        <p:nvSpPr>
          <p:cNvPr id="16389" name="Oval 5"/>
          <p:cNvSpPr/>
          <p:nvPr/>
        </p:nvSpPr>
        <p:spPr>
          <a:xfrm>
            <a:off x="2484438" y="5516563"/>
            <a:ext cx="533400" cy="53340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vi-VN" altLang="en-US" sz="2200" i="0" dirty="0">
              <a:latin typeface="Calibri" panose="020F0502020204030204" pitchFamily="34" charset="0"/>
            </a:endParaRPr>
          </a:p>
        </p:txBody>
      </p:sp>
      <p:sp>
        <p:nvSpPr>
          <p:cNvPr id="45062" name="AutoShape 6" descr="Kết quả hình ảnh cho hình khung đẹp"/>
          <p:cNvSpPr>
            <a:spLocks noChangeAspect="1"/>
          </p:cNvSpPr>
          <p:nvPr/>
        </p:nvSpPr>
        <p:spPr>
          <a:xfrm>
            <a:off x="144463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vi-VN" altLang="en-US" sz="2200" i="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inh-nen-powerpoint-thien-nhien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324975" cy="6884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3" name="WordArt 28"/>
          <p:cNvSpPr>
            <a:spLocks noTextEdit="1"/>
          </p:cNvSpPr>
          <p:nvPr/>
        </p:nvSpPr>
        <p:spPr>
          <a:xfrm>
            <a:off x="2987675" y="1052513"/>
            <a:ext cx="2419350" cy="19621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lstStyle/>
          <a:p>
            <a:pPr algn="ctr" eaLnBrk="0" hangingPunct="0"/>
            <a:r>
              <a:rPr lang="en-US" sz="4400" b="1" i="1">
                <a:ln w="9525" cap="flat" cmpd="sng">
                  <a:solidFill>
                    <a:srgbClr val="B3E4E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336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Bạn hãy : </a:t>
            </a:r>
          </a:p>
        </p:txBody>
      </p:sp>
      <p:sp>
        <p:nvSpPr>
          <p:cNvPr id="46084" name="WordArt 29"/>
          <p:cNvSpPr>
            <a:spLocks noTextEdit="1"/>
          </p:cNvSpPr>
          <p:nvPr/>
        </p:nvSpPr>
        <p:spPr>
          <a:xfrm>
            <a:off x="2268538" y="2997200"/>
            <a:ext cx="5934075" cy="15700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 eaLnBrk="0" hangingPunct="0"/>
            <a:r>
              <a:rPr lang="en-US" sz="4000" b="1" i="1">
                <a:ln w="9525" cap="flat" cmpd="sng">
                  <a:solidFill>
                    <a:srgbClr val="FF66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14999">
                      <a:srgbClr val="66008F">
                        <a:alpha val="100000"/>
                      </a:srgbClr>
                    </a:gs>
                    <a:gs pos="32500">
                      <a:srgbClr val="BA0066">
                        <a:alpha val="100000"/>
                      </a:srgbClr>
                    </a:gs>
                    <a:gs pos="45000">
                      <a:srgbClr val="FF0000">
                        <a:alpha val="100000"/>
                      </a:srgbClr>
                    </a:gs>
                    <a:gs pos="50000">
                      <a:srgbClr val="FF8200">
                        <a:alpha val="100000"/>
                      </a:srgbClr>
                    </a:gs>
                    <a:gs pos="55000">
                      <a:srgbClr val="FF0000">
                        <a:alpha val="100000"/>
                      </a:srgbClr>
                    </a:gs>
                    <a:gs pos="67500">
                      <a:srgbClr val="BA0066">
                        <a:alpha val="100000"/>
                      </a:srgbClr>
                    </a:gs>
                    <a:gs pos="85001">
                      <a:srgbClr val="66008F">
                        <a:alpha val="100000"/>
                      </a:srgbClr>
                    </a:gs>
                    <a:gs pos="100000">
                      <a:srgbClr val="000082">
                        <a:alpha val="100000"/>
                      </a:srgbClr>
                    </a:gs>
                  </a:gsLst>
                  <a:lin ang="2700000" scaled="1"/>
                  <a:tileRect/>
                </a:gra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Nêu 3 chức năng của lá cây? </a:t>
            </a:r>
          </a:p>
        </p:txBody>
      </p:sp>
      <p:pic>
        <p:nvPicPr>
          <p:cNvPr id="46085" name="Picture 5" descr="729747d8za2kbusq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375" y="4876800"/>
            <a:ext cx="5113338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Picture 13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0438"/>
            <a:ext cx="2843213" cy="3286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61108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7863"/>
            <a:ext cx="9144000" cy="617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7" name="Text Box 3"/>
          <p:cNvSpPr txBox="1"/>
          <p:nvPr/>
        </p:nvSpPr>
        <p:spPr>
          <a:xfrm>
            <a:off x="0" y="76200"/>
            <a:ext cx="8458200" cy="5191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800" b="1" i="0" u="sng" dirty="0">
                <a:latin typeface="Times New Roman" panose="02020603050405020304" pitchFamily="18" charset="0"/>
              </a:rPr>
              <a:t>Tự nhiên và xã hội</a:t>
            </a:r>
            <a:r>
              <a:rPr sz="2800" b="1" i="0" dirty="0">
                <a:latin typeface="Times New Roman" panose="02020603050405020304" pitchFamily="18" charset="0"/>
              </a:rPr>
              <a:t>:</a:t>
            </a:r>
            <a:r>
              <a:rPr sz="2000" b="1" i="0" dirty="0">
                <a:latin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Khả năng kì diệu của lá cây</a:t>
            </a:r>
          </a:p>
        </p:txBody>
      </p:sp>
      <p:sp>
        <p:nvSpPr>
          <p:cNvPr id="47108" name="Text Box 4"/>
          <p:cNvSpPr txBox="1"/>
          <p:nvPr/>
        </p:nvSpPr>
        <p:spPr>
          <a:xfrm>
            <a:off x="476250" y="1066800"/>
            <a:ext cx="7966075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* Một số việc nên làm và không nên làm                để bảo vệ cây cối :</a:t>
            </a:r>
          </a:p>
        </p:txBody>
      </p:sp>
      <p:sp>
        <p:nvSpPr>
          <p:cNvPr id="47109" name="Text Box 5"/>
          <p:cNvSpPr txBox="1"/>
          <p:nvPr/>
        </p:nvSpPr>
        <p:spPr>
          <a:xfrm>
            <a:off x="1828800" y="2667000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Nên làm</a:t>
            </a:r>
          </a:p>
        </p:txBody>
      </p:sp>
      <p:sp>
        <p:nvSpPr>
          <p:cNvPr id="47110" name="Text Box 6"/>
          <p:cNvSpPr txBox="1"/>
          <p:nvPr/>
        </p:nvSpPr>
        <p:spPr>
          <a:xfrm>
            <a:off x="5105400" y="2605088"/>
            <a:ext cx="2743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Không nên làm</a:t>
            </a:r>
          </a:p>
        </p:txBody>
      </p:sp>
      <p:sp>
        <p:nvSpPr>
          <p:cNvPr id="47111" name="Line 7"/>
          <p:cNvSpPr/>
          <p:nvPr/>
        </p:nvSpPr>
        <p:spPr>
          <a:xfrm>
            <a:off x="4648200" y="2819400"/>
            <a:ext cx="0" cy="3352800"/>
          </a:xfrm>
          <a:prstGeom prst="line">
            <a:avLst/>
          </a:prstGeom>
          <a:ln w="381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7112" name="Line 8"/>
          <p:cNvSpPr/>
          <p:nvPr/>
        </p:nvSpPr>
        <p:spPr>
          <a:xfrm>
            <a:off x="1905000" y="3124200"/>
            <a:ext cx="1219200" cy="0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7113" name="Line 9"/>
          <p:cNvSpPr/>
          <p:nvPr/>
        </p:nvSpPr>
        <p:spPr>
          <a:xfrm>
            <a:off x="5257800" y="3048000"/>
            <a:ext cx="2209800" cy="0"/>
          </a:xfrm>
          <a:prstGeom prst="line">
            <a:avLst/>
          </a:prstGeom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11626" name="Text Box 10"/>
          <p:cNvSpPr txBox="1"/>
          <p:nvPr/>
        </p:nvSpPr>
        <p:spPr>
          <a:xfrm>
            <a:off x="0" y="3429000"/>
            <a:ext cx="4572000" cy="2554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i="0" dirty="0">
                <a:solidFill>
                  <a:schemeClr val="accent1"/>
                </a:solidFill>
                <a:latin typeface=".VnTime" panose="020B7200000000000000" pitchFamily="34" charset="0"/>
              </a:rPr>
              <a:t>  </a:t>
            </a:r>
            <a:r>
              <a:rPr sz="3200" i="0" dirty="0">
                <a:solidFill>
                  <a:schemeClr val="accent1"/>
                </a:solidFill>
                <a:latin typeface="Times New Roman" panose="02020603050405020304" pitchFamily="18" charset="0"/>
              </a:rPr>
              <a:t>Chăm sóc, bảo vệ nguồn nước, trồng nhiều cây rau, cây thuốc sạch, trồng nhiều loại cây cho rừng có màu xanh…</a:t>
            </a:r>
            <a:endParaRPr sz="3200" i="0" dirty="0">
              <a:solidFill>
                <a:schemeClr val="accent1"/>
              </a:solidFill>
              <a:latin typeface=".VnTime" panose="020B7200000000000000" pitchFamily="34" charset="0"/>
            </a:endParaRPr>
          </a:p>
        </p:txBody>
      </p:sp>
      <p:sp>
        <p:nvSpPr>
          <p:cNvPr id="111627" name="Text Box 11"/>
          <p:cNvSpPr txBox="1"/>
          <p:nvPr/>
        </p:nvSpPr>
        <p:spPr>
          <a:xfrm>
            <a:off x="5029200" y="3429000"/>
            <a:ext cx="3657600" cy="304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i="0" dirty="0">
                <a:solidFill>
                  <a:schemeClr val="accent1"/>
                </a:solidFill>
                <a:latin typeface=".VnTime" panose="020B7200000000000000" pitchFamily="34" charset="0"/>
              </a:rPr>
              <a:t> </a:t>
            </a:r>
            <a:r>
              <a:rPr sz="3200" i="0" dirty="0">
                <a:solidFill>
                  <a:schemeClr val="accent1"/>
                </a:solidFill>
                <a:latin typeface="Times New Roman" panose="02020603050405020304" pitchFamily="18" charset="0"/>
              </a:rPr>
              <a:t>Không chặt phá, không lạm dụng nhiều thuốc trừ sâu, thuốc kích thích cho lá cây, không chặt cây, bẻ cành…</a:t>
            </a:r>
            <a:endParaRPr sz="3200" i="0" dirty="0">
              <a:solidFill>
                <a:schemeClr val="accent1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6" grpId="0"/>
      <p:bldP spid="11162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3132138" y="200025"/>
            <a:ext cx="5497513" cy="5578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sz="4000" b="1" i="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 pitchFamily="2" charset="0"/>
                <a:ea typeface="+mn-ea"/>
                <a:cs typeface="+mn-cs"/>
              </a:rPr>
              <a:t>         </a:t>
            </a:r>
            <a:r>
              <a:rPr kumimoji="0" lang="en-US" sz="4000" b="1" i="0" u="sng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  <a:t>Dặn dò</a:t>
            </a:r>
            <a:br>
              <a:rPr kumimoji="0" lang="en-US" sz="4000" b="1" i="0" u="sng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4000" b="1" i="0" kern="1200" cap="none" spc="0" normalizeH="0" baseline="0" noProof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- Ở nhà ôn lại bài “Khả năng kì diệu của lá cây”.</a:t>
            </a:r>
          </a:p>
          <a:p>
            <a:pPr marR="0" defTabSz="914400">
              <a:buClrTx/>
              <a:buSzTx/>
              <a:buFontTx/>
              <a:buChar char="-"/>
              <a:defRPr/>
            </a:pPr>
            <a:r>
              <a:rPr kumimoji="0" lang="en-US" sz="4000" b="1" i="0" kern="1200" cap="none" spc="0" normalizeH="0" baseline="0" noProof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Chuẩn bị bài “Hoa”.</a:t>
            </a:r>
          </a:p>
          <a:p>
            <a:pPr marR="0" defTabSz="914400">
              <a:buClrTx/>
              <a:buSzTx/>
              <a:buFontTx/>
              <a:buChar char="-"/>
              <a:defRPr/>
            </a:pPr>
            <a:r>
              <a:rPr kumimoji="0" lang="en-US" sz="4000" b="1" i="0" kern="1200" cap="none" spc="0" normalizeH="0" baseline="0" noProof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Sưu tầm các tranh ảnh về hoa quan sát trước về màu sắc, hình dạng của các loài hoa. </a:t>
            </a:r>
          </a:p>
        </p:txBody>
      </p:sp>
    </p:spTree>
  </p:cSld>
  <p:clrMapOvr>
    <a:masterClrMapping/>
  </p:clrMapOvr>
  <p:transition>
    <p:check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Khung ảnh trái tim màu xanh độc đá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3" name="WordArt 3"/>
          <p:cNvSpPr>
            <a:spLocks noTextEdit="1"/>
          </p:cNvSpPr>
          <p:nvPr/>
        </p:nvSpPr>
        <p:spPr>
          <a:xfrm>
            <a:off x="1200150" y="914400"/>
            <a:ext cx="6686550" cy="4572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i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Arial" panose="020B0604020202020204" pitchFamily="34" charset="0"/>
                <a:ea typeface="Arial" panose="020B0604020202020204" pitchFamily="34" charset="0"/>
              </a:rPr>
              <a:t>xin chào các thầy cô và các em!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/>
          <p:cNvSpPr txBox="1"/>
          <p:nvPr/>
        </p:nvSpPr>
        <p:spPr>
          <a:xfrm>
            <a:off x="0" y="1449388"/>
            <a:ext cx="8458200" cy="37766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400" b="1" i="0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 </a:t>
            </a:r>
            <a:r>
              <a:rPr sz="4400" i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Hình dạng của lá cây là:</a:t>
            </a: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A.    Hình tròn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B.    Hình bầu dục</a:t>
            </a:r>
          </a:p>
          <a:p>
            <a:pPr>
              <a:spcBef>
                <a:spcPct val="50000"/>
              </a:spcBef>
            </a:pPr>
            <a:r>
              <a:rPr sz="4400" i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C.    Có rất nhiều hình dạng      </a:t>
            </a:r>
            <a:endParaRPr sz="4400" i="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0965" name="Oval 5"/>
          <p:cNvSpPr/>
          <p:nvPr/>
        </p:nvSpPr>
        <p:spPr>
          <a:xfrm>
            <a:off x="684213" y="4508500"/>
            <a:ext cx="825500" cy="677863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lang="vi-VN" altLang="x-none" sz="2400" i="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172" name="Picture 16" descr="natures1%20(8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029200"/>
            <a:ext cx="1828800" cy="200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4" descr="2738028B93574A79A70465F995DEC65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025" y="-157162"/>
            <a:ext cx="1069975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8" descr="BT0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4995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7" name="Picture 9" descr="BT02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13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0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589588"/>
            <a:ext cx="552450" cy="55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BT02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550" y="6305550"/>
            <a:ext cx="552450" cy="552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2" dur="250" autoRev="1" fill="hold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50" autoRev="1" fill="hold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8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50" autoRev="1" fill="hold"/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build="allAtOnce"/>
      <p:bldP spid="409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eaf-01-ju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Picture 4" descr="untitl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762000" cy="1219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196" name="Group 5"/>
          <p:cNvGrpSpPr/>
          <p:nvPr/>
        </p:nvGrpSpPr>
        <p:grpSpPr>
          <a:xfrm>
            <a:off x="0" y="1219200"/>
            <a:ext cx="9144000" cy="5638800"/>
            <a:chOff x="0" y="768"/>
            <a:chExt cx="5760" cy="3552"/>
          </a:xfrm>
        </p:grpSpPr>
        <p:sp>
          <p:nvSpPr>
            <p:cNvPr id="8211" name="Rectangle 6"/>
            <p:cNvSpPr/>
            <p:nvPr/>
          </p:nvSpPr>
          <p:spPr>
            <a:xfrm>
              <a:off x="0" y="768"/>
              <a:ext cx="5760" cy="355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endParaRPr lang="vi-VN" altLang="x-none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2" name="Text Box 9"/>
            <p:cNvSpPr txBox="1"/>
            <p:nvPr/>
          </p:nvSpPr>
          <p:spPr>
            <a:xfrm>
              <a:off x="98" y="2189"/>
              <a:ext cx="1280" cy="3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3" name="Text Box 10"/>
            <p:cNvSpPr txBox="1"/>
            <p:nvPr/>
          </p:nvSpPr>
          <p:spPr>
            <a:xfrm>
              <a:off x="1625" y="2189"/>
              <a:ext cx="935" cy="3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4" name="Text Box 11"/>
            <p:cNvSpPr txBox="1"/>
            <p:nvPr/>
          </p:nvSpPr>
          <p:spPr>
            <a:xfrm>
              <a:off x="3151" y="2189"/>
              <a:ext cx="886" cy="3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5" name="Text Box 12"/>
            <p:cNvSpPr txBox="1"/>
            <p:nvPr/>
          </p:nvSpPr>
          <p:spPr>
            <a:xfrm>
              <a:off x="4431" y="2189"/>
              <a:ext cx="1181" cy="32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6" name="Text Box 13"/>
            <p:cNvSpPr txBox="1"/>
            <p:nvPr/>
          </p:nvSpPr>
          <p:spPr>
            <a:xfrm>
              <a:off x="240" y="3873"/>
              <a:ext cx="1002" cy="3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7" name="Text Box 14"/>
            <p:cNvSpPr txBox="1"/>
            <p:nvPr/>
          </p:nvSpPr>
          <p:spPr>
            <a:xfrm>
              <a:off x="3052" y="3873"/>
              <a:ext cx="1034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8" name="Text Box 15"/>
            <p:cNvSpPr txBox="1"/>
            <p:nvPr/>
          </p:nvSpPr>
          <p:spPr>
            <a:xfrm>
              <a:off x="1769" y="3873"/>
              <a:ext cx="679" cy="36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3200" b="1" i="0" dirty="0">
                <a:latin typeface="Times New Roman" panose="02020603050405020304" pitchFamily="18" charset="0"/>
              </a:endParaRPr>
            </a:p>
          </p:txBody>
        </p:sp>
        <p:sp>
          <p:nvSpPr>
            <p:cNvPr id="8219" name="Text Box 16"/>
            <p:cNvSpPr txBox="1"/>
            <p:nvPr/>
          </p:nvSpPr>
          <p:spPr>
            <a:xfrm>
              <a:off x="4619" y="3873"/>
              <a:ext cx="757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altLang="x-none" sz="2800" b="1" i="0" dirty="0">
                <a:latin typeface="Times New Roman" panose="02020603050405020304" pitchFamily="18" charset="0"/>
              </a:endParaRPr>
            </a:p>
          </p:txBody>
        </p:sp>
        <p:pic>
          <p:nvPicPr>
            <p:cNvPr id="8220" name="Picture 20" descr="DSC0319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" y="884"/>
              <a:ext cx="1296" cy="12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21" name="Picture 21" descr="DSC0319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0" y="2640"/>
              <a:ext cx="1392" cy="123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5015" name="Text Box 23"/>
          <p:cNvSpPr txBox="1"/>
          <p:nvPr/>
        </p:nvSpPr>
        <p:spPr>
          <a:xfrm>
            <a:off x="228600" y="3429000"/>
            <a:ext cx="2133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mơ lông</a:t>
            </a:r>
          </a:p>
        </p:txBody>
      </p:sp>
      <p:sp>
        <p:nvSpPr>
          <p:cNvPr id="85016" name="Text Box 24"/>
          <p:cNvSpPr txBox="1"/>
          <p:nvPr/>
        </p:nvSpPr>
        <p:spPr>
          <a:xfrm>
            <a:off x="2743200" y="3505200"/>
            <a:ext cx="12954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i="0" dirty="0">
                <a:latin typeface="Times New Roman" panose="02020603050405020304" pitchFamily="18" charset="0"/>
              </a:rPr>
              <a:t>Lá sen</a:t>
            </a:r>
          </a:p>
        </p:txBody>
      </p:sp>
      <p:sp>
        <p:nvSpPr>
          <p:cNvPr id="85017" name="Text Box 25"/>
          <p:cNvSpPr txBox="1"/>
          <p:nvPr/>
        </p:nvSpPr>
        <p:spPr>
          <a:xfrm>
            <a:off x="5181600" y="3505200"/>
            <a:ext cx="1371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ổi</a:t>
            </a:r>
          </a:p>
        </p:txBody>
      </p:sp>
      <p:sp>
        <p:nvSpPr>
          <p:cNvPr id="85018" name="Text Box 26"/>
          <p:cNvSpPr txBox="1"/>
          <p:nvPr/>
        </p:nvSpPr>
        <p:spPr>
          <a:xfrm>
            <a:off x="7162800" y="3429000"/>
            <a:ext cx="2209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</a:rPr>
              <a:t>Lá rau má</a:t>
            </a:r>
          </a:p>
        </p:txBody>
      </p:sp>
      <p:sp>
        <p:nvSpPr>
          <p:cNvPr id="85019" name="Text Box 27"/>
          <p:cNvSpPr txBox="1"/>
          <p:nvPr/>
        </p:nvSpPr>
        <p:spPr>
          <a:xfrm>
            <a:off x="381000" y="6096000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chuối</a:t>
            </a:r>
          </a:p>
        </p:txBody>
      </p:sp>
      <p:sp>
        <p:nvSpPr>
          <p:cNvPr id="85020" name="Text Box 28"/>
          <p:cNvSpPr txBox="1"/>
          <p:nvPr/>
        </p:nvSpPr>
        <p:spPr>
          <a:xfrm>
            <a:off x="2819400" y="6096000"/>
            <a:ext cx="1447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cọ</a:t>
            </a:r>
          </a:p>
        </p:txBody>
      </p:sp>
      <p:sp>
        <p:nvSpPr>
          <p:cNvPr id="85021" name="Text Box 29"/>
          <p:cNvSpPr txBox="1"/>
          <p:nvPr/>
        </p:nvSpPr>
        <p:spPr>
          <a:xfrm>
            <a:off x="4800600" y="6096000"/>
            <a:ext cx="1752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bàng</a:t>
            </a:r>
          </a:p>
        </p:txBody>
      </p:sp>
      <p:sp>
        <p:nvSpPr>
          <p:cNvPr id="85022" name="Text Box 30"/>
          <p:cNvSpPr txBox="1"/>
          <p:nvPr/>
        </p:nvSpPr>
        <p:spPr>
          <a:xfrm>
            <a:off x="7315200" y="6096000"/>
            <a:ext cx="14478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</a:rPr>
              <a:t>Lá cải</a:t>
            </a:r>
          </a:p>
        </p:txBody>
      </p:sp>
      <p:pic>
        <p:nvPicPr>
          <p:cNvPr id="8205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350" y="1430338"/>
            <a:ext cx="2330450" cy="195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6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550" y="1403350"/>
            <a:ext cx="22860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7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1404938"/>
            <a:ext cx="2209800" cy="193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8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937000"/>
            <a:ext cx="2241550" cy="215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9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1550" y="4038600"/>
            <a:ext cx="2254250" cy="204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0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7550" y="4038600"/>
            <a:ext cx="2293938" cy="2109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5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5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5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5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5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85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5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5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5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5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5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15" grpId="0"/>
      <p:bldP spid="85016" grpId="0"/>
      <p:bldP spid="85017" grpId="0"/>
      <p:bldP spid="85018" grpId="0"/>
      <p:bldP spid="85019" grpId="0"/>
      <p:bldP spid="85020" grpId="0"/>
      <p:bldP spid="85021" grpId="0"/>
      <p:bldP spid="850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endParaRPr lang="vi-VN" altLang="x-none" dirty="0"/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endParaRPr lang="vi-VN" altLang="x-none" dirty="0"/>
          </a:p>
        </p:txBody>
      </p:sp>
      <p:pic>
        <p:nvPicPr>
          <p:cNvPr id="9220" name="Picture 4" descr="hinh-nen-powerpoint-thien-nhien-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412" y="-242887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Rectangle 5"/>
          <p:cNvSpPr/>
          <p:nvPr/>
        </p:nvSpPr>
        <p:spPr>
          <a:xfrm>
            <a:off x="1042988" y="620713"/>
            <a:ext cx="584835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32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i="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nhiên v</a:t>
            </a:r>
            <a:r>
              <a:rPr sz="3200" b="1" i="0" u="sng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3200" b="1" i="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xã hội</a:t>
            </a:r>
            <a:endParaRPr sz="3200" b="1" i="0" u="sng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224" name="WordArt 8"/>
          <p:cNvSpPr>
            <a:spLocks noTextEdit="1"/>
          </p:cNvSpPr>
          <p:nvPr/>
        </p:nvSpPr>
        <p:spPr>
          <a:xfrm>
            <a:off x="1097235" y="1673805"/>
            <a:ext cx="689514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eaLnBrk="0" hangingPunct="0"/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4800" b="1" i="1" dirty="0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endParaRPr lang="en-US" sz="4800" b="1" i="1" dirty="0"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55BA5A2E-E3F4-4A70-9969-8DA5E9BBD45E}"/>
              </a:ext>
            </a:extLst>
          </p:cNvPr>
          <p:cNvSpPr/>
          <p:nvPr/>
        </p:nvSpPr>
        <p:spPr>
          <a:xfrm>
            <a:off x="656220" y="119577"/>
            <a:ext cx="7696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0000FF"/>
                </a:solidFill>
                <a:cs typeface="Arial" panose="020B0604020202020204" pitchFamily="34" charset="0"/>
              </a:rPr>
              <a:t>tư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</a:t>
            </a:r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en-US" sz="2800" b="1" i="0" dirty="0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800" b="1" i="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202</a:t>
            </a:r>
            <a:r>
              <a:rPr lang="en-US" sz="2800" b="1" i="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sz="2800" b="1" i="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/>
          <p:nvPr/>
        </p:nvSpPr>
        <p:spPr>
          <a:xfrm>
            <a:off x="3536950" y="6173788"/>
            <a:ext cx="2205038" cy="3667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0243" name="Text Box 4"/>
          <p:cNvSpPr txBox="1"/>
          <p:nvPr/>
        </p:nvSpPr>
        <p:spPr>
          <a:xfrm>
            <a:off x="3627438" y="5903913"/>
            <a:ext cx="2024062" cy="3667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44037" name="Rectangle 2"/>
          <p:cNvSpPr/>
          <p:nvPr/>
        </p:nvSpPr>
        <p:spPr>
          <a:xfrm>
            <a:off x="341313" y="1673225"/>
            <a:ext cx="7651750" cy="17732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/>
            <a:r>
              <a:rPr sz="5400" b="1" i="0" dirty="0">
                <a:latin typeface="Times New Roman" panose="02020603050405020304" pitchFamily="18" charset="0"/>
              </a:rPr>
              <a:t>1. Chức  năng của lá cây</a:t>
            </a:r>
          </a:p>
        </p:txBody>
      </p:sp>
      <p:sp>
        <p:nvSpPr>
          <p:cNvPr id="10245" name="Text Box 7"/>
          <p:cNvSpPr txBox="1"/>
          <p:nvPr/>
        </p:nvSpPr>
        <p:spPr>
          <a:xfrm>
            <a:off x="2862263" y="6129338"/>
            <a:ext cx="944562" cy="3667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  <p:sp>
        <p:nvSpPr>
          <p:cNvPr id="10246" name="Text Box 8"/>
          <p:cNvSpPr txBox="1"/>
          <p:nvPr/>
        </p:nvSpPr>
        <p:spPr>
          <a:xfrm>
            <a:off x="5651500" y="6129338"/>
            <a:ext cx="1576388" cy="3667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a cay"/>
          <p:cNvPicPr>
            <a:picLocks noChangeAspect="1"/>
          </p:cNvPicPr>
          <p:nvPr/>
        </p:nvPicPr>
        <p:blipFill>
          <a:blip r:embed="rId2">
            <a:lum bright="-34000" contrast="66000"/>
          </a:blip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E7F0AE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267" name="Text Box 3"/>
          <p:cNvSpPr txBox="1"/>
          <p:nvPr/>
        </p:nvSpPr>
        <p:spPr>
          <a:xfrm>
            <a:off x="7092950" y="0"/>
            <a:ext cx="1979613" cy="2465388"/>
          </a:xfrm>
          <a:prstGeom prst="rect">
            <a:avLst/>
          </a:prstGeom>
          <a:solidFill>
            <a:srgbClr val="CCFF99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quang hợp của cây diễn ra dưới ánh sáng mặt trời</a:t>
            </a:r>
          </a:p>
          <a:p>
            <a:pPr>
              <a:spcBef>
                <a:spcPct val="50000"/>
              </a:spcBef>
            </a:pPr>
            <a:endParaRPr sz="24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268" name="Text Box 4"/>
          <p:cNvSpPr txBox="1"/>
          <p:nvPr/>
        </p:nvSpPr>
        <p:spPr>
          <a:xfrm>
            <a:off x="7118350" y="3249613"/>
            <a:ext cx="2025650" cy="396875"/>
          </a:xfrm>
          <a:prstGeom prst="rect">
            <a:avLst/>
          </a:prstGeom>
          <a:solidFill>
            <a:srgbClr val="66FF66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các – bô - níc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269" name="Text Box 5"/>
          <p:cNvSpPr txBox="1"/>
          <p:nvPr/>
        </p:nvSpPr>
        <p:spPr>
          <a:xfrm>
            <a:off x="7137400" y="4014788"/>
            <a:ext cx="1304925" cy="457200"/>
          </a:xfrm>
          <a:prstGeom prst="rect">
            <a:avLst/>
          </a:prstGeom>
          <a:solidFill>
            <a:srgbClr val="66FF66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ô-xi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270" name="Text Box 6"/>
          <p:cNvSpPr txBox="1"/>
          <p:nvPr/>
        </p:nvSpPr>
        <p:spPr>
          <a:xfrm>
            <a:off x="3357563" y="188913"/>
            <a:ext cx="1890712" cy="579437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Hơi nước</a:t>
            </a:r>
            <a:endParaRPr sz="3200" b="1" dirty="0">
              <a:solidFill>
                <a:schemeClr val="accent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271" name="Text Box 7"/>
          <p:cNvSpPr txBox="1"/>
          <p:nvPr/>
        </p:nvSpPr>
        <p:spPr>
          <a:xfrm>
            <a:off x="0" y="0"/>
            <a:ext cx="2322513" cy="1552575"/>
          </a:xfrm>
          <a:prstGeom prst="rect">
            <a:avLst/>
          </a:prstGeom>
          <a:solidFill>
            <a:srgbClr val="CCFF99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hô hấp của cây diễn ra suốt ng</a:t>
            </a:r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đêm</a:t>
            </a:r>
            <a:endParaRPr sz="24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1272" name="Text Box 8"/>
          <p:cNvSpPr txBox="1"/>
          <p:nvPr/>
        </p:nvSpPr>
        <p:spPr>
          <a:xfrm>
            <a:off x="431800" y="3249613"/>
            <a:ext cx="1709738" cy="457200"/>
          </a:xfrm>
          <a:prstGeom prst="rect">
            <a:avLst/>
          </a:prstGeom>
          <a:solidFill>
            <a:srgbClr val="66FF66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ô - xi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273" name="Text Box 9"/>
          <p:cNvSpPr txBox="1"/>
          <p:nvPr/>
        </p:nvSpPr>
        <p:spPr>
          <a:xfrm>
            <a:off x="161925" y="4014788"/>
            <a:ext cx="2070100" cy="396875"/>
          </a:xfrm>
          <a:prstGeom prst="rect">
            <a:avLst/>
          </a:prstGeom>
          <a:solidFill>
            <a:srgbClr val="66FF66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Khí các – bô - níc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1154</Words>
  <Application>Microsoft Office PowerPoint</Application>
  <PresentationFormat>On-screen Show (4:3)</PresentationFormat>
  <Paragraphs>221</Paragraphs>
  <Slides>46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VNI-Times</vt:lpstr>
      <vt:lpstr>Calibri Light</vt:lpstr>
      <vt:lpstr>Calibri</vt:lpstr>
      <vt:lpstr>Times New Roman</vt:lpstr>
      <vt:lpstr>.VnTime</vt:lpstr>
      <vt:lpstr>Arial</vt:lpstr>
      <vt:lpstr>VNI-Helve</vt:lpstr>
      <vt:lpstr>Default Design</vt:lpstr>
      <vt:lpstr>1_Default Design</vt:lpstr>
      <vt:lpstr>MS_ClipArt_Gallery.2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linh</dc:creator>
  <cp:lastModifiedBy>THU PHUONG</cp:lastModifiedBy>
  <cp:revision>239</cp:revision>
  <dcterms:created xsi:type="dcterms:W3CDTF">2009-02-12T16:24:56Z</dcterms:created>
  <dcterms:modified xsi:type="dcterms:W3CDTF">2022-02-20T08:13:51Z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19ADA773FF5F489EB00500406B9F1F63</vt:lpwstr>
  </property>
  <property fmtid="{D5CDD505-2E9C-101B-9397-08002B2CF9AE}" pid="3" name="KSOProductBuildVer">
    <vt:lpwstr>1033-11.2.0.10443</vt:lpwstr>
  </property>
</Properties>
</file>