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49" r:id="rId1"/>
  </p:sldMasterIdLst>
  <p:notesMasterIdLst>
    <p:notesMasterId r:id="rId71"/>
  </p:notesMasterIdLst>
  <p:sldIdLst>
    <p:sldId id="498" r:id="rId2"/>
    <p:sldId id="414" r:id="rId3"/>
    <p:sldId id="415" r:id="rId4"/>
    <p:sldId id="416" r:id="rId5"/>
    <p:sldId id="463" r:id="rId6"/>
    <p:sldId id="499" r:id="rId7"/>
    <p:sldId id="417" r:id="rId8"/>
    <p:sldId id="418" r:id="rId9"/>
    <p:sldId id="419" r:id="rId10"/>
    <p:sldId id="420" r:id="rId11"/>
    <p:sldId id="421" r:id="rId12"/>
    <p:sldId id="422" r:id="rId13"/>
    <p:sldId id="423" r:id="rId14"/>
    <p:sldId id="424" r:id="rId15"/>
    <p:sldId id="425" r:id="rId16"/>
    <p:sldId id="426" r:id="rId17"/>
    <p:sldId id="427" r:id="rId18"/>
    <p:sldId id="428" r:id="rId19"/>
    <p:sldId id="430" r:id="rId20"/>
    <p:sldId id="431" r:id="rId21"/>
    <p:sldId id="432" r:id="rId22"/>
    <p:sldId id="434" r:id="rId23"/>
    <p:sldId id="435" r:id="rId24"/>
    <p:sldId id="436" r:id="rId25"/>
    <p:sldId id="465" r:id="rId26"/>
    <p:sldId id="438" r:id="rId27"/>
    <p:sldId id="439" r:id="rId28"/>
    <p:sldId id="440" r:id="rId29"/>
    <p:sldId id="466" r:id="rId30"/>
    <p:sldId id="442" r:id="rId31"/>
    <p:sldId id="443" r:id="rId32"/>
    <p:sldId id="444" r:id="rId33"/>
    <p:sldId id="445" r:id="rId34"/>
    <p:sldId id="446" r:id="rId35"/>
    <p:sldId id="447" r:id="rId36"/>
    <p:sldId id="448" r:id="rId37"/>
    <p:sldId id="449" r:id="rId38"/>
    <p:sldId id="450" r:id="rId39"/>
    <p:sldId id="451" r:id="rId40"/>
    <p:sldId id="452" r:id="rId41"/>
    <p:sldId id="453" r:id="rId42"/>
    <p:sldId id="454" r:id="rId43"/>
    <p:sldId id="455" r:id="rId44"/>
    <p:sldId id="456" r:id="rId45"/>
    <p:sldId id="457" r:id="rId46"/>
    <p:sldId id="468" r:id="rId47"/>
    <p:sldId id="470" r:id="rId48"/>
    <p:sldId id="472" r:id="rId49"/>
    <p:sldId id="473" r:id="rId50"/>
    <p:sldId id="474" r:id="rId51"/>
    <p:sldId id="475" r:id="rId52"/>
    <p:sldId id="477" r:id="rId53"/>
    <p:sldId id="478" r:id="rId54"/>
    <p:sldId id="479" r:id="rId55"/>
    <p:sldId id="480" r:id="rId56"/>
    <p:sldId id="481" r:id="rId57"/>
    <p:sldId id="482" r:id="rId58"/>
    <p:sldId id="483" r:id="rId59"/>
    <p:sldId id="487" r:id="rId60"/>
    <p:sldId id="486" r:id="rId61"/>
    <p:sldId id="490" r:id="rId62"/>
    <p:sldId id="485" r:id="rId63"/>
    <p:sldId id="488" r:id="rId64"/>
    <p:sldId id="491" r:id="rId65"/>
    <p:sldId id="492" r:id="rId66"/>
    <p:sldId id="493" r:id="rId67"/>
    <p:sldId id="494" r:id="rId68"/>
    <p:sldId id="495" r:id="rId69"/>
    <p:sldId id="500" r:id="rId70"/>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00CC"/>
    <a:srgbClr val="FF00FF"/>
    <a:srgbClr val="FF0000"/>
    <a:srgbClr val="FFFF66"/>
    <a:srgbClr val="6600CC"/>
    <a:srgbClr val="99FF3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99" autoAdjust="0"/>
    <p:restoredTop sz="98261" autoAdjust="0"/>
  </p:normalViewPr>
  <p:slideViewPr>
    <p:cSldViewPr>
      <p:cViewPr varScale="1">
        <p:scale>
          <a:sx n="78" d="100"/>
          <a:sy n="78" d="100"/>
        </p:scale>
        <p:origin x="1541"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ao Phuong" userId="dd1b873d0ed009f0" providerId="LiveId" clId="{2A799E13-9A54-4B11-955B-769196689CCE}"/>
    <pc:docChg chg="custSel addSld delSld modSld sldOrd">
      <pc:chgData name="Thao Phuong" userId="dd1b873d0ed009f0" providerId="LiveId" clId="{2A799E13-9A54-4B11-955B-769196689CCE}" dt="2022-01-30T14:38:38.108" v="529" actId="20577"/>
      <pc:docMkLst>
        <pc:docMk/>
      </pc:docMkLst>
      <pc:sldChg chg="delSp modSp mod">
        <pc:chgData name="Thao Phuong" userId="dd1b873d0ed009f0" providerId="LiveId" clId="{2A799E13-9A54-4B11-955B-769196689CCE}" dt="2022-01-30T14:24:49.552" v="116" actId="1076"/>
        <pc:sldMkLst>
          <pc:docMk/>
          <pc:sldMk cId="0" sldId="414"/>
        </pc:sldMkLst>
        <pc:spChg chg="mod">
          <ac:chgData name="Thao Phuong" userId="dd1b873d0ed009f0" providerId="LiveId" clId="{2A799E13-9A54-4B11-955B-769196689CCE}" dt="2022-01-30T14:24:49.552" v="116" actId="1076"/>
          <ac:spMkLst>
            <pc:docMk/>
            <pc:sldMk cId="0" sldId="414"/>
            <ac:spMk id="2" creationId="{00000000-0000-0000-0000-000000000000}"/>
          </ac:spMkLst>
        </pc:spChg>
        <pc:spChg chg="mod">
          <ac:chgData name="Thao Phuong" userId="dd1b873d0ed009f0" providerId="LiveId" clId="{2A799E13-9A54-4B11-955B-769196689CCE}" dt="2022-01-30T14:24:41.036" v="112" actId="1076"/>
          <ac:spMkLst>
            <pc:docMk/>
            <pc:sldMk cId="0" sldId="414"/>
            <ac:spMk id="3086" creationId="{00000000-0000-0000-0000-000000000000}"/>
          </ac:spMkLst>
        </pc:spChg>
        <pc:spChg chg="del">
          <ac:chgData name="Thao Phuong" userId="dd1b873d0ed009f0" providerId="LiveId" clId="{2A799E13-9A54-4B11-955B-769196689CCE}" dt="2022-01-30T14:24:36.375" v="111" actId="478"/>
          <ac:spMkLst>
            <pc:docMk/>
            <pc:sldMk cId="0" sldId="414"/>
            <ac:spMk id="18449" creationId="{00000000-0000-0000-0000-000000000000}"/>
          </ac:spMkLst>
        </pc:spChg>
      </pc:sldChg>
      <pc:sldChg chg="delSp modSp mod">
        <pc:chgData name="Thao Phuong" userId="dd1b873d0ed009f0" providerId="LiveId" clId="{2A799E13-9A54-4B11-955B-769196689CCE}" dt="2022-01-30T14:25:01.794" v="121" actId="1076"/>
        <pc:sldMkLst>
          <pc:docMk/>
          <pc:sldMk cId="0" sldId="415"/>
        </pc:sldMkLst>
        <pc:spChg chg="mod">
          <ac:chgData name="Thao Phuong" userId="dd1b873d0ed009f0" providerId="LiveId" clId="{2A799E13-9A54-4B11-955B-769196689CCE}" dt="2022-01-30T14:25:01.794" v="121" actId="1076"/>
          <ac:spMkLst>
            <pc:docMk/>
            <pc:sldMk cId="0" sldId="415"/>
            <ac:spMk id="20481" creationId="{00000000-0000-0000-0000-000000000000}"/>
          </ac:spMkLst>
        </pc:spChg>
        <pc:spChg chg="del">
          <ac:chgData name="Thao Phuong" userId="dd1b873d0ed009f0" providerId="LiveId" clId="{2A799E13-9A54-4B11-955B-769196689CCE}" dt="2022-01-30T14:24:53.235" v="117" actId="478"/>
          <ac:spMkLst>
            <pc:docMk/>
            <pc:sldMk cId="0" sldId="415"/>
            <ac:spMk id="20496" creationId="{00000000-0000-0000-0000-000000000000}"/>
          </ac:spMkLst>
        </pc:spChg>
      </pc:sldChg>
      <pc:sldChg chg="modSp mod">
        <pc:chgData name="Thao Phuong" userId="dd1b873d0ed009f0" providerId="LiveId" clId="{2A799E13-9A54-4B11-955B-769196689CCE}" dt="2022-01-30T14:25:09.679" v="124" actId="1076"/>
        <pc:sldMkLst>
          <pc:docMk/>
          <pc:sldMk cId="0" sldId="416"/>
        </pc:sldMkLst>
        <pc:spChg chg="mod">
          <ac:chgData name="Thao Phuong" userId="dd1b873d0ed009f0" providerId="LiveId" clId="{2A799E13-9A54-4B11-955B-769196689CCE}" dt="2022-01-30T14:25:09.679" v="124" actId="1076"/>
          <ac:spMkLst>
            <pc:docMk/>
            <pc:sldMk cId="0" sldId="416"/>
            <ac:spMk id="21505" creationId="{00000000-0000-0000-0000-000000000000}"/>
          </ac:spMkLst>
        </pc:spChg>
      </pc:sldChg>
      <pc:sldChg chg="del">
        <pc:chgData name="Thao Phuong" userId="dd1b873d0ed009f0" providerId="LiveId" clId="{2A799E13-9A54-4B11-955B-769196689CCE}" dt="2022-01-30T14:28:52.242" v="192" actId="47"/>
        <pc:sldMkLst>
          <pc:docMk/>
          <pc:sldMk cId="0" sldId="429"/>
        </pc:sldMkLst>
      </pc:sldChg>
      <pc:sldChg chg="del">
        <pc:chgData name="Thao Phuong" userId="dd1b873d0ed009f0" providerId="LiveId" clId="{2A799E13-9A54-4B11-955B-769196689CCE}" dt="2022-01-30T14:38:28.917" v="520" actId="47"/>
        <pc:sldMkLst>
          <pc:docMk/>
          <pc:sldMk cId="0" sldId="461"/>
        </pc:sldMkLst>
      </pc:sldChg>
      <pc:sldChg chg="modSp del mod">
        <pc:chgData name="Thao Phuong" userId="dd1b873d0ed009f0" providerId="LiveId" clId="{2A799E13-9A54-4B11-955B-769196689CCE}" dt="2022-01-30T14:24:33.008" v="110" actId="47"/>
        <pc:sldMkLst>
          <pc:docMk/>
          <pc:sldMk cId="0" sldId="462"/>
        </pc:sldMkLst>
        <pc:spChg chg="mod">
          <ac:chgData name="Thao Phuong" userId="dd1b873d0ed009f0" providerId="LiveId" clId="{2A799E13-9A54-4B11-955B-769196689CCE}" dt="2022-01-30T14:24:27.832" v="109" actId="20577"/>
          <ac:spMkLst>
            <pc:docMk/>
            <pc:sldMk cId="0" sldId="462"/>
            <ac:spMk id="16386" creationId="{00000000-0000-0000-0000-000000000000}"/>
          </ac:spMkLst>
        </pc:spChg>
      </pc:sldChg>
      <pc:sldChg chg="del">
        <pc:chgData name="Thao Phuong" userId="dd1b873d0ed009f0" providerId="LiveId" clId="{2A799E13-9A54-4B11-955B-769196689CCE}" dt="2022-01-30T14:30:10.647" v="193" actId="47"/>
        <pc:sldMkLst>
          <pc:docMk/>
          <pc:sldMk cId="0" sldId="464"/>
        </pc:sldMkLst>
      </pc:sldChg>
      <pc:sldChg chg="del">
        <pc:chgData name="Thao Phuong" userId="dd1b873d0ed009f0" providerId="LiveId" clId="{2A799E13-9A54-4B11-955B-769196689CCE}" dt="2022-01-30T14:35:09.925" v="342" actId="47"/>
        <pc:sldMkLst>
          <pc:docMk/>
          <pc:sldMk cId="0" sldId="467"/>
        </pc:sldMkLst>
      </pc:sldChg>
      <pc:sldChg chg="modSp">
        <pc:chgData name="Thao Phuong" userId="dd1b873d0ed009f0" providerId="LiveId" clId="{2A799E13-9A54-4B11-955B-769196689CCE}" dt="2022-01-30T14:32:01.601" v="199" actId="207"/>
        <pc:sldMkLst>
          <pc:docMk/>
          <pc:sldMk cId="0" sldId="483"/>
        </pc:sldMkLst>
        <pc:spChg chg="mod">
          <ac:chgData name="Thao Phuong" userId="dd1b873d0ed009f0" providerId="LiveId" clId="{2A799E13-9A54-4B11-955B-769196689CCE}" dt="2022-01-30T14:32:01.601" v="199" actId="207"/>
          <ac:spMkLst>
            <pc:docMk/>
            <pc:sldMk cId="0" sldId="483"/>
            <ac:spMk id="18435" creationId="{00000000-0000-0000-0000-000000000000}"/>
          </ac:spMkLst>
        </pc:spChg>
      </pc:sldChg>
      <pc:sldChg chg="del">
        <pc:chgData name="Thao Phuong" userId="dd1b873d0ed009f0" providerId="LiveId" clId="{2A799E13-9A54-4B11-955B-769196689CCE}" dt="2022-01-30T14:33:02.963" v="208" actId="47"/>
        <pc:sldMkLst>
          <pc:docMk/>
          <pc:sldMk cId="0" sldId="484"/>
        </pc:sldMkLst>
      </pc:sldChg>
      <pc:sldChg chg="ord">
        <pc:chgData name="Thao Phuong" userId="dd1b873d0ed009f0" providerId="LiveId" clId="{2A799E13-9A54-4B11-955B-769196689CCE}" dt="2022-01-30T14:32:22.568" v="203"/>
        <pc:sldMkLst>
          <pc:docMk/>
          <pc:sldMk cId="0" sldId="486"/>
        </pc:sldMkLst>
      </pc:sldChg>
      <pc:sldChg chg="ord">
        <pc:chgData name="Thao Phuong" userId="dd1b873d0ed009f0" providerId="LiveId" clId="{2A799E13-9A54-4B11-955B-769196689CCE}" dt="2022-01-30T14:32:18.627" v="201"/>
        <pc:sldMkLst>
          <pc:docMk/>
          <pc:sldMk cId="0" sldId="487"/>
        </pc:sldMkLst>
      </pc:sldChg>
      <pc:sldChg chg="addSp delSp modSp mod delAnim">
        <pc:chgData name="Thao Phuong" userId="dd1b873d0ed009f0" providerId="LiveId" clId="{2A799E13-9A54-4B11-955B-769196689CCE}" dt="2022-01-30T14:34:57.499" v="341" actId="20577"/>
        <pc:sldMkLst>
          <pc:docMk/>
          <pc:sldMk cId="0" sldId="488"/>
        </pc:sldMkLst>
        <pc:spChg chg="add mod">
          <ac:chgData name="Thao Phuong" userId="dd1b873d0ed009f0" providerId="LiveId" clId="{2A799E13-9A54-4B11-955B-769196689CCE}" dt="2022-01-30T14:34:57.499" v="341" actId="20577"/>
          <ac:spMkLst>
            <pc:docMk/>
            <pc:sldMk cId="0" sldId="488"/>
            <ac:spMk id="3" creationId="{67C68B0D-9B74-4CA0-BCB2-7F176E9E71B6}"/>
          </ac:spMkLst>
        </pc:spChg>
        <pc:spChg chg="del">
          <ac:chgData name="Thao Phuong" userId="dd1b873d0ed009f0" providerId="LiveId" clId="{2A799E13-9A54-4B11-955B-769196689CCE}" dt="2022-01-30T14:31:04.652" v="195" actId="478"/>
          <ac:spMkLst>
            <pc:docMk/>
            <pc:sldMk cId="0" sldId="488"/>
            <ac:spMk id="22531" creationId="{00000000-0000-0000-0000-000000000000}"/>
          </ac:spMkLst>
        </pc:spChg>
      </pc:sldChg>
      <pc:sldChg chg="del">
        <pc:chgData name="Thao Phuong" userId="dd1b873d0ed009f0" providerId="LiveId" clId="{2A799E13-9A54-4B11-955B-769196689CCE}" dt="2022-01-30T14:30:56.352" v="194" actId="47"/>
        <pc:sldMkLst>
          <pc:docMk/>
          <pc:sldMk cId="0" sldId="489"/>
        </pc:sldMkLst>
      </pc:sldChg>
      <pc:sldChg chg="ord">
        <pc:chgData name="Thao Phuong" userId="dd1b873d0ed009f0" providerId="LiveId" clId="{2A799E13-9A54-4B11-955B-769196689CCE}" dt="2022-01-30T14:32:29.979" v="205"/>
        <pc:sldMkLst>
          <pc:docMk/>
          <pc:sldMk cId="0" sldId="490"/>
        </pc:sldMkLst>
      </pc:sldChg>
      <pc:sldChg chg="modSp mod">
        <pc:chgData name="Thao Phuong" userId="dd1b873d0ed009f0" providerId="LiveId" clId="{2A799E13-9A54-4B11-955B-769196689CCE}" dt="2022-01-30T14:33:33.031" v="214" actId="20577"/>
        <pc:sldMkLst>
          <pc:docMk/>
          <pc:sldMk cId="0" sldId="492"/>
        </pc:sldMkLst>
        <pc:spChg chg="mod">
          <ac:chgData name="Thao Phuong" userId="dd1b873d0ed009f0" providerId="LiveId" clId="{2A799E13-9A54-4B11-955B-769196689CCE}" dt="2022-01-30T14:33:33.031" v="214" actId="20577"/>
          <ac:spMkLst>
            <pc:docMk/>
            <pc:sldMk cId="0" sldId="492"/>
            <ac:spMk id="87042" creationId="{00000000-0000-0000-0000-000000000000}"/>
          </ac:spMkLst>
        </pc:spChg>
      </pc:sldChg>
      <pc:sldChg chg="ord">
        <pc:chgData name="Thao Phuong" userId="dd1b873d0ed009f0" providerId="LiveId" clId="{2A799E13-9A54-4B11-955B-769196689CCE}" dt="2022-01-30T14:33:29.216" v="212"/>
        <pc:sldMkLst>
          <pc:docMk/>
          <pc:sldMk cId="0" sldId="493"/>
        </pc:sldMkLst>
      </pc:sldChg>
      <pc:sldChg chg="modSp mod">
        <pc:chgData name="Thao Phuong" userId="dd1b873d0ed009f0" providerId="LiveId" clId="{2A799E13-9A54-4B11-955B-769196689CCE}" dt="2022-01-30T14:33:36.752" v="216" actId="20577"/>
        <pc:sldMkLst>
          <pc:docMk/>
          <pc:sldMk cId="0" sldId="494"/>
        </pc:sldMkLst>
        <pc:spChg chg="mod">
          <ac:chgData name="Thao Phuong" userId="dd1b873d0ed009f0" providerId="LiveId" clId="{2A799E13-9A54-4B11-955B-769196689CCE}" dt="2022-01-30T14:33:36.752" v="216" actId="20577"/>
          <ac:spMkLst>
            <pc:docMk/>
            <pc:sldMk cId="0" sldId="494"/>
            <ac:spMk id="89090" creationId="{00000000-0000-0000-0000-000000000000}"/>
          </ac:spMkLst>
        </pc:spChg>
      </pc:sldChg>
      <pc:sldChg chg="del">
        <pc:chgData name="Thao Phuong" userId="dd1b873d0ed009f0" providerId="LiveId" clId="{2A799E13-9A54-4B11-955B-769196689CCE}" dt="2022-01-30T14:33:06.854" v="209" actId="47"/>
        <pc:sldMkLst>
          <pc:docMk/>
          <pc:sldMk cId="0" sldId="496"/>
        </pc:sldMkLst>
      </pc:sldChg>
      <pc:sldChg chg="del">
        <pc:chgData name="Thao Phuong" userId="dd1b873d0ed009f0" providerId="LiveId" clId="{2A799E13-9A54-4B11-955B-769196689CCE}" dt="2022-01-30T14:33:09.268" v="210" actId="47"/>
        <pc:sldMkLst>
          <pc:docMk/>
          <pc:sldMk cId="0" sldId="497"/>
        </pc:sldMkLst>
      </pc:sldChg>
      <pc:sldChg chg="addSp delSp modSp new mod">
        <pc:chgData name="Thao Phuong" userId="dd1b873d0ed009f0" providerId="LiveId" clId="{2A799E13-9A54-4B11-955B-769196689CCE}" dt="2022-01-30T14:38:38.108" v="529" actId="20577"/>
        <pc:sldMkLst>
          <pc:docMk/>
          <pc:sldMk cId="1043001649" sldId="498"/>
        </pc:sldMkLst>
        <pc:spChg chg="del">
          <ac:chgData name="Thao Phuong" userId="dd1b873d0ed009f0" providerId="LiveId" clId="{2A799E13-9A54-4B11-955B-769196689CCE}" dt="2022-01-30T14:22:58.081" v="1"/>
          <ac:spMkLst>
            <pc:docMk/>
            <pc:sldMk cId="1043001649" sldId="498"/>
            <ac:spMk id="3" creationId="{B7D3C29B-9B2E-430F-998A-EB6E733B602B}"/>
          </ac:spMkLst>
        </pc:spChg>
        <pc:spChg chg="add mod">
          <ac:chgData name="Thao Phuong" userId="dd1b873d0ed009f0" providerId="LiveId" clId="{2A799E13-9A54-4B11-955B-769196689CCE}" dt="2022-01-30T14:38:38.108" v="529" actId="20577"/>
          <ac:spMkLst>
            <pc:docMk/>
            <pc:sldMk cId="1043001649" sldId="498"/>
            <ac:spMk id="5" creationId="{393CAEA9-3145-446F-849D-F82E09561AF2}"/>
          </ac:spMkLst>
        </pc:spChg>
        <pc:picChg chg="add mod">
          <ac:chgData name="Thao Phuong" userId="dd1b873d0ed009f0" providerId="LiveId" clId="{2A799E13-9A54-4B11-955B-769196689CCE}" dt="2022-01-30T14:23:17.720" v="10" actId="14100"/>
          <ac:picMkLst>
            <pc:docMk/>
            <pc:sldMk cId="1043001649" sldId="498"/>
            <ac:picMk id="4" creationId="{C092F08E-34FA-4192-A23F-A2BD94EBE3E0}"/>
          </ac:picMkLst>
        </pc:picChg>
      </pc:sldChg>
      <pc:sldChg chg="modSp new mod">
        <pc:chgData name="Thao Phuong" userId="dd1b873d0ed009f0" providerId="LiveId" clId="{2A799E13-9A54-4B11-955B-769196689CCE}" dt="2022-01-30T14:26:39.223" v="191" actId="404"/>
        <pc:sldMkLst>
          <pc:docMk/>
          <pc:sldMk cId="3902798611" sldId="499"/>
        </pc:sldMkLst>
        <pc:spChg chg="mod">
          <ac:chgData name="Thao Phuong" userId="dd1b873d0ed009f0" providerId="LiveId" clId="{2A799E13-9A54-4B11-955B-769196689CCE}" dt="2022-01-30T14:26:39.223" v="191" actId="404"/>
          <ac:spMkLst>
            <pc:docMk/>
            <pc:sldMk cId="3902798611" sldId="499"/>
            <ac:spMk id="2" creationId="{DC8FA972-DE9A-4808-B424-F69ED0462D2C}"/>
          </ac:spMkLst>
        </pc:spChg>
        <pc:spChg chg="mod">
          <ac:chgData name="Thao Phuong" userId="dd1b873d0ed009f0" providerId="LiveId" clId="{2A799E13-9A54-4B11-955B-769196689CCE}" dt="2022-01-30T14:26:22.891" v="187" actId="20577"/>
          <ac:spMkLst>
            <pc:docMk/>
            <pc:sldMk cId="3902798611" sldId="499"/>
            <ac:spMk id="3" creationId="{F4EB22B4-486D-4380-9ED4-805EFF3487DF}"/>
          </ac:spMkLst>
        </pc:spChg>
      </pc:sldChg>
      <pc:sldChg chg="modSp new mod">
        <pc:chgData name="Thao Phuong" userId="dd1b873d0ed009f0" providerId="LiveId" clId="{2A799E13-9A54-4B11-955B-769196689CCE}" dt="2022-01-30T14:38:17.830" v="519" actId="2711"/>
        <pc:sldMkLst>
          <pc:docMk/>
          <pc:sldMk cId="4139929511" sldId="500"/>
        </pc:sldMkLst>
        <pc:spChg chg="mod">
          <ac:chgData name="Thao Phuong" userId="dd1b873d0ed009f0" providerId="LiveId" clId="{2A799E13-9A54-4B11-955B-769196689CCE}" dt="2022-01-30T14:38:09.942" v="518" actId="2711"/>
          <ac:spMkLst>
            <pc:docMk/>
            <pc:sldMk cId="4139929511" sldId="500"/>
            <ac:spMk id="2" creationId="{64138421-CE95-4CD0-974A-46915573A7A0}"/>
          </ac:spMkLst>
        </pc:spChg>
        <pc:spChg chg="mod">
          <ac:chgData name="Thao Phuong" userId="dd1b873d0ed009f0" providerId="LiveId" clId="{2A799E13-9A54-4B11-955B-769196689CCE}" dt="2022-01-30T14:38:17.830" v="519" actId="2711"/>
          <ac:spMkLst>
            <pc:docMk/>
            <pc:sldMk cId="4139929511" sldId="500"/>
            <ac:spMk id="3" creationId="{EA9F2761-203E-4051-9487-5F215097BB52}"/>
          </ac:spMkLst>
        </pc:spChg>
      </pc:sldChg>
      <pc:sldMasterChg chg="delSldLayout">
        <pc:chgData name="Thao Phuong" userId="dd1b873d0ed009f0" providerId="LiveId" clId="{2A799E13-9A54-4B11-955B-769196689CCE}" dt="2022-01-30T14:33:09.268" v="210" actId="47"/>
        <pc:sldMasterMkLst>
          <pc:docMk/>
          <pc:sldMasterMk cId="0" sldId="2147484249"/>
        </pc:sldMasterMkLst>
        <pc:sldLayoutChg chg="del">
          <pc:chgData name="Thao Phuong" userId="dd1b873d0ed009f0" providerId="LiveId" clId="{2A799E13-9A54-4B11-955B-769196689CCE}" dt="2022-01-30T14:33:09.268" v="210" actId="47"/>
          <pc:sldLayoutMkLst>
            <pc:docMk/>
            <pc:sldMasterMk cId="0" sldId="2147484249"/>
            <pc:sldLayoutMk cId="0" sldId="214748426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eaLnBrk="1" hangingPunct="1">
              <a:defRPr sz="1200">
                <a:latin typeface="Arial" charset="0"/>
                <a:cs typeface="+mn-cs"/>
              </a:defRPr>
            </a:lvl1pPr>
          </a:lstStyle>
          <a:p>
            <a:pPr>
              <a:defRPr/>
            </a:pPr>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eaLnBrk="1" hangingPunct="1">
              <a:defRPr sz="1200">
                <a:latin typeface="Arial" charset="0"/>
                <a:cs typeface="+mn-cs"/>
              </a:defRPr>
            </a:lvl1pPr>
          </a:lstStyle>
          <a:p>
            <a:pPr>
              <a:defRPr/>
            </a:pPr>
            <a:fld id="{DFE07F7E-1795-43C9-A6DE-D0978B941E0D}" type="datetimeFigureOut">
              <a:rPr lang="en-US"/>
              <a:pPr>
                <a:defRPr/>
              </a:pPr>
              <a:t>1/30/2022</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eaLnBrk="1" hangingPunct="1">
              <a:defRPr sz="1200">
                <a:latin typeface="Arial" charset="0"/>
                <a:cs typeface="+mn-cs"/>
              </a:defRPr>
            </a:lvl1pPr>
          </a:lstStyle>
          <a:p>
            <a:pPr>
              <a:defRPr/>
            </a:pPr>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cs typeface="+mn-cs"/>
              </a:defRPr>
            </a:lvl1pPr>
          </a:lstStyle>
          <a:p>
            <a:pPr>
              <a:defRPr/>
            </a:pPr>
            <a:fld id="{F9DF2AC6-4450-4483-B271-A009324C443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19459" name="Slide Number Placeholder 3"/>
          <p:cNvSpPr>
            <a:spLocks noGrp="1"/>
          </p:cNvSpPr>
          <p:nvPr>
            <p:ph type="sldNum" sz="quarter" idx="5"/>
          </p:nvPr>
        </p:nvSpPr>
        <p:spPr bwMode="auto">
          <a:noFill/>
          <a:ln>
            <a:miter lim="800000"/>
            <a:headEnd/>
            <a:tailEnd/>
          </a:ln>
        </p:spPr>
        <p:txBody>
          <a:bodyPr/>
          <a:lstStyle/>
          <a:p>
            <a:fld id="{905A78C1-68FE-43F3-8D30-E42D3A8D245A}" type="slidenum">
              <a:rPr lang="en-US" smtClean="0">
                <a:latin typeface="Arial" charset="0"/>
                <a:cs typeface="Arial" charset="0"/>
              </a:rPr>
              <a:pPr/>
              <a:t>2</a:t>
            </a:fld>
            <a:endParaRPr lang="en-US">
              <a:latin typeface="Arial"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TextEdit="1"/>
          </p:cNvSpPr>
          <p:nvPr>
            <p:ph type="sldImg"/>
          </p:nvPr>
        </p:nvSpPr>
        <p:spPr bwMode="auto">
          <a:noFill/>
          <a:ln>
            <a:solidFill>
              <a:srgbClr val="000000"/>
            </a:solidFill>
            <a:miter lim="800000"/>
            <a:headEnd/>
            <a:tailEnd/>
          </a:ln>
        </p:spPr>
      </p:sp>
      <p:sp>
        <p:nvSpPr>
          <p:cNvPr id="737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a:p>
        </p:txBody>
      </p:sp>
      <p:sp>
        <p:nvSpPr>
          <p:cNvPr id="73731" name="Slide Number Placeholder 3"/>
          <p:cNvSpPr>
            <a:spLocks noGrp="1"/>
          </p:cNvSpPr>
          <p:nvPr>
            <p:ph type="sldNum" sz="quarter" idx="5"/>
          </p:nvPr>
        </p:nvSpPr>
        <p:spPr bwMode="auto">
          <a:noFill/>
          <a:ln>
            <a:miter lim="800000"/>
            <a:headEnd/>
            <a:tailEnd/>
          </a:ln>
        </p:spPr>
        <p:txBody>
          <a:bodyPr/>
          <a:lstStyle/>
          <a:p>
            <a:fld id="{369365A2-BC0F-49B9-9BA4-4EB0890EB960}" type="slidenum">
              <a:rPr lang="en-US" altLang="en-US" smtClean="0">
                <a:latin typeface="Arial" charset="0"/>
                <a:cs typeface="Arial" charset="0"/>
              </a:rPr>
              <a:pPr/>
              <a:t>53</a:t>
            </a:fld>
            <a:endParaRPr lang="en-US" altLang="en-US">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0107D0-F909-4125-8C73-F0E7104C466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7340B16-EE63-4541-BB36-BC2E716AE40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ACA723-9C09-4AFD-B579-344AC67CFC2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D5A8170-C01A-47FF-81AB-55DC0DABC98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5CE059-4DF8-482A-ACB3-BAC7AACC04C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45ECAF9-2101-49F8-A97B-47D41A05319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A5FDF35-00FF-43E1-9A00-2F979F2B330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11D8465-90FC-4894-BE5C-00E2BE0E4C3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5569F43-2CC4-4A81-9A13-B471FB93800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E4ACCA-4025-4320-B7E3-A023F30E6AA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E50A3CD-E164-4048-8224-983A16A88FA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vi-VN"/>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Arial" panose="020B0604020202020204" pitchFamily="34" charset="0"/>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Arial" panose="020B0604020202020204" pitchFamily="34" charset="0"/>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smtClean="0">
                <a:solidFill>
                  <a:schemeClr val="tx1">
                    <a:tint val="75000"/>
                  </a:schemeClr>
                </a:solidFill>
                <a:latin typeface="Arial" panose="020B0604020202020204" pitchFamily="34" charset="0"/>
                <a:cs typeface="+mn-cs"/>
              </a:defRPr>
            </a:lvl1pPr>
          </a:lstStyle>
          <a:p>
            <a:pPr>
              <a:defRPr/>
            </a:pPr>
            <a:fld id="{25413089-756C-45D0-A012-C0EF41BDAFD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slide" Target="slide22.xml"/><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slide" Target="slide21.xm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slide" Target="slide20.xml"/><Relationship Id="rId5" Type="http://schemas.openxmlformats.org/officeDocument/2006/relationships/image" Target="../media/image9.jpeg"/><Relationship Id="rId10" Type="http://schemas.openxmlformats.org/officeDocument/2006/relationships/slide" Target="slide19.xml"/><Relationship Id="rId4" Type="http://schemas.openxmlformats.org/officeDocument/2006/relationships/image" Target="../media/image8.jpeg"/><Relationship Id="rId9" Type="http://schemas.openxmlformats.org/officeDocument/2006/relationships/slide" Target="slide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gif"/><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10.jpeg"/><Relationship Id="rId7" Type="http://schemas.openxmlformats.org/officeDocument/2006/relationships/slide" Target="slide19.xm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slide" Target="slide18.xml"/><Relationship Id="rId5" Type="http://schemas.openxmlformats.org/officeDocument/2006/relationships/image" Target="../media/image12.jpeg"/><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slide" Target="slide22.xml"/><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slide" Target="slide21.xm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slide" Target="slide20.xml"/><Relationship Id="rId5" Type="http://schemas.openxmlformats.org/officeDocument/2006/relationships/image" Target="../media/image9.jpeg"/><Relationship Id="rId10" Type="http://schemas.openxmlformats.org/officeDocument/2006/relationships/slide" Target="slide19.xml"/><Relationship Id="rId4" Type="http://schemas.openxmlformats.org/officeDocument/2006/relationships/image" Target="../media/image8.jpeg"/><Relationship Id="rId9" Type="http://schemas.openxmlformats.org/officeDocument/2006/relationships/slide" Target="slide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gif"/></Relationships>
</file>

<file path=ppt/slides/_rels/slide40.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8.jpeg"/><Relationship Id="rId7" Type="http://schemas.openxmlformats.org/officeDocument/2006/relationships/slide" Target="slide19.xm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slide" Target="slide22.xml"/><Relationship Id="rId4" Type="http://schemas.openxmlformats.org/officeDocument/2006/relationships/image" Target="../media/image9.jpeg"/><Relationship Id="rId9" Type="http://schemas.openxmlformats.org/officeDocument/2006/relationships/slide" Target="slide21.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42.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slide" Target="slide22.xml"/><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slide" Target="slide21.xm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slide" Target="slide20.xml"/><Relationship Id="rId5" Type="http://schemas.openxmlformats.org/officeDocument/2006/relationships/image" Target="../media/image9.jpeg"/><Relationship Id="rId10" Type="http://schemas.openxmlformats.org/officeDocument/2006/relationships/slide" Target="slide19.xml"/><Relationship Id="rId4" Type="http://schemas.openxmlformats.org/officeDocument/2006/relationships/image" Target="../media/image8.jpeg"/><Relationship Id="rId9" Type="http://schemas.openxmlformats.org/officeDocument/2006/relationships/slide" Target="slide18.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61.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6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4.png"/><Relationship Id="rId12" Type="http://schemas.openxmlformats.org/officeDocument/2006/relationships/slide" Target="slide32.xml"/><Relationship Id="rId2" Type="http://schemas.openxmlformats.org/officeDocument/2006/relationships/slide" Target="slide27.xml"/><Relationship Id="rId1" Type="http://schemas.openxmlformats.org/officeDocument/2006/relationships/slideLayout" Target="../slideLayouts/slideLayout2.xml"/><Relationship Id="rId6" Type="http://schemas.openxmlformats.org/officeDocument/2006/relationships/slide" Target="slide29.xml"/><Relationship Id="rId11" Type="http://schemas.openxmlformats.org/officeDocument/2006/relationships/image" Target="../media/image76.png"/><Relationship Id="rId5" Type="http://schemas.openxmlformats.org/officeDocument/2006/relationships/image" Target="../media/image73.jpeg"/><Relationship Id="rId10" Type="http://schemas.openxmlformats.org/officeDocument/2006/relationships/slide" Target="slide28.xml"/><Relationship Id="rId4" Type="http://schemas.openxmlformats.org/officeDocument/2006/relationships/slide" Target="slide31.xml"/><Relationship Id="rId9" Type="http://schemas.openxmlformats.org/officeDocument/2006/relationships/image" Target="../media/image75.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slide" Target="slide22.xml"/><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slide" Target="slide21.xm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slide" Target="slide20.xml"/><Relationship Id="rId5" Type="http://schemas.openxmlformats.org/officeDocument/2006/relationships/image" Target="../media/image9.jpeg"/><Relationship Id="rId10" Type="http://schemas.openxmlformats.org/officeDocument/2006/relationships/slide" Target="slide19.xml"/><Relationship Id="rId4" Type="http://schemas.openxmlformats.org/officeDocument/2006/relationships/image" Target="../media/image8.jpeg"/><Relationship Id="rId9" Type="http://schemas.openxmlformats.org/officeDocument/2006/relationships/slide" Target="slide18.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45848-7B16-4B42-A4E3-40B606E04E46}"/>
              </a:ext>
            </a:extLst>
          </p:cNvPr>
          <p:cNvSpPr>
            <a:spLocks noGrp="1"/>
          </p:cNvSpPr>
          <p:nvPr>
            <p:ph type="title"/>
          </p:nvPr>
        </p:nvSpPr>
        <p:spPr/>
        <p:txBody>
          <a:bodyPr/>
          <a:lstStyle/>
          <a:p>
            <a:endParaRPr lang="en-US"/>
          </a:p>
        </p:txBody>
      </p:sp>
      <p:pic>
        <p:nvPicPr>
          <p:cNvPr id="4" name="Content Placeholder 3" descr="a7ef13e6488ebda4182295e359de7186">
            <a:extLst>
              <a:ext uri="{FF2B5EF4-FFF2-40B4-BE49-F238E27FC236}">
                <a16:creationId xmlns:a16="http://schemas.microsoft.com/office/drawing/2014/main" id="{C092F08E-34FA-4192-A23F-A2BD94EBE3E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664" y="12290"/>
            <a:ext cx="9124335" cy="6845710"/>
          </a:xfrm>
          <a:prstGeom prst="rect">
            <a:avLst/>
          </a:prstGeom>
          <a:solidFill>
            <a:srgbClr val="F6A8ED"/>
          </a:solid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a:extLst>
              <a:ext uri="{FF2B5EF4-FFF2-40B4-BE49-F238E27FC236}">
                <a16:creationId xmlns:a16="http://schemas.microsoft.com/office/drawing/2014/main" id="{393CAEA9-3145-446F-849D-F82E09561AF2}"/>
              </a:ext>
            </a:extLst>
          </p:cNvPr>
          <p:cNvSpPr txBox="1"/>
          <p:nvPr/>
        </p:nvSpPr>
        <p:spPr>
          <a:xfrm>
            <a:off x="42180" y="240225"/>
            <a:ext cx="9116568" cy="2677656"/>
          </a:xfrm>
          <a:prstGeom prst="rect">
            <a:avLst/>
          </a:prstGeom>
          <a:noFill/>
        </p:spPr>
        <p:txBody>
          <a:bodyPr wrap="square" rtlCol="0">
            <a:spAutoFit/>
          </a:bodyPr>
          <a:lstStyle/>
          <a:p>
            <a:pPr algn="ctr"/>
            <a:r>
              <a:rPr lang="en-US" sz="4800" b="1" dirty="0" err="1">
                <a:solidFill>
                  <a:srgbClr val="FF0000"/>
                </a:solidFill>
                <a:latin typeface="Times New Roman" panose="02020603050405020304" pitchFamily="18" charset="0"/>
                <a:cs typeface="Times New Roman" panose="02020603050405020304" pitchFamily="18" charset="0"/>
              </a:rPr>
              <a:t>Trường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Tiểu</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học</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Phúc</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Lợi</a:t>
            </a:r>
            <a:endParaRPr lang="en-US" sz="4800" b="1" dirty="0">
              <a:solidFill>
                <a:srgbClr val="FF0000"/>
              </a:solidFill>
              <a:latin typeface="Times New Roman" panose="02020603050405020304" pitchFamily="18" charset="0"/>
              <a:cs typeface="Times New Roman" panose="02020603050405020304" pitchFamily="18" charset="0"/>
            </a:endParaRPr>
          </a:p>
          <a:p>
            <a:pPr algn="ctr"/>
            <a:r>
              <a:rPr lang="en-US" sz="4000" b="1" dirty="0" err="1">
                <a:solidFill>
                  <a:srgbClr val="FF0000"/>
                </a:solidFill>
                <a:latin typeface="Times New Roman" panose="02020603050405020304" pitchFamily="18" charset="0"/>
                <a:cs typeface="Times New Roman" panose="02020603050405020304" pitchFamily="18" charset="0"/>
              </a:rPr>
              <a:t>Tuần</a:t>
            </a:r>
            <a:r>
              <a:rPr lang="en-US" sz="4000" b="1" dirty="0">
                <a:solidFill>
                  <a:srgbClr val="FF0000"/>
                </a:solidFill>
                <a:latin typeface="Times New Roman" panose="02020603050405020304" pitchFamily="18" charset="0"/>
                <a:cs typeface="Times New Roman" panose="02020603050405020304" pitchFamily="18" charset="0"/>
              </a:rPr>
              <a:t> 21</a:t>
            </a:r>
          </a:p>
          <a:p>
            <a:pPr algn="ctr"/>
            <a:r>
              <a:rPr lang="en-US" sz="4000" b="1" dirty="0" err="1">
                <a:solidFill>
                  <a:srgbClr val="FF0000"/>
                </a:solidFill>
                <a:latin typeface="Times New Roman" panose="02020603050405020304" pitchFamily="18" charset="0"/>
                <a:cs typeface="Times New Roman" panose="02020603050405020304" pitchFamily="18" charset="0"/>
              </a:rPr>
              <a:t>Tự</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nhiên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và</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xã</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hội</a:t>
            </a:r>
            <a:r>
              <a:rPr lang="en-US" sz="4000" b="1" dirty="0">
                <a:solidFill>
                  <a:srgbClr val="FF0000"/>
                </a:solidFill>
                <a:latin typeface="Times New Roman" panose="02020603050405020304" pitchFamily="18" charset="0"/>
                <a:cs typeface="Times New Roman" panose="02020603050405020304" pitchFamily="18" charset="0"/>
              </a:rPr>
              <a:t> </a:t>
            </a:r>
          </a:p>
          <a:p>
            <a:pPr algn="ctr"/>
            <a:r>
              <a:rPr lang="en-US" sz="4000" b="1" dirty="0" err="1">
                <a:solidFill>
                  <a:srgbClr val="FF0000"/>
                </a:solidFill>
                <a:latin typeface="Times New Roman" panose="02020603050405020304" pitchFamily="18" charset="0"/>
                <a:cs typeface="Times New Roman" panose="02020603050405020304" pitchFamily="18" charset="0"/>
              </a:rPr>
              <a:t>Bài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Thân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cây</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3001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ChangeArrowheads="1"/>
          </p:cNvSpPr>
          <p:nvPr/>
        </p:nvSpPr>
        <p:spPr bwMode="auto">
          <a:xfrm>
            <a:off x="0" y="0"/>
            <a:ext cx="8534400" cy="685800"/>
          </a:xfrm>
          <a:prstGeom prst="rect">
            <a:avLst/>
          </a:prstGeom>
          <a:noFill/>
          <a:ln w="9525">
            <a:noFill/>
            <a:miter lim="800000"/>
            <a:headEnd/>
            <a:tailEnd/>
          </a:ln>
        </p:spPr>
        <p:txBody>
          <a:bodyPr wrap="none" anchor="ctr"/>
          <a:lstStyle/>
          <a:p>
            <a:r>
              <a:rPr lang="en-US" sz="3400" b="1">
                <a:solidFill>
                  <a:srgbClr val="0000CC"/>
                </a:solidFill>
                <a:latin typeface="Times New Roman" pitchFamily="18" charset="0"/>
                <a:cs typeface="Times New Roman" pitchFamily="18" charset="0"/>
              </a:rPr>
              <a:t>Hoạt động 2: Phân loại thân cây theo cách mọc</a:t>
            </a:r>
            <a:endParaRPr lang="vi-VN" altLang="en-US" sz="3400" b="1">
              <a:solidFill>
                <a:srgbClr val="0000CC"/>
              </a:solidFill>
              <a:latin typeface="Times New Roman" pitchFamily="18" charset="0"/>
              <a:cs typeface="Times New Roman" pitchFamily="18" charset="0"/>
            </a:endParaRPr>
          </a:p>
        </p:txBody>
      </p:sp>
      <p:pic>
        <p:nvPicPr>
          <p:cNvPr id="26626" name="Picture 6" descr="Untitled-2"/>
          <p:cNvPicPr>
            <a:picLocks noChangeAspect="1" noChangeArrowheads="1"/>
          </p:cNvPicPr>
          <p:nvPr/>
        </p:nvPicPr>
        <p:blipFill>
          <a:blip r:embed="rId2"/>
          <a:srcRect/>
          <a:stretch>
            <a:fillRect/>
          </a:stretch>
        </p:blipFill>
        <p:spPr bwMode="auto">
          <a:xfrm>
            <a:off x="798513" y="1676400"/>
            <a:ext cx="7507287" cy="4311650"/>
          </a:xfrm>
          <a:prstGeom prst="rect">
            <a:avLst/>
          </a:prstGeom>
          <a:noFill/>
          <a:ln w="28575">
            <a:solidFill>
              <a:schemeClr val="tx1"/>
            </a:solidFill>
            <a:miter lim="800000"/>
            <a:headEnd/>
            <a:tailEnd/>
          </a:ln>
        </p:spPr>
      </p:pic>
      <p:sp>
        <p:nvSpPr>
          <p:cNvPr id="12" name="Text Box 3"/>
          <p:cNvSpPr txBox="1">
            <a:spLocks noChangeArrowheads="1"/>
          </p:cNvSpPr>
          <p:nvPr/>
        </p:nvSpPr>
        <p:spPr bwMode="auto">
          <a:xfrm>
            <a:off x="2895600" y="6019800"/>
            <a:ext cx="2895600" cy="519113"/>
          </a:xfrm>
          <a:prstGeom prst="rect">
            <a:avLst/>
          </a:prstGeom>
          <a:solidFill>
            <a:srgbClr val="FFFF00"/>
          </a:solidFill>
          <a:ln w="28575">
            <a:solidFill>
              <a:schemeClr val="tx1"/>
            </a:solidFill>
            <a:miter lim="800000"/>
            <a:headEnd/>
            <a:tailEnd/>
          </a:ln>
        </p:spPr>
        <p:txBody>
          <a:bodyPr>
            <a:spAutoFit/>
          </a:bodyPr>
          <a:lstStyle/>
          <a:p>
            <a:pPr algn="ctr">
              <a:spcBef>
                <a:spcPct val="50000"/>
              </a:spcBef>
            </a:pPr>
            <a:r>
              <a:rPr lang="en-US" sz="2800" b="1">
                <a:solidFill>
                  <a:srgbClr val="FF0000"/>
                </a:solidFill>
              </a:rPr>
              <a:t>  </a:t>
            </a:r>
            <a:r>
              <a:rPr lang="en-US" sz="2800" b="1">
                <a:solidFill>
                  <a:srgbClr val="FF0000"/>
                </a:solidFill>
                <a:latin typeface="Times New Roman" pitchFamily="18" charset="0"/>
                <a:cs typeface="Times New Roman" pitchFamily="18" charset="0"/>
              </a:rPr>
              <a:t>2. Cây bí đỏ</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ChangeArrowheads="1"/>
          </p:cNvSpPr>
          <p:nvPr/>
        </p:nvSpPr>
        <p:spPr bwMode="auto">
          <a:xfrm>
            <a:off x="0" y="228600"/>
            <a:ext cx="8534400" cy="685800"/>
          </a:xfrm>
          <a:prstGeom prst="rect">
            <a:avLst/>
          </a:prstGeom>
          <a:noFill/>
          <a:ln w="9525">
            <a:noFill/>
            <a:miter lim="800000"/>
            <a:headEnd/>
            <a:tailEnd/>
          </a:ln>
        </p:spPr>
        <p:txBody>
          <a:bodyPr wrap="none" anchor="ctr"/>
          <a:lstStyle/>
          <a:p>
            <a:r>
              <a:rPr lang="en-US" sz="3400" b="1">
                <a:solidFill>
                  <a:srgbClr val="0000CC"/>
                </a:solidFill>
                <a:latin typeface="Times New Roman" pitchFamily="18" charset="0"/>
                <a:cs typeface="Times New Roman" pitchFamily="18" charset="0"/>
              </a:rPr>
              <a:t>Hoạt động 2: Phân loại thân cây theo cách mọc </a:t>
            </a:r>
            <a:endParaRPr lang="vi-VN" altLang="en-US" sz="3400" b="1">
              <a:solidFill>
                <a:srgbClr val="0000CC"/>
              </a:solidFill>
              <a:latin typeface="Times New Roman" pitchFamily="18" charset="0"/>
              <a:cs typeface="Times New Roman" pitchFamily="18" charset="0"/>
            </a:endParaRPr>
          </a:p>
        </p:txBody>
      </p:sp>
      <p:pic>
        <p:nvPicPr>
          <p:cNvPr id="27650" name="Picture 7" descr="Untitled-1"/>
          <p:cNvPicPr>
            <a:picLocks noChangeAspect="1" noChangeArrowheads="1"/>
          </p:cNvPicPr>
          <p:nvPr/>
        </p:nvPicPr>
        <p:blipFill>
          <a:blip r:embed="rId2"/>
          <a:srcRect/>
          <a:stretch>
            <a:fillRect/>
          </a:stretch>
        </p:blipFill>
        <p:spPr bwMode="auto">
          <a:xfrm>
            <a:off x="838200" y="1676400"/>
            <a:ext cx="7543800" cy="4321175"/>
          </a:xfrm>
          <a:prstGeom prst="rect">
            <a:avLst/>
          </a:prstGeom>
          <a:noFill/>
          <a:ln w="28575">
            <a:solidFill>
              <a:schemeClr val="tx1"/>
            </a:solidFill>
            <a:miter lim="800000"/>
            <a:headEnd/>
            <a:tailEnd/>
          </a:ln>
        </p:spPr>
      </p:pic>
      <p:sp>
        <p:nvSpPr>
          <p:cNvPr id="15" name="Text Box 3"/>
          <p:cNvSpPr txBox="1">
            <a:spLocks noChangeArrowheads="1"/>
          </p:cNvSpPr>
          <p:nvPr/>
        </p:nvSpPr>
        <p:spPr bwMode="auto">
          <a:xfrm>
            <a:off x="2819400" y="6088063"/>
            <a:ext cx="2895600" cy="519112"/>
          </a:xfrm>
          <a:prstGeom prst="rect">
            <a:avLst/>
          </a:prstGeom>
          <a:solidFill>
            <a:srgbClr val="FFFF00"/>
          </a:solidFill>
          <a:ln w="28575">
            <a:solidFill>
              <a:schemeClr val="tx1"/>
            </a:solidFill>
            <a:miter lim="800000"/>
            <a:headEnd/>
            <a:tailEnd/>
          </a:ln>
        </p:spPr>
        <p:txBody>
          <a:bodyPr>
            <a:spAutoFit/>
          </a:bodyPr>
          <a:lstStyle/>
          <a:p>
            <a:pPr algn="ctr">
              <a:spcBef>
                <a:spcPct val="50000"/>
              </a:spcBef>
            </a:pPr>
            <a:r>
              <a:rPr lang="en-US" sz="2800" b="1">
                <a:solidFill>
                  <a:srgbClr val="FF0000"/>
                </a:solidFill>
              </a:rPr>
              <a:t>  </a:t>
            </a:r>
            <a:r>
              <a:rPr lang="en-US" sz="2800" b="1">
                <a:solidFill>
                  <a:srgbClr val="FF0000"/>
                </a:solidFill>
                <a:latin typeface="Times New Roman" pitchFamily="18" charset="0"/>
                <a:cs typeface="Times New Roman" pitchFamily="18" charset="0"/>
              </a:rPr>
              <a:t>3. Cây dưa leo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ChangeArrowheads="1"/>
          </p:cNvSpPr>
          <p:nvPr/>
        </p:nvSpPr>
        <p:spPr bwMode="auto">
          <a:xfrm>
            <a:off x="0" y="304800"/>
            <a:ext cx="8534400" cy="685800"/>
          </a:xfrm>
          <a:prstGeom prst="rect">
            <a:avLst/>
          </a:prstGeom>
          <a:noFill/>
          <a:ln w="9525">
            <a:noFill/>
            <a:miter lim="800000"/>
            <a:headEnd/>
            <a:tailEnd/>
          </a:ln>
        </p:spPr>
        <p:txBody>
          <a:bodyPr wrap="none" anchor="ctr"/>
          <a:lstStyle/>
          <a:p>
            <a:r>
              <a:rPr lang="en-US" sz="3400" b="1">
                <a:solidFill>
                  <a:srgbClr val="0000CC"/>
                </a:solidFill>
                <a:latin typeface="Times New Roman" pitchFamily="18" charset="0"/>
                <a:cs typeface="Times New Roman" pitchFamily="18" charset="0"/>
              </a:rPr>
              <a:t>Hoạt động 2: Phân loại thân cây theo cách mọc:</a:t>
            </a:r>
            <a:endParaRPr lang="vi-VN" altLang="en-US" sz="3400" b="1">
              <a:solidFill>
                <a:srgbClr val="0000CC"/>
              </a:solidFill>
              <a:latin typeface="Times New Roman" pitchFamily="18" charset="0"/>
              <a:cs typeface="Times New Roman" pitchFamily="18" charset="0"/>
            </a:endParaRPr>
          </a:p>
        </p:txBody>
      </p:sp>
      <p:pic>
        <p:nvPicPr>
          <p:cNvPr id="28674" name="Picture 8" descr="Untitled-5"/>
          <p:cNvPicPr>
            <a:picLocks noChangeAspect="1" noChangeArrowheads="1"/>
          </p:cNvPicPr>
          <p:nvPr/>
        </p:nvPicPr>
        <p:blipFill>
          <a:blip r:embed="rId2"/>
          <a:srcRect/>
          <a:stretch>
            <a:fillRect/>
          </a:stretch>
        </p:blipFill>
        <p:spPr bwMode="auto">
          <a:xfrm>
            <a:off x="914400" y="1676400"/>
            <a:ext cx="7499350" cy="4343400"/>
          </a:xfrm>
          <a:prstGeom prst="rect">
            <a:avLst/>
          </a:prstGeom>
          <a:noFill/>
          <a:ln w="28575">
            <a:solidFill>
              <a:schemeClr val="tx1"/>
            </a:solidFill>
            <a:miter lim="800000"/>
            <a:headEnd/>
            <a:tailEnd/>
          </a:ln>
        </p:spPr>
      </p:pic>
      <p:sp>
        <p:nvSpPr>
          <p:cNvPr id="9" name="Text Box 3"/>
          <p:cNvSpPr txBox="1">
            <a:spLocks noChangeArrowheads="1"/>
          </p:cNvSpPr>
          <p:nvPr/>
        </p:nvSpPr>
        <p:spPr bwMode="auto">
          <a:xfrm>
            <a:off x="2743200" y="6105525"/>
            <a:ext cx="3810000" cy="523875"/>
          </a:xfrm>
          <a:prstGeom prst="rect">
            <a:avLst/>
          </a:prstGeom>
          <a:solidFill>
            <a:srgbClr val="FFFF00"/>
          </a:solidFill>
          <a:ln w="28575">
            <a:solidFill>
              <a:schemeClr val="tx1"/>
            </a:solidFill>
            <a:miter lim="800000"/>
            <a:headEnd/>
            <a:tailEnd/>
          </a:ln>
        </p:spPr>
        <p:txBody>
          <a:bodyPr>
            <a:spAutoFit/>
          </a:bodyPr>
          <a:lstStyle/>
          <a:p>
            <a:pPr algn="ctr">
              <a:spcBef>
                <a:spcPct val="50000"/>
              </a:spcBef>
            </a:pPr>
            <a:r>
              <a:rPr lang="en-US" sz="2800" b="1">
                <a:solidFill>
                  <a:srgbClr val="FF0000"/>
                </a:solidFill>
              </a:rPr>
              <a:t>  </a:t>
            </a:r>
            <a:r>
              <a:rPr lang="en-US" sz="2800" b="1">
                <a:solidFill>
                  <a:srgbClr val="FF0000"/>
                </a:solidFill>
                <a:latin typeface="Times New Roman" pitchFamily="18" charset="0"/>
                <a:cs typeface="Times New Roman" pitchFamily="18" charset="0"/>
              </a:rPr>
              <a:t>4. Cây rau muống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ChangeArrowheads="1"/>
          </p:cNvSpPr>
          <p:nvPr/>
        </p:nvSpPr>
        <p:spPr bwMode="auto">
          <a:xfrm>
            <a:off x="0" y="304800"/>
            <a:ext cx="8534400" cy="685800"/>
          </a:xfrm>
          <a:prstGeom prst="rect">
            <a:avLst/>
          </a:prstGeom>
          <a:noFill/>
          <a:ln w="9525">
            <a:noFill/>
            <a:miter lim="800000"/>
            <a:headEnd/>
            <a:tailEnd/>
          </a:ln>
        </p:spPr>
        <p:txBody>
          <a:bodyPr wrap="none" anchor="ctr"/>
          <a:lstStyle/>
          <a:p>
            <a:r>
              <a:rPr lang="en-US" sz="3400" b="1">
                <a:solidFill>
                  <a:srgbClr val="0000CC"/>
                </a:solidFill>
                <a:latin typeface="Times New Roman" pitchFamily="18" charset="0"/>
                <a:cs typeface="Times New Roman" pitchFamily="18" charset="0"/>
              </a:rPr>
              <a:t>Hoạt động 2: Phân loại thân cây theo cách mọc </a:t>
            </a:r>
            <a:endParaRPr lang="vi-VN" altLang="en-US" sz="3400" b="1">
              <a:solidFill>
                <a:srgbClr val="0000CC"/>
              </a:solidFill>
              <a:latin typeface="Times New Roman" pitchFamily="18" charset="0"/>
              <a:cs typeface="Times New Roman" pitchFamily="18" charset="0"/>
            </a:endParaRPr>
          </a:p>
        </p:txBody>
      </p:sp>
      <p:pic>
        <p:nvPicPr>
          <p:cNvPr id="29698" name="Picture 10" descr="Untitled-4"/>
          <p:cNvPicPr>
            <a:picLocks noChangeAspect="1" noChangeArrowheads="1"/>
          </p:cNvPicPr>
          <p:nvPr/>
        </p:nvPicPr>
        <p:blipFill>
          <a:blip r:embed="rId2"/>
          <a:srcRect/>
          <a:stretch>
            <a:fillRect/>
          </a:stretch>
        </p:blipFill>
        <p:spPr bwMode="auto">
          <a:xfrm>
            <a:off x="762000" y="1676400"/>
            <a:ext cx="7623175" cy="4419600"/>
          </a:xfrm>
          <a:prstGeom prst="rect">
            <a:avLst/>
          </a:prstGeom>
          <a:noFill/>
          <a:ln w="28575">
            <a:solidFill>
              <a:schemeClr val="tx1"/>
            </a:solidFill>
            <a:miter lim="800000"/>
            <a:headEnd/>
            <a:tailEnd/>
          </a:ln>
        </p:spPr>
      </p:pic>
      <p:sp>
        <p:nvSpPr>
          <p:cNvPr id="13" name="Text Box 3"/>
          <p:cNvSpPr txBox="1">
            <a:spLocks noChangeArrowheads="1"/>
          </p:cNvSpPr>
          <p:nvPr/>
        </p:nvSpPr>
        <p:spPr bwMode="auto">
          <a:xfrm>
            <a:off x="2898775" y="6096000"/>
            <a:ext cx="2895600" cy="523875"/>
          </a:xfrm>
          <a:prstGeom prst="rect">
            <a:avLst/>
          </a:prstGeom>
          <a:solidFill>
            <a:srgbClr val="FFFF00"/>
          </a:solidFill>
          <a:ln w="28575">
            <a:solidFill>
              <a:schemeClr val="tx1"/>
            </a:solidFill>
            <a:miter lim="800000"/>
            <a:headEnd/>
            <a:tailEnd/>
          </a:ln>
        </p:spPr>
        <p:txBody>
          <a:bodyPr>
            <a:spAutoFit/>
          </a:bodyPr>
          <a:lstStyle/>
          <a:p>
            <a:pPr algn="ctr">
              <a:spcBef>
                <a:spcPct val="50000"/>
              </a:spcBef>
            </a:pPr>
            <a:r>
              <a:rPr lang="en-US" sz="2800" b="1">
                <a:solidFill>
                  <a:srgbClr val="FF0000"/>
                </a:solidFill>
              </a:rPr>
              <a:t>  </a:t>
            </a:r>
            <a:r>
              <a:rPr lang="en-US" sz="2800" b="1">
                <a:solidFill>
                  <a:srgbClr val="FF0000"/>
                </a:solidFill>
                <a:latin typeface="Times New Roman" pitchFamily="18" charset="0"/>
                <a:cs typeface="Times New Roman" pitchFamily="18" charset="0"/>
              </a:rPr>
              <a:t>5. Cây lúa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1" descr="Untitled-6"/>
          <p:cNvPicPr>
            <a:picLocks noChangeAspect="1" noChangeArrowheads="1"/>
          </p:cNvPicPr>
          <p:nvPr/>
        </p:nvPicPr>
        <p:blipFill>
          <a:blip r:embed="rId2"/>
          <a:srcRect/>
          <a:stretch>
            <a:fillRect/>
          </a:stretch>
        </p:blipFill>
        <p:spPr bwMode="auto">
          <a:xfrm>
            <a:off x="1600200" y="1752600"/>
            <a:ext cx="5943600" cy="4343400"/>
          </a:xfrm>
          <a:prstGeom prst="rect">
            <a:avLst/>
          </a:prstGeom>
          <a:noFill/>
          <a:ln w="28575">
            <a:solidFill>
              <a:schemeClr val="tx1"/>
            </a:solidFill>
            <a:miter lim="800000"/>
            <a:headEnd/>
            <a:tailEnd/>
          </a:ln>
        </p:spPr>
      </p:pic>
      <p:sp>
        <p:nvSpPr>
          <p:cNvPr id="10" name="Text Box 3"/>
          <p:cNvSpPr txBox="1">
            <a:spLocks noChangeArrowheads="1"/>
          </p:cNvSpPr>
          <p:nvPr/>
        </p:nvSpPr>
        <p:spPr bwMode="auto">
          <a:xfrm>
            <a:off x="3200400" y="6096000"/>
            <a:ext cx="2895600" cy="519113"/>
          </a:xfrm>
          <a:prstGeom prst="rect">
            <a:avLst/>
          </a:prstGeom>
          <a:solidFill>
            <a:srgbClr val="FFFF00"/>
          </a:solidFill>
          <a:ln w="28575">
            <a:solidFill>
              <a:schemeClr val="tx1"/>
            </a:solidFill>
            <a:miter lim="800000"/>
            <a:headEnd/>
            <a:tailEnd/>
          </a:ln>
        </p:spPr>
        <p:txBody>
          <a:bodyPr>
            <a:spAutoFit/>
          </a:bodyPr>
          <a:lstStyle/>
          <a:p>
            <a:pPr algn="ctr">
              <a:spcBef>
                <a:spcPct val="50000"/>
              </a:spcBef>
            </a:pPr>
            <a:r>
              <a:rPr lang="en-US" sz="2800" b="1">
                <a:solidFill>
                  <a:srgbClr val="FF0000"/>
                </a:solidFill>
              </a:rPr>
              <a:t> </a:t>
            </a:r>
            <a:r>
              <a:rPr lang="en-US" sz="2800" b="1">
                <a:solidFill>
                  <a:srgbClr val="FF0000"/>
                </a:solidFill>
                <a:latin typeface="Times New Roman" pitchFamily="18" charset="0"/>
                <a:cs typeface="Times New Roman" pitchFamily="18" charset="0"/>
              </a:rPr>
              <a:t>6. Cây su hào</a:t>
            </a:r>
          </a:p>
        </p:txBody>
      </p:sp>
      <p:sp>
        <p:nvSpPr>
          <p:cNvPr id="30723" name="Rectangle 2"/>
          <p:cNvSpPr>
            <a:spLocks noChangeArrowheads="1"/>
          </p:cNvSpPr>
          <p:nvPr/>
        </p:nvSpPr>
        <p:spPr bwMode="auto">
          <a:xfrm>
            <a:off x="0" y="381000"/>
            <a:ext cx="8534400" cy="685800"/>
          </a:xfrm>
          <a:prstGeom prst="rect">
            <a:avLst/>
          </a:prstGeom>
          <a:noFill/>
          <a:ln w="9525">
            <a:noFill/>
            <a:miter lim="800000"/>
            <a:headEnd/>
            <a:tailEnd/>
          </a:ln>
        </p:spPr>
        <p:txBody>
          <a:bodyPr wrap="none" anchor="ctr"/>
          <a:lstStyle/>
          <a:p>
            <a:r>
              <a:rPr lang="en-US" sz="3400" b="1">
                <a:solidFill>
                  <a:srgbClr val="0000CC"/>
                </a:solidFill>
                <a:latin typeface="Times New Roman" pitchFamily="18" charset="0"/>
                <a:cs typeface="Times New Roman" pitchFamily="18" charset="0"/>
              </a:rPr>
              <a:t>Hoạt động 2: Phân loại thân cây theo cách mọc </a:t>
            </a:r>
            <a:endParaRPr lang="vi-VN" altLang="en-US" sz="3400" b="1">
              <a:solidFill>
                <a:srgbClr val="0000CC"/>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4" descr="Untitled-7"/>
          <p:cNvPicPr>
            <a:picLocks noChangeAspect="1" noChangeArrowheads="1"/>
          </p:cNvPicPr>
          <p:nvPr/>
        </p:nvPicPr>
        <p:blipFill>
          <a:blip r:embed="rId2"/>
          <a:srcRect/>
          <a:stretch>
            <a:fillRect/>
          </a:stretch>
        </p:blipFill>
        <p:spPr bwMode="auto">
          <a:xfrm>
            <a:off x="914400" y="1676400"/>
            <a:ext cx="7443788" cy="4343400"/>
          </a:xfrm>
          <a:prstGeom prst="rect">
            <a:avLst/>
          </a:prstGeom>
          <a:noFill/>
          <a:ln w="28575">
            <a:solidFill>
              <a:schemeClr val="tx1"/>
            </a:solidFill>
            <a:miter lim="800000"/>
            <a:headEnd/>
            <a:tailEnd/>
          </a:ln>
        </p:spPr>
      </p:pic>
      <p:sp>
        <p:nvSpPr>
          <p:cNvPr id="10" name="Text Box 3"/>
          <p:cNvSpPr txBox="1">
            <a:spLocks noChangeArrowheads="1"/>
          </p:cNvSpPr>
          <p:nvPr/>
        </p:nvSpPr>
        <p:spPr bwMode="auto">
          <a:xfrm>
            <a:off x="2362200" y="6105525"/>
            <a:ext cx="4267200" cy="523875"/>
          </a:xfrm>
          <a:prstGeom prst="rect">
            <a:avLst/>
          </a:prstGeom>
          <a:solidFill>
            <a:srgbClr val="FFFF00"/>
          </a:solidFill>
          <a:ln w="28575">
            <a:solidFill>
              <a:schemeClr val="tx1"/>
            </a:solidFill>
            <a:miter lim="800000"/>
            <a:headEnd/>
            <a:tailEnd/>
          </a:ln>
        </p:spPr>
        <p:txBody>
          <a:bodyPr>
            <a:spAutoFit/>
          </a:bodyPr>
          <a:lstStyle/>
          <a:p>
            <a:pPr algn="ctr">
              <a:spcBef>
                <a:spcPct val="50000"/>
              </a:spcBef>
            </a:pPr>
            <a:r>
              <a:rPr lang="en-US" sz="2800" b="1">
                <a:solidFill>
                  <a:srgbClr val="FF0000"/>
                </a:solidFill>
              </a:rPr>
              <a:t>  </a:t>
            </a:r>
            <a:r>
              <a:rPr lang="en-US" sz="2800" b="1">
                <a:solidFill>
                  <a:srgbClr val="FF0000"/>
                </a:solidFill>
                <a:latin typeface="Times New Roman" pitchFamily="18" charset="0"/>
                <a:cs typeface="Times New Roman" pitchFamily="18" charset="0"/>
              </a:rPr>
              <a:t>7. Cây gỗ trong rừng</a:t>
            </a:r>
          </a:p>
        </p:txBody>
      </p:sp>
      <p:sp>
        <p:nvSpPr>
          <p:cNvPr id="31747" name="Rectangle 2"/>
          <p:cNvSpPr>
            <a:spLocks noChangeArrowheads="1"/>
          </p:cNvSpPr>
          <p:nvPr/>
        </p:nvSpPr>
        <p:spPr bwMode="auto">
          <a:xfrm>
            <a:off x="0" y="304800"/>
            <a:ext cx="8534400" cy="685800"/>
          </a:xfrm>
          <a:prstGeom prst="rect">
            <a:avLst/>
          </a:prstGeom>
          <a:noFill/>
          <a:ln w="9525">
            <a:noFill/>
            <a:miter lim="800000"/>
            <a:headEnd/>
            <a:tailEnd/>
          </a:ln>
        </p:spPr>
        <p:txBody>
          <a:bodyPr wrap="none" anchor="ctr"/>
          <a:lstStyle/>
          <a:p>
            <a:r>
              <a:rPr lang="en-US" sz="3400" b="1">
                <a:solidFill>
                  <a:srgbClr val="0000CC"/>
                </a:solidFill>
                <a:latin typeface="Times New Roman" pitchFamily="18" charset="0"/>
                <a:cs typeface="Times New Roman" pitchFamily="18" charset="0"/>
              </a:rPr>
              <a:t>Hoạt động 2: Phân loại thân cây theo cách mọc </a:t>
            </a:r>
            <a:endParaRPr lang="vi-VN" altLang="en-US" sz="3400" b="1">
              <a:solidFill>
                <a:srgbClr val="0000CC"/>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8"/>
          <p:cNvSpPr txBox="1">
            <a:spLocks noChangeArrowheads="1"/>
          </p:cNvSpPr>
          <p:nvPr/>
        </p:nvSpPr>
        <p:spPr bwMode="auto">
          <a:xfrm>
            <a:off x="4953000" y="2895600"/>
            <a:ext cx="184150" cy="366713"/>
          </a:xfrm>
          <a:prstGeom prst="rect">
            <a:avLst/>
          </a:prstGeom>
          <a:noFill/>
          <a:ln w="9525">
            <a:noFill/>
            <a:miter lim="800000"/>
            <a:headEnd/>
            <a:tailEnd/>
          </a:ln>
        </p:spPr>
        <p:txBody>
          <a:bodyPr wrap="none">
            <a:spAutoFit/>
          </a:bodyPr>
          <a:lstStyle/>
          <a:p>
            <a:endParaRPr lang="vi-VN">
              <a:latin typeface="Times New Roman" pitchFamily="18" charset="0"/>
              <a:cs typeface="Times New Roman" pitchFamily="18" charset="0"/>
            </a:endParaRPr>
          </a:p>
        </p:txBody>
      </p:sp>
      <p:grpSp>
        <p:nvGrpSpPr>
          <p:cNvPr id="32770" name="Group 9"/>
          <p:cNvGrpSpPr>
            <a:grpSpLocks/>
          </p:cNvGrpSpPr>
          <p:nvPr/>
        </p:nvGrpSpPr>
        <p:grpSpPr bwMode="auto">
          <a:xfrm>
            <a:off x="0" y="1828800"/>
            <a:ext cx="9144000" cy="4419600"/>
            <a:chOff x="0" y="0"/>
            <a:chExt cx="5760" cy="2976"/>
          </a:xfrm>
        </p:grpSpPr>
        <p:pic>
          <p:nvPicPr>
            <p:cNvPr id="32786" name="Picture 10"/>
            <p:cNvPicPr>
              <a:picLocks noChangeAspect="1" noChangeArrowheads="1"/>
            </p:cNvPicPr>
            <p:nvPr/>
          </p:nvPicPr>
          <p:blipFill>
            <a:blip r:embed="rId2"/>
            <a:srcRect/>
            <a:stretch>
              <a:fillRect/>
            </a:stretch>
          </p:blipFill>
          <p:spPr bwMode="auto">
            <a:xfrm>
              <a:off x="0" y="0"/>
              <a:ext cx="1824" cy="1392"/>
            </a:xfrm>
            <a:prstGeom prst="rect">
              <a:avLst/>
            </a:prstGeom>
            <a:noFill/>
            <a:ln w="28575">
              <a:solidFill>
                <a:srgbClr val="000099"/>
              </a:solidFill>
              <a:miter lim="800000"/>
              <a:headEnd/>
              <a:tailEnd/>
            </a:ln>
          </p:spPr>
        </p:pic>
        <p:pic>
          <p:nvPicPr>
            <p:cNvPr id="32787" name="Picture 11"/>
            <p:cNvPicPr>
              <a:picLocks noChangeAspect="1" noChangeArrowheads="1"/>
            </p:cNvPicPr>
            <p:nvPr/>
          </p:nvPicPr>
          <p:blipFill>
            <a:blip r:embed="rId3"/>
            <a:srcRect/>
            <a:stretch>
              <a:fillRect/>
            </a:stretch>
          </p:blipFill>
          <p:spPr bwMode="auto">
            <a:xfrm>
              <a:off x="1872" y="0"/>
              <a:ext cx="1920" cy="1392"/>
            </a:xfrm>
            <a:prstGeom prst="rect">
              <a:avLst/>
            </a:prstGeom>
            <a:noFill/>
            <a:ln w="28575">
              <a:solidFill>
                <a:srgbClr val="000099"/>
              </a:solidFill>
              <a:miter lim="800000"/>
              <a:headEnd/>
              <a:tailEnd/>
            </a:ln>
          </p:spPr>
        </p:pic>
        <p:pic>
          <p:nvPicPr>
            <p:cNvPr id="32788" name="Picture 12"/>
            <p:cNvPicPr>
              <a:picLocks noChangeAspect="1" noChangeArrowheads="1"/>
            </p:cNvPicPr>
            <p:nvPr/>
          </p:nvPicPr>
          <p:blipFill>
            <a:blip r:embed="rId4"/>
            <a:srcRect/>
            <a:stretch>
              <a:fillRect/>
            </a:stretch>
          </p:blipFill>
          <p:spPr bwMode="auto">
            <a:xfrm>
              <a:off x="3840" y="0"/>
              <a:ext cx="1920" cy="1392"/>
            </a:xfrm>
            <a:prstGeom prst="rect">
              <a:avLst/>
            </a:prstGeom>
            <a:noFill/>
            <a:ln w="28575">
              <a:solidFill>
                <a:srgbClr val="000099"/>
              </a:solidFill>
              <a:miter lim="800000"/>
              <a:headEnd/>
              <a:tailEnd/>
            </a:ln>
          </p:spPr>
        </p:pic>
        <p:pic>
          <p:nvPicPr>
            <p:cNvPr id="32789" name="Picture 13"/>
            <p:cNvPicPr>
              <a:picLocks noChangeAspect="1" noChangeArrowheads="1"/>
            </p:cNvPicPr>
            <p:nvPr/>
          </p:nvPicPr>
          <p:blipFill>
            <a:blip r:embed="rId5"/>
            <a:srcRect/>
            <a:stretch>
              <a:fillRect/>
            </a:stretch>
          </p:blipFill>
          <p:spPr bwMode="auto">
            <a:xfrm>
              <a:off x="0" y="1440"/>
              <a:ext cx="1440" cy="1536"/>
            </a:xfrm>
            <a:prstGeom prst="rect">
              <a:avLst/>
            </a:prstGeom>
            <a:noFill/>
            <a:ln w="28575">
              <a:solidFill>
                <a:srgbClr val="000099"/>
              </a:solidFill>
              <a:miter lim="800000"/>
              <a:headEnd/>
              <a:tailEnd/>
            </a:ln>
          </p:spPr>
        </p:pic>
        <p:pic>
          <p:nvPicPr>
            <p:cNvPr id="32790" name="Picture 14"/>
            <p:cNvPicPr>
              <a:picLocks noChangeAspect="1" noChangeArrowheads="1"/>
            </p:cNvPicPr>
            <p:nvPr/>
          </p:nvPicPr>
          <p:blipFill>
            <a:blip r:embed="rId6"/>
            <a:srcRect/>
            <a:stretch>
              <a:fillRect/>
            </a:stretch>
          </p:blipFill>
          <p:spPr bwMode="auto">
            <a:xfrm>
              <a:off x="1488" y="1440"/>
              <a:ext cx="1344" cy="1536"/>
            </a:xfrm>
            <a:prstGeom prst="rect">
              <a:avLst/>
            </a:prstGeom>
            <a:noFill/>
            <a:ln w="28575">
              <a:solidFill>
                <a:srgbClr val="000099"/>
              </a:solidFill>
              <a:miter lim="800000"/>
              <a:headEnd/>
              <a:tailEnd/>
            </a:ln>
          </p:spPr>
        </p:pic>
        <p:pic>
          <p:nvPicPr>
            <p:cNvPr id="32791" name="Picture 15"/>
            <p:cNvPicPr>
              <a:picLocks noChangeAspect="1" noChangeArrowheads="1"/>
            </p:cNvPicPr>
            <p:nvPr/>
          </p:nvPicPr>
          <p:blipFill>
            <a:blip r:embed="rId7"/>
            <a:srcRect/>
            <a:stretch>
              <a:fillRect/>
            </a:stretch>
          </p:blipFill>
          <p:spPr bwMode="auto">
            <a:xfrm>
              <a:off x="2880" y="1440"/>
              <a:ext cx="1392" cy="1536"/>
            </a:xfrm>
            <a:prstGeom prst="rect">
              <a:avLst/>
            </a:prstGeom>
            <a:noFill/>
            <a:ln w="28575">
              <a:solidFill>
                <a:srgbClr val="000099"/>
              </a:solidFill>
              <a:miter lim="800000"/>
              <a:headEnd/>
              <a:tailEnd/>
            </a:ln>
          </p:spPr>
        </p:pic>
        <p:pic>
          <p:nvPicPr>
            <p:cNvPr id="32792" name="Picture 16"/>
            <p:cNvPicPr>
              <a:picLocks noChangeAspect="1" noChangeArrowheads="1"/>
            </p:cNvPicPr>
            <p:nvPr/>
          </p:nvPicPr>
          <p:blipFill>
            <a:blip r:embed="rId8"/>
            <a:srcRect/>
            <a:stretch>
              <a:fillRect/>
            </a:stretch>
          </p:blipFill>
          <p:spPr bwMode="auto">
            <a:xfrm>
              <a:off x="4320" y="1440"/>
              <a:ext cx="1440" cy="1536"/>
            </a:xfrm>
            <a:prstGeom prst="rect">
              <a:avLst/>
            </a:prstGeom>
            <a:noFill/>
            <a:ln w="28575">
              <a:solidFill>
                <a:srgbClr val="000099"/>
              </a:solidFill>
              <a:miter lim="800000"/>
              <a:headEnd/>
              <a:tailEnd/>
            </a:ln>
          </p:spPr>
        </p:pic>
        <p:sp>
          <p:nvSpPr>
            <p:cNvPr id="32793" name="Oval 17"/>
            <p:cNvSpPr>
              <a:spLocks noChangeArrowheads="1"/>
            </p:cNvSpPr>
            <p:nvPr/>
          </p:nvSpPr>
          <p:spPr bwMode="auto">
            <a:xfrm>
              <a:off x="96" y="1152"/>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1</a:t>
              </a:r>
            </a:p>
          </p:txBody>
        </p:sp>
        <p:sp>
          <p:nvSpPr>
            <p:cNvPr id="32794" name="Oval 18"/>
            <p:cNvSpPr>
              <a:spLocks noChangeArrowheads="1"/>
            </p:cNvSpPr>
            <p:nvPr/>
          </p:nvSpPr>
          <p:spPr bwMode="auto">
            <a:xfrm>
              <a:off x="0" y="2579"/>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4</a:t>
              </a:r>
            </a:p>
          </p:txBody>
        </p:sp>
        <p:sp>
          <p:nvSpPr>
            <p:cNvPr id="32795" name="Oval 19"/>
            <p:cNvSpPr>
              <a:spLocks noChangeArrowheads="1"/>
            </p:cNvSpPr>
            <p:nvPr/>
          </p:nvSpPr>
          <p:spPr bwMode="auto">
            <a:xfrm>
              <a:off x="1488" y="2784"/>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5</a:t>
              </a:r>
            </a:p>
          </p:txBody>
        </p:sp>
        <p:sp>
          <p:nvSpPr>
            <p:cNvPr id="32796" name="Oval 20"/>
            <p:cNvSpPr>
              <a:spLocks noChangeArrowheads="1"/>
            </p:cNvSpPr>
            <p:nvPr/>
          </p:nvSpPr>
          <p:spPr bwMode="auto">
            <a:xfrm>
              <a:off x="2928" y="2784"/>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6</a:t>
              </a:r>
            </a:p>
          </p:txBody>
        </p:sp>
        <p:sp>
          <p:nvSpPr>
            <p:cNvPr id="32797" name="Oval 21"/>
            <p:cNvSpPr>
              <a:spLocks noChangeArrowheads="1"/>
            </p:cNvSpPr>
            <p:nvPr/>
          </p:nvSpPr>
          <p:spPr bwMode="auto">
            <a:xfrm>
              <a:off x="4368" y="2527"/>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7</a:t>
              </a:r>
            </a:p>
          </p:txBody>
        </p:sp>
        <p:sp>
          <p:nvSpPr>
            <p:cNvPr id="32798" name="Oval 22"/>
            <p:cNvSpPr>
              <a:spLocks noChangeArrowheads="1"/>
            </p:cNvSpPr>
            <p:nvPr/>
          </p:nvSpPr>
          <p:spPr bwMode="auto">
            <a:xfrm>
              <a:off x="1920" y="1152"/>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2</a:t>
              </a:r>
            </a:p>
          </p:txBody>
        </p:sp>
        <p:sp>
          <p:nvSpPr>
            <p:cNvPr id="32799" name="Oval 23"/>
            <p:cNvSpPr>
              <a:spLocks noChangeArrowheads="1"/>
            </p:cNvSpPr>
            <p:nvPr/>
          </p:nvSpPr>
          <p:spPr bwMode="auto">
            <a:xfrm>
              <a:off x="4128" y="1152"/>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3</a:t>
              </a:r>
            </a:p>
          </p:txBody>
        </p:sp>
      </p:grpSp>
      <p:sp>
        <p:nvSpPr>
          <p:cNvPr id="32771" name="AutoShape 24">
            <a:hlinkClick r:id="rId9" action="ppaction://hlinksldjump"/>
          </p:cNvPr>
          <p:cNvSpPr>
            <a:spLocks noChangeArrowheads="1"/>
          </p:cNvSpPr>
          <p:nvPr/>
        </p:nvSpPr>
        <p:spPr bwMode="auto">
          <a:xfrm>
            <a:off x="838200" y="2514600"/>
            <a:ext cx="1600200" cy="990600"/>
          </a:xfrm>
          <a:prstGeom prst="actionButtonBackPrevious">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32772" name="AutoShape 25">
            <a:hlinkClick r:id="rId10" action="ppaction://hlinksldjump"/>
          </p:cNvPr>
          <p:cNvSpPr>
            <a:spLocks noChangeArrowheads="1"/>
          </p:cNvSpPr>
          <p:nvPr/>
        </p:nvSpPr>
        <p:spPr bwMode="auto">
          <a:xfrm>
            <a:off x="3657600" y="2590800"/>
            <a:ext cx="1752600" cy="1066800"/>
          </a:xfrm>
          <a:prstGeom prst="actionButtonBackPrevious">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32773" name="AutoShape 26">
            <a:hlinkClick r:id="rId10" action="ppaction://hlinksldjump"/>
          </p:cNvPr>
          <p:cNvSpPr>
            <a:spLocks noChangeArrowheads="1"/>
          </p:cNvSpPr>
          <p:nvPr/>
        </p:nvSpPr>
        <p:spPr bwMode="auto">
          <a:xfrm>
            <a:off x="7086600" y="2590800"/>
            <a:ext cx="1447800" cy="1143000"/>
          </a:xfrm>
          <a:prstGeom prst="actionButtonBackPrevious">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32774" name="AutoShape 27">
            <a:hlinkClick r:id="rId11" action="ppaction://hlinksldjump"/>
          </p:cNvPr>
          <p:cNvSpPr>
            <a:spLocks noChangeArrowheads="1"/>
          </p:cNvSpPr>
          <p:nvPr/>
        </p:nvSpPr>
        <p:spPr bwMode="auto">
          <a:xfrm>
            <a:off x="685800" y="4876800"/>
            <a:ext cx="1371600" cy="1066800"/>
          </a:xfrm>
          <a:prstGeom prst="actionButtonBackPrevious">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32775" name="AutoShape 28">
            <a:hlinkClick r:id="rId12" action="ppaction://hlinksldjump"/>
          </p:cNvPr>
          <p:cNvSpPr>
            <a:spLocks noChangeArrowheads="1"/>
          </p:cNvSpPr>
          <p:nvPr/>
        </p:nvSpPr>
        <p:spPr bwMode="auto">
          <a:xfrm>
            <a:off x="2895600" y="4876800"/>
            <a:ext cx="1371600" cy="1066800"/>
          </a:xfrm>
          <a:prstGeom prst="actionButtonForwardNext">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32776" name="AutoShape 29">
            <a:hlinkClick r:id="rId11" action="ppaction://hlinksldjump"/>
          </p:cNvPr>
          <p:cNvSpPr>
            <a:spLocks noChangeArrowheads="1"/>
          </p:cNvSpPr>
          <p:nvPr/>
        </p:nvSpPr>
        <p:spPr bwMode="auto">
          <a:xfrm>
            <a:off x="5334000" y="4876800"/>
            <a:ext cx="1295400" cy="1066800"/>
          </a:xfrm>
          <a:prstGeom prst="actionButtonBackPrevious">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32777" name="AutoShape 30">
            <a:hlinkClick r:id="rId13" action="ppaction://hlinksldjump"/>
          </p:cNvPr>
          <p:cNvSpPr>
            <a:spLocks noChangeArrowheads="1"/>
          </p:cNvSpPr>
          <p:nvPr/>
        </p:nvSpPr>
        <p:spPr bwMode="auto">
          <a:xfrm>
            <a:off x="7620000" y="4876800"/>
            <a:ext cx="1143000" cy="1219200"/>
          </a:xfrm>
          <a:prstGeom prst="actionButtonForwardNext">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32778" name="Rectangle 2"/>
          <p:cNvSpPr>
            <a:spLocks noChangeArrowheads="1"/>
          </p:cNvSpPr>
          <p:nvPr/>
        </p:nvSpPr>
        <p:spPr bwMode="auto">
          <a:xfrm>
            <a:off x="0" y="381000"/>
            <a:ext cx="8534400" cy="685800"/>
          </a:xfrm>
          <a:prstGeom prst="rect">
            <a:avLst/>
          </a:prstGeom>
          <a:noFill/>
          <a:ln w="9525">
            <a:noFill/>
            <a:miter lim="800000"/>
            <a:headEnd/>
            <a:tailEnd/>
          </a:ln>
        </p:spPr>
        <p:txBody>
          <a:bodyPr wrap="none" anchor="ctr"/>
          <a:lstStyle/>
          <a:p>
            <a:r>
              <a:rPr lang="en-US" sz="3400" b="1">
                <a:solidFill>
                  <a:srgbClr val="0000CC"/>
                </a:solidFill>
                <a:latin typeface="Times New Roman" pitchFamily="18" charset="0"/>
                <a:cs typeface="Times New Roman" pitchFamily="18" charset="0"/>
              </a:rPr>
              <a:t>Hoạt động 2: Phân loại thân cây theo cách mọc:</a:t>
            </a:r>
            <a:endParaRPr lang="vi-VN" altLang="en-US" sz="3400" b="1">
              <a:solidFill>
                <a:srgbClr val="0000CC"/>
              </a:solidFill>
              <a:latin typeface="Times New Roman" pitchFamily="18" charset="0"/>
              <a:cs typeface="Times New Roman" pitchFamily="18" charset="0"/>
            </a:endParaRPr>
          </a:p>
        </p:txBody>
      </p:sp>
      <p:sp>
        <p:nvSpPr>
          <p:cNvPr id="30" name="Rectangle 29"/>
          <p:cNvSpPr/>
          <p:nvPr/>
        </p:nvSpPr>
        <p:spPr>
          <a:xfrm>
            <a:off x="685800" y="35814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nhãn</a:t>
            </a:r>
            <a:endParaRPr lang="vi-VN" b="1" dirty="0">
              <a:solidFill>
                <a:srgbClr val="FF0000"/>
              </a:solidFill>
              <a:latin typeface="Times New Roman" pitchFamily="18" charset="0"/>
              <a:cs typeface="Times New Roman" pitchFamily="18" charset="0"/>
            </a:endParaRPr>
          </a:p>
        </p:txBody>
      </p:sp>
      <p:sp>
        <p:nvSpPr>
          <p:cNvPr id="31" name="Rectangle 30"/>
          <p:cNvSpPr/>
          <p:nvPr/>
        </p:nvSpPr>
        <p:spPr>
          <a:xfrm>
            <a:off x="3581400" y="35814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bí</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đỏ</a:t>
            </a:r>
            <a:endParaRPr lang="vi-VN" b="1" dirty="0">
              <a:solidFill>
                <a:srgbClr val="FF0000"/>
              </a:solidFill>
              <a:latin typeface="Times New Roman" pitchFamily="18" charset="0"/>
              <a:cs typeface="Times New Roman" pitchFamily="18" charset="0"/>
            </a:endParaRPr>
          </a:p>
        </p:txBody>
      </p:sp>
      <p:sp>
        <p:nvSpPr>
          <p:cNvPr id="32" name="Rectangle 31"/>
          <p:cNvSpPr/>
          <p:nvPr/>
        </p:nvSpPr>
        <p:spPr>
          <a:xfrm>
            <a:off x="0" y="5943600"/>
            <a:ext cx="22860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rau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muống</a:t>
            </a:r>
            <a:endParaRPr lang="vi-VN" b="1" dirty="0">
              <a:solidFill>
                <a:srgbClr val="FF0000"/>
              </a:solidFill>
              <a:latin typeface="Times New Roman" pitchFamily="18" charset="0"/>
              <a:cs typeface="Times New Roman" pitchFamily="18" charset="0"/>
            </a:endParaRPr>
          </a:p>
        </p:txBody>
      </p:sp>
      <p:sp>
        <p:nvSpPr>
          <p:cNvPr id="33" name="Rectangle 32"/>
          <p:cNvSpPr/>
          <p:nvPr/>
        </p:nvSpPr>
        <p:spPr>
          <a:xfrm>
            <a:off x="2971800" y="5867400"/>
            <a:ext cx="1600200" cy="3810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lúa</a:t>
            </a:r>
            <a:endParaRPr lang="vi-VN" b="1" dirty="0">
              <a:solidFill>
                <a:srgbClr val="FF0000"/>
              </a:solidFill>
              <a:latin typeface="Times New Roman" pitchFamily="18" charset="0"/>
              <a:cs typeface="Times New Roman" pitchFamily="18" charset="0"/>
            </a:endParaRPr>
          </a:p>
        </p:txBody>
      </p:sp>
      <p:sp>
        <p:nvSpPr>
          <p:cNvPr id="34" name="Rectangle 33"/>
          <p:cNvSpPr/>
          <p:nvPr/>
        </p:nvSpPr>
        <p:spPr>
          <a:xfrm>
            <a:off x="7010400" y="35814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dưa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leo</a:t>
            </a:r>
            <a:endParaRPr lang="vi-VN" b="1" dirty="0">
              <a:solidFill>
                <a:srgbClr val="FF0000"/>
              </a:solidFill>
              <a:latin typeface="Times New Roman" pitchFamily="18" charset="0"/>
              <a:cs typeface="Times New Roman" pitchFamily="18" charset="0"/>
            </a:endParaRPr>
          </a:p>
        </p:txBody>
      </p:sp>
      <p:sp>
        <p:nvSpPr>
          <p:cNvPr id="35" name="Rectangle 34"/>
          <p:cNvSpPr/>
          <p:nvPr/>
        </p:nvSpPr>
        <p:spPr>
          <a:xfrm>
            <a:off x="5029200" y="59436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hào</a:t>
            </a:r>
            <a:endParaRPr lang="vi-VN" b="1" dirty="0">
              <a:solidFill>
                <a:srgbClr val="FF0000"/>
              </a:solidFill>
              <a:latin typeface="Times New Roman" pitchFamily="18" charset="0"/>
              <a:cs typeface="Times New Roman" pitchFamily="18" charset="0"/>
            </a:endParaRPr>
          </a:p>
        </p:txBody>
      </p:sp>
      <p:sp>
        <p:nvSpPr>
          <p:cNvPr id="36" name="Rectangle 35"/>
          <p:cNvSpPr/>
          <p:nvPr/>
        </p:nvSpPr>
        <p:spPr>
          <a:xfrm>
            <a:off x="6858000" y="5943600"/>
            <a:ext cx="22860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gỗ</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trong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rừng</a:t>
            </a:r>
            <a:endParaRPr lang="vi-VN" b="1" dirty="0">
              <a:solidFill>
                <a:srgbClr val="FF0000"/>
              </a:solidFill>
              <a:latin typeface="Times New Roman" pitchFamily="18" charset="0"/>
              <a:cs typeface="Times New Roman"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7"/>
          <p:cNvSpPr txBox="1">
            <a:spLocks noChangeArrowheads="1"/>
          </p:cNvSpPr>
          <p:nvPr/>
        </p:nvSpPr>
        <p:spPr bwMode="auto">
          <a:xfrm>
            <a:off x="4800600" y="2895600"/>
            <a:ext cx="184150" cy="366713"/>
          </a:xfrm>
          <a:prstGeom prst="rect">
            <a:avLst/>
          </a:prstGeom>
          <a:noFill/>
          <a:ln w="9525">
            <a:noFill/>
            <a:miter lim="800000"/>
            <a:headEnd/>
            <a:tailEnd/>
          </a:ln>
        </p:spPr>
        <p:txBody>
          <a:bodyPr wrap="none">
            <a:spAutoFit/>
          </a:bodyPr>
          <a:lstStyle/>
          <a:p>
            <a:endParaRPr lang="vi-VN"/>
          </a:p>
        </p:txBody>
      </p:sp>
      <p:graphicFrame>
        <p:nvGraphicFramePr>
          <p:cNvPr id="14" name="Group 2"/>
          <p:cNvGraphicFramePr>
            <a:graphicFrameLocks/>
          </p:cNvGraphicFramePr>
          <p:nvPr/>
        </p:nvGraphicFramePr>
        <p:xfrm>
          <a:off x="457200" y="2286000"/>
          <a:ext cx="7935913" cy="4229185"/>
        </p:xfrm>
        <a:graphic>
          <a:graphicData uri="http://schemas.openxmlformats.org/drawingml/2006/table">
            <a:tbl>
              <a:tblPr/>
              <a:tblGrid>
                <a:gridCol w="919554">
                  <a:extLst>
                    <a:ext uri="{9D8B030D-6E8A-4147-A177-3AD203B41FA5}">
                      <a16:colId xmlns:a16="http://schemas.microsoft.com/office/drawing/2014/main" val="20000"/>
                    </a:ext>
                  </a:extLst>
                </a:gridCol>
                <a:gridCol w="2890752">
                  <a:extLst>
                    <a:ext uri="{9D8B030D-6E8A-4147-A177-3AD203B41FA5}">
                      <a16:colId xmlns:a16="http://schemas.microsoft.com/office/drawing/2014/main" val="20001"/>
                    </a:ext>
                  </a:extLst>
                </a:gridCol>
                <a:gridCol w="1371710">
                  <a:extLst>
                    <a:ext uri="{9D8B030D-6E8A-4147-A177-3AD203B41FA5}">
                      <a16:colId xmlns:a16="http://schemas.microsoft.com/office/drawing/2014/main" val="20002"/>
                    </a:ext>
                  </a:extLst>
                </a:gridCol>
                <a:gridCol w="1440929">
                  <a:extLst>
                    <a:ext uri="{9D8B030D-6E8A-4147-A177-3AD203B41FA5}">
                      <a16:colId xmlns:a16="http://schemas.microsoft.com/office/drawing/2014/main" val="20003"/>
                    </a:ext>
                  </a:extLst>
                </a:gridCol>
                <a:gridCol w="1312968">
                  <a:extLst>
                    <a:ext uri="{9D8B030D-6E8A-4147-A177-3AD203B41FA5}">
                      <a16:colId xmlns:a16="http://schemas.microsoft.com/office/drawing/2014/main" val="20004"/>
                    </a:ext>
                  </a:extLst>
                </a:gridCol>
              </a:tblGrid>
              <a:tr h="541275">
                <a:tc rowSpan="2">
                  <a:txBody>
                    <a:bodyPr/>
                    <a:lstStyle/>
                    <a:p>
                      <a:pPr algn="ctr"/>
                      <a:r>
                        <a:rPr lang="en-US" sz="2400" b="1" dirty="0" err="1">
                          <a:solidFill>
                            <a:srgbClr val="FF0000"/>
                          </a:solidFill>
                          <a:latin typeface="Times New Roman" pitchFamily="18" charset="0"/>
                          <a:cs typeface="Times New Roman" pitchFamily="18" charset="0"/>
                        </a:rPr>
                        <a:t>Hình</a:t>
                      </a:r>
                      <a:endParaRPr lang="vi-VN" sz="2400" b="1" dirty="0">
                        <a:solidFill>
                          <a:srgbClr val="FF0000"/>
                        </a:solidFill>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FF0000"/>
                          </a:solidFill>
                          <a:effectLst/>
                          <a:latin typeface="Times New Roman" pitchFamily="18" charset="0"/>
                          <a:cs typeface="Times New Roman" pitchFamily="18" charset="0"/>
                        </a:rPr>
                        <a:t>Tên</a:t>
                      </a:r>
                      <a:r>
                        <a:rPr kumimoji="0" lang="en-US" sz="2400" b="1"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1" i="0" u="none" strike="noStrike" cap="none" normalizeH="0" baseline="0" dirty="0" err="1">
                          <a:ln>
                            <a:noFill/>
                          </a:ln>
                          <a:solidFill>
                            <a:srgbClr val="FF0000"/>
                          </a:solidFill>
                          <a:effectLst/>
                          <a:latin typeface="Times New Roman" pitchFamily="18" charset="0"/>
                          <a:cs typeface="Times New Roman" pitchFamily="18" charset="0"/>
                        </a:rPr>
                        <a:t>cây</a:t>
                      </a:r>
                      <a:endParaRPr kumimoji="0" lang="vi-VN" sz="2400" b="1" i="0" u="none" strike="noStrike" cap="none" normalizeH="0" baseline="0" dirty="0">
                        <a:ln>
                          <a:noFill/>
                        </a:ln>
                        <a:solidFill>
                          <a:srgbClr val="FF0000"/>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FF0000"/>
                          </a:solidFill>
                          <a:effectLst/>
                          <a:latin typeface="Times New Roman" pitchFamily="18" charset="0"/>
                          <a:cs typeface="Times New Roman" pitchFamily="18" charset="0"/>
                        </a:rPr>
                        <a:t>Cách</a:t>
                      </a:r>
                      <a:r>
                        <a:rPr kumimoji="0" lang="en-US" sz="2400" b="1"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1" i="0" u="none" strike="noStrike" cap="none" normalizeH="0" baseline="0" dirty="0" err="1">
                          <a:ln>
                            <a:noFill/>
                          </a:ln>
                          <a:solidFill>
                            <a:srgbClr val="FF0000"/>
                          </a:solidFill>
                          <a:effectLst/>
                          <a:latin typeface="Times New Roman" pitchFamily="18" charset="0"/>
                          <a:cs typeface="Times New Roman" pitchFamily="18" charset="0"/>
                        </a:rPr>
                        <a:t>mọc</a:t>
                      </a:r>
                      <a:endParaRPr kumimoji="0" lang="vi-VN" sz="2400" b="1" i="0" u="none" strike="noStrike" cap="none" normalizeH="0" baseline="0" dirty="0">
                        <a:ln>
                          <a:noFill/>
                        </a:ln>
                        <a:solidFill>
                          <a:srgbClr val="FF0000"/>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10000"/>
                  </a:ext>
                </a:extLst>
              </a:tr>
              <a:tr h="457176">
                <a:tc vMerge="1">
                  <a:txBody>
                    <a:bodyPr/>
                    <a:lstStyle/>
                    <a:p>
                      <a:endParaRPr lang="vi-VN"/>
                    </a:p>
                  </a:txBody>
                  <a:tcPr/>
                </a:tc>
                <a:tc vMerge="1">
                  <a:txBody>
                    <a:bodyPr/>
                    <a:lstStyle/>
                    <a:p>
                      <a:endParaRPr lang="vi-VN"/>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0000FF"/>
                          </a:solidFill>
                          <a:effectLst/>
                          <a:latin typeface="Times New Roman" pitchFamily="18" charset="0"/>
                          <a:cs typeface="Times New Roman" pitchFamily="18" charset="0"/>
                        </a:rPr>
                        <a:t>Đứng</a:t>
                      </a:r>
                      <a:endParaRPr kumimoji="0" lang="vi-VN" sz="2400" b="1" i="0" u="none" strike="noStrike" cap="none" normalizeH="0" baseline="0" dirty="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0000FF"/>
                          </a:solidFill>
                          <a:effectLst/>
                          <a:latin typeface="Times New Roman" pitchFamily="18" charset="0"/>
                          <a:cs typeface="Times New Roman" pitchFamily="18" charset="0"/>
                        </a:rPr>
                        <a:t>Leo</a:t>
                      </a:r>
                      <a:endParaRPr kumimoji="0" lang="vi-VN" sz="2400" b="1" i="0" u="none" strike="noStrike" cap="none" normalizeH="0" baseline="0" dirty="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0000FF"/>
                          </a:solidFill>
                          <a:effectLst/>
                          <a:latin typeface="Times New Roman" pitchFamily="18" charset="0"/>
                          <a:cs typeface="Times New Roman" pitchFamily="18" charset="0"/>
                        </a:rPr>
                        <a:t>Bò</a:t>
                      </a:r>
                      <a:endParaRPr kumimoji="0" lang="vi-VN" sz="2400" b="1" i="0" u="none" strike="noStrike" cap="none" normalizeH="0" baseline="0" dirty="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1</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nhãn</a:t>
                      </a: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2</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bí</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đỏ</a:t>
                      </a: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3</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dưa</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leo</a:t>
                      </a: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4</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rau</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muống</a:t>
                      </a: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1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5</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lúa</a:t>
                      </a: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6</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su</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hào</a:t>
                      </a: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7</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gỗ</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trong</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rừng</a:t>
                      </a: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1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33852" name="Text Box 6"/>
          <p:cNvSpPr txBox="1">
            <a:spLocks noChangeArrowheads="1"/>
          </p:cNvSpPr>
          <p:nvPr/>
        </p:nvSpPr>
        <p:spPr bwMode="auto">
          <a:xfrm>
            <a:off x="228600" y="1651000"/>
            <a:ext cx="8763000" cy="1016000"/>
          </a:xfrm>
          <a:prstGeom prst="rect">
            <a:avLst/>
          </a:prstGeom>
          <a:noFill/>
          <a:ln w="9525">
            <a:noFill/>
            <a:miter lim="800000"/>
            <a:headEnd/>
            <a:tailEnd/>
          </a:ln>
        </p:spPr>
        <p:txBody>
          <a:bodyPr>
            <a:spAutoFit/>
          </a:bodyPr>
          <a:lstStyle/>
          <a:p>
            <a:pPr>
              <a:spcBef>
                <a:spcPct val="50000"/>
              </a:spcBef>
            </a:pPr>
            <a:r>
              <a:rPr lang="en-US" sz="2400" b="1">
                <a:solidFill>
                  <a:srgbClr val="000099"/>
                </a:solidFill>
                <a:latin typeface="Times New Roman" pitchFamily="18" charset="0"/>
              </a:rPr>
              <a:t>Đánh dấu X vào những cây có cách mọc đứng, mọc leo, mọc bò:</a:t>
            </a:r>
          </a:p>
          <a:p>
            <a:pPr algn="ctr">
              <a:spcBef>
                <a:spcPct val="50000"/>
              </a:spcBef>
            </a:pPr>
            <a:r>
              <a:rPr lang="en-US" sz="2400" b="1">
                <a:solidFill>
                  <a:srgbClr val="000099"/>
                </a:solidFill>
                <a:latin typeface="Times New Roman" pitchFamily="18" charset="0"/>
              </a:rPr>
              <a:t> </a:t>
            </a:r>
          </a:p>
        </p:txBody>
      </p:sp>
      <p:sp>
        <p:nvSpPr>
          <p:cNvPr id="33853" name="Rectangle 2"/>
          <p:cNvSpPr>
            <a:spLocks noChangeArrowheads="1"/>
          </p:cNvSpPr>
          <p:nvPr/>
        </p:nvSpPr>
        <p:spPr bwMode="auto">
          <a:xfrm>
            <a:off x="0" y="0"/>
            <a:ext cx="8534400" cy="685800"/>
          </a:xfrm>
          <a:prstGeom prst="rect">
            <a:avLst/>
          </a:prstGeom>
          <a:noFill/>
          <a:ln w="9525">
            <a:noFill/>
            <a:miter lim="800000"/>
            <a:headEnd/>
            <a:tailEnd/>
          </a:ln>
        </p:spPr>
        <p:txBody>
          <a:bodyPr wrap="none" anchor="ctr"/>
          <a:lstStyle/>
          <a:p>
            <a:r>
              <a:rPr lang="en-US" sz="3400" b="1">
                <a:solidFill>
                  <a:srgbClr val="0000CC"/>
                </a:solidFill>
                <a:latin typeface="Times New Roman" pitchFamily="18" charset="0"/>
                <a:cs typeface="Times New Roman" pitchFamily="18" charset="0"/>
              </a:rPr>
              <a:t>Hoạt dộng 2: Phân loại thân cây theo cách mọc:</a:t>
            </a:r>
            <a:endParaRPr lang="vi-VN" altLang="en-US" sz="3400" b="1">
              <a:solidFill>
                <a:srgbClr val="0000CC"/>
              </a:solidFill>
              <a:latin typeface="Times New Roman" pitchFamily="18" charset="0"/>
              <a:cs typeface="Times New Roman" pitchFamily="18" charset="0"/>
            </a:endParaRPr>
          </a:p>
        </p:txBody>
      </p:sp>
      <p:sp>
        <p:nvSpPr>
          <p:cNvPr id="33854" name="Rectangle 2"/>
          <p:cNvSpPr>
            <a:spLocks noChangeArrowheads="1"/>
          </p:cNvSpPr>
          <p:nvPr/>
        </p:nvSpPr>
        <p:spPr bwMode="auto">
          <a:xfrm>
            <a:off x="304800" y="762000"/>
            <a:ext cx="8534400" cy="685800"/>
          </a:xfrm>
          <a:prstGeom prst="rect">
            <a:avLst/>
          </a:prstGeom>
          <a:noFill/>
          <a:ln w="9525">
            <a:noFill/>
            <a:miter lim="800000"/>
            <a:headEnd/>
            <a:tailEnd/>
          </a:ln>
        </p:spPr>
        <p:txBody>
          <a:bodyPr wrap="none" anchor="ctr"/>
          <a:lstStyle/>
          <a:p>
            <a:pPr algn="ctr">
              <a:spcBef>
                <a:spcPct val="50000"/>
              </a:spcBef>
            </a:pPr>
            <a:r>
              <a:rPr lang="en-US" sz="3200" b="1">
                <a:solidFill>
                  <a:srgbClr val="FF0000"/>
                </a:solidFill>
                <a:latin typeface="Times New Roman" pitchFamily="18" charset="0"/>
              </a:rPr>
              <a:t>PHIẾU BÀI TẬP:</a:t>
            </a:r>
          </a:p>
        </p:txBody>
      </p:sp>
      <p:cxnSp>
        <p:nvCxnSpPr>
          <p:cNvPr id="17" name="Straight Connector 16"/>
          <p:cNvCxnSpPr/>
          <p:nvPr/>
        </p:nvCxnSpPr>
        <p:spPr>
          <a:xfrm>
            <a:off x="304800" y="2057400"/>
            <a:ext cx="152400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amond(in)">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ChangeArrowheads="1"/>
          </p:cNvSpPr>
          <p:nvPr/>
        </p:nvSpPr>
        <p:spPr bwMode="auto">
          <a:xfrm>
            <a:off x="0" y="0"/>
            <a:ext cx="8534400" cy="838200"/>
          </a:xfrm>
          <a:prstGeom prst="rect">
            <a:avLst/>
          </a:prstGeom>
          <a:noFill/>
          <a:ln w="9525">
            <a:noFill/>
            <a:miter lim="800000"/>
            <a:headEnd/>
            <a:tailEnd/>
          </a:ln>
        </p:spPr>
        <p:txBody>
          <a:bodyPr wrap="none" anchor="ctr"/>
          <a:lstStyle/>
          <a:p>
            <a:r>
              <a:rPr lang="en-US" sz="3400" b="1">
                <a:solidFill>
                  <a:srgbClr val="0000FF"/>
                </a:solidFill>
                <a:latin typeface="Times New Roman" pitchFamily="18" charset="0"/>
                <a:cs typeface="Times New Roman" pitchFamily="18" charset="0"/>
              </a:rPr>
              <a:t>Hoạt động 2: Phân loại thân cây theo cách mọc:</a:t>
            </a:r>
            <a:endParaRPr lang="vi-VN" altLang="en-US" sz="3400" b="1">
              <a:solidFill>
                <a:srgbClr val="0000FF"/>
              </a:solidFill>
              <a:latin typeface="Times New Roman" pitchFamily="18" charset="0"/>
              <a:cs typeface="Times New Roman" pitchFamily="18" charset="0"/>
            </a:endParaRPr>
          </a:p>
        </p:txBody>
      </p:sp>
      <p:sp>
        <p:nvSpPr>
          <p:cNvPr id="7" name="Text Box 7"/>
          <p:cNvSpPr txBox="1">
            <a:spLocks noChangeArrowheads="1"/>
          </p:cNvSpPr>
          <p:nvPr/>
        </p:nvSpPr>
        <p:spPr bwMode="auto">
          <a:xfrm>
            <a:off x="-990600" y="838200"/>
            <a:ext cx="7467600" cy="584200"/>
          </a:xfrm>
          <a:prstGeom prst="rect">
            <a:avLst/>
          </a:prstGeom>
          <a:noFill/>
          <a:ln w="9525">
            <a:noFill/>
            <a:miter lim="800000"/>
            <a:headEnd/>
            <a:tailEnd/>
          </a:ln>
        </p:spPr>
        <p:txBody>
          <a:bodyPr>
            <a:spAutoFit/>
          </a:bodyPr>
          <a:lstStyle/>
          <a:p>
            <a:pPr algn="ctr">
              <a:spcBef>
                <a:spcPct val="50000"/>
              </a:spcBef>
            </a:pPr>
            <a:r>
              <a:rPr lang="en-US" altLang="en-US" sz="3200" b="1">
                <a:solidFill>
                  <a:srgbClr val="FF0000"/>
                </a:solidFill>
                <a:latin typeface="Times New Roman" pitchFamily="18" charset="0"/>
                <a:cs typeface="Times New Roman" pitchFamily="18" charset="0"/>
              </a:rPr>
              <a:t>- Thế nào là thân mọc đứng?</a:t>
            </a:r>
          </a:p>
        </p:txBody>
      </p:sp>
      <p:sp>
        <p:nvSpPr>
          <p:cNvPr id="8" name="Text Box 7"/>
          <p:cNvSpPr txBox="1">
            <a:spLocks noChangeArrowheads="1"/>
          </p:cNvSpPr>
          <p:nvPr/>
        </p:nvSpPr>
        <p:spPr bwMode="auto">
          <a:xfrm>
            <a:off x="0" y="1371600"/>
            <a:ext cx="8763000" cy="1570038"/>
          </a:xfrm>
          <a:prstGeom prst="rect">
            <a:avLst/>
          </a:prstGeom>
          <a:noFill/>
          <a:ln w="9525">
            <a:noFill/>
            <a:miter lim="800000"/>
            <a:headEnd/>
            <a:tailEnd/>
          </a:ln>
        </p:spPr>
        <p:txBody>
          <a:bodyPr>
            <a:spAutoFit/>
          </a:bodyPr>
          <a:lstStyle/>
          <a:p>
            <a:pPr>
              <a:spcBef>
                <a:spcPct val="50000"/>
              </a:spcBef>
              <a:buFont typeface="Wingdings" pitchFamily="2" charset="2"/>
              <a:buChar char="Ø"/>
            </a:pPr>
            <a:r>
              <a:rPr lang="en-US" altLang="en-US" sz="3200">
                <a:latin typeface="Times New Roman" pitchFamily="18" charset="0"/>
                <a:cs typeface="Times New Roman" pitchFamily="18" charset="0"/>
              </a:rPr>
              <a:t> Những cây có thân mọc đứng là những cây trong quá trình phát triển tự nhiên thân cây vươn thẳng lên, không dựa vào bất kì cây hay vật nào khác.</a:t>
            </a:r>
          </a:p>
        </p:txBody>
      </p:sp>
      <p:sp>
        <p:nvSpPr>
          <p:cNvPr id="9" name="Text Box 7"/>
          <p:cNvSpPr txBox="1">
            <a:spLocks noChangeArrowheads="1"/>
          </p:cNvSpPr>
          <p:nvPr/>
        </p:nvSpPr>
        <p:spPr bwMode="auto">
          <a:xfrm>
            <a:off x="-1219200" y="2895600"/>
            <a:ext cx="7467600" cy="584200"/>
          </a:xfrm>
          <a:prstGeom prst="rect">
            <a:avLst/>
          </a:prstGeom>
          <a:noFill/>
          <a:ln w="9525">
            <a:noFill/>
            <a:miter lim="800000"/>
            <a:headEnd/>
            <a:tailEnd/>
          </a:ln>
        </p:spPr>
        <p:txBody>
          <a:bodyPr>
            <a:spAutoFit/>
          </a:bodyPr>
          <a:lstStyle/>
          <a:p>
            <a:pPr algn="ctr">
              <a:spcBef>
                <a:spcPct val="50000"/>
              </a:spcBef>
            </a:pPr>
            <a:r>
              <a:rPr lang="en-US" altLang="en-US" sz="3200" b="1">
                <a:solidFill>
                  <a:srgbClr val="FF0000"/>
                </a:solidFill>
                <a:latin typeface="Times New Roman" pitchFamily="18" charset="0"/>
                <a:cs typeface="Times New Roman" pitchFamily="18" charset="0"/>
              </a:rPr>
              <a:t>- Thế nào là thân mọc bò?</a:t>
            </a:r>
          </a:p>
        </p:txBody>
      </p:sp>
      <p:sp>
        <p:nvSpPr>
          <p:cNvPr id="10" name="Text Box 7"/>
          <p:cNvSpPr txBox="1">
            <a:spLocks noChangeArrowheads="1"/>
          </p:cNvSpPr>
          <p:nvPr/>
        </p:nvSpPr>
        <p:spPr bwMode="auto">
          <a:xfrm>
            <a:off x="0" y="3352800"/>
            <a:ext cx="8763000" cy="1570038"/>
          </a:xfrm>
          <a:prstGeom prst="rect">
            <a:avLst/>
          </a:prstGeom>
          <a:noFill/>
          <a:ln w="9525">
            <a:noFill/>
            <a:miter lim="800000"/>
            <a:headEnd/>
            <a:tailEnd/>
          </a:ln>
        </p:spPr>
        <p:txBody>
          <a:bodyPr>
            <a:spAutoFit/>
          </a:bodyPr>
          <a:lstStyle/>
          <a:p>
            <a:pPr>
              <a:spcBef>
                <a:spcPct val="50000"/>
              </a:spcBef>
              <a:buFont typeface="Wingdings" pitchFamily="2" charset="2"/>
              <a:buChar char="Ø"/>
            </a:pPr>
            <a:r>
              <a:rPr lang="en-US" altLang="en-US" sz="3200">
                <a:latin typeface="Times New Roman" pitchFamily="18" charset="0"/>
                <a:cs typeface="Times New Roman" pitchFamily="18" charset="0"/>
              </a:rPr>
              <a:t> Những cây có thân mọc bò là những cây trong quá trình phát triển tự nhiên thân cây bò lan trên mặt đất.</a:t>
            </a:r>
          </a:p>
        </p:txBody>
      </p:sp>
      <p:sp>
        <p:nvSpPr>
          <p:cNvPr id="11" name="Text Box 7"/>
          <p:cNvSpPr txBox="1">
            <a:spLocks noChangeArrowheads="1"/>
          </p:cNvSpPr>
          <p:nvPr/>
        </p:nvSpPr>
        <p:spPr bwMode="auto">
          <a:xfrm>
            <a:off x="-1143000" y="4800600"/>
            <a:ext cx="7467600" cy="584200"/>
          </a:xfrm>
          <a:prstGeom prst="rect">
            <a:avLst/>
          </a:prstGeom>
          <a:noFill/>
          <a:ln w="9525">
            <a:noFill/>
            <a:miter lim="800000"/>
            <a:headEnd/>
            <a:tailEnd/>
          </a:ln>
        </p:spPr>
        <p:txBody>
          <a:bodyPr>
            <a:spAutoFit/>
          </a:bodyPr>
          <a:lstStyle/>
          <a:p>
            <a:pPr algn="ctr">
              <a:spcBef>
                <a:spcPct val="50000"/>
              </a:spcBef>
            </a:pPr>
            <a:r>
              <a:rPr lang="en-US" altLang="en-US" sz="3200" b="1">
                <a:solidFill>
                  <a:srgbClr val="FF0000"/>
                </a:solidFill>
                <a:latin typeface="Times New Roman" pitchFamily="18" charset="0"/>
                <a:cs typeface="Times New Roman" pitchFamily="18" charset="0"/>
              </a:rPr>
              <a:t>- Thế nào là thân mọc leo?</a:t>
            </a:r>
          </a:p>
        </p:txBody>
      </p:sp>
      <p:sp>
        <p:nvSpPr>
          <p:cNvPr id="12" name="Text Box 7"/>
          <p:cNvSpPr txBox="1">
            <a:spLocks noChangeArrowheads="1"/>
          </p:cNvSpPr>
          <p:nvPr/>
        </p:nvSpPr>
        <p:spPr bwMode="auto">
          <a:xfrm>
            <a:off x="0" y="5287963"/>
            <a:ext cx="8763000" cy="1570037"/>
          </a:xfrm>
          <a:prstGeom prst="rect">
            <a:avLst/>
          </a:prstGeom>
          <a:noFill/>
          <a:ln w="9525">
            <a:noFill/>
            <a:miter lim="800000"/>
            <a:headEnd/>
            <a:tailEnd/>
          </a:ln>
        </p:spPr>
        <p:txBody>
          <a:bodyPr>
            <a:spAutoFit/>
          </a:bodyPr>
          <a:lstStyle/>
          <a:p>
            <a:pPr>
              <a:spcBef>
                <a:spcPct val="50000"/>
              </a:spcBef>
              <a:buFont typeface="Wingdings" pitchFamily="2" charset="2"/>
              <a:buChar char="Ø"/>
            </a:pPr>
            <a:r>
              <a:rPr lang="en-US" altLang="en-US" sz="3200">
                <a:latin typeface="Times New Roman" pitchFamily="18" charset="0"/>
                <a:cs typeface="Times New Roman" pitchFamily="18" charset="0"/>
              </a:rPr>
              <a:t> Những cây có thân mọc leo thường yếu ớt nên tự thân chúng không mọc thẳng được mà phải dựa vào cây khác hay một vật nào đó để cây phát triển.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amond(in)">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amond(in)">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amond(in)">
                                      <p:cBhvr>
                                        <p:cTn id="22" dur="500"/>
                                        <p:tgtEl>
                                          <p:spTgt spid="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amond(in)">
                                      <p:cBhvr>
                                        <p:cTn id="27" dur="500"/>
                                        <p:tgtEl>
                                          <p:spTgt spid="1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diamond(i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7"/>
          <p:cNvSpPr txBox="1">
            <a:spLocks noChangeArrowheads="1"/>
          </p:cNvSpPr>
          <p:nvPr/>
        </p:nvSpPr>
        <p:spPr bwMode="auto">
          <a:xfrm>
            <a:off x="4572000" y="2514600"/>
            <a:ext cx="184150" cy="366713"/>
          </a:xfrm>
          <a:prstGeom prst="rect">
            <a:avLst/>
          </a:prstGeom>
          <a:noFill/>
          <a:ln w="9525">
            <a:noFill/>
            <a:miter lim="800000"/>
            <a:headEnd/>
            <a:tailEnd/>
          </a:ln>
        </p:spPr>
        <p:txBody>
          <a:bodyPr wrap="none">
            <a:spAutoFit/>
          </a:bodyPr>
          <a:lstStyle/>
          <a:p>
            <a:endParaRPr lang="vi-VN">
              <a:latin typeface="Times New Roman" pitchFamily="18" charset="0"/>
              <a:cs typeface="Times New Roman" pitchFamily="18" charset="0"/>
            </a:endParaRPr>
          </a:p>
        </p:txBody>
      </p:sp>
      <p:graphicFrame>
        <p:nvGraphicFramePr>
          <p:cNvPr id="14" name="Group 2"/>
          <p:cNvGraphicFramePr>
            <a:graphicFrameLocks/>
          </p:cNvGraphicFramePr>
          <p:nvPr/>
        </p:nvGraphicFramePr>
        <p:xfrm>
          <a:off x="369888" y="1828800"/>
          <a:ext cx="7935912" cy="4229185"/>
        </p:xfrm>
        <a:graphic>
          <a:graphicData uri="http://schemas.openxmlformats.org/drawingml/2006/table">
            <a:tbl>
              <a:tblPr/>
              <a:tblGrid>
                <a:gridCol w="919554">
                  <a:extLst>
                    <a:ext uri="{9D8B030D-6E8A-4147-A177-3AD203B41FA5}">
                      <a16:colId xmlns:a16="http://schemas.microsoft.com/office/drawing/2014/main" val="20000"/>
                    </a:ext>
                  </a:extLst>
                </a:gridCol>
                <a:gridCol w="2890751">
                  <a:extLst>
                    <a:ext uri="{9D8B030D-6E8A-4147-A177-3AD203B41FA5}">
                      <a16:colId xmlns:a16="http://schemas.microsoft.com/office/drawing/2014/main" val="20001"/>
                    </a:ext>
                  </a:extLst>
                </a:gridCol>
                <a:gridCol w="1371710">
                  <a:extLst>
                    <a:ext uri="{9D8B030D-6E8A-4147-A177-3AD203B41FA5}">
                      <a16:colId xmlns:a16="http://schemas.microsoft.com/office/drawing/2014/main" val="20002"/>
                    </a:ext>
                  </a:extLst>
                </a:gridCol>
                <a:gridCol w="1440929">
                  <a:extLst>
                    <a:ext uri="{9D8B030D-6E8A-4147-A177-3AD203B41FA5}">
                      <a16:colId xmlns:a16="http://schemas.microsoft.com/office/drawing/2014/main" val="20003"/>
                    </a:ext>
                  </a:extLst>
                </a:gridCol>
                <a:gridCol w="1312968">
                  <a:extLst>
                    <a:ext uri="{9D8B030D-6E8A-4147-A177-3AD203B41FA5}">
                      <a16:colId xmlns:a16="http://schemas.microsoft.com/office/drawing/2014/main" val="20004"/>
                    </a:ext>
                  </a:extLst>
                </a:gridCol>
              </a:tblGrid>
              <a:tr h="541275">
                <a:tc rowSpan="2">
                  <a:txBody>
                    <a:bodyPr/>
                    <a:lstStyle/>
                    <a:p>
                      <a:pPr algn="ctr"/>
                      <a:r>
                        <a:rPr lang="en-US" sz="2400" b="1" dirty="0" err="1">
                          <a:solidFill>
                            <a:srgbClr val="FF0000"/>
                          </a:solidFill>
                          <a:latin typeface="Times New Roman" pitchFamily="18" charset="0"/>
                          <a:cs typeface="Times New Roman" pitchFamily="18" charset="0"/>
                        </a:rPr>
                        <a:t>Hình</a:t>
                      </a:r>
                      <a:endParaRPr lang="vi-VN" sz="2400" b="1" dirty="0">
                        <a:solidFill>
                          <a:srgbClr val="FF0000"/>
                        </a:solidFill>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FF0000"/>
                          </a:solidFill>
                          <a:effectLst/>
                          <a:latin typeface="Times New Roman" pitchFamily="18" charset="0"/>
                          <a:cs typeface="Times New Roman" pitchFamily="18" charset="0"/>
                        </a:rPr>
                        <a:t>Tên</a:t>
                      </a:r>
                      <a:r>
                        <a:rPr kumimoji="0" lang="en-US" sz="2400" b="1"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1" i="0" u="none" strike="noStrike" cap="none" normalizeH="0" baseline="0" dirty="0" err="1">
                          <a:ln>
                            <a:noFill/>
                          </a:ln>
                          <a:solidFill>
                            <a:srgbClr val="FF0000"/>
                          </a:solidFill>
                          <a:effectLst/>
                          <a:latin typeface="Times New Roman" pitchFamily="18" charset="0"/>
                          <a:cs typeface="Times New Roman" pitchFamily="18" charset="0"/>
                        </a:rPr>
                        <a:t>cây</a:t>
                      </a:r>
                      <a:endParaRPr kumimoji="0" lang="vi-VN" sz="2400" b="1" i="0" u="none" strike="noStrike" cap="none" normalizeH="0" baseline="0" dirty="0">
                        <a:ln>
                          <a:noFill/>
                        </a:ln>
                        <a:solidFill>
                          <a:srgbClr val="FF0000"/>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FF0000"/>
                          </a:solidFill>
                          <a:effectLst/>
                          <a:latin typeface="Times New Roman" pitchFamily="18" charset="0"/>
                          <a:cs typeface="Times New Roman" pitchFamily="18" charset="0"/>
                        </a:rPr>
                        <a:t>Cách</a:t>
                      </a:r>
                      <a:r>
                        <a:rPr kumimoji="0" lang="en-US" sz="2400" b="1"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1" i="0" u="none" strike="noStrike" cap="none" normalizeH="0" baseline="0" dirty="0" err="1">
                          <a:ln>
                            <a:noFill/>
                          </a:ln>
                          <a:solidFill>
                            <a:srgbClr val="FF0000"/>
                          </a:solidFill>
                          <a:effectLst/>
                          <a:latin typeface="Times New Roman" pitchFamily="18" charset="0"/>
                          <a:cs typeface="Times New Roman" pitchFamily="18" charset="0"/>
                        </a:rPr>
                        <a:t>mọc</a:t>
                      </a:r>
                      <a:endParaRPr kumimoji="0" lang="vi-VN" sz="2400" b="1" i="0" u="none" strike="noStrike" cap="none" normalizeH="0" baseline="0" dirty="0">
                        <a:ln>
                          <a:noFill/>
                        </a:ln>
                        <a:solidFill>
                          <a:srgbClr val="FF0000"/>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10000"/>
                  </a:ext>
                </a:extLst>
              </a:tr>
              <a:tr h="457176">
                <a:tc vMerge="1">
                  <a:txBody>
                    <a:bodyPr/>
                    <a:lstStyle/>
                    <a:p>
                      <a:endParaRPr lang="vi-VN"/>
                    </a:p>
                  </a:txBody>
                  <a:tcPr/>
                </a:tc>
                <a:tc vMerge="1">
                  <a:txBody>
                    <a:bodyPr/>
                    <a:lstStyle/>
                    <a:p>
                      <a:endParaRPr lang="vi-VN"/>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0000FF"/>
                          </a:solidFill>
                          <a:effectLst/>
                          <a:latin typeface="Times New Roman" pitchFamily="18" charset="0"/>
                          <a:cs typeface="Times New Roman" pitchFamily="18" charset="0"/>
                        </a:rPr>
                        <a:t>Đứng</a:t>
                      </a:r>
                      <a:endParaRPr kumimoji="0" lang="vi-VN" sz="2400" b="1" i="0" u="none" strike="noStrike" cap="none" normalizeH="0" baseline="0" dirty="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0000FF"/>
                          </a:solidFill>
                          <a:effectLst/>
                          <a:latin typeface="Times New Roman" pitchFamily="18" charset="0"/>
                          <a:cs typeface="Times New Roman" pitchFamily="18" charset="0"/>
                        </a:rPr>
                        <a:t>Leo</a:t>
                      </a:r>
                      <a:endParaRPr kumimoji="0" lang="vi-VN" sz="2400" b="1" i="0" u="none" strike="noStrike" cap="none" normalizeH="0" baseline="0" dirty="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0000FF"/>
                          </a:solidFill>
                          <a:effectLst/>
                          <a:latin typeface="Times New Roman" pitchFamily="18" charset="0"/>
                          <a:cs typeface="Times New Roman" pitchFamily="18" charset="0"/>
                        </a:rPr>
                        <a:t>Bò</a:t>
                      </a:r>
                      <a:endParaRPr kumimoji="0" lang="vi-VN" sz="2400" b="1" i="0" u="none" strike="noStrike" cap="none" normalizeH="0" baseline="0" dirty="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1</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nhãn</a:t>
                      </a: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2</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bí</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đỏ</a:t>
                      </a: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3</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dưa</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leo</a:t>
                      </a: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4</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rau</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muống</a:t>
                      </a: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5</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lúa</a:t>
                      </a: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6</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su</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hào</a:t>
                      </a: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7</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gỗ</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trong</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rừng</a:t>
                      </a: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36924" name="Text Box 6"/>
          <p:cNvSpPr txBox="1">
            <a:spLocks noChangeArrowheads="1"/>
          </p:cNvSpPr>
          <p:nvPr/>
        </p:nvSpPr>
        <p:spPr bwMode="auto">
          <a:xfrm>
            <a:off x="2438400" y="990600"/>
            <a:ext cx="3657600" cy="523875"/>
          </a:xfrm>
          <a:prstGeom prst="rect">
            <a:avLst/>
          </a:prstGeom>
          <a:noFill/>
          <a:ln w="9525">
            <a:noFill/>
            <a:miter lim="800000"/>
            <a:headEnd/>
            <a:tailEnd/>
          </a:ln>
        </p:spPr>
        <p:txBody>
          <a:bodyPr>
            <a:spAutoFit/>
          </a:bodyPr>
          <a:lstStyle/>
          <a:p>
            <a:pPr algn="ctr">
              <a:spcBef>
                <a:spcPct val="50000"/>
              </a:spcBef>
            </a:pPr>
            <a:r>
              <a:rPr lang="en-US" sz="2800" b="1">
                <a:solidFill>
                  <a:srgbClr val="FF0000"/>
                </a:solidFill>
                <a:latin typeface="Times New Roman" pitchFamily="18" charset="0"/>
                <a:cs typeface="Times New Roman" pitchFamily="18" charset="0"/>
              </a:rPr>
              <a:t>PHIẾU BÀI TẬP: </a:t>
            </a:r>
          </a:p>
        </p:txBody>
      </p:sp>
      <p:sp>
        <p:nvSpPr>
          <p:cNvPr id="36925" name="Rectangle 2"/>
          <p:cNvSpPr>
            <a:spLocks noChangeArrowheads="1"/>
          </p:cNvSpPr>
          <p:nvPr/>
        </p:nvSpPr>
        <p:spPr bwMode="auto">
          <a:xfrm>
            <a:off x="0" y="152400"/>
            <a:ext cx="8534400" cy="685800"/>
          </a:xfrm>
          <a:prstGeom prst="rect">
            <a:avLst/>
          </a:prstGeom>
          <a:noFill/>
          <a:ln w="9525">
            <a:noFill/>
            <a:miter lim="800000"/>
            <a:headEnd/>
            <a:tailEnd/>
          </a:ln>
        </p:spPr>
        <p:txBody>
          <a:bodyPr wrap="none" anchor="ctr"/>
          <a:lstStyle/>
          <a:p>
            <a:r>
              <a:rPr lang="en-US" sz="3400" b="1">
                <a:solidFill>
                  <a:srgbClr val="0000FF"/>
                </a:solidFill>
                <a:latin typeface="Times New Roman" pitchFamily="18" charset="0"/>
                <a:cs typeface="Times New Roman" pitchFamily="18" charset="0"/>
              </a:rPr>
              <a:t>Hoạt động 2: Phân loại thân cây theo cách mọc </a:t>
            </a:r>
            <a:endParaRPr lang="vi-VN" altLang="en-US" sz="3400" b="1">
              <a:solidFill>
                <a:srgbClr val="0000FF"/>
              </a:solidFill>
              <a:latin typeface="Times New Roman" pitchFamily="18" charset="0"/>
              <a:cs typeface="Times New Roman" pitchFamily="18" charset="0"/>
            </a:endParaRPr>
          </a:p>
        </p:txBody>
      </p:sp>
      <p:sp>
        <p:nvSpPr>
          <p:cNvPr id="19" name="Rectangle 18"/>
          <p:cNvSpPr/>
          <p:nvPr/>
        </p:nvSpPr>
        <p:spPr>
          <a:xfrm>
            <a:off x="4495800" y="28956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0" name="Rectangle 19"/>
          <p:cNvSpPr/>
          <p:nvPr/>
        </p:nvSpPr>
        <p:spPr>
          <a:xfrm>
            <a:off x="4495800" y="56388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1" name="Rectangle 20"/>
          <p:cNvSpPr/>
          <p:nvPr/>
        </p:nvSpPr>
        <p:spPr>
          <a:xfrm>
            <a:off x="4495800" y="51816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4" name="Rectangle 23"/>
          <p:cNvSpPr/>
          <p:nvPr/>
        </p:nvSpPr>
        <p:spPr>
          <a:xfrm>
            <a:off x="4495800" y="47244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amond(in)">
                                      <p:cBhvr>
                                        <p:cTn id="7" dur="1000"/>
                                        <p:tgtEl>
                                          <p:spTgt spid="1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amond(in)">
                                      <p:cBhvr>
                                        <p:cTn id="10" dur="1000"/>
                                        <p:tgtEl>
                                          <p:spTgt spid="21"/>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diamond(in)">
                                      <p:cBhvr>
                                        <p:cTn id="13" dur="1000"/>
                                        <p:tgtEl>
                                          <p:spTgt spid="20"/>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diamond(in)">
                                      <p:cBhvr>
                                        <p:cTn id="16"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09700" y="1463165"/>
            <a:ext cx="8229600" cy="1096962"/>
          </a:xfrm>
        </p:spPr>
        <p:txBody>
          <a:bodyPr/>
          <a:lstStyle/>
          <a:p>
            <a:r>
              <a:rPr lang="en-US" sz="2800" dirty="0"/>
              <a:t> </a:t>
            </a:r>
            <a:r>
              <a:rPr lang="en-US" sz="2800" b="1" dirty="0">
                <a:solidFill>
                  <a:srgbClr val="FFFF00"/>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Chọn</a:t>
            </a:r>
            <a:r>
              <a:rPr lang="en-US" sz="2800" b="1" dirty="0">
                <a:solidFill>
                  <a:srgbClr val="0000FF"/>
                </a:solidFill>
                <a:latin typeface="Times New Roman" pitchFamily="18" charset="0"/>
                <a:cs typeface="Times New Roman" pitchFamily="18" charset="0"/>
              </a:rPr>
              <a:t> ý </a:t>
            </a:r>
            <a:r>
              <a:rPr lang="en-US" sz="2800" b="1" dirty="0" err="1">
                <a:solidFill>
                  <a:srgbClr val="0000FF"/>
                </a:solidFill>
                <a:latin typeface="Times New Roman" pitchFamily="18" charset="0"/>
                <a:cs typeface="Times New Roman" pitchFamily="18" charset="0"/>
              </a:rPr>
              <a:t>em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đúng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nhất</a:t>
            </a:r>
            <a:r>
              <a:rPr lang="en-US" sz="2800" b="1" dirty="0">
                <a:solidFill>
                  <a:srgbClr val="0000FF"/>
                </a:solidFill>
                <a:latin typeface="Times New Roman" pitchFamily="18" charset="0"/>
                <a:cs typeface="Times New Roman" pitchFamily="18" charset="0"/>
              </a:rPr>
              <a:t>?</a:t>
            </a:r>
            <a:endParaRPr lang="en-US" sz="2800" dirty="0">
              <a:solidFill>
                <a:srgbClr val="0000FF"/>
              </a:solidFill>
            </a:endParaRPr>
          </a:p>
        </p:txBody>
      </p:sp>
      <p:sp>
        <p:nvSpPr>
          <p:cNvPr id="3" name="Content Placeholder 2"/>
          <p:cNvSpPr>
            <a:spLocks noGrp="1"/>
          </p:cNvSpPr>
          <p:nvPr>
            <p:ph idx="4294967295"/>
          </p:nvPr>
        </p:nvSpPr>
        <p:spPr>
          <a:xfrm>
            <a:off x="0" y="2284413"/>
            <a:ext cx="8229600" cy="763587"/>
          </a:xfrm>
        </p:spPr>
        <p:txBody>
          <a:bodyPr/>
          <a:lstStyle/>
          <a:p>
            <a:r>
              <a:rPr lang="en-US" sz="2800" b="1" u="sng">
                <a:solidFill>
                  <a:srgbClr val="000000"/>
                </a:solidFill>
                <a:latin typeface="Times New Roman" pitchFamily="18" charset="0"/>
              </a:rPr>
              <a:t>Câu 1</a:t>
            </a:r>
            <a:r>
              <a:rPr lang="en-US" sz="2800" b="1">
                <a:solidFill>
                  <a:srgbClr val="000000"/>
                </a:solidFill>
                <a:latin typeface="Times New Roman" pitchFamily="18" charset="0"/>
              </a:rPr>
              <a:t>: Các bộ phận thường có của cây là:</a:t>
            </a:r>
          </a:p>
          <a:p>
            <a:endParaRPr lang="en-US" sz="2800" b="1">
              <a:solidFill>
                <a:srgbClr val="000000"/>
              </a:solidFill>
              <a:latin typeface="Times New Roman" pitchFamily="18" charset="0"/>
            </a:endParaRPr>
          </a:p>
        </p:txBody>
      </p:sp>
      <p:sp>
        <p:nvSpPr>
          <p:cNvPr id="5" name="Rectangle 4"/>
          <p:cNvSpPr>
            <a:spLocks noChangeArrowheads="1"/>
          </p:cNvSpPr>
          <p:nvPr/>
        </p:nvSpPr>
        <p:spPr bwMode="auto">
          <a:xfrm>
            <a:off x="2438400" y="3048000"/>
            <a:ext cx="4114800" cy="533400"/>
          </a:xfrm>
          <a:prstGeom prst="rect">
            <a:avLst/>
          </a:prstGeom>
          <a:solidFill>
            <a:srgbClr val="FFFF00"/>
          </a:solidFill>
          <a:ln w="9525" algn="ctr">
            <a:solidFill>
              <a:schemeClr val="tx1"/>
            </a:solidFill>
            <a:round/>
            <a:headEnd/>
            <a:tailEnd/>
          </a:ln>
        </p:spPr>
        <p:txBody>
          <a:bodyPr wrap="none"/>
          <a:lstStyle/>
          <a:p>
            <a:r>
              <a:rPr lang="en-US" sz="2400" b="1">
                <a:solidFill>
                  <a:srgbClr val="000099"/>
                </a:solidFill>
                <a:latin typeface="Times New Roman" pitchFamily="18" charset="0"/>
                <a:cs typeface="Times New Roman" pitchFamily="18" charset="0"/>
              </a:rPr>
              <a:t>A. Rễ, thân, lá.</a:t>
            </a:r>
          </a:p>
        </p:txBody>
      </p:sp>
      <p:sp>
        <p:nvSpPr>
          <p:cNvPr id="6" name="Rectangle 5"/>
          <p:cNvSpPr>
            <a:spLocks noChangeArrowheads="1"/>
          </p:cNvSpPr>
          <p:nvPr/>
        </p:nvSpPr>
        <p:spPr bwMode="auto">
          <a:xfrm>
            <a:off x="2438400" y="3886200"/>
            <a:ext cx="4114800" cy="609600"/>
          </a:xfrm>
          <a:prstGeom prst="rect">
            <a:avLst/>
          </a:prstGeom>
          <a:solidFill>
            <a:srgbClr val="FFFF00"/>
          </a:solidFill>
          <a:ln w="9525" algn="ctr">
            <a:solidFill>
              <a:schemeClr val="tx1"/>
            </a:solidFill>
            <a:round/>
            <a:headEnd/>
            <a:tailEnd/>
          </a:ln>
        </p:spPr>
        <p:txBody>
          <a:bodyPr wrap="none"/>
          <a:lstStyle/>
          <a:p>
            <a:r>
              <a:rPr lang="en-US" sz="2400" b="1">
                <a:solidFill>
                  <a:srgbClr val="000099"/>
                </a:solidFill>
                <a:latin typeface="Times New Roman" pitchFamily="18" charset="0"/>
                <a:cs typeface="Times New Roman" pitchFamily="18" charset="0"/>
              </a:rPr>
              <a:t>B. Rễ, thân, lá, hoa và quả.</a:t>
            </a:r>
          </a:p>
        </p:txBody>
      </p:sp>
      <p:sp>
        <p:nvSpPr>
          <p:cNvPr id="7" name="Rectangle 6"/>
          <p:cNvSpPr>
            <a:spLocks noChangeArrowheads="1"/>
          </p:cNvSpPr>
          <p:nvPr/>
        </p:nvSpPr>
        <p:spPr bwMode="auto">
          <a:xfrm>
            <a:off x="2438400" y="4876800"/>
            <a:ext cx="4191000" cy="457200"/>
          </a:xfrm>
          <a:prstGeom prst="rect">
            <a:avLst/>
          </a:prstGeom>
          <a:solidFill>
            <a:srgbClr val="FFFF00"/>
          </a:solidFill>
          <a:ln w="9525" algn="ctr">
            <a:solidFill>
              <a:schemeClr val="tx1"/>
            </a:solidFill>
            <a:round/>
            <a:headEnd/>
            <a:tailEnd/>
          </a:ln>
        </p:spPr>
        <p:txBody>
          <a:bodyPr wrap="none"/>
          <a:lstStyle/>
          <a:p>
            <a:r>
              <a:rPr lang="en-US" sz="2400" b="1">
                <a:solidFill>
                  <a:srgbClr val="000099"/>
                </a:solidFill>
                <a:latin typeface="Times New Roman" pitchFamily="18" charset="0"/>
                <a:cs typeface="Times New Roman" pitchFamily="18" charset="0"/>
              </a:rPr>
              <a:t>C. Hoa, quả.</a:t>
            </a:r>
          </a:p>
        </p:txBody>
      </p:sp>
      <p:sp>
        <p:nvSpPr>
          <p:cNvPr id="5129" name="Oval 9"/>
          <p:cNvSpPr>
            <a:spLocks noChangeArrowheads="1"/>
          </p:cNvSpPr>
          <p:nvPr/>
        </p:nvSpPr>
        <p:spPr bwMode="auto">
          <a:xfrm>
            <a:off x="2133600" y="3886200"/>
            <a:ext cx="609600" cy="609600"/>
          </a:xfrm>
          <a:prstGeom prst="ellipse">
            <a:avLst/>
          </a:prstGeom>
          <a:solidFill>
            <a:srgbClr val="FF99CC"/>
          </a:solidFill>
          <a:ln w="9525">
            <a:solidFill>
              <a:srgbClr val="FF00FF"/>
            </a:solidFill>
            <a:round/>
            <a:headEnd/>
            <a:tailEnd/>
          </a:ln>
          <a:effectLst>
            <a:outerShdw dist="35921" dir="2700000" algn="ctr" rotWithShape="0">
              <a:schemeClr val="bg2">
                <a:alpha val="50000"/>
              </a:schemeClr>
            </a:outerShdw>
          </a:effectLst>
        </p:spPr>
        <p:txBody>
          <a:bodyPr wrap="none" anchor="ctr"/>
          <a:lstStyle/>
          <a:p>
            <a:pPr algn="ctr">
              <a:defRPr/>
            </a:pPr>
            <a:r>
              <a:rPr lang="en-US" sz="2400" b="1" dirty="0">
                <a:solidFill>
                  <a:srgbClr val="FF0000"/>
                </a:solidFill>
                <a:latin typeface="Times New Roman" pitchFamily="18" charset="0"/>
                <a:cs typeface="+mn-cs"/>
              </a:rPr>
              <a:t>B.</a:t>
            </a:r>
          </a:p>
        </p:txBody>
      </p:sp>
      <p:sp>
        <p:nvSpPr>
          <p:cNvPr id="5130" name="Oval 10"/>
          <p:cNvSpPr>
            <a:spLocks noChangeArrowheads="1"/>
          </p:cNvSpPr>
          <p:nvPr/>
        </p:nvSpPr>
        <p:spPr bwMode="auto">
          <a:xfrm>
            <a:off x="7310438" y="5618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a:defRPr/>
            </a:pPr>
            <a:r>
              <a:rPr lang="en-US" sz="6000">
                <a:latin typeface="Times New Roman" pitchFamily="18" charset="0"/>
                <a:cs typeface="+mn-cs"/>
              </a:rPr>
              <a:t>5</a:t>
            </a:r>
          </a:p>
        </p:txBody>
      </p:sp>
      <p:sp>
        <p:nvSpPr>
          <p:cNvPr id="5131" name="Oval 11"/>
          <p:cNvSpPr>
            <a:spLocks noChangeArrowheads="1"/>
          </p:cNvSpPr>
          <p:nvPr/>
        </p:nvSpPr>
        <p:spPr bwMode="auto">
          <a:xfrm>
            <a:off x="7310438" y="5618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a:defRPr/>
            </a:pPr>
            <a:r>
              <a:rPr lang="en-US" sz="6000">
                <a:latin typeface="Times New Roman" pitchFamily="18" charset="0"/>
                <a:cs typeface="+mn-cs"/>
              </a:rPr>
              <a:t>4</a:t>
            </a:r>
          </a:p>
        </p:txBody>
      </p:sp>
      <p:sp>
        <p:nvSpPr>
          <p:cNvPr id="5133" name="Oval 13"/>
          <p:cNvSpPr>
            <a:spLocks noChangeArrowheads="1"/>
          </p:cNvSpPr>
          <p:nvPr/>
        </p:nvSpPr>
        <p:spPr bwMode="auto">
          <a:xfrm>
            <a:off x="7310438" y="5618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a:defRPr/>
            </a:pPr>
            <a:r>
              <a:rPr lang="en-US" sz="6000">
                <a:latin typeface="Times New Roman" pitchFamily="18" charset="0"/>
                <a:cs typeface="+mn-cs"/>
              </a:rPr>
              <a:t>3</a:t>
            </a:r>
          </a:p>
        </p:txBody>
      </p:sp>
      <p:sp>
        <p:nvSpPr>
          <p:cNvPr id="5134" name="Oval 14"/>
          <p:cNvSpPr>
            <a:spLocks noChangeArrowheads="1"/>
          </p:cNvSpPr>
          <p:nvPr/>
        </p:nvSpPr>
        <p:spPr bwMode="auto">
          <a:xfrm>
            <a:off x="7310438" y="5618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a:defRPr/>
            </a:pPr>
            <a:r>
              <a:rPr lang="en-US" sz="6000">
                <a:latin typeface="Times New Roman" pitchFamily="18" charset="0"/>
                <a:cs typeface="+mn-cs"/>
              </a:rPr>
              <a:t>2</a:t>
            </a:r>
          </a:p>
        </p:txBody>
      </p:sp>
      <p:sp>
        <p:nvSpPr>
          <p:cNvPr id="5135" name="Oval 15"/>
          <p:cNvSpPr>
            <a:spLocks noChangeArrowheads="1"/>
          </p:cNvSpPr>
          <p:nvPr/>
        </p:nvSpPr>
        <p:spPr bwMode="auto">
          <a:xfrm>
            <a:off x="7310438" y="5618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a:defRPr/>
            </a:pPr>
            <a:r>
              <a:rPr lang="en-US" sz="6000">
                <a:latin typeface="Times New Roman" pitchFamily="18" charset="0"/>
                <a:cs typeface="+mn-cs"/>
              </a:rPr>
              <a:t>1</a:t>
            </a:r>
          </a:p>
        </p:txBody>
      </p:sp>
      <p:sp>
        <p:nvSpPr>
          <p:cNvPr id="5136" name="Oval 16"/>
          <p:cNvSpPr>
            <a:spLocks noChangeArrowheads="1"/>
          </p:cNvSpPr>
          <p:nvPr/>
        </p:nvSpPr>
        <p:spPr bwMode="auto">
          <a:xfrm>
            <a:off x="7310438" y="5618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a:defRPr/>
            </a:pPr>
            <a:r>
              <a:rPr lang="en-US" sz="6000">
                <a:latin typeface="Times New Roman" pitchFamily="18" charset="0"/>
                <a:cs typeface="+mn-cs"/>
              </a:rPr>
              <a:t>0</a:t>
            </a:r>
          </a:p>
        </p:txBody>
      </p:sp>
      <p:sp>
        <p:nvSpPr>
          <p:cNvPr id="3086" name="Text Box 17"/>
          <p:cNvSpPr txBox="1">
            <a:spLocks noChangeArrowheads="1"/>
          </p:cNvSpPr>
          <p:nvPr/>
        </p:nvSpPr>
        <p:spPr bwMode="auto">
          <a:xfrm>
            <a:off x="2324100" y="525668"/>
            <a:ext cx="4495800" cy="584200"/>
          </a:xfrm>
          <a:prstGeom prst="rect">
            <a:avLst/>
          </a:prstGeom>
          <a:noFill/>
          <a:ln w="9525">
            <a:noFill/>
            <a:miter lim="800000"/>
            <a:headEnd/>
            <a:tailEnd/>
          </a:ln>
          <a:effectLst>
            <a:prstShdw prst="shdw13" dist="53882" dir="13500000">
              <a:schemeClr val="bg2">
                <a:alpha val="50000"/>
              </a:schemeClr>
            </a:prstShdw>
          </a:effectLst>
        </p:spPr>
        <p:txBody>
          <a:bodyPr>
            <a:spAutoFit/>
          </a:bodyPr>
          <a:lstStyle/>
          <a:p>
            <a:pPr>
              <a:spcBef>
                <a:spcPct val="50000"/>
              </a:spcBef>
            </a:pPr>
            <a:r>
              <a:rPr lang="en-US" sz="3200" b="1" dirty="0" err="1">
                <a:solidFill>
                  <a:srgbClr val="FF0000"/>
                </a:solidFill>
                <a:latin typeface="Times New Roman" pitchFamily="18" charset="0"/>
              </a:rPr>
              <a:t>Hoạt</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động</a:t>
            </a:r>
            <a:r>
              <a:rPr lang="en-US" sz="3200" b="1" dirty="0">
                <a:solidFill>
                  <a:srgbClr val="FF0000"/>
                </a:solidFill>
                <a:latin typeface="Times New Roman" pitchFamily="18" charset="0"/>
              </a:rPr>
              <a:t> 1: </a:t>
            </a:r>
            <a:r>
              <a:rPr lang="en-US" sz="3200" b="1" dirty="0" err="1">
                <a:solidFill>
                  <a:srgbClr val="FF0000"/>
                </a:solidFill>
                <a:latin typeface="Times New Roman" pitchFamily="18" charset="0"/>
              </a:rPr>
              <a:t>Khởi</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động</a:t>
            </a:r>
            <a:endParaRPr lang="en-US" sz="3200" b="1" dirty="0">
              <a:solidFill>
                <a:srgbClr val="FF0000"/>
              </a:solidFill>
              <a:latin typeface="Times New Roman" pitchFamily="18" charset="0"/>
            </a:endParaRPr>
          </a:p>
        </p:txBody>
      </p:sp>
      <p:sp>
        <p:nvSpPr>
          <p:cNvPr id="100414" name="Oval 62"/>
          <p:cNvSpPr>
            <a:spLocks noChangeArrowheads="1"/>
          </p:cNvSpPr>
          <p:nvPr/>
        </p:nvSpPr>
        <p:spPr bwMode="auto">
          <a:xfrm>
            <a:off x="7386638" y="5618163"/>
            <a:ext cx="1223962" cy="935037"/>
          </a:xfrm>
          <a:prstGeom prst="ellipse">
            <a:avLst/>
          </a:prstGeom>
          <a:gradFill rotWithShape="1">
            <a:gsLst>
              <a:gs pos="0">
                <a:srgbClr val="FFFF00"/>
              </a:gs>
              <a:gs pos="100000">
                <a:schemeClr val="bg1"/>
              </a:gs>
            </a:gsLst>
            <a:lin ang="5400000" scaled="1"/>
          </a:gradFill>
          <a:ln w="9525">
            <a:solidFill>
              <a:schemeClr val="tx1"/>
            </a:solidFill>
            <a:round/>
            <a:headEnd/>
            <a:tailEnd/>
          </a:ln>
        </p:spPr>
        <p:txBody>
          <a:bodyPr wrap="none" anchor="ctr"/>
          <a:lstStyle/>
          <a:p>
            <a:pPr algn="ctr"/>
            <a:r>
              <a:rPr lang="en-US" sz="5400">
                <a:solidFill>
                  <a:srgbClr val="FF0000"/>
                </a:solidFill>
                <a:latin typeface=".VnTime" pitchFamily="34" charset="0"/>
              </a:rPr>
              <a:t>0</a:t>
            </a:r>
          </a:p>
        </p:txBody>
      </p:sp>
      <p:pic>
        <p:nvPicPr>
          <p:cNvPr id="18" name="Picture 5" descr="Bellcoll"/>
          <p:cNvPicPr>
            <a:picLocks noChangeAspect="1" noChangeArrowheads="1" noCrop="1"/>
          </p:cNvPicPr>
          <p:nvPr/>
        </p:nvPicPr>
        <p:blipFill>
          <a:blip r:embed="rId5"/>
          <a:srcRect/>
          <a:stretch>
            <a:fillRect/>
          </a:stretch>
        </p:blipFill>
        <p:spPr bwMode="auto">
          <a:xfrm>
            <a:off x="7239000" y="0"/>
            <a:ext cx="1905000" cy="1905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086"/>
                                        </p:tgtEl>
                                        <p:attrNameLst>
                                          <p:attrName>style.visibility</p:attrName>
                                        </p:attrNameLst>
                                      </p:cBhvr>
                                      <p:to>
                                        <p:strVal val="visible"/>
                                      </p:to>
                                    </p:set>
                                    <p:animEffect transition="in" filter="box(in)">
                                      <p:cBhvr>
                                        <p:cTn id="7" dur="500"/>
                                        <p:tgtEl>
                                          <p:spTgt spid="3086"/>
                                        </p:tgtEl>
                                      </p:cBhvr>
                                    </p:animEffect>
                                  </p:childTnLst>
                                </p:cTn>
                              </p:par>
                              <p:par>
                                <p:cTn id="8" presetID="23"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fltVal val="0"/>
                                          </p:val>
                                        </p:tav>
                                        <p:tav tm="100000">
                                          <p:val>
                                            <p:strVal val="#ppt_w"/>
                                          </p:val>
                                        </p:tav>
                                      </p:tavLst>
                                    </p:anim>
                                    <p:anim calcmode="lin" valueType="num">
                                      <p:cBhvr>
                                        <p:cTn id="11"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heckerboard(across)">
                                      <p:cBhvr>
                                        <p:cTn id="16" dur="500"/>
                                        <p:tgtEl>
                                          <p:spTgt spid="2"/>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strips(downLeft)">
                                      <p:cBhvr>
                                        <p:cTn id="19" dur="500"/>
                                        <p:tgtEl>
                                          <p:spTgt spid="3">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6" presetClass="entr" presetSubtype="2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Horizontal)">
                                      <p:cBhvr>
                                        <p:cTn id="24" dur="1000"/>
                                        <p:tgtEl>
                                          <p:spTgt spid="5"/>
                                        </p:tgtEl>
                                      </p:cBhvr>
                                    </p:animEffect>
                                  </p:childTnLst>
                                </p:cTn>
                              </p:par>
                            </p:childTnLst>
                          </p:cTn>
                        </p:par>
                        <p:par>
                          <p:cTn id="25" fill="hold" nodeType="afterGroup">
                            <p:stCondLst>
                              <p:cond delay="1000"/>
                            </p:stCondLst>
                            <p:childTnLst>
                              <p:par>
                                <p:cTn id="26" presetID="14" presetClass="entr" presetSubtype="10" fill="hold" nodeType="afterEffect">
                                  <p:stCondLst>
                                    <p:cond delay="0"/>
                                  </p:stCondLst>
                                  <p:iterate type="lt">
                                    <p:tmPct val="0"/>
                                  </p:iterate>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1000"/>
                                        <p:tgtEl>
                                          <p:spTgt spid="6"/>
                                        </p:tgtEl>
                                      </p:cBhvr>
                                    </p:animEffect>
                                  </p:childTnLst>
                                </p:cTn>
                              </p:par>
                            </p:childTnLst>
                          </p:cTn>
                        </p:par>
                        <p:par>
                          <p:cTn id="29" fill="hold" nodeType="afterGroup">
                            <p:stCondLst>
                              <p:cond delay="2000"/>
                            </p:stCondLst>
                            <p:childTnLst>
                              <p:par>
                                <p:cTn id="30" presetID="14" presetClass="entr" presetSubtype="1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randombar(horizontal)">
                                      <p:cBhvr>
                                        <p:cTn id="32" dur="1000"/>
                                        <p:tgtEl>
                                          <p:spTgt spid="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5130"/>
                                        </p:tgtEl>
                                        <p:attrNameLst>
                                          <p:attrName>style.visibility</p:attrName>
                                        </p:attrNameLst>
                                      </p:cBhvr>
                                      <p:to>
                                        <p:strVal val="visible"/>
                                      </p:to>
                                    </p:set>
                                    <p:animEffect transition="in" filter="diamond(in)">
                                      <p:cBhvr>
                                        <p:cTn id="37" dur="1000"/>
                                        <p:tgtEl>
                                          <p:spTgt spid="5130"/>
                                        </p:tgtEl>
                                      </p:cBhvr>
                                    </p:animEffec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par>
                          <p:cTn id="38" fill="hold" nodeType="afterGroup">
                            <p:stCondLst>
                              <p:cond delay="1000"/>
                            </p:stCondLst>
                            <p:childTnLst>
                              <p:par>
                                <p:cTn id="39" presetID="8" presetClass="entr" presetSubtype="16" fill="hold" grpId="0" nodeType="afterEffect">
                                  <p:stCondLst>
                                    <p:cond delay="0"/>
                                  </p:stCondLst>
                                  <p:childTnLst>
                                    <p:set>
                                      <p:cBhvr>
                                        <p:cTn id="40" dur="1" fill="hold">
                                          <p:stCondLst>
                                            <p:cond delay="0"/>
                                          </p:stCondLst>
                                        </p:cTn>
                                        <p:tgtEl>
                                          <p:spTgt spid="5131"/>
                                        </p:tgtEl>
                                        <p:attrNameLst>
                                          <p:attrName>style.visibility</p:attrName>
                                        </p:attrNameLst>
                                      </p:cBhvr>
                                      <p:to>
                                        <p:strVal val="visible"/>
                                      </p:to>
                                    </p:set>
                                    <p:animEffect transition="in" filter="diamond(in)">
                                      <p:cBhvr>
                                        <p:cTn id="41" dur="1000"/>
                                        <p:tgtEl>
                                          <p:spTgt spid="5131"/>
                                        </p:tgtEl>
                                      </p:cBhvr>
                                    </p:animEffec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par>
                          <p:cTn id="42" fill="hold" nodeType="afterGroup">
                            <p:stCondLst>
                              <p:cond delay="2000"/>
                            </p:stCondLst>
                            <p:childTnLst>
                              <p:par>
                                <p:cTn id="43" presetID="4" presetClass="entr" presetSubtype="16" fill="hold" grpId="0" nodeType="afterEffect">
                                  <p:stCondLst>
                                    <p:cond delay="0"/>
                                  </p:stCondLst>
                                  <p:childTnLst>
                                    <p:set>
                                      <p:cBhvr>
                                        <p:cTn id="44" dur="1" fill="hold">
                                          <p:stCondLst>
                                            <p:cond delay="0"/>
                                          </p:stCondLst>
                                        </p:cTn>
                                        <p:tgtEl>
                                          <p:spTgt spid="5133"/>
                                        </p:tgtEl>
                                        <p:attrNameLst>
                                          <p:attrName>style.visibility</p:attrName>
                                        </p:attrNameLst>
                                      </p:cBhvr>
                                      <p:to>
                                        <p:strVal val="visible"/>
                                      </p:to>
                                    </p:set>
                                    <p:animEffect transition="in" filter="box(in)">
                                      <p:cBhvr>
                                        <p:cTn id="45" dur="1000"/>
                                        <p:tgtEl>
                                          <p:spTgt spid="5133"/>
                                        </p:tgtEl>
                                      </p:cBhvr>
                                    </p:animEffec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par>
                          <p:cTn id="46" fill="hold" nodeType="afterGroup">
                            <p:stCondLst>
                              <p:cond delay="3000"/>
                            </p:stCondLst>
                            <p:childTnLst>
                              <p:par>
                                <p:cTn id="47" presetID="4" presetClass="entr" presetSubtype="16" fill="hold" grpId="0" nodeType="afterEffect">
                                  <p:stCondLst>
                                    <p:cond delay="0"/>
                                  </p:stCondLst>
                                  <p:childTnLst>
                                    <p:set>
                                      <p:cBhvr>
                                        <p:cTn id="48" dur="1" fill="hold">
                                          <p:stCondLst>
                                            <p:cond delay="0"/>
                                          </p:stCondLst>
                                        </p:cTn>
                                        <p:tgtEl>
                                          <p:spTgt spid="5134"/>
                                        </p:tgtEl>
                                        <p:attrNameLst>
                                          <p:attrName>style.visibility</p:attrName>
                                        </p:attrNameLst>
                                      </p:cBhvr>
                                      <p:to>
                                        <p:strVal val="visible"/>
                                      </p:to>
                                    </p:set>
                                    <p:animEffect transition="in" filter="box(in)">
                                      <p:cBhvr>
                                        <p:cTn id="49" dur="1000"/>
                                        <p:tgtEl>
                                          <p:spTgt spid="5134"/>
                                        </p:tgtEl>
                                      </p:cBhvr>
                                    </p:animEffec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0" fill="hold" nodeType="afterGroup">
                            <p:stCondLst>
                              <p:cond delay="4000"/>
                            </p:stCondLst>
                            <p:childTnLst>
                              <p:par>
                                <p:cTn id="51" presetID="8" presetClass="entr" presetSubtype="16" fill="hold" grpId="0" nodeType="afterEffect">
                                  <p:stCondLst>
                                    <p:cond delay="0"/>
                                  </p:stCondLst>
                                  <p:childTnLst>
                                    <p:set>
                                      <p:cBhvr>
                                        <p:cTn id="52" dur="1" fill="hold">
                                          <p:stCondLst>
                                            <p:cond delay="0"/>
                                          </p:stCondLst>
                                        </p:cTn>
                                        <p:tgtEl>
                                          <p:spTgt spid="5135"/>
                                        </p:tgtEl>
                                        <p:attrNameLst>
                                          <p:attrName>style.visibility</p:attrName>
                                        </p:attrNameLst>
                                      </p:cBhvr>
                                      <p:to>
                                        <p:strVal val="visible"/>
                                      </p:to>
                                    </p:set>
                                    <p:animEffect transition="in" filter="diamond(in)">
                                      <p:cBhvr>
                                        <p:cTn id="53" dur="500"/>
                                        <p:tgtEl>
                                          <p:spTgt spid="5135"/>
                                        </p:tgtEl>
                                      </p:cBhvr>
                                    </p:animEffect>
                                  </p:childTnLst>
                                  <p:subTnLst>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childTnLst>
                          </p:cTn>
                        </p:par>
                        <p:par>
                          <p:cTn id="54" fill="hold" nodeType="afterGroup">
                            <p:stCondLst>
                              <p:cond delay="4500"/>
                            </p:stCondLst>
                            <p:childTnLst>
                              <p:par>
                                <p:cTn id="55" presetID="8" presetClass="entr" presetSubtype="16" fill="hold" grpId="0" nodeType="afterEffect">
                                  <p:stCondLst>
                                    <p:cond delay="0"/>
                                  </p:stCondLst>
                                  <p:childTnLst>
                                    <p:set>
                                      <p:cBhvr>
                                        <p:cTn id="56" dur="1" fill="hold">
                                          <p:stCondLst>
                                            <p:cond delay="0"/>
                                          </p:stCondLst>
                                        </p:cTn>
                                        <p:tgtEl>
                                          <p:spTgt spid="5136"/>
                                        </p:tgtEl>
                                        <p:attrNameLst>
                                          <p:attrName>style.visibility</p:attrName>
                                        </p:attrNameLst>
                                      </p:cBhvr>
                                      <p:to>
                                        <p:strVal val="visible"/>
                                      </p:to>
                                    </p:set>
                                    <p:animEffect transition="in" filter="diamond(in)">
                                      <p:cBhvr>
                                        <p:cTn id="57" dur="1000"/>
                                        <p:tgtEl>
                                          <p:spTgt spid="5136"/>
                                        </p:tgtEl>
                                      </p:cBhvr>
                                    </p:animEffect>
                                  </p:childTnLst>
                                  <p:subTnLst>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par>
                                <p:cTn id="58" presetID="5" presetClass="exit" presetSubtype="10" fill="hold" nodeType="withEffect">
                                  <p:stCondLst>
                                    <p:cond delay="0"/>
                                  </p:stCondLst>
                                  <p:childTnLst>
                                    <p:animEffect transition="out" filter="checkerboard(across)">
                                      <p:cBhvr>
                                        <p:cTn id="59" dur="500"/>
                                        <p:tgtEl>
                                          <p:spTgt spid="5130"/>
                                        </p:tgtEl>
                                      </p:cBhvr>
                                    </p:animEffect>
                                    <p:set>
                                      <p:cBhvr>
                                        <p:cTn id="60" dur="1" fill="hold">
                                          <p:stCondLst>
                                            <p:cond delay="499"/>
                                          </p:stCondLst>
                                        </p:cTn>
                                        <p:tgtEl>
                                          <p:spTgt spid="5130"/>
                                        </p:tgtEl>
                                        <p:attrNameLst>
                                          <p:attrName>style.visibility</p:attrName>
                                        </p:attrNameLst>
                                      </p:cBhvr>
                                      <p:to>
                                        <p:strVal val="hidden"/>
                                      </p:to>
                                    </p:set>
                                  </p:childTnLst>
                                </p:cTn>
                              </p:par>
                              <p:par>
                                <p:cTn id="61" presetID="5" presetClass="exit" presetSubtype="10" fill="hold" nodeType="withEffect">
                                  <p:stCondLst>
                                    <p:cond delay="0"/>
                                  </p:stCondLst>
                                  <p:childTnLst>
                                    <p:animEffect transition="out" filter="checkerboard(across)">
                                      <p:cBhvr>
                                        <p:cTn id="62" dur="500"/>
                                        <p:tgtEl>
                                          <p:spTgt spid="5131"/>
                                        </p:tgtEl>
                                      </p:cBhvr>
                                    </p:animEffect>
                                    <p:set>
                                      <p:cBhvr>
                                        <p:cTn id="63" dur="1" fill="hold">
                                          <p:stCondLst>
                                            <p:cond delay="499"/>
                                          </p:stCondLst>
                                        </p:cTn>
                                        <p:tgtEl>
                                          <p:spTgt spid="5131"/>
                                        </p:tgtEl>
                                        <p:attrNameLst>
                                          <p:attrName>style.visibility</p:attrName>
                                        </p:attrNameLst>
                                      </p:cBhvr>
                                      <p:to>
                                        <p:strVal val="hidden"/>
                                      </p:to>
                                    </p:set>
                                  </p:childTnLst>
                                </p:cTn>
                              </p:par>
                              <p:par>
                                <p:cTn id="64" presetID="5" presetClass="exit" presetSubtype="10" fill="hold" nodeType="withEffect">
                                  <p:stCondLst>
                                    <p:cond delay="0"/>
                                  </p:stCondLst>
                                  <p:childTnLst>
                                    <p:animEffect transition="out" filter="checkerboard(across)">
                                      <p:cBhvr>
                                        <p:cTn id="65" dur="500"/>
                                        <p:tgtEl>
                                          <p:spTgt spid="5133"/>
                                        </p:tgtEl>
                                      </p:cBhvr>
                                    </p:animEffect>
                                    <p:set>
                                      <p:cBhvr>
                                        <p:cTn id="66" dur="1" fill="hold">
                                          <p:stCondLst>
                                            <p:cond delay="499"/>
                                          </p:stCondLst>
                                        </p:cTn>
                                        <p:tgtEl>
                                          <p:spTgt spid="5133"/>
                                        </p:tgtEl>
                                        <p:attrNameLst>
                                          <p:attrName>style.visibility</p:attrName>
                                        </p:attrNameLst>
                                      </p:cBhvr>
                                      <p:to>
                                        <p:strVal val="hidden"/>
                                      </p:to>
                                    </p:set>
                                  </p:childTnLst>
                                </p:cTn>
                              </p:par>
                              <p:par>
                                <p:cTn id="67" presetID="5" presetClass="exit" presetSubtype="10" fill="hold" nodeType="withEffect">
                                  <p:stCondLst>
                                    <p:cond delay="0"/>
                                  </p:stCondLst>
                                  <p:childTnLst>
                                    <p:animEffect transition="out" filter="checkerboard(across)">
                                      <p:cBhvr>
                                        <p:cTn id="68" dur="500"/>
                                        <p:tgtEl>
                                          <p:spTgt spid="5134"/>
                                        </p:tgtEl>
                                      </p:cBhvr>
                                    </p:animEffect>
                                    <p:set>
                                      <p:cBhvr>
                                        <p:cTn id="69" dur="1" fill="hold">
                                          <p:stCondLst>
                                            <p:cond delay="499"/>
                                          </p:stCondLst>
                                        </p:cTn>
                                        <p:tgtEl>
                                          <p:spTgt spid="5134"/>
                                        </p:tgtEl>
                                        <p:attrNameLst>
                                          <p:attrName>style.visibility</p:attrName>
                                        </p:attrNameLst>
                                      </p:cBhvr>
                                      <p:to>
                                        <p:strVal val="hidden"/>
                                      </p:to>
                                    </p:set>
                                  </p:childTnLst>
                                </p:cTn>
                              </p:par>
                              <p:par>
                                <p:cTn id="70" presetID="5" presetClass="exit" presetSubtype="10" fill="hold" nodeType="withEffect">
                                  <p:stCondLst>
                                    <p:cond delay="0"/>
                                  </p:stCondLst>
                                  <p:childTnLst>
                                    <p:animEffect transition="out" filter="checkerboard(across)">
                                      <p:cBhvr>
                                        <p:cTn id="71" dur="500"/>
                                        <p:tgtEl>
                                          <p:spTgt spid="5135"/>
                                        </p:tgtEl>
                                      </p:cBhvr>
                                    </p:animEffect>
                                    <p:set>
                                      <p:cBhvr>
                                        <p:cTn id="72" dur="1" fill="hold">
                                          <p:stCondLst>
                                            <p:cond delay="499"/>
                                          </p:stCondLst>
                                        </p:cTn>
                                        <p:tgtEl>
                                          <p:spTgt spid="5135"/>
                                        </p:tgtEl>
                                        <p:attrNameLst>
                                          <p:attrName>style.visibility</p:attrName>
                                        </p:attrNameLst>
                                      </p:cBhvr>
                                      <p:to>
                                        <p:strVal val="hidden"/>
                                      </p:to>
                                    </p:set>
                                  </p:childTnLst>
                                </p:cTn>
                              </p:par>
                              <p:par>
                                <p:cTn id="73" presetID="5" presetClass="exit" presetSubtype="10" fill="hold" nodeType="withEffect">
                                  <p:stCondLst>
                                    <p:cond delay="0"/>
                                  </p:stCondLst>
                                  <p:childTnLst>
                                    <p:animEffect transition="out" filter="checkerboard(across)">
                                      <p:cBhvr>
                                        <p:cTn id="74" dur="500"/>
                                        <p:tgtEl>
                                          <p:spTgt spid="5136"/>
                                        </p:tgtEl>
                                      </p:cBhvr>
                                    </p:animEffect>
                                    <p:set>
                                      <p:cBhvr>
                                        <p:cTn id="75" dur="1" fill="hold">
                                          <p:stCondLst>
                                            <p:cond delay="499"/>
                                          </p:stCondLst>
                                        </p:cTn>
                                        <p:tgtEl>
                                          <p:spTgt spid="5136"/>
                                        </p:tgtEl>
                                        <p:attrNameLst>
                                          <p:attrName>style.visibility</p:attrName>
                                        </p:attrNameLst>
                                      </p:cBhvr>
                                      <p:to>
                                        <p:strVal val="hidden"/>
                                      </p:to>
                                    </p:set>
                                  </p:childTnLst>
                                </p:cTn>
                              </p:par>
                            </p:childTnLst>
                          </p:cTn>
                        </p:par>
                        <p:par>
                          <p:cTn id="76" fill="hold" nodeType="afterGroup">
                            <p:stCondLst>
                              <p:cond delay="5500"/>
                            </p:stCondLst>
                            <p:childTnLst>
                              <p:par>
                                <p:cTn id="77" presetID="53" presetClass="entr" presetSubtype="0" fill="hold" grpId="0" nodeType="afterEffect">
                                  <p:stCondLst>
                                    <p:cond delay="0"/>
                                  </p:stCondLst>
                                  <p:childTnLst>
                                    <p:set>
                                      <p:cBhvr>
                                        <p:cTn id="78" dur="1" fill="hold">
                                          <p:stCondLst>
                                            <p:cond delay="0"/>
                                          </p:stCondLst>
                                        </p:cTn>
                                        <p:tgtEl>
                                          <p:spTgt spid="100414"/>
                                        </p:tgtEl>
                                        <p:attrNameLst>
                                          <p:attrName>style.visibility</p:attrName>
                                        </p:attrNameLst>
                                      </p:cBhvr>
                                      <p:to>
                                        <p:strVal val="visible"/>
                                      </p:to>
                                    </p:set>
                                    <p:anim calcmode="lin" valueType="num">
                                      <p:cBhvr>
                                        <p:cTn id="79" dur="1000" fill="hold"/>
                                        <p:tgtEl>
                                          <p:spTgt spid="100414"/>
                                        </p:tgtEl>
                                        <p:attrNameLst>
                                          <p:attrName>ppt_w</p:attrName>
                                        </p:attrNameLst>
                                      </p:cBhvr>
                                      <p:tavLst>
                                        <p:tav tm="0">
                                          <p:val>
                                            <p:fltVal val="0"/>
                                          </p:val>
                                        </p:tav>
                                        <p:tav tm="100000">
                                          <p:val>
                                            <p:strVal val="#ppt_w"/>
                                          </p:val>
                                        </p:tav>
                                      </p:tavLst>
                                    </p:anim>
                                    <p:anim calcmode="lin" valueType="num">
                                      <p:cBhvr>
                                        <p:cTn id="80" dur="1000" fill="hold"/>
                                        <p:tgtEl>
                                          <p:spTgt spid="100414"/>
                                        </p:tgtEl>
                                        <p:attrNameLst>
                                          <p:attrName>ppt_h</p:attrName>
                                        </p:attrNameLst>
                                      </p:cBhvr>
                                      <p:tavLst>
                                        <p:tav tm="0">
                                          <p:val>
                                            <p:fltVal val="0"/>
                                          </p:val>
                                        </p:tav>
                                        <p:tav tm="100000">
                                          <p:val>
                                            <p:strVal val="#ppt_h"/>
                                          </p:val>
                                        </p:tav>
                                      </p:tavLst>
                                    </p:anim>
                                    <p:animEffect transition="in" filter="fade">
                                      <p:cBhvr>
                                        <p:cTn id="81" dur="1000"/>
                                        <p:tgtEl>
                                          <p:spTgt spid="100414"/>
                                        </p:tgtEl>
                                      </p:cBhvr>
                                    </p:animEffect>
                                  </p:childTnLst>
                                  <p:subTnLst>
                                    <p:audio>
                                      <p:cMediaNode>
                                        <p:cTn display="0" masterRel="sameClick">
                                          <p:stCondLst>
                                            <p:cond evt="begin" delay="0">
                                              <p:tn val="77"/>
                                            </p:cond>
                                          </p:stCondLst>
                                          <p:endCondLst>
                                            <p:cond evt="onStopAudio" delay="0">
                                              <p:tgtEl>
                                                <p:sldTgt/>
                                              </p:tgtEl>
                                            </p:cond>
                                          </p:endCondLst>
                                        </p:cTn>
                                        <p:tgtEl>
                                          <p:sndTgt r:embed="rId4" name="drumroll.wav"/>
                                        </p:tgtEl>
                                      </p:cMediaNode>
                                    </p:audio>
                                  </p:subTnLst>
                                </p:cTn>
                              </p:par>
                            </p:childTnLst>
                          </p:cTn>
                        </p:par>
                      </p:childTnLst>
                    </p:cTn>
                  </p:par>
                  <p:par>
                    <p:cTn id="82" fill="hold" nodeType="clickPar">
                      <p:stCondLst>
                        <p:cond delay="indefinite"/>
                      </p:stCondLst>
                      <p:childTnLst>
                        <p:par>
                          <p:cTn id="83" fill="hold" nodeType="withGroup">
                            <p:stCondLst>
                              <p:cond delay="0"/>
                            </p:stCondLst>
                            <p:childTnLst>
                              <p:par>
                                <p:cTn id="84" presetID="8" presetClass="entr" presetSubtype="16" fill="hold" grpId="0" nodeType="clickEffect">
                                  <p:stCondLst>
                                    <p:cond delay="0"/>
                                  </p:stCondLst>
                                  <p:iterate type="lt">
                                    <p:tmPct val="0"/>
                                  </p:iterate>
                                  <p:childTnLst>
                                    <p:set>
                                      <p:cBhvr>
                                        <p:cTn id="85" dur="1" fill="hold">
                                          <p:stCondLst>
                                            <p:cond delay="0"/>
                                          </p:stCondLst>
                                        </p:cTn>
                                        <p:tgtEl>
                                          <p:spTgt spid="5129"/>
                                        </p:tgtEl>
                                        <p:attrNameLst>
                                          <p:attrName>style.visibility</p:attrName>
                                        </p:attrNameLst>
                                      </p:cBhvr>
                                      <p:to>
                                        <p:strVal val="visible"/>
                                      </p:to>
                                    </p:set>
                                    <p:animEffect transition="in" filter="diamond(in)">
                                      <p:cBhvr>
                                        <p:cTn id="86" dur="2000"/>
                                        <p:tgtEl>
                                          <p:spTgt spid="5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animBg="1"/>
      <p:bldP spid="7" grpId="0" animBg="1"/>
      <p:bldP spid="5129" grpId="0" animBg="1"/>
      <p:bldP spid="5130" grpId="0" animBg="1"/>
      <p:bldP spid="5131" grpId="0" animBg="1"/>
      <p:bldP spid="5133" grpId="0" animBg="1"/>
      <p:bldP spid="5134" grpId="0" animBg="1"/>
      <p:bldP spid="5135" grpId="0" animBg="1"/>
      <p:bldP spid="5136" grpId="0" animBg="1"/>
      <p:bldP spid="3086" grpId="0"/>
      <p:bldP spid="1004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8"/>
          <p:cNvSpPr txBox="1">
            <a:spLocks noChangeArrowheads="1"/>
          </p:cNvSpPr>
          <p:nvPr/>
        </p:nvSpPr>
        <p:spPr bwMode="auto">
          <a:xfrm>
            <a:off x="4953000" y="2895600"/>
            <a:ext cx="184150" cy="366713"/>
          </a:xfrm>
          <a:prstGeom prst="rect">
            <a:avLst/>
          </a:prstGeom>
          <a:noFill/>
          <a:ln w="9525">
            <a:noFill/>
            <a:miter lim="800000"/>
            <a:headEnd/>
            <a:tailEnd/>
          </a:ln>
        </p:spPr>
        <p:txBody>
          <a:bodyPr wrap="none">
            <a:spAutoFit/>
          </a:bodyPr>
          <a:lstStyle/>
          <a:p>
            <a:endParaRPr lang="vi-VN">
              <a:latin typeface="Times New Roman" pitchFamily="18" charset="0"/>
              <a:cs typeface="Times New Roman" pitchFamily="18" charset="0"/>
            </a:endParaRPr>
          </a:p>
        </p:txBody>
      </p:sp>
      <p:pic>
        <p:nvPicPr>
          <p:cNvPr id="37890" name="Picture 10"/>
          <p:cNvPicPr>
            <a:picLocks noChangeAspect="1" noChangeArrowheads="1"/>
          </p:cNvPicPr>
          <p:nvPr/>
        </p:nvPicPr>
        <p:blipFill>
          <a:blip r:embed="rId2"/>
          <a:srcRect/>
          <a:stretch>
            <a:fillRect/>
          </a:stretch>
        </p:blipFill>
        <p:spPr bwMode="auto">
          <a:xfrm>
            <a:off x="0" y="0"/>
            <a:ext cx="4724400" cy="3352800"/>
          </a:xfrm>
          <a:prstGeom prst="rect">
            <a:avLst/>
          </a:prstGeom>
          <a:noFill/>
          <a:ln w="28575">
            <a:solidFill>
              <a:srgbClr val="FF0000"/>
            </a:solidFill>
            <a:miter lim="800000"/>
            <a:headEnd/>
            <a:tailEnd/>
          </a:ln>
        </p:spPr>
      </p:pic>
      <p:pic>
        <p:nvPicPr>
          <p:cNvPr id="37891" name="Picture 14"/>
          <p:cNvPicPr>
            <a:picLocks noChangeAspect="1" noChangeArrowheads="1"/>
          </p:cNvPicPr>
          <p:nvPr/>
        </p:nvPicPr>
        <p:blipFill>
          <a:blip r:embed="rId3"/>
          <a:srcRect/>
          <a:stretch>
            <a:fillRect/>
          </a:stretch>
        </p:blipFill>
        <p:spPr bwMode="auto">
          <a:xfrm>
            <a:off x="0" y="3429000"/>
            <a:ext cx="4648200" cy="3429000"/>
          </a:xfrm>
          <a:prstGeom prst="rect">
            <a:avLst/>
          </a:prstGeom>
          <a:noFill/>
          <a:ln w="38100">
            <a:solidFill>
              <a:srgbClr val="FF0000"/>
            </a:solidFill>
            <a:miter lim="800000"/>
            <a:headEnd/>
            <a:tailEnd/>
          </a:ln>
        </p:spPr>
      </p:pic>
      <p:pic>
        <p:nvPicPr>
          <p:cNvPr id="37892" name="Picture 15"/>
          <p:cNvPicPr>
            <a:picLocks noChangeAspect="1" noChangeArrowheads="1"/>
          </p:cNvPicPr>
          <p:nvPr/>
        </p:nvPicPr>
        <p:blipFill>
          <a:blip r:embed="rId4"/>
          <a:srcRect/>
          <a:stretch>
            <a:fillRect/>
          </a:stretch>
        </p:blipFill>
        <p:spPr bwMode="auto">
          <a:xfrm>
            <a:off x="4800600" y="0"/>
            <a:ext cx="4343400" cy="3352800"/>
          </a:xfrm>
          <a:prstGeom prst="rect">
            <a:avLst/>
          </a:prstGeom>
          <a:noFill/>
          <a:ln w="38100">
            <a:solidFill>
              <a:srgbClr val="FF0000"/>
            </a:solidFill>
            <a:miter lim="800000"/>
            <a:headEnd/>
            <a:tailEnd/>
          </a:ln>
        </p:spPr>
      </p:pic>
      <p:pic>
        <p:nvPicPr>
          <p:cNvPr id="37893" name="Picture 16"/>
          <p:cNvPicPr>
            <a:picLocks noChangeAspect="1" noChangeArrowheads="1"/>
          </p:cNvPicPr>
          <p:nvPr/>
        </p:nvPicPr>
        <p:blipFill>
          <a:blip r:embed="rId5"/>
          <a:srcRect/>
          <a:stretch>
            <a:fillRect/>
          </a:stretch>
        </p:blipFill>
        <p:spPr bwMode="auto">
          <a:xfrm>
            <a:off x="4724400" y="3048000"/>
            <a:ext cx="4419600" cy="3352800"/>
          </a:xfrm>
          <a:prstGeom prst="rect">
            <a:avLst/>
          </a:prstGeom>
          <a:noFill/>
          <a:ln w="38100">
            <a:solidFill>
              <a:srgbClr val="FF0000"/>
            </a:solidFill>
            <a:miter lim="800000"/>
            <a:headEnd/>
            <a:tailEnd/>
          </a:ln>
        </p:spPr>
      </p:pic>
      <p:sp>
        <p:nvSpPr>
          <p:cNvPr id="37894" name="AutoShape 24">
            <a:hlinkClick r:id="rId6" action="ppaction://hlinksldjump"/>
          </p:cNvPr>
          <p:cNvSpPr>
            <a:spLocks noChangeArrowheads="1"/>
          </p:cNvSpPr>
          <p:nvPr/>
        </p:nvSpPr>
        <p:spPr bwMode="auto">
          <a:xfrm>
            <a:off x="838200" y="2514600"/>
            <a:ext cx="1600200" cy="990600"/>
          </a:xfrm>
          <a:prstGeom prst="actionButtonBackPrevious">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37895" name="AutoShape 25">
            <a:hlinkClick r:id="rId7" action="ppaction://hlinksldjump"/>
          </p:cNvPr>
          <p:cNvSpPr>
            <a:spLocks noChangeArrowheads="1"/>
          </p:cNvSpPr>
          <p:nvPr/>
        </p:nvSpPr>
        <p:spPr bwMode="auto">
          <a:xfrm>
            <a:off x="3657600" y="2590800"/>
            <a:ext cx="1752600" cy="1066800"/>
          </a:xfrm>
          <a:prstGeom prst="actionButtonBackPrevious">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37896" name="AutoShape 28">
            <a:hlinkClick r:id="rId8" action="ppaction://hlinksldjump"/>
          </p:cNvPr>
          <p:cNvSpPr>
            <a:spLocks noChangeArrowheads="1"/>
          </p:cNvSpPr>
          <p:nvPr/>
        </p:nvSpPr>
        <p:spPr bwMode="auto">
          <a:xfrm>
            <a:off x="2895600" y="4876800"/>
            <a:ext cx="1371600" cy="1066800"/>
          </a:xfrm>
          <a:prstGeom prst="actionButtonForwardNext">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30" name="Rectangle 29"/>
          <p:cNvSpPr/>
          <p:nvPr/>
        </p:nvSpPr>
        <p:spPr>
          <a:xfrm>
            <a:off x="2895600" y="29718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nhãn</a:t>
            </a:r>
            <a:endParaRPr lang="vi-VN" b="1" dirty="0">
              <a:solidFill>
                <a:srgbClr val="FF0000"/>
              </a:solidFill>
              <a:latin typeface="Times New Roman" pitchFamily="18" charset="0"/>
              <a:cs typeface="Times New Roman" pitchFamily="18" charset="0"/>
            </a:endParaRPr>
          </a:p>
        </p:txBody>
      </p:sp>
      <p:sp>
        <p:nvSpPr>
          <p:cNvPr id="33" name="Rectangle 32"/>
          <p:cNvSpPr/>
          <p:nvPr/>
        </p:nvSpPr>
        <p:spPr>
          <a:xfrm>
            <a:off x="2971800" y="6400800"/>
            <a:ext cx="1600200" cy="3810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lúa</a:t>
            </a:r>
            <a:endParaRPr lang="vi-VN" b="1" dirty="0">
              <a:solidFill>
                <a:srgbClr val="FF0000"/>
              </a:solidFill>
              <a:latin typeface="Times New Roman" pitchFamily="18" charset="0"/>
              <a:cs typeface="Times New Roman" pitchFamily="18" charset="0"/>
            </a:endParaRPr>
          </a:p>
        </p:txBody>
      </p:sp>
      <p:sp>
        <p:nvSpPr>
          <p:cNvPr id="35" name="Rectangle 34"/>
          <p:cNvSpPr/>
          <p:nvPr/>
        </p:nvSpPr>
        <p:spPr>
          <a:xfrm>
            <a:off x="7391400" y="29718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hào</a:t>
            </a:r>
            <a:endParaRPr lang="vi-VN" b="1" dirty="0">
              <a:solidFill>
                <a:srgbClr val="FF0000"/>
              </a:solidFill>
              <a:latin typeface="Times New Roman" pitchFamily="18" charset="0"/>
              <a:cs typeface="Times New Roman" pitchFamily="18" charset="0"/>
            </a:endParaRPr>
          </a:p>
        </p:txBody>
      </p:sp>
      <p:sp>
        <p:nvSpPr>
          <p:cNvPr id="36" name="Rectangle 35"/>
          <p:cNvSpPr/>
          <p:nvPr/>
        </p:nvSpPr>
        <p:spPr>
          <a:xfrm>
            <a:off x="6858000" y="6400800"/>
            <a:ext cx="22860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gỗ</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trong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rừng</a:t>
            </a:r>
            <a:endParaRPr lang="vi-VN" b="1" dirty="0">
              <a:solidFill>
                <a:srgbClr val="FF0000"/>
              </a:solidFill>
              <a:latin typeface="Times New Roman" pitchFamily="18" charset="0"/>
              <a:cs typeface="Times New Roman"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3" name="Group 18"/>
          <p:cNvGrpSpPr>
            <a:grpSpLocks/>
          </p:cNvGrpSpPr>
          <p:nvPr/>
        </p:nvGrpSpPr>
        <p:grpSpPr bwMode="auto">
          <a:xfrm>
            <a:off x="0" y="0"/>
            <a:ext cx="4724400" cy="3429000"/>
            <a:chOff x="1143000" y="2126592"/>
            <a:chExt cx="7010400" cy="4731408"/>
          </a:xfrm>
        </p:grpSpPr>
        <p:pic>
          <p:nvPicPr>
            <p:cNvPr id="38923" name="Picture 2" descr="phuong vi"/>
            <p:cNvPicPr>
              <a:picLocks noChangeAspect="1" noChangeArrowheads="1"/>
            </p:cNvPicPr>
            <p:nvPr/>
          </p:nvPicPr>
          <p:blipFill>
            <a:blip r:embed="rId2"/>
            <a:srcRect/>
            <a:stretch>
              <a:fillRect/>
            </a:stretch>
          </p:blipFill>
          <p:spPr bwMode="auto">
            <a:xfrm>
              <a:off x="1143000" y="2126592"/>
              <a:ext cx="7010400" cy="4725276"/>
            </a:xfrm>
            <a:prstGeom prst="rect">
              <a:avLst/>
            </a:prstGeom>
            <a:noFill/>
            <a:ln w="28575">
              <a:solidFill>
                <a:schemeClr val="tx1"/>
              </a:solidFill>
              <a:miter lim="800000"/>
              <a:headEnd/>
              <a:tailEnd/>
            </a:ln>
          </p:spPr>
        </p:pic>
        <p:sp>
          <p:nvSpPr>
            <p:cNvPr id="38924" name="Rectangle 2"/>
            <p:cNvSpPr>
              <a:spLocks noChangeArrowheads="1"/>
            </p:cNvSpPr>
            <p:nvPr/>
          </p:nvSpPr>
          <p:spPr bwMode="auto">
            <a:xfrm>
              <a:off x="4874342" y="6324600"/>
              <a:ext cx="3195483" cy="533400"/>
            </a:xfrm>
            <a:prstGeom prst="rect">
              <a:avLst/>
            </a:prstGeom>
            <a:solidFill>
              <a:srgbClr val="FFFF00"/>
            </a:solidFill>
            <a:ln w="28575">
              <a:solidFill>
                <a:srgbClr val="FF0000"/>
              </a:solidFill>
              <a:miter lim="800000"/>
              <a:headEnd/>
              <a:tailEnd/>
            </a:ln>
          </p:spPr>
          <p:txBody>
            <a:bodyPr wrap="none" anchor="ctr"/>
            <a:lstStyle/>
            <a:p>
              <a:pPr algn="ctr"/>
              <a:r>
                <a:rPr lang="en-US" sz="2400" b="1">
                  <a:solidFill>
                    <a:srgbClr val="000099"/>
                  </a:solidFill>
                  <a:latin typeface="Times New Roman" pitchFamily="18" charset="0"/>
                  <a:cs typeface="Times New Roman" pitchFamily="18" charset="0"/>
                </a:rPr>
                <a:t> CÂY PHƯỢNG</a:t>
              </a:r>
              <a:endParaRPr lang="vi-VN" altLang="en-US" sz="2400" b="1">
                <a:solidFill>
                  <a:srgbClr val="000099"/>
                </a:solidFill>
                <a:latin typeface="Times New Roman" pitchFamily="18" charset="0"/>
                <a:cs typeface="Times New Roman" pitchFamily="18" charset="0"/>
              </a:endParaRPr>
            </a:p>
          </p:txBody>
        </p:sp>
      </p:grpSp>
      <p:grpSp>
        <p:nvGrpSpPr>
          <p:cNvPr id="38914" name="Group 15"/>
          <p:cNvGrpSpPr>
            <a:grpSpLocks/>
          </p:cNvGrpSpPr>
          <p:nvPr/>
        </p:nvGrpSpPr>
        <p:grpSpPr bwMode="auto">
          <a:xfrm>
            <a:off x="4800600" y="0"/>
            <a:ext cx="4343400" cy="3429000"/>
            <a:chOff x="990600" y="2118559"/>
            <a:chExt cx="7239000" cy="4847156"/>
          </a:xfrm>
        </p:grpSpPr>
        <p:pic>
          <p:nvPicPr>
            <p:cNvPr id="38921" name="Picture 10"/>
            <p:cNvPicPr>
              <a:picLocks noChangeAspect="1" noChangeArrowheads="1"/>
            </p:cNvPicPr>
            <p:nvPr/>
          </p:nvPicPr>
          <p:blipFill>
            <a:blip r:embed="rId3"/>
            <a:srcRect/>
            <a:stretch>
              <a:fillRect/>
            </a:stretch>
          </p:blipFill>
          <p:spPr bwMode="auto">
            <a:xfrm>
              <a:off x="990600" y="2118559"/>
              <a:ext cx="7239000" cy="4847156"/>
            </a:xfrm>
            <a:prstGeom prst="rect">
              <a:avLst/>
            </a:prstGeom>
            <a:noFill/>
            <a:ln w="28575">
              <a:solidFill>
                <a:schemeClr val="tx1"/>
              </a:solidFill>
              <a:miter lim="800000"/>
              <a:headEnd/>
              <a:tailEnd/>
            </a:ln>
          </p:spPr>
        </p:pic>
        <p:sp>
          <p:nvSpPr>
            <p:cNvPr id="38922" name="Rectangle 2"/>
            <p:cNvSpPr>
              <a:spLocks noChangeArrowheads="1"/>
            </p:cNvSpPr>
            <p:nvPr/>
          </p:nvSpPr>
          <p:spPr bwMode="auto">
            <a:xfrm>
              <a:off x="5410200" y="6432314"/>
              <a:ext cx="2743200" cy="533401"/>
            </a:xfrm>
            <a:prstGeom prst="rect">
              <a:avLst/>
            </a:prstGeom>
            <a:solidFill>
              <a:srgbClr val="FFFF00"/>
            </a:solidFill>
            <a:ln w="28575">
              <a:solidFill>
                <a:srgbClr val="FF0000"/>
              </a:solidFill>
              <a:miter lim="800000"/>
              <a:headEnd/>
              <a:tailEnd/>
            </a:ln>
          </p:spPr>
          <p:txBody>
            <a:bodyPr wrap="none" anchor="ctr"/>
            <a:lstStyle/>
            <a:p>
              <a:pPr algn="ctr"/>
              <a:r>
                <a:rPr lang="en-US" sz="2400" b="1">
                  <a:solidFill>
                    <a:srgbClr val="000099"/>
                  </a:solidFill>
                  <a:latin typeface="Times New Roman" pitchFamily="18" charset="0"/>
                  <a:cs typeface="Times New Roman" pitchFamily="18" charset="0"/>
                </a:rPr>
                <a:t> CÂY NGÔ</a:t>
              </a:r>
              <a:endParaRPr lang="vi-VN" altLang="en-US" sz="2400" b="1">
                <a:solidFill>
                  <a:srgbClr val="000099"/>
                </a:solidFill>
                <a:latin typeface="Times New Roman" pitchFamily="18" charset="0"/>
                <a:cs typeface="Times New Roman" pitchFamily="18" charset="0"/>
              </a:endParaRPr>
            </a:p>
          </p:txBody>
        </p:sp>
      </p:grpSp>
      <p:grpSp>
        <p:nvGrpSpPr>
          <p:cNvPr id="38915" name="Group 10"/>
          <p:cNvGrpSpPr>
            <a:grpSpLocks/>
          </p:cNvGrpSpPr>
          <p:nvPr/>
        </p:nvGrpSpPr>
        <p:grpSpPr bwMode="auto">
          <a:xfrm>
            <a:off x="0" y="3505200"/>
            <a:ext cx="4648200" cy="3352800"/>
            <a:chOff x="762000" y="3821824"/>
            <a:chExt cx="7239000" cy="4741130"/>
          </a:xfrm>
        </p:grpSpPr>
        <p:pic>
          <p:nvPicPr>
            <p:cNvPr id="38919" name="Picture 2" descr="483691ab_coconut20tree"/>
            <p:cNvPicPr>
              <a:picLocks noChangeAspect="1" noChangeArrowheads="1"/>
            </p:cNvPicPr>
            <p:nvPr/>
          </p:nvPicPr>
          <p:blipFill>
            <a:blip r:embed="rId4"/>
            <a:srcRect/>
            <a:stretch>
              <a:fillRect/>
            </a:stretch>
          </p:blipFill>
          <p:spPr bwMode="auto">
            <a:xfrm>
              <a:off x="762000" y="3821824"/>
              <a:ext cx="7239000" cy="4741130"/>
            </a:xfrm>
            <a:prstGeom prst="rect">
              <a:avLst/>
            </a:prstGeom>
            <a:noFill/>
            <a:ln w="28575">
              <a:solidFill>
                <a:srgbClr val="000099"/>
              </a:solidFill>
              <a:miter lim="800000"/>
              <a:headEnd/>
              <a:tailEnd/>
            </a:ln>
          </p:spPr>
        </p:pic>
        <p:sp>
          <p:nvSpPr>
            <p:cNvPr id="38920" name="Rectangle 2"/>
            <p:cNvSpPr>
              <a:spLocks noChangeArrowheads="1"/>
            </p:cNvSpPr>
            <p:nvPr/>
          </p:nvSpPr>
          <p:spPr bwMode="auto">
            <a:xfrm>
              <a:off x="5257800" y="8029554"/>
              <a:ext cx="2743200" cy="533400"/>
            </a:xfrm>
            <a:prstGeom prst="rect">
              <a:avLst/>
            </a:prstGeom>
            <a:solidFill>
              <a:srgbClr val="FFFF00"/>
            </a:solidFill>
            <a:ln w="9525">
              <a:solidFill>
                <a:srgbClr val="FF0000"/>
              </a:solidFill>
              <a:miter lim="800000"/>
              <a:headEnd/>
              <a:tailEnd/>
            </a:ln>
          </p:spPr>
          <p:txBody>
            <a:bodyPr wrap="none" anchor="ctr"/>
            <a:lstStyle/>
            <a:p>
              <a:pPr algn="ctr"/>
              <a:r>
                <a:rPr lang="en-US" sz="2400" b="1">
                  <a:solidFill>
                    <a:srgbClr val="000099"/>
                  </a:solidFill>
                  <a:latin typeface="Times New Roman" pitchFamily="18" charset="0"/>
                  <a:cs typeface="Times New Roman" pitchFamily="18" charset="0"/>
                </a:rPr>
                <a:t> CÂY DỪA</a:t>
              </a:r>
              <a:endParaRPr lang="vi-VN" altLang="en-US" sz="2400" b="1">
                <a:solidFill>
                  <a:srgbClr val="000099"/>
                </a:solidFill>
                <a:latin typeface="Times New Roman" pitchFamily="18" charset="0"/>
                <a:cs typeface="Times New Roman" pitchFamily="18" charset="0"/>
              </a:endParaRPr>
            </a:p>
          </p:txBody>
        </p:sp>
      </p:grpSp>
      <p:grpSp>
        <p:nvGrpSpPr>
          <p:cNvPr id="38916" name="Group 9"/>
          <p:cNvGrpSpPr>
            <a:grpSpLocks/>
          </p:cNvGrpSpPr>
          <p:nvPr/>
        </p:nvGrpSpPr>
        <p:grpSpPr bwMode="auto">
          <a:xfrm>
            <a:off x="4724400" y="3505200"/>
            <a:ext cx="4419600" cy="3352800"/>
            <a:chOff x="990600" y="2106800"/>
            <a:chExt cx="7239000" cy="4693080"/>
          </a:xfrm>
        </p:grpSpPr>
        <p:pic>
          <p:nvPicPr>
            <p:cNvPr id="38917" name="Picture 7"/>
            <p:cNvPicPr>
              <a:picLocks noChangeAspect="1" noChangeArrowheads="1"/>
            </p:cNvPicPr>
            <p:nvPr/>
          </p:nvPicPr>
          <p:blipFill>
            <a:blip r:embed="rId5"/>
            <a:srcRect/>
            <a:stretch>
              <a:fillRect/>
            </a:stretch>
          </p:blipFill>
          <p:spPr bwMode="auto">
            <a:xfrm>
              <a:off x="990600" y="2106800"/>
              <a:ext cx="7239000" cy="4693080"/>
            </a:xfrm>
            <a:prstGeom prst="rect">
              <a:avLst/>
            </a:prstGeom>
            <a:noFill/>
            <a:ln w="28575">
              <a:solidFill>
                <a:srgbClr val="000099"/>
              </a:solidFill>
              <a:miter lim="800000"/>
              <a:headEnd/>
              <a:tailEnd/>
            </a:ln>
          </p:spPr>
        </p:pic>
        <p:sp>
          <p:nvSpPr>
            <p:cNvPr id="38918" name="Rectangle 2"/>
            <p:cNvSpPr>
              <a:spLocks noChangeArrowheads="1"/>
            </p:cNvSpPr>
            <p:nvPr/>
          </p:nvSpPr>
          <p:spPr bwMode="auto">
            <a:xfrm>
              <a:off x="5486400" y="6248400"/>
              <a:ext cx="2743200" cy="533400"/>
            </a:xfrm>
            <a:prstGeom prst="rect">
              <a:avLst/>
            </a:prstGeom>
            <a:solidFill>
              <a:srgbClr val="FFFF00"/>
            </a:solidFill>
            <a:ln w="9525">
              <a:solidFill>
                <a:srgbClr val="FF0000"/>
              </a:solidFill>
              <a:miter lim="800000"/>
              <a:headEnd/>
              <a:tailEnd/>
            </a:ln>
          </p:spPr>
          <p:txBody>
            <a:bodyPr wrap="none" anchor="ctr"/>
            <a:lstStyle/>
            <a:p>
              <a:pPr algn="ctr"/>
              <a:r>
                <a:rPr lang="en-US" sz="2400" b="1">
                  <a:solidFill>
                    <a:srgbClr val="000099"/>
                  </a:solidFill>
                  <a:latin typeface="Times New Roman" pitchFamily="18" charset="0"/>
                  <a:cs typeface="Times New Roman" pitchFamily="18" charset="0"/>
                </a:rPr>
                <a:t> CÂY TRE</a:t>
              </a:r>
              <a:endParaRPr lang="vi-VN" altLang="en-US" sz="2400" b="1">
                <a:solidFill>
                  <a:srgbClr val="000099"/>
                </a:solidFill>
                <a:latin typeface="Times New Roman" pitchFamily="18" charset="0"/>
                <a:cs typeface="Times New Roman" pitchFamily="18" charset="0"/>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 Box 7"/>
          <p:cNvSpPr txBox="1">
            <a:spLocks noChangeArrowheads="1"/>
          </p:cNvSpPr>
          <p:nvPr/>
        </p:nvSpPr>
        <p:spPr bwMode="auto">
          <a:xfrm>
            <a:off x="4419600" y="2362200"/>
            <a:ext cx="184150" cy="366713"/>
          </a:xfrm>
          <a:prstGeom prst="rect">
            <a:avLst/>
          </a:prstGeom>
          <a:noFill/>
          <a:ln w="9525">
            <a:noFill/>
            <a:miter lim="800000"/>
            <a:headEnd/>
            <a:tailEnd/>
          </a:ln>
        </p:spPr>
        <p:txBody>
          <a:bodyPr wrap="none">
            <a:spAutoFit/>
          </a:bodyPr>
          <a:lstStyle/>
          <a:p>
            <a:endParaRPr lang="vi-VN">
              <a:latin typeface="Times New Roman" pitchFamily="18" charset="0"/>
              <a:cs typeface="Times New Roman" pitchFamily="18" charset="0"/>
            </a:endParaRPr>
          </a:p>
        </p:txBody>
      </p:sp>
      <p:graphicFrame>
        <p:nvGraphicFramePr>
          <p:cNvPr id="14" name="Group 2"/>
          <p:cNvGraphicFramePr>
            <a:graphicFrameLocks/>
          </p:cNvGraphicFramePr>
          <p:nvPr/>
        </p:nvGraphicFramePr>
        <p:xfrm>
          <a:off x="217488" y="1676400"/>
          <a:ext cx="7935912" cy="4229185"/>
        </p:xfrm>
        <a:graphic>
          <a:graphicData uri="http://schemas.openxmlformats.org/drawingml/2006/table">
            <a:tbl>
              <a:tblPr/>
              <a:tblGrid>
                <a:gridCol w="919554">
                  <a:extLst>
                    <a:ext uri="{9D8B030D-6E8A-4147-A177-3AD203B41FA5}">
                      <a16:colId xmlns:a16="http://schemas.microsoft.com/office/drawing/2014/main" val="20000"/>
                    </a:ext>
                  </a:extLst>
                </a:gridCol>
                <a:gridCol w="2890751">
                  <a:extLst>
                    <a:ext uri="{9D8B030D-6E8A-4147-A177-3AD203B41FA5}">
                      <a16:colId xmlns:a16="http://schemas.microsoft.com/office/drawing/2014/main" val="20001"/>
                    </a:ext>
                  </a:extLst>
                </a:gridCol>
                <a:gridCol w="1371710">
                  <a:extLst>
                    <a:ext uri="{9D8B030D-6E8A-4147-A177-3AD203B41FA5}">
                      <a16:colId xmlns:a16="http://schemas.microsoft.com/office/drawing/2014/main" val="20002"/>
                    </a:ext>
                  </a:extLst>
                </a:gridCol>
                <a:gridCol w="1440929">
                  <a:extLst>
                    <a:ext uri="{9D8B030D-6E8A-4147-A177-3AD203B41FA5}">
                      <a16:colId xmlns:a16="http://schemas.microsoft.com/office/drawing/2014/main" val="20003"/>
                    </a:ext>
                  </a:extLst>
                </a:gridCol>
                <a:gridCol w="1312968">
                  <a:extLst>
                    <a:ext uri="{9D8B030D-6E8A-4147-A177-3AD203B41FA5}">
                      <a16:colId xmlns:a16="http://schemas.microsoft.com/office/drawing/2014/main" val="20004"/>
                    </a:ext>
                  </a:extLst>
                </a:gridCol>
              </a:tblGrid>
              <a:tr h="541275">
                <a:tc rowSpan="2">
                  <a:txBody>
                    <a:bodyPr/>
                    <a:lstStyle/>
                    <a:p>
                      <a:pPr algn="ctr"/>
                      <a:r>
                        <a:rPr lang="en-US" sz="2400" b="1" dirty="0" err="1">
                          <a:solidFill>
                            <a:srgbClr val="FF0000"/>
                          </a:solidFill>
                          <a:latin typeface="Times New Roman" pitchFamily="18" charset="0"/>
                          <a:cs typeface="Times New Roman" pitchFamily="18" charset="0"/>
                        </a:rPr>
                        <a:t>Hình</a:t>
                      </a:r>
                      <a:endParaRPr lang="vi-VN" sz="2400" b="1" dirty="0">
                        <a:solidFill>
                          <a:srgbClr val="FF0000"/>
                        </a:solidFill>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FF0000"/>
                          </a:solidFill>
                          <a:effectLst/>
                          <a:latin typeface="Times New Roman" pitchFamily="18" charset="0"/>
                          <a:cs typeface="Times New Roman" pitchFamily="18" charset="0"/>
                        </a:rPr>
                        <a:t>Tên</a:t>
                      </a:r>
                      <a:r>
                        <a:rPr kumimoji="0" lang="en-US" sz="2400" b="1"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1" i="0" u="none" strike="noStrike" cap="none" normalizeH="0" baseline="0" dirty="0" err="1">
                          <a:ln>
                            <a:noFill/>
                          </a:ln>
                          <a:solidFill>
                            <a:srgbClr val="FF0000"/>
                          </a:solidFill>
                          <a:effectLst/>
                          <a:latin typeface="Times New Roman" pitchFamily="18" charset="0"/>
                          <a:cs typeface="Times New Roman" pitchFamily="18" charset="0"/>
                        </a:rPr>
                        <a:t>cây</a:t>
                      </a:r>
                      <a:endParaRPr kumimoji="0" lang="vi-VN" sz="2400" b="1" i="0" u="none" strike="noStrike" cap="none" normalizeH="0" baseline="0" dirty="0">
                        <a:ln>
                          <a:noFill/>
                        </a:ln>
                        <a:solidFill>
                          <a:srgbClr val="FF0000"/>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FF0000"/>
                          </a:solidFill>
                          <a:effectLst/>
                          <a:latin typeface="Times New Roman" pitchFamily="18" charset="0"/>
                          <a:cs typeface="Times New Roman" pitchFamily="18" charset="0"/>
                        </a:rPr>
                        <a:t>Cách</a:t>
                      </a:r>
                      <a:r>
                        <a:rPr kumimoji="0" lang="en-US" sz="2400" b="1"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1" i="0" u="none" strike="noStrike" cap="none" normalizeH="0" baseline="0" dirty="0" err="1">
                          <a:ln>
                            <a:noFill/>
                          </a:ln>
                          <a:solidFill>
                            <a:srgbClr val="FF0000"/>
                          </a:solidFill>
                          <a:effectLst/>
                          <a:latin typeface="Times New Roman" pitchFamily="18" charset="0"/>
                          <a:cs typeface="Times New Roman" pitchFamily="18" charset="0"/>
                        </a:rPr>
                        <a:t>mọc</a:t>
                      </a:r>
                      <a:endParaRPr kumimoji="0" lang="vi-VN" sz="2400" b="1" i="0" u="none" strike="noStrike" cap="none" normalizeH="0" baseline="0" dirty="0">
                        <a:ln>
                          <a:noFill/>
                        </a:ln>
                        <a:solidFill>
                          <a:srgbClr val="FF0000"/>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10000"/>
                  </a:ext>
                </a:extLst>
              </a:tr>
              <a:tr h="457176">
                <a:tc vMerge="1">
                  <a:txBody>
                    <a:bodyPr/>
                    <a:lstStyle/>
                    <a:p>
                      <a:endParaRPr lang="vi-VN"/>
                    </a:p>
                  </a:txBody>
                  <a:tcPr/>
                </a:tc>
                <a:tc vMerge="1">
                  <a:txBody>
                    <a:bodyPr/>
                    <a:lstStyle/>
                    <a:p>
                      <a:endParaRPr lang="vi-VN"/>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0000FF"/>
                          </a:solidFill>
                          <a:effectLst/>
                          <a:latin typeface="Times New Roman" pitchFamily="18" charset="0"/>
                          <a:cs typeface="Times New Roman" pitchFamily="18" charset="0"/>
                        </a:rPr>
                        <a:t>Đứng</a:t>
                      </a:r>
                      <a:endParaRPr kumimoji="0" lang="vi-VN" sz="2400" b="1" i="0" u="none" strike="noStrike" cap="none" normalizeH="0" baseline="0" dirty="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0000FF"/>
                          </a:solidFill>
                          <a:effectLst/>
                          <a:latin typeface="Times New Roman" pitchFamily="18" charset="0"/>
                          <a:cs typeface="Times New Roman" pitchFamily="18" charset="0"/>
                        </a:rPr>
                        <a:t>Leo</a:t>
                      </a:r>
                      <a:endParaRPr kumimoji="0" lang="vi-VN" sz="2400" b="1" i="0" u="none" strike="noStrike" cap="none" normalizeH="0" baseline="0" dirty="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0000FF"/>
                          </a:solidFill>
                          <a:effectLst/>
                          <a:latin typeface="Times New Roman" pitchFamily="18" charset="0"/>
                          <a:cs typeface="Times New Roman" pitchFamily="18" charset="0"/>
                        </a:rPr>
                        <a:t>Bò</a:t>
                      </a:r>
                      <a:endParaRPr kumimoji="0" lang="vi-VN" sz="2400" b="1" i="0" u="none" strike="noStrike" cap="none" normalizeH="0" baseline="0" dirty="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1</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nhãn</a:t>
                      </a: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2</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bí</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đỏ</a:t>
                      </a: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3</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dưa</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leo</a:t>
                      </a: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4</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rau</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muống</a:t>
                      </a: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5</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lúa</a:t>
                      </a: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6</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su</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hào</a:t>
                      </a: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7</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gỗ</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trong</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rừng</a:t>
                      </a: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41020" name="Text Box 6"/>
          <p:cNvSpPr txBox="1">
            <a:spLocks noChangeArrowheads="1"/>
          </p:cNvSpPr>
          <p:nvPr/>
        </p:nvSpPr>
        <p:spPr bwMode="auto">
          <a:xfrm>
            <a:off x="2362200" y="838200"/>
            <a:ext cx="3657600" cy="523875"/>
          </a:xfrm>
          <a:prstGeom prst="rect">
            <a:avLst/>
          </a:prstGeom>
          <a:noFill/>
          <a:ln w="9525">
            <a:noFill/>
            <a:miter lim="800000"/>
            <a:headEnd/>
            <a:tailEnd/>
          </a:ln>
        </p:spPr>
        <p:txBody>
          <a:bodyPr>
            <a:spAutoFit/>
          </a:bodyPr>
          <a:lstStyle/>
          <a:p>
            <a:pPr algn="ctr">
              <a:spcBef>
                <a:spcPct val="50000"/>
              </a:spcBef>
            </a:pPr>
            <a:r>
              <a:rPr lang="en-US" sz="2800" b="1">
                <a:solidFill>
                  <a:srgbClr val="FF0000"/>
                </a:solidFill>
                <a:latin typeface="Times New Roman" pitchFamily="18" charset="0"/>
                <a:cs typeface="Times New Roman" pitchFamily="18" charset="0"/>
              </a:rPr>
              <a:t>PHIẾU BÀI TẬP: </a:t>
            </a:r>
          </a:p>
        </p:txBody>
      </p:sp>
      <p:sp>
        <p:nvSpPr>
          <p:cNvPr id="41021" name="Rectangle 2"/>
          <p:cNvSpPr>
            <a:spLocks noChangeArrowheads="1"/>
          </p:cNvSpPr>
          <p:nvPr/>
        </p:nvSpPr>
        <p:spPr bwMode="auto">
          <a:xfrm>
            <a:off x="0" y="0"/>
            <a:ext cx="8534400" cy="685800"/>
          </a:xfrm>
          <a:prstGeom prst="rect">
            <a:avLst/>
          </a:prstGeom>
          <a:noFill/>
          <a:ln w="9525">
            <a:noFill/>
            <a:miter lim="800000"/>
            <a:headEnd/>
            <a:tailEnd/>
          </a:ln>
        </p:spPr>
        <p:txBody>
          <a:bodyPr wrap="none" anchor="ctr"/>
          <a:lstStyle/>
          <a:p>
            <a:r>
              <a:rPr lang="en-US" sz="3400" b="1">
                <a:solidFill>
                  <a:srgbClr val="0000FF"/>
                </a:solidFill>
                <a:latin typeface="Times New Roman" pitchFamily="18" charset="0"/>
                <a:cs typeface="Times New Roman" pitchFamily="18" charset="0"/>
              </a:rPr>
              <a:t>Hoạt động 2: Phân loại thân cây theo cách mọc</a:t>
            </a:r>
            <a:endParaRPr lang="vi-VN" altLang="en-US" sz="3400" b="1">
              <a:solidFill>
                <a:srgbClr val="0000FF"/>
              </a:solidFill>
              <a:latin typeface="Times New Roman" pitchFamily="18" charset="0"/>
              <a:cs typeface="Times New Roman" pitchFamily="18" charset="0"/>
            </a:endParaRPr>
          </a:p>
        </p:txBody>
      </p:sp>
      <p:sp>
        <p:nvSpPr>
          <p:cNvPr id="19" name="Rectangle 18"/>
          <p:cNvSpPr/>
          <p:nvPr/>
        </p:nvSpPr>
        <p:spPr>
          <a:xfrm>
            <a:off x="4343400" y="27432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0" name="Rectangle 19"/>
          <p:cNvSpPr/>
          <p:nvPr/>
        </p:nvSpPr>
        <p:spPr>
          <a:xfrm>
            <a:off x="4343400" y="54864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1" name="Rectangle 20"/>
          <p:cNvSpPr/>
          <p:nvPr/>
        </p:nvSpPr>
        <p:spPr>
          <a:xfrm>
            <a:off x="4343400" y="50292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3" name="Rectangle 22"/>
          <p:cNvSpPr/>
          <p:nvPr/>
        </p:nvSpPr>
        <p:spPr>
          <a:xfrm>
            <a:off x="5791200" y="36576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4" name="Rectangle 23"/>
          <p:cNvSpPr/>
          <p:nvPr/>
        </p:nvSpPr>
        <p:spPr>
          <a:xfrm>
            <a:off x="4343400" y="45720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ox(i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7" descr="Untitled-1"/>
          <p:cNvPicPr>
            <a:picLocks noChangeAspect="1" noChangeArrowheads="1"/>
          </p:cNvPicPr>
          <p:nvPr/>
        </p:nvPicPr>
        <p:blipFill>
          <a:blip r:embed="rId2"/>
          <a:srcRect/>
          <a:stretch>
            <a:fillRect/>
          </a:stretch>
        </p:blipFill>
        <p:spPr bwMode="auto">
          <a:xfrm>
            <a:off x="152400" y="84138"/>
            <a:ext cx="8763000" cy="5716587"/>
          </a:xfrm>
          <a:prstGeom prst="rect">
            <a:avLst/>
          </a:prstGeom>
          <a:noFill/>
          <a:ln w="57150">
            <a:solidFill>
              <a:srgbClr val="FF0000"/>
            </a:solidFill>
            <a:miter lim="800000"/>
            <a:headEnd/>
            <a:tailEnd/>
          </a:ln>
        </p:spPr>
      </p:pic>
      <p:sp>
        <p:nvSpPr>
          <p:cNvPr id="41986" name="Text Box 3"/>
          <p:cNvSpPr txBox="1">
            <a:spLocks noChangeArrowheads="1"/>
          </p:cNvSpPr>
          <p:nvPr/>
        </p:nvSpPr>
        <p:spPr bwMode="auto">
          <a:xfrm>
            <a:off x="3048000" y="5946775"/>
            <a:ext cx="2438400" cy="530225"/>
          </a:xfrm>
          <a:prstGeom prst="rect">
            <a:avLst/>
          </a:prstGeom>
          <a:solidFill>
            <a:srgbClr val="FFFF00"/>
          </a:solidFill>
          <a:ln w="28575">
            <a:solidFill>
              <a:schemeClr val="tx1"/>
            </a:solidFill>
            <a:miter lim="800000"/>
            <a:headEnd/>
            <a:tailEnd/>
          </a:ln>
        </p:spPr>
        <p:txBody>
          <a:bodyPr>
            <a:spAutoFit/>
          </a:bodyPr>
          <a:lstStyle/>
          <a:p>
            <a:pPr algn="ctr">
              <a:spcBef>
                <a:spcPct val="50000"/>
              </a:spcBef>
            </a:pPr>
            <a:r>
              <a:rPr lang="en-US" sz="2800" b="1">
                <a:solidFill>
                  <a:srgbClr val="FF0000"/>
                </a:solidFill>
                <a:latin typeface="Times New Roman" pitchFamily="18" charset="0"/>
                <a:cs typeface="Times New Roman" pitchFamily="18" charset="0"/>
              </a:rPr>
              <a:t>Cây dưa leo</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09" name="Group 17"/>
          <p:cNvGrpSpPr>
            <a:grpSpLocks/>
          </p:cNvGrpSpPr>
          <p:nvPr/>
        </p:nvGrpSpPr>
        <p:grpSpPr bwMode="auto">
          <a:xfrm>
            <a:off x="76200" y="76200"/>
            <a:ext cx="4495800" cy="3276600"/>
            <a:chOff x="662819" y="2057400"/>
            <a:chExt cx="8023981" cy="4724400"/>
          </a:xfrm>
        </p:grpSpPr>
        <p:pic>
          <p:nvPicPr>
            <p:cNvPr id="43019" name="Picture 4" descr="http://cphaco.vn/wp-content/uploads/2015/08/bau.jpg"/>
            <p:cNvPicPr>
              <a:picLocks noChangeAspect="1" noChangeArrowheads="1"/>
            </p:cNvPicPr>
            <p:nvPr/>
          </p:nvPicPr>
          <p:blipFill>
            <a:blip r:embed="rId2"/>
            <a:srcRect/>
            <a:stretch>
              <a:fillRect/>
            </a:stretch>
          </p:blipFill>
          <p:spPr bwMode="auto">
            <a:xfrm>
              <a:off x="662819" y="2057400"/>
              <a:ext cx="8023981" cy="4724400"/>
            </a:xfrm>
            <a:prstGeom prst="rect">
              <a:avLst/>
            </a:prstGeom>
            <a:noFill/>
            <a:ln w="38100">
              <a:solidFill>
                <a:srgbClr val="FF0000"/>
              </a:solidFill>
              <a:miter lim="800000"/>
              <a:headEnd/>
              <a:tailEnd/>
            </a:ln>
          </p:spPr>
        </p:pic>
        <p:sp>
          <p:nvSpPr>
            <p:cNvPr id="43020" name="Rectangle 2"/>
            <p:cNvSpPr>
              <a:spLocks noChangeArrowheads="1"/>
            </p:cNvSpPr>
            <p:nvPr/>
          </p:nvSpPr>
          <p:spPr bwMode="auto">
            <a:xfrm>
              <a:off x="4345958" y="6248400"/>
              <a:ext cx="4340842" cy="533400"/>
            </a:xfrm>
            <a:prstGeom prst="rect">
              <a:avLst/>
            </a:prstGeom>
            <a:solidFill>
              <a:srgbClr val="FFFF00"/>
            </a:solidFill>
            <a:ln w="38100">
              <a:solidFill>
                <a:srgbClr val="FF0000"/>
              </a:solidFill>
              <a:miter lim="800000"/>
              <a:headEnd/>
              <a:tailEnd/>
            </a:ln>
          </p:spPr>
          <p:txBody>
            <a:bodyPr wrap="none" anchor="ctr"/>
            <a:lstStyle/>
            <a:p>
              <a:pPr algn="ctr"/>
              <a:r>
                <a:rPr lang="en-US" sz="2400" b="1">
                  <a:solidFill>
                    <a:srgbClr val="000099"/>
                  </a:solidFill>
                  <a:latin typeface="Times New Roman" pitchFamily="18" charset="0"/>
                  <a:cs typeface="Times New Roman" pitchFamily="18" charset="0"/>
                </a:rPr>
                <a:t> CÂY BÍ CHANH</a:t>
              </a:r>
              <a:endParaRPr lang="vi-VN" altLang="en-US" sz="2400" b="1">
                <a:solidFill>
                  <a:srgbClr val="000099"/>
                </a:solidFill>
                <a:latin typeface="Times New Roman" pitchFamily="18" charset="0"/>
                <a:cs typeface="Times New Roman" pitchFamily="18" charset="0"/>
              </a:endParaRPr>
            </a:p>
          </p:txBody>
        </p:sp>
      </p:grpSp>
      <p:grpSp>
        <p:nvGrpSpPr>
          <p:cNvPr id="43010" name="Group 14"/>
          <p:cNvGrpSpPr>
            <a:grpSpLocks/>
          </p:cNvGrpSpPr>
          <p:nvPr/>
        </p:nvGrpSpPr>
        <p:grpSpPr bwMode="auto">
          <a:xfrm>
            <a:off x="4648200" y="76200"/>
            <a:ext cx="4495800" cy="3284538"/>
            <a:chOff x="762000" y="2057400"/>
            <a:chExt cx="7696202" cy="4655949"/>
          </a:xfrm>
        </p:grpSpPr>
        <p:pic>
          <p:nvPicPr>
            <p:cNvPr id="43017" name="Picture 2" descr="http://cayhoacanh.com/wp-content/uploads/2014/04/cay-kho-qua-1.jpg"/>
            <p:cNvPicPr>
              <a:picLocks noChangeAspect="1" noChangeArrowheads="1"/>
            </p:cNvPicPr>
            <p:nvPr/>
          </p:nvPicPr>
          <p:blipFill>
            <a:blip r:embed="rId3"/>
            <a:srcRect/>
            <a:stretch>
              <a:fillRect/>
            </a:stretch>
          </p:blipFill>
          <p:spPr bwMode="auto">
            <a:xfrm>
              <a:off x="762000" y="2057400"/>
              <a:ext cx="7696200" cy="4655949"/>
            </a:xfrm>
            <a:prstGeom prst="rect">
              <a:avLst/>
            </a:prstGeom>
            <a:noFill/>
            <a:ln w="38100">
              <a:solidFill>
                <a:srgbClr val="FF0000"/>
              </a:solidFill>
              <a:miter lim="800000"/>
              <a:headEnd/>
              <a:tailEnd/>
            </a:ln>
          </p:spPr>
        </p:pic>
        <p:sp>
          <p:nvSpPr>
            <p:cNvPr id="43018" name="Rectangle 2"/>
            <p:cNvSpPr>
              <a:spLocks noChangeArrowheads="1"/>
            </p:cNvSpPr>
            <p:nvPr/>
          </p:nvSpPr>
          <p:spPr bwMode="auto">
            <a:xfrm>
              <a:off x="4414434" y="6172201"/>
              <a:ext cx="4043768" cy="533400"/>
            </a:xfrm>
            <a:prstGeom prst="rect">
              <a:avLst/>
            </a:prstGeom>
            <a:solidFill>
              <a:srgbClr val="FFFF00"/>
            </a:solidFill>
            <a:ln w="38100">
              <a:solidFill>
                <a:srgbClr val="FF0000"/>
              </a:solidFill>
              <a:miter lim="800000"/>
              <a:headEnd/>
              <a:tailEnd/>
            </a:ln>
          </p:spPr>
          <p:txBody>
            <a:bodyPr wrap="none" anchor="ctr"/>
            <a:lstStyle/>
            <a:p>
              <a:pPr algn="ctr"/>
              <a:r>
                <a:rPr lang="en-US" sz="2400" b="1">
                  <a:solidFill>
                    <a:srgbClr val="000099"/>
                  </a:solidFill>
                  <a:latin typeface="Times New Roman" pitchFamily="18" charset="0"/>
                  <a:cs typeface="Times New Roman" pitchFamily="18" charset="0"/>
                </a:rPr>
                <a:t> CÂY KHỔ QUA</a:t>
              </a:r>
              <a:endParaRPr lang="vi-VN" altLang="en-US" sz="2400" b="1">
                <a:solidFill>
                  <a:srgbClr val="000099"/>
                </a:solidFill>
                <a:latin typeface="Times New Roman" pitchFamily="18" charset="0"/>
                <a:cs typeface="Times New Roman" pitchFamily="18" charset="0"/>
              </a:endParaRPr>
            </a:p>
          </p:txBody>
        </p:sp>
      </p:grpSp>
      <p:grpSp>
        <p:nvGrpSpPr>
          <p:cNvPr id="43011" name="Group 11"/>
          <p:cNvGrpSpPr>
            <a:grpSpLocks/>
          </p:cNvGrpSpPr>
          <p:nvPr/>
        </p:nvGrpSpPr>
        <p:grpSpPr bwMode="auto">
          <a:xfrm>
            <a:off x="76200" y="3429000"/>
            <a:ext cx="4572000" cy="3352800"/>
            <a:chOff x="685800" y="2057400"/>
            <a:chExt cx="8001002" cy="4669221"/>
          </a:xfrm>
        </p:grpSpPr>
        <p:pic>
          <p:nvPicPr>
            <p:cNvPr id="43015" name="Picture 4" descr="http://ahtc.com.vn/wp-content/uploads/2015/10/chanh-day-da-lat.jpg"/>
            <p:cNvPicPr>
              <a:picLocks noChangeAspect="1" noChangeArrowheads="1"/>
            </p:cNvPicPr>
            <p:nvPr/>
          </p:nvPicPr>
          <p:blipFill>
            <a:blip r:embed="rId4"/>
            <a:srcRect/>
            <a:stretch>
              <a:fillRect/>
            </a:stretch>
          </p:blipFill>
          <p:spPr bwMode="auto">
            <a:xfrm>
              <a:off x="685800" y="2057400"/>
              <a:ext cx="8001000" cy="4669221"/>
            </a:xfrm>
            <a:prstGeom prst="rect">
              <a:avLst/>
            </a:prstGeom>
            <a:noFill/>
            <a:ln w="57150">
              <a:solidFill>
                <a:srgbClr val="FF0000"/>
              </a:solidFill>
              <a:miter lim="800000"/>
              <a:headEnd/>
              <a:tailEnd/>
            </a:ln>
          </p:spPr>
        </p:pic>
        <p:sp>
          <p:nvSpPr>
            <p:cNvPr id="43016" name="Rectangle 2"/>
            <p:cNvSpPr>
              <a:spLocks noChangeArrowheads="1"/>
            </p:cNvSpPr>
            <p:nvPr/>
          </p:nvSpPr>
          <p:spPr bwMode="auto">
            <a:xfrm>
              <a:off x="3702571" y="6172200"/>
              <a:ext cx="4984231" cy="533399"/>
            </a:xfrm>
            <a:prstGeom prst="rect">
              <a:avLst/>
            </a:prstGeom>
            <a:solidFill>
              <a:srgbClr val="FFFF00"/>
            </a:solidFill>
            <a:ln w="57150">
              <a:solidFill>
                <a:srgbClr val="FF0000"/>
              </a:solidFill>
              <a:miter lim="800000"/>
              <a:headEnd/>
              <a:tailEnd/>
            </a:ln>
          </p:spPr>
          <p:txBody>
            <a:bodyPr wrap="none" anchor="ctr"/>
            <a:lstStyle/>
            <a:p>
              <a:pPr algn="ctr"/>
              <a:r>
                <a:rPr lang="en-US" sz="2400" b="1">
                  <a:solidFill>
                    <a:srgbClr val="000099"/>
                  </a:solidFill>
                  <a:latin typeface="Times New Roman" pitchFamily="18" charset="0"/>
                  <a:cs typeface="Times New Roman" pitchFamily="18" charset="0"/>
                </a:rPr>
                <a:t> CÂY CHANH DÂY</a:t>
              </a:r>
              <a:endParaRPr lang="vi-VN" altLang="en-US" sz="2400" b="1">
                <a:solidFill>
                  <a:srgbClr val="000099"/>
                </a:solidFill>
                <a:latin typeface="Times New Roman" pitchFamily="18" charset="0"/>
                <a:cs typeface="Times New Roman" pitchFamily="18" charset="0"/>
              </a:endParaRPr>
            </a:p>
          </p:txBody>
        </p:sp>
      </p:grpSp>
      <p:grpSp>
        <p:nvGrpSpPr>
          <p:cNvPr id="43012" name="Group 8"/>
          <p:cNvGrpSpPr>
            <a:grpSpLocks/>
          </p:cNvGrpSpPr>
          <p:nvPr/>
        </p:nvGrpSpPr>
        <p:grpSpPr bwMode="auto">
          <a:xfrm>
            <a:off x="4724400" y="3429000"/>
            <a:ext cx="4419600" cy="3429000"/>
            <a:chOff x="533400" y="2133600"/>
            <a:chExt cx="8229600" cy="4684986"/>
          </a:xfrm>
        </p:grpSpPr>
        <p:pic>
          <p:nvPicPr>
            <p:cNvPr id="43013" name="Picture 2" descr="http://kcmdanang.org.vn/images/sanpham/763804_31125_cay-gac.jpg"/>
            <p:cNvPicPr>
              <a:picLocks noChangeAspect="1" noChangeArrowheads="1"/>
            </p:cNvPicPr>
            <p:nvPr/>
          </p:nvPicPr>
          <p:blipFill>
            <a:blip r:embed="rId5"/>
            <a:srcRect/>
            <a:stretch>
              <a:fillRect/>
            </a:stretch>
          </p:blipFill>
          <p:spPr bwMode="auto">
            <a:xfrm>
              <a:off x="533400" y="2133600"/>
              <a:ext cx="8229600" cy="4684986"/>
            </a:xfrm>
            <a:prstGeom prst="rect">
              <a:avLst/>
            </a:prstGeom>
            <a:noFill/>
            <a:ln w="38100">
              <a:solidFill>
                <a:srgbClr val="FF0000"/>
              </a:solidFill>
              <a:miter lim="800000"/>
              <a:headEnd/>
              <a:tailEnd/>
            </a:ln>
          </p:spPr>
        </p:pic>
        <p:sp>
          <p:nvSpPr>
            <p:cNvPr id="43014" name="Rectangle 2"/>
            <p:cNvSpPr>
              <a:spLocks noChangeArrowheads="1"/>
            </p:cNvSpPr>
            <p:nvPr/>
          </p:nvSpPr>
          <p:spPr bwMode="auto">
            <a:xfrm>
              <a:off x="6019800" y="6248400"/>
              <a:ext cx="2743200" cy="533400"/>
            </a:xfrm>
            <a:prstGeom prst="rect">
              <a:avLst/>
            </a:prstGeom>
            <a:solidFill>
              <a:srgbClr val="FFFF00"/>
            </a:solidFill>
            <a:ln w="38100">
              <a:solidFill>
                <a:srgbClr val="FF0000"/>
              </a:solidFill>
              <a:miter lim="800000"/>
              <a:headEnd/>
              <a:tailEnd/>
            </a:ln>
          </p:spPr>
          <p:txBody>
            <a:bodyPr wrap="none" anchor="ctr"/>
            <a:lstStyle/>
            <a:p>
              <a:pPr algn="ctr"/>
              <a:r>
                <a:rPr lang="en-US" sz="2400" b="1">
                  <a:solidFill>
                    <a:srgbClr val="000099"/>
                  </a:solidFill>
                  <a:latin typeface="Times New Roman" pitchFamily="18" charset="0"/>
                  <a:cs typeface="Times New Roman" pitchFamily="18" charset="0"/>
                </a:rPr>
                <a:t> CÂY GẤC</a:t>
              </a:r>
              <a:endParaRPr lang="vi-VN" altLang="en-US" sz="2400" b="1">
                <a:solidFill>
                  <a:srgbClr val="000099"/>
                </a:solidFill>
                <a:latin typeface="Times New Roman" pitchFamily="18" charset="0"/>
                <a:cs typeface="Times New Roman" pitchFamily="18" charset="0"/>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 Box 7"/>
          <p:cNvSpPr txBox="1">
            <a:spLocks noChangeArrowheads="1"/>
          </p:cNvSpPr>
          <p:nvPr/>
        </p:nvSpPr>
        <p:spPr bwMode="auto">
          <a:xfrm>
            <a:off x="4419600" y="2362200"/>
            <a:ext cx="184150" cy="366713"/>
          </a:xfrm>
          <a:prstGeom prst="rect">
            <a:avLst/>
          </a:prstGeom>
          <a:noFill/>
          <a:ln w="9525">
            <a:noFill/>
            <a:miter lim="800000"/>
            <a:headEnd/>
            <a:tailEnd/>
          </a:ln>
        </p:spPr>
        <p:txBody>
          <a:bodyPr wrap="none">
            <a:spAutoFit/>
          </a:bodyPr>
          <a:lstStyle/>
          <a:p>
            <a:endParaRPr lang="vi-VN">
              <a:latin typeface="Times New Roman" pitchFamily="18" charset="0"/>
              <a:cs typeface="Times New Roman" pitchFamily="18" charset="0"/>
            </a:endParaRPr>
          </a:p>
        </p:txBody>
      </p:sp>
      <p:graphicFrame>
        <p:nvGraphicFramePr>
          <p:cNvPr id="14" name="Group 2"/>
          <p:cNvGraphicFramePr>
            <a:graphicFrameLocks/>
          </p:cNvGraphicFramePr>
          <p:nvPr/>
        </p:nvGraphicFramePr>
        <p:xfrm>
          <a:off x="217488" y="1676400"/>
          <a:ext cx="7935912" cy="4229185"/>
        </p:xfrm>
        <a:graphic>
          <a:graphicData uri="http://schemas.openxmlformats.org/drawingml/2006/table">
            <a:tbl>
              <a:tblPr/>
              <a:tblGrid>
                <a:gridCol w="919554">
                  <a:extLst>
                    <a:ext uri="{9D8B030D-6E8A-4147-A177-3AD203B41FA5}">
                      <a16:colId xmlns:a16="http://schemas.microsoft.com/office/drawing/2014/main" val="20000"/>
                    </a:ext>
                  </a:extLst>
                </a:gridCol>
                <a:gridCol w="2890751">
                  <a:extLst>
                    <a:ext uri="{9D8B030D-6E8A-4147-A177-3AD203B41FA5}">
                      <a16:colId xmlns:a16="http://schemas.microsoft.com/office/drawing/2014/main" val="20001"/>
                    </a:ext>
                  </a:extLst>
                </a:gridCol>
                <a:gridCol w="1371710">
                  <a:extLst>
                    <a:ext uri="{9D8B030D-6E8A-4147-A177-3AD203B41FA5}">
                      <a16:colId xmlns:a16="http://schemas.microsoft.com/office/drawing/2014/main" val="20002"/>
                    </a:ext>
                  </a:extLst>
                </a:gridCol>
                <a:gridCol w="1440929">
                  <a:extLst>
                    <a:ext uri="{9D8B030D-6E8A-4147-A177-3AD203B41FA5}">
                      <a16:colId xmlns:a16="http://schemas.microsoft.com/office/drawing/2014/main" val="20003"/>
                    </a:ext>
                  </a:extLst>
                </a:gridCol>
                <a:gridCol w="1312968">
                  <a:extLst>
                    <a:ext uri="{9D8B030D-6E8A-4147-A177-3AD203B41FA5}">
                      <a16:colId xmlns:a16="http://schemas.microsoft.com/office/drawing/2014/main" val="20004"/>
                    </a:ext>
                  </a:extLst>
                </a:gridCol>
              </a:tblGrid>
              <a:tr h="541275">
                <a:tc rowSpan="2">
                  <a:txBody>
                    <a:bodyPr/>
                    <a:lstStyle/>
                    <a:p>
                      <a:pPr algn="ctr"/>
                      <a:r>
                        <a:rPr lang="en-US" sz="2400" b="1" dirty="0" err="1">
                          <a:solidFill>
                            <a:srgbClr val="FF0000"/>
                          </a:solidFill>
                          <a:latin typeface="Times New Roman" pitchFamily="18" charset="0"/>
                          <a:cs typeface="Times New Roman" pitchFamily="18" charset="0"/>
                        </a:rPr>
                        <a:t>Hình</a:t>
                      </a:r>
                      <a:endParaRPr lang="vi-VN" sz="2400" b="1" dirty="0">
                        <a:solidFill>
                          <a:srgbClr val="FF0000"/>
                        </a:solidFill>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FF0000"/>
                          </a:solidFill>
                          <a:effectLst/>
                          <a:latin typeface="Times New Roman" pitchFamily="18" charset="0"/>
                          <a:cs typeface="Times New Roman" pitchFamily="18" charset="0"/>
                        </a:rPr>
                        <a:t>Tên</a:t>
                      </a:r>
                      <a:r>
                        <a:rPr kumimoji="0" lang="en-US" sz="2400" b="1"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1" i="0" u="none" strike="noStrike" cap="none" normalizeH="0" baseline="0" dirty="0" err="1">
                          <a:ln>
                            <a:noFill/>
                          </a:ln>
                          <a:solidFill>
                            <a:srgbClr val="FF0000"/>
                          </a:solidFill>
                          <a:effectLst/>
                          <a:latin typeface="Times New Roman" pitchFamily="18" charset="0"/>
                          <a:cs typeface="Times New Roman" pitchFamily="18" charset="0"/>
                        </a:rPr>
                        <a:t>cây</a:t>
                      </a:r>
                      <a:endParaRPr kumimoji="0" lang="vi-VN" sz="2400" b="1" i="0" u="none" strike="noStrike" cap="none" normalizeH="0" baseline="0" dirty="0">
                        <a:ln>
                          <a:noFill/>
                        </a:ln>
                        <a:solidFill>
                          <a:srgbClr val="FF0000"/>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FF0000"/>
                          </a:solidFill>
                          <a:effectLst/>
                          <a:latin typeface="Times New Roman" pitchFamily="18" charset="0"/>
                          <a:cs typeface="Times New Roman" pitchFamily="18" charset="0"/>
                        </a:rPr>
                        <a:t>Cách</a:t>
                      </a:r>
                      <a:r>
                        <a:rPr kumimoji="0" lang="en-US" sz="2400" b="1"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1" i="0" u="none" strike="noStrike" cap="none" normalizeH="0" baseline="0" dirty="0" err="1">
                          <a:ln>
                            <a:noFill/>
                          </a:ln>
                          <a:solidFill>
                            <a:srgbClr val="FF0000"/>
                          </a:solidFill>
                          <a:effectLst/>
                          <a:latin typeface="Times New Roman" pitchFamily="18" charset="0"/>
                          <a:cs typeface="Times New Roman" pitchFamily="18" charset="0"/>
                        </a:rPr>
                        <a:t>mọc</a:t>
                      </a:r>
                      <a:endParaRPr kumimoji="0" lang="vi-VN" sz="2400" b="1" i="0" u="none" strike="noStrike" cap="none" normalizeH="0" baseline="0" dirty="0">
                        <a:ln>
                          <a:noFill/>
                        </a:ln>
                        <a:solidFill>
                          <a:srgbClr val="FF0000"/>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10000"/>
                  </a:ext>
                </a:extLst>
              </a:tr>
              <a:tr h="457176">
                <a:tc vMerge="1">
                  <a:txBody>
                    <a:bodyPr/>
                    <a:lstStyle/>
                    <a:p>
                      <a:endParaRPr lang="vi-VN"/>
                    </a:p>
                  </a:txBody>
                  <a:tcPr/>
                </a:tc>
                <a:tc vMerge="1">
                  <a:txBody>
                    <a:bodyPr/>
                    <a:lstStyle/>
                    <a:p>
                      <a:endParaRPr lang="vi-VN"/>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0000FF"/>
                          </a:solidFill>
                          <a:effectLst/>
                          <a:latin typeface="Times New Roman" pitchFamily="18" charset="0"/>
                          <a:cs typeface="Times New Roman" pitchFamily="18" charset="0"/>
                        </a:rPr>
                        <a:t>Đứng</a:t>
                      </a:r>
                      <a:endParaRPr kumimoji="0" lang="vi-VN" sz="2400" b="1" i="0" u="none" strike="noStrike" cap="none" normalizeH="0" baseline="0" dirty="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0000FF"/>
                          </a:solidFill>
                          <a:effectLst/>
                          <a:latin typeface="Times New Roman" pitchFamily="18" charset="0"/>
                          <a:cs typeface="Times New Roman" pitchFamily="18" charset="0"/>
                        </a:rPr>
                        <a:t>Leo</a:t>
                      </a:r>
                      <a:endParaRPr kumimoji="0" lang="vi-VN" sz="2400" b="1" i="0" u="none" strike="noStrike" cap="none" normalizeH="0" baseline="0" dirty="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0000FF"/>
                          </a:solidFill>
                          <a:effectLst/>
                          <a:latin typeface="Times New Roman" pitchFamily="18" charset="0"/>
                          <a:cs typeface="Times New Roman" pitchFamily="18" charset="0"/>
                        </a:rPr>
                        <a:t>Bò</a:t>
                      </a:r>
                      <a:endParaRPr kumimoji="0" lang="vi-VN" sz="2400" b="1" i="0" u="none" strike="noStrike" cap="none" normalizeH="0" baseline="0" dirty="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1</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nhãn</a:t>
                      </a: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2</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bí</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đỏ</a:t>
                      </a: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3</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dưa</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leo</a:t>
                      </a: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4</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rau</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muống</a:t>
                      </a: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5</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lúa</a:t>
                      </a: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6</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su</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hào</a:t>
                      </a: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7</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gỗ</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trong</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rừng</a:t>
                      </a: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44092" name="Text Box 6"/>
          <p:cNvSpPr txBox="1">
            <a:spLocks noChangeArrowheads="1"/>
          </p:cNvSpPr>
          <p:nvPr/>
        </p:nvSpPr>
        <p:spPr bwMode="auto">
          <a:xfrm>
            <a:off x="2362200" y="838200"/>
            <a:ext cx="3657600" cy="523875"/>
          </a:xfrm>
          <a:prstGeom prst="rect">
            <a:avLst/>
          </a:prstGeom>
          <a:noFill/>
          <a:ln w="9525">
            <a:noFill/>
            <a:miter lim="800000"/>
            <a:headEnd/>
            <a:tailEnd/>
          </a:ln>
        </p:spPr>
        <p:txBody>
          <a:bodyPr>
            <a:spAutoFit/>
          </a:bodyPr>
          <a:lstStyle/>
          <a:p>
            <a:pPr algn="ctr">
              <a:spcBef>
                <a:spcPct val="50000"/>
              </a:spcBef>
            </a:pPr>
            <a:r>
              <a:rPr lang="en-US" sz="2800" b="1">
                <a:solidFill>
                  <a:srgbClr val="FF0000"/>
                </a:solidFill>
                <a:latin typeface="Times New Roman" pitchFamily="18" charset="0"/>
                <a:cs typeface="Times New Roman" pitchFamily="18" charset="0"/>
              </a:rPr>
              <a:t>PHIẾU BÀI TẬP: </a:t>
            </a:r>
          </a:p>
        </p:txBody>
      </p:sp>
      <p:sp>
        <p:nvSpPr>
          <p:cNvPr id="44093" name="Rectangle 2"/>
          <p:cNvSpPr>
            <a:spLocks noChangeArrowheads="1"/>
          </p:cNvSpPr>
          <p:nvPr/>
        </p:nvSpPr>
        <p:spPr bwMode="auto">
          <a:xfrm>
            <a:off x="0" y="0"/>
            <a:ext cx="8534400" cy="685800"/>
          </a:xfrm>
          <a:prstGeom prst="rect">
            <a:avLst/>
          </a:prstGeom>
          <a:noFill/>
          <a:ln w="9525">
            <a:noFill/>
            <a:miter lim="800000"/>
            <a:headEnd/>
            <a:tailEnd/>
          </a:ln>
        </p:spPr>
        <p:txBody>
          <a:bodyPr wrap="none" anchor="ctr"/>
          <a:lstStyle/>
          <a:p>
            <a:r>
              <a:rPr lang="en-US" sz="3400" b="1">
                <a:solidFill>
                  <a:srgbClr val="0000FF"/>
                </a:solidFill>
                <a:latin typeface="Times New Roman" pitchFamily="18" charset="0"/>
                <a:cs typeface="Times New Roman" pitchFamily="18" charset="0"/>
              </a:rPr>
              <a:t>Hoạt động 2: Phân loại thân cây theo cách mọc</a:t>
            </a:r>
            <a:endParaRPr lang="vi-VN" altLang="en-US" sz="3400" b="1">
              <a:solidFill>
                <a:srgbClr val="0000FF"/>
              </a:solidFill>
              <a:latin typeface="Times New Roman" pitchFamily="18" charset="0"/>
              <a:cs typeface="Times New Roman" pitchFamily="18" charset="0"/>
            </a:endParaRPr>
          </a:p>
        </p:txBody>
      </p:sp>
      <p:sp>
        <p:nvSpPr>
          <p:cNvPr id="19" name="Rectangle 18"/>
          <p:cNvSpPr/>
          <p:nvPr/>
        </p:nvSpPr>
        <p:spPr>
          <a:xfrm>
            <a:off x="4343400" y="27432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0" name="Rectangle 19"/>
          <p:cNvSpPr/>
          <p:nvPr/>
        </p:nvSpPr>
        <p:spPr>
          <a:xfrm>
            <a:off x="4343400" y="54864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1" name="Rectangle 20"/>
          <p:cNvSpPr/>
          <p:nvPr/>
        </p:nvSpPr>
        <p:spPr>
          <a:xfrm>
            <a:off x="4343400" y="50292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3" name="Rectangle 22"/>
          <p:cNvSpPr/>
          <p:nvPr/>
        </p:nvSpPr>
        <p:spPr>
          <a:xfrm>
            <a:off x="5791200" y="36576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4" name="Rectangle 23"/>
          <p:cNvSpPr/>
          <p:nvPr/>
        </p:nvSpPr>
        <p:spPr>
          <a:xfrm>
            <a:off x="4343400" y="45720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7"/>
          <p:cNvSpPr txBox="1">
            <a:spLocks noChangeArrowheads="1"/>
          </p:cNvSpPr>
          <p:nvPr/>
        </p:nvSpPr>
        <p:spPr bwMode="auto">
          <a:xfrm>
            <a:off x="4572000" y="2438400"/>
            <a:ext cx="184150" cy="366713"/>
          </a:xfrm>
          <a:prstGeom prst="rect">
            <a:avLst/>
          </a:prstGeom>
          <a:noFill/>
          <a:ln w="9525">
            <a:noFill/>
            <a:miter lim="800000"/>
            <a:headEnd/>
            <a:tailEnd/>
          </a:ln>
        </p:spPr>
        <p:txBody>
          <a:bodyPr wrap="none">
            <a:spAutoFit/>
          </a:bodyPr>
          <a:lstStyle/>
          <a:p>
            <a:endParaRPr lang="vi-VN">
              <a:latin typeface="Times New Roman" pitchFamily="18" charset="0"/>
              <a:cs typeface="Times New Roman" pitchFamily="18" charset="0"/>
            </a:endParaRPr>
          </a:p>
        </p:txBody>
      </p:sp>
      <p:graphicFrame>
        <p:nvGraphicFramePr>
          <p:cNvPr id="14" name="Group 2"/>
          <p:cNvGraphicFramePr>
            <a:graphicFrameLocks/>
          </p:cNvGraphicFramePr>
          <p:nvPr/>
        </p:nvGraphicFramePr>
        <p:xfrm>
          <a:off x="369888" y="1752600"/>
          <a:ext cx="7935912" cy="4229185"/>
        </p:xfrm>
        <a:graphic>
          <a:graphicData uri="http://schemas.openxmlformats.org/drawingml/2006/table">
            <a:tbl>
              <a:tblPr/>
              <a:tblGrid>
                <a:gridCol w="919554">
                  <a:extLst>
                    <a:ext uri="{9D8B030D-6E8A-4147-A177-3AD203B41FA5}">
                      <a16:colId xmlns:a16="http://schemas.microsoft.com/office/drawing/2014/main" val="20000"/>
                    </a:ext>
                  </a:extLst>
                </a:gridCol>
                <a:gridCol w="2890751">
                  <a:extLst>
                    <a:ext uri="{9D8B030D-6E8A-4147-A177-3AD203B41FA5}">
                      <a16:colId xmlns:a16="http://schemas.microsoft.com/office/drawing/2014/main" val="20001"/>
                    </a:ext>
                  </a:extLst>
                </a:gridCol>
                <a:gridCol w="1371710">
                  <a:extLst>
                    <a:ext uri="{9D8B030D-6E8A-4147-A177-3AD203B41FA5}">
                      <a16:colId xmlns:a16="http://schemas.microsoft.com/office/drawing/2014/main" val="20002"/>
                    </a:ext>
                  </a:extLst>
                </a:gridCol>
                <a:gridCol w="1440929">
                  <a:extLst>
                    <a:ext uri="{9D8B030D-6E8A-4147-A177-3AD203B41FA5}">
                      <a16:colId xmlns:a16="http://schemas.microsoft.com/office/drawing/2014/main" val="20003"/>
                    </a:ext>
                  </a:extLst>
                </a:gridCol>
                <a:gridCol w="1312968">
                  <a:extLst>
                    <a:ext uri="{9D8B030D-6E8A-4147-A177-3AD203B41FA5}">
                      <a16:colId xmlns:a16="http://schemas.microsoft.com/office/drawing/2014/main" val="20004"/>
                    </a:ext>
                  </a:extLst>
                </a:gridCol>
              </a:tblGrid>
              <a:tr h="541275">
                <a:tc rowSpan="2">
                  <a:txBody>
                    <a:bodyPr/>
                    <a:lstStyle/>
                    <a:p>
                      <a:pPr algn="ctr"/>
                      <a:r>
                        <a:rPr lang="en-US" sz="2400" b="1" dirty="0" err="1">
                          <a:solidFill>
                            <a:srgbClr val="FF0000"/>
                          </a:solidFill>
                          <a:latin typeface="Times New Roman" pitchFamily="18" charset="0"/>
                          <a:cs typeface="Times New Roman" pitchFamily="18" charset="0"/>
                        </a:rPr>
                        <a:t>Hình</a:t>
                      </a:r>
                      <a:endParaRPr lang="vi-VN" sz="2400" b="1" dirty="0">
                        <a:solidFill>
                          <a:srgbClr val="FF0000"/>
                        </a:solidFill>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FF0000"/>
                          </a:solidFill>
                          <a:effectLst/>
                          <a:latin typeface="Times New Roman" pitchFamily="18" charset="0"/>
                          <a:cs typeface="Times New Roman" pitchFamily="18" charset="0"/>
                        </a:rPr>
                        <a:t>Tên</a:t>
                      </a:r>
                      <a:r>
                        <a:rPr kumimoji="0" lang="en-US" sz="2400" b="1"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1" i="0" u="none" strike="noStrike" cap="none" normalizeH="0" baseline="0" dirty="0" err="1">
                          <a:ln>
                            <a:noFill/>
                          </a:ln>
                          <a:solidFill>
                            <a:srgbClr val="FF0000"/>
                          </a:solidFill>
                          <a:effectLst/>
                          <a:latin typeface="Times New Roman" pitchFamily="18" charset="0"/>
                          <a:cs typeface="Times New Roman" pitchFamily="18" charset="0"/>
                        </a:rPr>
                        <a:t>cây</a:t>
                      </a:r>
                      <a:endParaRPr kumimoji="0" lang="vi-VN" sz="2400" b="1" i="0" u="none" strike="noStrike" cap="none" normalizeH="0" baseline="0" dirty="0">
                        <a:ln>
                          <a:noFill/>
                        </a:ln>
                        <a:solidFill>
                          <a:srgbClr val="FF0000"/>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FF0000"/>
                          </a:solidFill>
                          <a:effectLst/>
                          <a:latin typeface="Times New Roman" pitchFamily="18" charset="0"/>
                          <a:cs typeface="Times New Roman" pitchFamily="18" charset="0"/>
                        </a:rPr>
                        <a:t>Cách</a:t>
                      </a:r>
                      <a:r>
                        <a:rPr kumimoji="0" lang="en-US" sz="2400" b="1"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1" i="0" u="none" strike="noStrike" cap="none" normalizeH="0" baseline="0" dirty="0" err="1">
                          <a:ln>
                            <a:noFill/>
                          </a:ln>
                          <a:solidFill>
                            <a:srgbClr val="FF0000"/>
                          </a:solidFill>
                          <a:effectLst/>
                          <a:latin typeface="Times New Roman" pitchFamily="18" charset="0"/>
                          <a:cs typeface="Times New Roman" pitchFamily="18" charset="0"/>
                        </a:rPr>
                        <a:t>mọc</a:t>
                      </a:r>
                      <a:endParaRPr kumimoji="0" lang="vi-VN" sz="2400" b="1" i="0" u="none" strike="noStrike" cap="none" normalizeH="0" baseline="0" dirty="0">
                        <a:ln>
                          <a:noFill/>
                        </a:ln>
                        <a:solidFill>
                          <a:srgbClr val="FF0000"/>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10000"/>
                  </a:ext>
                </a:extLst>
              </a:tr>
              <a:tr h="457176">
                <a:tc vMerge="1">
                  <a:txBody>
                    <a:bodyPr/>
                    <a:lstStyle/>
                    <a:p>
                      <a:endParaRPr lang="vi-VN"/>
                    </a:p>
                  </a:txBody>
                  <a:tcPr/>
                </a:tc>
                <a:tc vMerge="1">
                  <a:txBody>
                    <a:bodyPr/>
                    <a:lstStyle/>
                    <a:p>
                      <a:endParaRPr lang="vi-VN"/>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0000FF"/>
                          </a:solidFill>
                          <a:effectLst/>
                          <a:latin typeface="Times New Roman" pitchFamily="18" charset="0"/>
                          <a:cs typeface="Times New Roman" pitchFamily="18" charset="0"/>
                        </a:rPr>
                        <a:t>Đứng</a:t>
                      </a:r>
                      <a:endParaRPr kumimoji="0" lang="vi-VN" sz="2400" b="1" i="0" u="none" strike="noStrike" cap="none" normalizeH="0" baseline="0" dirty="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0000FF"/>
                          </a:solidFill>
                          <a:effectLst/>
                          <a:latin typeface="Times New Roman" pitchFamily="18" charset="0"/>
                          <a:cs typeface="Times New Roman" pitchFamily="18" charset="0"/>
                        </a:rPr>
                        <a:t>Leo</a:t>
                      </a:r>
                      <a:endParaRPr kumimoji="0" lang="vi-VN" sz="2400" b="1" i="0" u="none" strike="noStrike" cap="none" normalizeH="0" baseline="0" dirty="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0000FF"/>
                          </a:solidFill>
                          <a:effectLst/>
                          <a:latin typeface="Times New Roman" pitchFamily="18" charset="0"/>
                          <a:cs typeface="Times New Roman" pitchFamily="18" charset="0"/>
                        </a:rPr>
                        <a:t>Bò</a:t>
                      </a:r>
                      <a:endParaRPr kumimoji="0" lang="vi-VN" sz="2400" b="1" i="0" u="none" strike="noStrike" cap="none" normalizeH="0" baseline="0" dirty="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1</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nhãn</a:t>
                      </a: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2</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bí</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đỏ</a:t>
                      </a: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3</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dưa</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leo</a:t>
                      </a: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4</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rau</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muống</a:t>
                      </a: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5</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lúa</a:t>
                      </a: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6</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su</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hào</a:t>
                      </a: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7</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gỗ</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trong</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rừng</a:t>
                      </a: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45116" name="Text Box 6"/>
          <p:cNvSpPr txBox="1">
            <a:spLocks noChangeArrowheads="1"/>
          </p:cNvSpPr>
          <p:nvPr/>
        </p:nvSpPr>
        <p:spPr bwMode="auto">
          <a:xfrm>
            <a:off x="2438400" y="990600"/>
            <a:ext cx="3657600" cy="523875"/>
          </a:xfrm>
          <a:prstGeom prst="rect">
            <a:avLst/>
          </a:prstGeom>
          <a:noFill/>
          <a:ln w="9525">
            <a:noFill/>
            <a:miter lim="800000"/>
            <a:headEnd/>
            <a:tailEnd/>
          </a:ln>
        </p:spPr>
        <p:txBody>
          <a:bodyPr>
            <a:spAutoFit/>
          </a:bodyPr>
          <a:lstStyle/>
          <a:p>
            <a:pPr algn="ctr">
              <a:spcBef>
                <a:spcPct val="50000"/>
              </a:spcBef>
            </a:pPr>
            <a:r>
              <a:rPr lang="en-US" sz="2800" b="1">
                <a:solidFill>
                  <a:srgbClr val="FF0000"/>
                </a:solidFill>
                <a:latin typeface="Times New Roman" pitchFamily="18" charset="0"/>
                <a:cs typeface="Times New Roman" pitchFamily="18" charset="0"/>
              </a:rPr>
              <a:t>PHIẾU BÀI TẬP: </a:t>
            </a:r>
          </a:p>
        </p:txBody>
      </p:sp>
      <p:sp>
        <p:nvSpPr>
          <p:cNvPr id="45117" name="Rectangle 2"/>
          <p:cNvSpPr>
            <a:spLocks noChangeArrowheads="1"/>
          </p:cNvSpPr>
          <p:nvPr/>
        </p:nvSpPr>
        <p:spPr bwMode="auto">
          <a:xfrm>
            <a:off x="0" y="152400"/>
            <a:ext cx="8534400" cy="685800"/>
          </a:xfrm>
          <a:prstGeom prst="rect">
            <a:avLst/>
          </a:prstGeom>
          <a:noFill/>
          <a:ln w="9525">
            <a:noFill/>
            <a:miter lim="800000"/>
            <a:headEnd/>
            <a:tailEnd/>
          </a:ln>
        </p:spPr>
        <p:txBody>
          <a:bodyPr wrap="none" anchor="ctr"/>
          <a:lstStyle/>
          <a:p>
            <a:r>
              <a:rPr lang="en-US" sz="3400" b="1">
                <a:solidFill>
                  <a:srgbClr val="0000FF"/>
                </a:solidFill>
                <a:latin typeface="Times New Roman" pitchFamily="18" charset="0"/>
                <a:cs typeface="Times New Roman" pitchFamily="18" charset="0"/>
              </a:rPr>
              <a:t>Hoạt động 2: Phân loại thân cây theo cách mọc </a:t>
            </a:r>
            <a:endParaRPr lang="vi-VN" altLang="en-US" sz="3400" b="1">
              <a:solidFill>
                <a:srgbClr val="0000FF"/>
              </a:solidFill>
              <a:latin typeface="Times New Roman" pitchFamily="18" charset="0"/>
              <a:cs typeface="Times New Roman" pitchFamily="18" charset="0"/>
            </a:endParaRPr>
          </a:p>
        </p:txBody>
      </p:sp>
      <p:sp>
        <p:nvSpPr>
          <p:cNvPr id="19" name="Rectangle 18"/>
          <p:cNvSpPr/>
          <p:nvPr/>
        </p:nvSpPr>
        <p:spPr>
          <a:xfrm>
            <a:off x="4495800" y="28194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0" name="Rectangle 19"/>
          <p:cNvSpPr/>
          <p:nvPr/>
        </p:nvSpPr>
        <p:spPr>
          <a:xfrm>
            <a:off x="4495800" y="55626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1" name="Rectangle 20"/>
          <p:cNvSpPr/>
          <p:nvPr/>
        </p:nvSpPr>
        <p:spPr>
          <a:xfrm>
            <a:off x="4495800" y="51054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3" name="Rectangle 22"/>
          <p:cNvSpPr/>
          <p:nvPr/>
        </p:nvSpPr>
        <p:spPr>
          <a:xfrm>
            <a:off x="5943600" y="37338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4" name="Rectangle 23"/>
          <p:cNvSpPr/>
          <p:nvPr/>
        </p:nvSpPr>
        <p:spPr>
          <a:xfrm>
            <a:off x="4495800" y="46482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16" name="Rectangle 15"/>
          <p:cNvSpPr/>
          <p:nvPr/>
        </p:nvSpPr>
        <p:spPr>
          <a:xfrm>
            <a:off x="7239000" y="32766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17" name="Rectangle 16"/>
          <p:cNvSpPr/>
          <p:nvPr/>
        </p:nvSpPr>
        <p:spPr>
          <a:xfrm>
            <a:off x="7239000" y="41910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amond(in)">
                                      <p:cBhvr>
                                        <p:cTn id="7" dur="500"/>
                                        <p:tgtEl>
                                          <p:spTgt spid="16"/>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amond(i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6" descr="Untitled-2"/>
          <p:cNvPicPr>
            <a:picLocks noChangeAspect="1" noChangeArrowheads="1"/>
          </p:cNvPicPr>
          <p:nvPr/>
        </p:nvPicPr>
        <p:blipFill>
          <a:blip r:embed="rId2"/>
          <a:srcRect/>
          <a:stretch>
            <a:fillRect/>
          </a:stretch>
        </p:blipFill>
        <p:spPr bwMode="auto">
          <a:xfrm>
            <a:off x="152400" y="1752600"/>
            <a:ext cx="4343400" cy="3581400"/>
          </a:xfrm>
          <a:prstGeom prst="rect">
            <a:avLst/>
          </a:prstGeom>
          <a:noFill/>
          <a:ln w="57150">
            <a:solidFill>
              <a:srgbClr val="FF0000"/>
            </a:solidFill>
            <a:miter lim="800000"/>
            <a:headEnd/>
            <a:tailEnd/>
          </a:ln>
        </p:spPr>
      </p:pic>
      <p:sp>
        <p:nvSpPr>
          <p:cNvPr id="46082" name="Text Box 3"/>
          <p:cNvSpPr txBox="1">
            <a:spLocks noChangeArrowheads="1"/>
          </p:cNvSpPr>
          <p:nvPr/>
        </p:nvSpPr>
        <p:spPr bwMode="auto">
          <a:xfrm>
            <a:off x="1219200" y="5486400"/>
            <a:ext cx="2362200" cy="523875"/>
          </a:xfrm>
          <a:prstGeom prst="rect">
            <a:avLst/>
          </a:prstGeom>
          <a:solidFill>
            <a:srgbClr val="FFFF00"/>
          </a:solidFill>
          <a:ln w="57150">
            <a:solidFill>
              <a:srgbClr val="FF0000"/>
            </a:solidFill>
            <a:miter lim="800000"/>
            <a:headEnd/>
            <a:tailEnd/>
          </a:ln>
        </p:spPr>
        <p:txBody>
          <a:bodyPr>
            <a:spAutoFit/>
          </a:bodyPr>
          <a:lstStyle/>
          <a:p>
            <a:pPr algn="ctr">
              <a:spcBef>
                <a:spcPct val="50000"/>
              </a:spcBef>
            </a:pPr>
            <a:r>
              <a:rPr lang="en-US" sz="2800" b="1">
                <a:solidFill>
                  <a:srgbClr val="FF0000"/>
                </a:solidFill>
              </a:rPr>
              <a:t> </a:t>
            </a:r>
            <a:r>
              <a:rPr lang="en-US" sz="2800" b="1">
                <a:solidFill>
                  <a:srgbClr val="FF0000"/>
                </a:solidFill>
                <a:latin typeface="Times New Roman" pitchFamily="18" charset="0"/>
                <a:cs typeface="Times New Roman" pitchFamily="18" charset="0"/>
              </a:rPr>
              <a:t>Cây bí đỏ</a:t>
            </a:r>
          </a:p>
        </p:txBody>
      </p:sp>
      <p:pic>
        <p:nvPicPr>
          <p:cNvPr id="46083" name="Picture 8" descr="Untitled-5"/>
          <p:cNvPicPr>
            <a:picLocks noChangeAspect="1" noChangeArrowheads="1"/>
          </p:cNvPicPr>
          <p:nvPr/>
        </p:nvPicPr>
        <p:blipFill>
          <a:blip r:embed="rId3"/>
          <a:srcRect/>
          <a:stretch>
            <a:fillRect/>
          </a:stretch>
        </p:blipFill>
        <p:spPr bwMode="auto">
          <a:xfrm>
            <a:off x="4724400" y="1743075"/>
            <a:ext cx="4343400" cy="3581400"/>
          </a:xfrm>
          <a:prstGeom prst="rect">
            <a:avLst/>
          </a:prstGeom>
          <a:noFill/>
          <a:ln w="57150">
            <a:solidFill>
              <a:srgbClr val="FF0000"/>
            </a:solidFill>
            <a:miter lim="800000"/>
            <a:headEnd/>
            <a:tailEnd/>
          </a:ln>
        </p:spPr>
      </p:pic>
      <p:sp>
        <p:nvSpPr>
          <p:cNvPr id="46084" name="Text Box 3"/>
          <p:cNvSpPr txBox="1">
            <a:spLocks noChangeArrowheads="1"/>
          </p:cNvSpPr>
          <p:nvPr/>
        </p:nvSpPr>
        <p:spPr bwMode="auto">
          <a:xfrm>
            <a:off x="5562600" y="5476875"/>
            <a:ext cx="2971800" cy="522288"/>
          </a:xfrm>
          <a:prstGeom prst="rect">
            <a:avLst/>
          </a:prstGeom>
          <a:solidFill>
            <a:srgbClr val="FFFF00"/>
          </a:solidFill>
          <a:ln w="57150">
            <a:solidFill>
              <a:srgbClr val="FF0000"/>
            </a:solidFill>
            <a:miter lim="800000"/>
            <a:headEnd/>
            <a:tailEnd/>
          </a:ln>
        </p:spPr>
        <p:txBody>
          <a:bodyPr>
            <a:spAutoFit/>
          </a:bodyPr>
          <a:lstStyle/>
          <a:p>
            <a:pPr algn="ctr">
              <a:spcBef>
                <a:spcPct val="50000"/>
              </a:spcBef>
            </a:pPr>
            <a:r>
              <a:rPr lang="en-US" sz="2800" b="1">
                <a:solidFill>
                  <a:srgbClr val="FF0000"/>
                </a:solidFill>
              </a:rPr>
              <a:t> </a:t>
            </a:r>
            <a:r>
              <a:rPr lang="en-US" sz="2800" b="1">
                <a:solidFill>
                  <a:srgbClr val="FF0000"/>
                </a:solidFill>
                <a:latin typeface="Times New Roman" pitchFamily="18" charset="0"/>
                <a:cs typeface="Times New Roman" pitchFamily="18" charset="0"/>
              </a:rPr>
              <a:t>Cây rau muống</a:t>
            </a:r>
          </a:p>
        </p:txBody>
      </p:sp>
      <p:sp>
        <p:nvSpPr>
          <p:cNvPr id="46085" name="Text Box 3"/>
          <p:cNvSpPr txBox="1">
            <a:spLocks noChangeArrowheads="1"/>
          </p:cNvSpPr>
          <p:nvPr/>
        </p:nvSpPr>
        <p:spPr bwMode="auto">
          <a:xfrm>
            <a:off x="2667000" y="838200"/>
            <a:ext cx="3581400" cy="523875"/>
          </a:xfrm>
          <a:prstGeom prst="rect">
            <a:avLst/>
          </a:prstGeom>
          <a:solidFill>
            <a:srgbClr val="FFFF00"/>
          </a:solidFill>
          <a:ln w="57150">
            <a:solidFill>
              <a:srgbClr val="FF0000"/>
            </a:solidFill>
            <a:miter lim="800000"/>
            <a:headEnd/>
            <a:tailEnd/>
          </a:ln>
        </p:spPr>
        <p:txBody>
          <a:bodyPr>
            <a:spAutoFit/>
          </a:bodyPr>
          <a:lstStyle/>
          <a:p>
            <a:pPr algn="ctr">
              <a:spcBef>
                <a:spcPct val="50000"/>
              </a:spcBef>
            </a:pPr>
            <a:r>
              <a:rPr lang="en-US" sz="2800" b="1">
                <a:solidFill>
                  <a:srgbClr val="FF0000"/>
                </a:solidFill>
              </a:rPr>
              <a:t> </a:t>
            </a:r>
            <a:r>
              <a:rPr lang="en-US" sz="2800" b="1">
                <a:solidFill>
                  <a:srgbClr val="FF0000"/>
                </a:solidFill>
                <a:latin typeface="Times New Roman" pitchFamily="18" charset="0"/>
                <a:cs typeface="Times New Roman" pitchFamily="18" charset="0"/>
              </a:rPr>
              <a:t>CÂY THÂN BÒ</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5" name="Group 12"/>
          <p:cNvGrpSpPr>
            <a:grpSpLocks/>
          </p:cNvGrpSpPr>
          <p:nvPr/>
        </p:nvGrpSpPr>
        <p:grpSpPr bwMode="auto">
          <a:xfrm>
            <a:off x="0" y="0"/>
            <a:ext cx="4495800" cy="3352800"/>
            <a:chOff x="990600" y="2057400"/>
            <a:chExt cx="7391400" cy="4800600"/>
          </a:xfrm>
        </p:grpSpPr>
        <p:pic>
          <p:nvPicPr>
            <p:cNvPr id="47114" name="Picture 4" descr="Dua hau"/>
            <p:cNvPicPr>
              <a:picLocks noChangeAspect="1" noChangeArrowheads="1"/>
            </p:cNvPicPr>
            <p:nvPr/>
          </p:nvPicPr>
          <p:blipFill>
            <a:blip r:embed="rId2"/>
            <a:srcRect/>
            <a:stretch>
              <a:fillRect/>
            </a:stretch>
          </p:blipFill>
          <p:spPr bwMode="auto">
            <a:xfrm>
              <a:off x="990600" y="2057400"/>
              <a:ext cx="7391400" cy="4800600"/>
            </a:xfrm>
            <a:prstGeom prst="rect">
              <a:avLst/>
            </a:prstGeom>
            <a:noFill/>
            <a:ln w="38100">
              <a:solidFill>
                <a:srgbClr val="FF0000"/>
              </a:solidFill>
              <a:miter lim="800000"/>
              <a:headEnd/>
              <a:tailEnd/>
            </a:ln>
          </p:spPr>
        </p:pic>
        <p:sp>
          <p:nvSpPr>
            <p:cNvPr id="47115" name="Rectangle 2"/>
            <p:cNvSpPr>
              <a:spLocks noChangeArrowheads="1"/>
            </p:cNvSpPr>
            <p:nvPr/>
          </p:nvSpPr>
          <p:spPr bwMode="auto">
            <a:xfrm>
              <a:off x="4623661" y="6248401"/>
              <a:ext cx="3758339" cy="533400"/>
            </a:xfrm>
            <a:prstGeom prst="rect">
              <a:avLst/>
            </a:prstGeom>
            <a:solidFill>
              <a:srgbClr val="FFFF00"/>
            </a:solidFill>
            <a:ln w="38100">
              <a:solidFill>
                <a:srgbClr val="FF0000"/>
              </a:solidFill>
              <a:miter lim="800000"/>
              <a:headEnd/>
              <a:tailEnd/>
            </a:ln>
          </p:spPr>
          <p:txBody>
            <a:bodyPr wrap="none" anchor="ctr"/>
            <a:lstStyle/>
            <a:p>
              <a:pPr algn="ctr"/>
              <a:r>
                <a:rPr lang="en-US" sz="2400" b="1">
                  <a:solidFill>
                    <a:srgbClr val="000099"/>
                  </a:solidFill>
                  <a:latin typeface="Times New Roman" pitchFamily="18" charset="0"/>
                  <a:cs typeface="Times New Roman" pitchFamily="18" charset="0"/>
                </a:rPr>
                <a:t> CÂY DƯA HẤU</a:t>
              </a:r>
              <a:endParaRPr lang="vi-VN" altLang="en-US" sz="2400" b="1">
                <a:solidFill>
                  <a:srgbClr val="000099"/>
                </a:solidFill>
                <a:latin typeface="Times New Roman" pitchFamily="18" charset="0"/>
                <a:cs typeface="Times New Roman" pitchFamily="18" charset="0"/>
              </a:endParaRPr>
            </a:p>
          </p:txBody>
        </p:sp>
      </p:grpSp>
      <p:grpSp>
        <p:nvGrpSpPr>
          <p:cNvPr id="47106" name="Group 14"/>
          <p:cNvGrpSpPr>
            <a:grpSpLocks/>
          </p:cNvGrpSpPr>
          <p:nvPr/>
        </p:nvGrpSpPr>
        <p:grpSpPr bwMode="auto">
          <a:xfrm>
            <a:off x="0" y="3429000"/>
            <a:ext cx="4495800" cy="3429000"/>
            <a:chOff x="838200" y="2057400"/>
            <a:chExt cx="7467601" cy="4800600"/>
          </a:xfrm>
        </p:grpSpPr>
        <p:pic>
          <p:nvPicPr>
            <p:cNvPr id="47112" name="Picture 19" descr="http://duoclieu.hup.edu.vn/wp-content/uploads/2013/08/Centella-asiatica-Rau-ma.jpg"/>
            <p:cNvPicPr>
              <a:picLocks noChangeAspect="1" noChangeArrowheads="1"/>
            </p:cNvPicPr>
            <p:nvPr/>
          </p:nvPicPr>
          <p:blipFill>
            <a:blip r:embed="rId3"/>
            <a:srcRect/>
            <a:stretch>
              <a:fillRect/>
            </a:stretch>
          </p:blipFill>
          <p:spPr bwMode="auto">
            <a:xfrm>
              <a:off x="838200" y="2057400"/>
              <a:ext cx="7467600" cy="4800600"/>
            </a:xfrm>
            <a:prstGeom prst="rect">
              <a:avLst/>
            </a:prstGeom>
            <a:noFill/>
            <a:ln w="38100">
              <a:solidFill>
                <a:srgbClr val="FF0000"/>
              </a:solidFill>
              <a:miter lim="800000"/>
              <a:headEnd/>
              <a:tailEnd/>
            </a:ln>
          </p:spPr>
        </p:pic>
        <p:sp>
          <p:nvSpPr>
            <p:cNvPr id="47113" name="Rectangle 2"/>
            <p:cNvSpPr>
              <a:spLocks noChangeArrowheads="1"/>
            </p:cNvSpPr>
            <p:nvPr/>
          </p:nvSpPr>
          <p:spPr bwMode="auto">
            <a:xfrm>
              <a:off x="6154120" y="6248399"/>
              <a:ext cx="2151681" cy="533359"/>
            </a:xfrm>
            <a:prstGeom prst="rect">
              <a:avLst/>
            </a:prstGeom>
            <a:solidFill>
              <a:srgbClr val="FFFF00"/>
            </a:solidFill>
            <a:ln w="38100">
              <a:solidFill>
                <a:srgbClr val="FF0000"/>
              </a:solidFill>
              <a:miter lim="800000"/>
              <a:headEnd/>
              <a:tailEnd/>
            </a:ln>
          </p:spPr>
          <p:txBody>
            <a:bodyPr wrap="none" anchor="ctr"/>
            <a:lstStyle/>
            <a:p>
              <a:pPr algn="ctr"/>
              <a:r>
                <a:rPr lang="en-US" sz="2400" b="1">
                  <a:solidFill>
                    <a:srgbClr val="000099"/>
                  </a:solidFill>
                  <a:latin typeface="Times New Roman" pitchFamily="18" charset="0"/>
                  <a:cs typeface="Times New Roman" pitchFamily="18" charset="0"/>
                </a:rPr>
                <a:t>RAU MÁ</a:t>
              </a:r>
              <a:endParaRPr lang="vi-VN" altLang="en-US" sz="2400" b="1">
                <a:solidFill>
                  <a:srgbClr val="000099"/>
                </a:solidFill>
                <a:latin typeface="Times New Roman" pitchFamily="18" charset="0"/>
                <a:cs typeface="Times New Roman" pitchFamily="18" charset="0"/>
              </a:endParaRPr>
            </a:p>
          </p:txBody>
        </p:sp>
      </p:grpSp>
      <p:grpSp>
        <p:nvGrpSpPr>
          <p:cNvPr id="47107" name="Group 16"/>
          <p:cNvGrpSpPr>
            <a:grpSpLocks/>
          </p:cNvGrpSpPr>
          <p:nvPr/>
        </p:nvGrpSpPr>
        <p:grpSpPr bwMode="auto">
          <a:xfrm>
            <a:off x="4572000" y="3352800"/>
            <a:ext cx="4525963" cy="3505200"/>
            <a:chOff x="2209800" y="765077"/>
            <a:chExt cx="7467600" cy="4724761"/>
          </a:xfrm>
        </p:grpSpPr>
        <p:pic>
          <p:nvPicPr>
            <p:cNvPr id="47110" name="Picture 16" descr="http://media.doisongphapluat.com/326/2014/2/28/Khoai%20lang.JPG"/>
            <p:cNvPicPr>
              <a:picLocks noChangeAspect="1" noChangeArrowheads="1"/>
            </p:cNvPicPr>
            <p:nvPr/>
          </p:nvPicPr>
          <p:blipFill>
            <a:blip r:embed="rId4"/>
            <a:srcRect/>
            <a:stretch>
              <a:fillRect/>
            </a:stretch>
          </p:blipFill>
          <p:spPr bwMode="auto">
            <a:xfrm>
              <a:off x="2209800" y="765077"/>
              <a:ext cx="7418070" cy="4724761"/>
            </a:xfrm>
            <a:prstGeom prst="rect">
              <a:avLst/>
            </a:prstGeom>
            <a:noFill/>
            <a:ln w="38100">
              <a:solidFill>
                <a:srgbClr val="FF0000"/>
              </a:solidFill>
              <a:miter lim="800000"/>
              <a:headEnd/>
              <a:tailEnd/>
            </a:ln>
          </p:spPr>
        </p:pic>
        <p:sp>
          <p:nvSpPr>
            <p:cNvPr id="47111" name="Rectangle 2"/>
            <p:cNvSpPr>
              <a:spLocks noChangeArrowheads="1"/>
            </p:cNvSpPr>
            <p:nvPr/>
          </p:nvSpPr>
          <p:spPr bwMode="auto">
            <a:xfrm>
              <a:off x="6233160" y="4804027"/>
              <a:ext cx="3444240" cy="533400"/>
            </a:xfrm>
            <a:prstGeom prst="rect">
              <a:avLst/>
            </a:prstGeom>
            <a:solidFill>
              <a:srgbClr val="FFFF00"/>
            </a:solidFill>
            <a:ln w="38100">
              <a:solidFill>
                <a:srgbClr val="FF0000"/>
              </a:solidFill>
              <a:miter lim="800000"/>
              <a:headEnd/>
              <a:tailEnd/>
            </a:ln>
          </p:spPr>
          <p:txBody>
            <a:bodyPr wrap="none" anchor="ctr"/>
            <a:lstStyle/>
            <a:p>
              <a:pPr algn="ctr"/>
              <a:r>
                <a:rPr lang="en-US" sz="2400" b="1">
                  <a:solidFill>
                    <a:srgbClr val="000099"/>
                  </a:solidFill>
                  <a:latin typeface="Times New Roman" pitchFamily="18" charset="0"/>
                  <a:cs typeface="Times New Roman" pitchFamily="18" charset="0"/>
                </a:rPr>
                <a:t> KHOAI LANG</a:t>
              </a:r>
              <a:endParaRPr lang="vi-VN" altLang="en-US" sz="2400" b="1">
                <a:solidFill>
                  <a:srgbClr val="000099"/>
                </a:solidFill>
                <a:latin typeface="Times New Roman" pitchFamily="18" charset="0"/>
                <a:cs typeface="Times New Roman" pitchFamily="18" charset="0"/>
              </a:endParaRPr>
            </a:p>
          </p:txBody>
        </p:sp>
      </p:grpSp>
      <p:pic>
        <p:nvPicPr>
          <p:cNvPr id="47108" name="Picture 2" descr="http://www.caygiong.org/upload/hieunm/image/Dua-le/Dua-le.jpg"/>
          <p:cNvPicPr>
            <a:picLocks noChangeAspect="1" noChangeArrowheads="1"/>
          </p:cNvPicPr>
          <p:nvPr/>
        </p:nvPicPr>
        <p:blipFill>
          <a:blip r:embed="rId5"/>
          <a:srcRect/>
          <a:stretch>
            <a:fillRect/>
          </a:stretch>
        </p:blipFill>
        <p:spPr bwMode="auto">
          <a:xfrm>
            <a:off x="4572000" y="0"/>
            <a:ext cx="4572000" cy="3276600"/>
          </a:xfrm>
          <a:prstGeom prst="rect">
            <a:avLst/>
          </a:prstGeom>
          <a:noFill/>
          <a:ln w="38100">
            <a:solidFill>
              <a:srgbClr val="FF0000"/>
            </a:solidFill>
            <a:miter lim="800000"/>
            <a:headEnd/>
            <a:tailEnd/>
          </a:ln>
        </p:spPr>
      </p:pic>
      <p:sp>
        <p:nvSpPr>
          <p:cNvPr id="47109" name="Rectangle 2"/>
          <p:cNvSpPr>
            <a:spLocks noChangeArrowheads="1"/>
          </p:cNvSpPr>
          <p:nvPr/>
        </p:nvSpPr>
        <p:spPr bwMode="auto">
          <a:xfrm>
            <a:off x="7162800" y="2819400"/>
            <a:ext cx="1935163" cy="395288"/>
          </a:xfrm>
          <a:prstGeom prst="rect">
            <a:avLst/>
          </a:prstGeom>
          <a:solidFill>
            <a:srgbClr val="FFFF00"/>
          </a:solidFill>
          <a:ln w="38100">
            <a:solidFill>
              <a:srgbClr val="FF0000"/>
            </a:solidFill>
            <a:miter lim="800000"/>
            <a:headEnd/>
            <a:tailEnd/>
          </a:ln>
        </p:spPr>
        <p:txBody>
          <a:bodyPr wrap="none" anchor="ctr"/>
          <a:lstStyle/>
          <a:p>
            <a:pPr algn="ctr"/>
            <a:r>
              <a:rPr lang="en-US" sz="2400" b="1">
                <a:solidFill>
                  <a:srgbClr val="000099"/>
                </a:solidFill>
                <a:latin typeface="Times New Roman" pitchFamily="18" charset="0"/>
                <a:cs typeface="Times New Roman" pitchFamily="18" charset="0"/>
              </a:rPr>
              <a:t> DƯA GANG</a:t>
            </a:r>
            <a:endParaRPr lang="vi-VN" altLang="en-US" sz="2400" b="1">
              <a:solidFill>
                <a:srgbClr val="000099"/>
              </a:solidFill>
              <a:latin typeface="Times New Roman" pitchFamily="18" charset="0"/>
              <a:cs typeface="Times New Roman"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7"/>
          <p:cNvSpPr txBox="1">
            <a:spLocks noChangeArrowheads="1"/>
          </p:cNvSpPr>
          <p:nvPr/>
        </p:nvSpPr>
        <p:spPr bwMode="auto">
          <a:xfrm>
            <a:off x="4572000" y="2438400"/>
            <a:ext cx="184150" cy="366713"/>
          </a:xfrm>
          <a:prstGeom prst="rect">
            <a:avLst/>
          </a:prstGeom>
          <a:noFill/>
          <a:ln w="9525">
            <a:noFill/>
            <a:miter lim="800000"/>
            <a:headEnd/>
            <a:tailEnd/>
          </a:ln>
        </p:spPr>
        <p:txBody>
          <a:bodyPr wrap="none">
            <a:spAutoFit/>
          </a:bodyPr>
          <a:lstStyle/>
          <a:p>
            <a:endParaRPr lang="vi-VN">
              <a:latin typeface="Times New Roman" pitchFamily="18" charset="0"/>
              <a:cs typeface="Times New Roman" pitchFamily="18" charset="0"/>
            </a:endParaRPr>
          </a:p>
        </p:txBody>
      </p:sp>
      <p:graphicFrame>
        <p:nvGraphicFramePr>
          <p:cNvPr id="14" name="Group 2"/>
          <p:cNvGraphicFramePr>
            <a:graphicFrameLocks/>
          </p:cNvGraphicFramePr>
          <p:nvPr/>
        </p:nvGraphicFramePr>
        <p:xfrm>
          <a:off x="369888" y="1752600"/>
          <a:ext cx="7935912" cy="4229100"/>
        </p:xfrm>
        <a:graphic>
          <a:graphicData uri="http://schemas.openxmlformats.org/drawingml/2006/table">
            <a:tbl>
              <a:tblPr/>
              <a:tblGrid>
                <a:gridCol w="919554">
                  <a:extLst>
                    <a:ext uri="{9D8B030D-6E8A-4147-A177-3AD203B41FA5}">
                      <a16:colId xmlns:a16="http://schemas.microsoft.com/office/drawing/2014/main" val="20000"/>
                    </a:ext>
                  </a:extLst>
                </a:gridCol>
                <a:gridCol w="2890751">
                  <a:extLst>
                    <a:ext uri="{9D8B030D-6E8A-4147-A177-3AD203B41FA5}">
                      <a16:colId xmlns:a16="http://schemas.microsoft.com/office/drawing/2014/main" val="20001"/>
                    </a:ext>
                  </a:extLst>
                </a:gridCol>
                <a:gridCol w="1371710">
                  <a:extLst>
                    <a:ext uri="{9D8B030D-6E8A-4147-A177-3AD203B41FA5}">
                      <a16:colId xmlns:a16="http://schemas.microsoft.com/office/drawing/2014/main" val="20002"/>
                    </a:ext>
                  </a:extLst>
                </a:gridCol>
                <a:gridCol w="1440929">
                  <a:extLst>
                    <a:ext uri="{9D8B030D-6E8A-4147-A177-3AD203B41FA5}">
                      <a16:colId xmlns:a16="http://schemas.microsoft.com/office/drawing/2014/main" val="20003"/>
                    </a:ext>
                  </a:extLst>
                </a:gridCol>
                <a:gridCol w="1312968">
                  <a:extLst>
                    <a:ext uri="{9D8B030D-6E8A-4147-A177-3AD203B41FA5}">
                      <a16:colId xmlns:a16="http://schemas.microsoft.com/office/drawing/2014/main" val="20004"/>
                    </a:ext>
                  </a:extLst>
                </a:gridCol>
              </a:tblGrid>
              <a:tr h="541275">
                <a:tc rowSpan="2">
                  <a:txBody>
                    <a:bodyPr/>
                    <a:lstStyle/>
                    <a:p>
                      <a:pPr algn="ctr"/>
                      <a:r>
                        <a:rPr lang="en-US" sz="2400" b="1" dirty="0" err="1">
                          <a:solidFill>
                            <a:srgbClr val="FF0000"/>
                          </a:solidFill>
                          <a:latin typeface="Times New Roman" pitchFamily="18" charset="0"/>
                          <a:cs typeface="Times New Roman" pitchFamily="18" charset="0"/>
                        </a:rPr>
                        <a:t>Hình</a:t>
                      </a:r>
                      <a:endParaRPr lang="vi-VN" sz="2400" b="1" dirty="0">
                        <a:solidFill>
                          <a:srgbClr val="FF0000"/>
                        </a:solidFill>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FF0000"/>
                          </a:solidFill>
                          <a:effectLst/>
                          <a:latin typeface="Times New Roman" pitchFamily="18" charset="0"/>
                          <a:cs typeface="Times New Roman" pitchFamily="18" charset="0"/>
                        </a:rPr>
                        <a:t>Tên</a:t>
                      </a:r>
                      <a:r>
                        <a:rPr kumimoji="0" lang="en-US" sz="2400" b="1"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1" i="0" u="none" strike="noStrike" cap="none" normalizeH="0" baseline="0" dirty="0" err="1">
                          <a:ln>
                            <a:noFill/>
                          </a:ln>
                          <a:solidFill>
                            <a:srgbClr val="FF0000"/>
                          </a:solidFill>
                          <a:effectLst/>
                          <a:latin typeface="Times New Roman" pitchFamily="18" charset="0"/>
                          <a:cs typeface="Times New Roman" pitchFamily="18" charset="0"/>
                        </a:rPr>
                        <a:t>cây</a:t>
                      </a:r>
                      <a:endParaRPr kumimoji="0" lang="vi-VN" sz="2400" b="1" i="0" u="none" strike="noStrike" cap="none" normalizeH="0" baseline="0" dirty="0">
                        <a:ln>
                          <a:noFill/>
                        </a:ln>
                        <a:solidFill>
                          <a:srgbClr val="FF0000"/>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FF0000"/>
                          </a:solidFill>
                          <a:effectLst/>
                          <a:latin typeface="Times New Roman" pitchFamily="18" charset="0"/>
                          <a:cs typeface="Times New Roman" pitchFamily="18" charset="0"/>
                        </a:rPr>
                        <a:t>Cách</a:t>
                      </a:r>
                      <a:r>
                        <a:rPr kumimoji="0" lang="en-US" sz="2400" b="1"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1" i="0" u="none" strike="noStrike" cap="none" normalizeH="0" baseline="0" dirty="0" err="1">
                          <a:ln>
                            <a:noFill/>
                          </a:ln>
                          <a:solidFill>
                            <a:srgbClr val="FF0000"/>
                          </a:solidFill>
                          <a:effectLst/>
                          <a:latin typeface="Times New Roman" pitchFamily="18" charset="0"/>
                          <a:cs typeface="Times New Roman" pitchFamily="18" charset="0"/>
                        </a:rPr>
                        <a:t>mọc</a:t>
                      </a:r>
                      <a:endParaRPr kumimoji="0" lang="vi-VN" sz="2400" b="1" i="0" u="none" strike="noStrike" cap="none" normalizeH="0" baseline="0" dirty="0">
                        <a:ln>
                          <a:noFill/>
                        </a:ln>
                        <a:solidFill>
                          <a:srgbClr val="FF0000"/>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10000"/>
                  </a:ext>
                </a:extLst>
              </a:tr>
              <a:tr h="457176">
                <a:tc vMerge="1">
                  <a:txBody>
                    <a:bodyPr/>
                    <a:lstStyle/>
                    <a:p>
                      <a:endParaRPr lang="vi-VN"/>
                    </a:p>
                  </a:txBody>
                  <a:tcPr/>
                </a:tc>
                <a:tc vMerge="1">
                  <a:txBody>
                    <a:bodyPr/>
                    <a:lstStyle/>
                    <a:p>
                      <a:endParaRPr lang="vi-VN"/>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0000FF"/>
                          </a:solidFill>
                          <a:effectLst/>
                          <a:latin typeface="Times New Roman" pitchFamily="18" charset="0"/>
                          <a:cs typeface="Times New Roman" pitchFamily="18" charset="0"/>
                        </a:rPr>
                        <a:t>Đứng</a:t>
                      </a:r>
                      <a:endParaRPr kumimoji="0" lang="vi-VN" sz="2400" b="1" i="0" u="none" strike="noStrike" cap="none" normalizeH="0" baseline="0" dirty="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0000FF"/>
                          </a:solidFill>
                          <a:effectLst/>
                          <a:latin typeface="Times New Roman" pitchFamily="18" charset="0"/>
                          <a:cs typeface="Times New Roman" pitchFamily="18" charset="0"/>
                        </a:rPr>
                        <a:t>Leo</a:t>
                      </a:r>
                      <a:endParaRPr kumimoji="0" lang="vi-VN" sz="2400" b="1" i="0" u="none" strike="noStrike" cap="none" normalizeH="0" baseline="0" dirty="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0000FF"/>
                          </a:solidFill>
                          <a:effectLst/>
                          <a:latin typeface="Times New Roman" pitchFamily="18" charset="0"/>
                          <a:cs typeface="Times New Roman" pitchFamily="18" charset="0"/>
                        </a:rPr>
                        <a:t>Bò</a:t>
                      </a:r>
                      <a:endParaRPr kumimoji="0" lang="vi-VN" sz="2400" b="1" i="0" u="none" strike="noStrike" cap="none" normalizeH="0" baseline="0" dirty="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1</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nhãn</a:t>
                      </a: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2</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bí</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đỏ</a:t>
                      </a: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3</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dưa</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leo</a:t>
                      </a: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4</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rau</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muống</a:t>
                      </a: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5</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lúa</a:t>
                      </a: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6</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su</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hào</a:t>
                      </a: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7</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gỗ</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trong</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rừng</a:t>
                      </a: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48188" name="Text Box 6"/>
          <p:cNvSpPr txBox="1">
            <a:spLocks noChangeArrowheads="1"/>
          </p:cNvSpPr>
          <p:nvPr/>
        </p:nvSpPr>
        <p:spPr bwMode="auto">
          <a:xfrm>
            <a:off x="2438400" y="990600"/>
            <a:ext cx="3657600" cy="523875"/>
          </a:xfrm>
          <a:prstGeom prst="rect">
            <a:avLst/>
          </a:prstGeom>
          <a:noFill/>
          <a:ln w="9525">
            <a:noFill/>
            <a:miter lim="800000"/>
            <a:headEnd/>
            <a:tailEnd/>
          </a:ln>
        </p:spPr>
        <p:txBody>
          <a:bodyPr>
            <a:spAutoFit/>
          </a:bodyPr>
          <a:lstStyle/>
          <a:p>
            <a:pPr algn="ctr">
              <a:spcBef>
                <a:spcPct val="50000"/>
              </a:spcBef>
            </a:pPr>
            <a:r>
              <a:rPr lang="en-US" sz="2800" b="1">
                <a:solidFill>
                  <a:srgbClr val="FF0000"/>
                </a:solidFill>
                <a:latin typeface="Times New Roman" pitchFamily="18" charset="0"/>
                <a:cs typeface="Times New Roman" pitchFamily="18" charset="0"/>
              </a:rPr>
              <a:t>PHIẾU BÀI TẬP: </a:t>
            </a:r>
          </a:p>
        </p:txBody>
      </p:sp>
      <p:sp>
        <p:nvSpPr>
          <p:cNvPr id="48189" name="Rectangle 2"/>
          <p:cNvSpPr>
            <a:spLocks noChangeArrowheads="1"/>
          </p:cNvSpPr>
          <p:nvPr/>
        </p:nvSpPr>
        <p:spPr bwMode="auto">
          <a:xfrm>
            <a:off x="0" y="152400"/>
            <a:ext cx="8534400" cy="685800"/>
          </a:xfrm>
          <a:prstGeom prst="rect">
            <a:avLst/>
          </a:prstGeom>
          <a:noFill/>
          <a:ln w="9525">
            <a:noFill/>
            <a:miter lim="800000"/>
            <a:headEnd/>
            <a:tailEnd/>
          </a:ln>
        </p:spPr>
        <p:txBody>
          <a:bodyPr wrap="none" anchor="ctr"/>
          <a:lstStyle/>
          <a:p>
            <a:r>
              <a:rPr lang="en-US" sz="3400" b="1">
                <a:solidFill>
                  <a:srgbClr val="0000FF"/>
                </a:solidFill>
                <a:latin typeface="Times New Roman" pitchFamily="18" charset="0"/>
                <a:cs typeface="Times New Roman" pitchFamily="18" charset="0"/>
              </a:rPr>
              <a:t>Hoạt động 2: Phân loại thân cây theo cách mọc </a:t>
            </a:r>
            <a:endParaRPr lang="vi-VN" altLang="en-US" sz="3400" b="1">
              <a:solidFill>
                <a:srgbClr val="0000FF"/>
              </a:solidFill>
              <a:latin typeface="Times New Roman" pitchFamily="18" charset="0"/>
              <a:cs typeface="Times New Roman" pitchFamily="18" charset="0"/>
            </a:endParaRPr>
          </a:p>
        </p:txBody>
      </p:sp>
      <p:sp>
        <p:nvSpPr>
          <p:cNvPr id="19" name="Rectangle 18"/>
          <p:cNvSpPr/>
          <p:nvPr/>
        </p:nvSpPr>
        <p:spPr>
          <a:xfrm>
            <a:off x="4495800" y="28194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0" name="Rectangle 19"/>
          <p:cNvSpPr/>
          <p:nvPr/>
        </p:nvSpPr>
        <p:spPr>
          <a:xfrm>
            <a:off x="4495800" y="55626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1" name="Rectangle 20"/>
          <p:cNvSpPr/>
          <p:nvPr/>
        </p:nvSpPr>
        <p:spPr>
          <a:xfrm>
            <a:off x="4495800" y="51054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3" name="Rectangle 22"/>
          <p:cNvSpPr/>
          <p:nvPr/>
        </p:nvSpPr>
        <p:spPr>
          <a:xfrm>
            <a:off x="5943600" y="37338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4" name="Rectangle 23"/>
          <p:cNvSpPr/>
          <p:nvPr/>
        </p:nvSpPr>
        <p:spPr>
          <a:xfrm>
            <a:off x="4495800" y="46482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16" name="Rectangle 15"/>
          <p:cNvSpPr/>
          <p:nvPr/>
        </p:nvSpPr>
        <p:spPr>
          <a:xfrm>
            <a:off x="7239000" y="32766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17" name="Rectangle 16"/>
          <p:cNvSpPr/>
          <p:nvPr/>
        </p:nvSpPr>
        <p:spPr>
          <a:xfrm>
            <a:off x="7239000" y="41910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idx="4294967295"/>
          </p:nvPr>
        </p:nvSpPr>
        <p:spPr>
          <a:xfrm>
            <a:off x="-1610032" y="1446213"/>
            <a:ext cx="8229600" cy="1096962"/>
          </a:xfrm>
        </p:spPr>
        <p:txBody>
          <a:bodyPr/>
          <a:lstStyle/>
          <a:p>
            <a:r>
              <a:rPr lang="en-US" sz="2800" dirty="0"/>
              <a:t> </a:t>
            </a:r>
            <a:r>
              <a:rPr lang="en-US" sz="2800" b="1" dirty="0">
                <a:solidFill>
                  <a:srgbClr val="FFFF00"/>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Chọn</a:t>
            </a:r>
            <a:r>
              <a:rPr lang="en-US" sz="2800" b="1" dirty="0">
                <a:solidFill>
                  <a:srgbClr val="0000FF"/>
                </a:solidFill>
                <a:latin typeface="Times New Roman" pitchFamily="18" charset="0"/>
                <a:cs typeface="Times New Roman" pitchFamily="18" charset="0"/>
              </a:rPr>
              <a:t> ý </a:t>
            </a:r>
            <a:r>
              <a:rPr lang="en-US" sz="2800" b="1" dirty="0" err="1">
                <a:solidFill>
                  <a:srgbClr val="0000FF"/>
                </a:solidFill>
                <a:latin typeface="Times New Roman" pitchFamily="18" charset="0"/>
                <a:cs typeface="Times New Roman" pitchFamily="18" charset="0"/>
              </a:rPr>
              <a:t>em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đúng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nhất</a:t>
            </a:r>
            <a:r>
              <a:rPr lang="en-US" sz="2800" b="1" dirty="0">
                <a:solidFill>
                  <a:srgbClr val="0000FF"/>
                </a:solidFill>
                <a:latin typeface="Times New Roman" pitchFamily="18" charset="0"/>
                <a:cs typeface="Times New Roman" pitchFamily="18" charset="0"/>
              </a:rPr>
              <a:t>?</a:t>
            </a:r>
            <a:endParaRPr lang="en-US" sz="2800" dirty="0">
              <a:solidFill>
                <a:srgbClr val="0000FF"/>
              </a:solidFill>
            </a:endParaRPr>
          </a:p>
        </p:txBody>
      </p:sp>
      <p:sp>
        <p:nvSpPr>
          <p:cNvPr id="3" name="Content Placeholder 2"/>
          <p:cNvSpPr>
            <a:spLocks noGrp="1"/>
          </p:cNvSpPr>
          <p:nvPr>
            <p:ph idx="4294967295"/>
          </p:nvPr>
        </p:nvSpPr>
        <p:spPr>
          <a:xfrm>
            <a:off x="0" y="2284413"/>
            <a:ext cx="8229600" cy="763587"/>
          </a:xfrm>
        </p:spPr>
        <p:txBody>
          <a:bodyPr/>
          <a:lstStyle/>
          <a:p>
            <a:r>
              <a:rPr lang="en-US" sz="2800" b="1" u="sng">
                <a:solidFill>
                  <a:srgbClr val="000000"/>
                </a:solidFill>
                <a:latin typeface="Times New Roman" pitchFamily="18" charset="0"/>
              </a:rPr>
              <a:t>Câu 2</a:t>
            </a:r>
            <a:r>
              <a:rPr lang="en-US" sz="2800" b="1">
                <a:solidFill>
                  <a:srgbClr val="000000"/>
                </a:solidFill>
                <a:latin typeface="Times New Roman" pitchFamily="18" charset="0"/>
              </a:rPr>
              <a:t>: Các cây khác nhau ở những điểm nào?</a:t>
            </a:r>
          </a:p>
          <a:p>
            <a:endParaRPr lang="en-US" sz="2800" b="1">
              <a:solidFill>
                <a:srgbClr val="000000"/>
              </a:solidFill>
              <a:latin typeface="Times New Roman" pitchFamily="18" charset="0"/>
            </a:endParaRPr>
          </a:p>
        </p:txBody>
      </p:sp>
      <p:sp>
        <p:nvSpPr>
          <p:cNvPr id="5" name="Rectangle 4"/>
          <p:cNvSpPr>
            <a:spLocks noChangeArrowheads="1"/>
          </p:cNvSpPr>
          <p:nvPr/>
        </p:nvSpPr>
        <p:spPr bwMode="auto">
          <a:xfrm>
            <a:off x="2438400" y="3048000"/>
            <a:ext cx="4114800" cy="533400"/>
          </a:xfrm>
          <a:prstGeom prst="rect">
            <a:avLst/>
          </a:prstGeom>
          <a:solidFill>
            <a:srgbClr val="FFFF00"/>
          </a:solidFill>
          <a:ln w="9525" algn="ctr">
            <a:solidFill>
              <a:schemeClr val="tx1"/>
            </a:solidFill>
            <a:round/>
            <a:headEnd/>
            <a:tailEnd/>
          </a:ln>
        </p:spPr>
        <p:txBody>
          <a:bodyPr wrap="none"/>
          <a:lstStyle/>
          <a:p>
            <a:r>
              <a:rPr lang="en-US" sz="2400" b="1">
                <a:solidFill>
                  <a:srgbClr val="000099"/>
                </a:solidFill>
                <a:latin typeface="Times New Roman" pitchFamily="18" charset="0"/>
                <a:cs typeface="Times New Roman" pitchFamily="18" charset="0"/>
              </a:rPr>
              <a:t>A. Hình dạng.</a:t>
            </a:r>
          </a:p>
        </p:txBody>
      </p:sp>
      <p:sp>
        <p:nvSpPr>
          <p:cNvPr id="6" name="Rectangle 5"/>
          <p:cNvSpPr>
            <a:spLocks noChangeArrowheads="1"/>
          </p:cNvSpPr>
          <p:nvPr/>
        </p:nvSpPr>
        <p:spPr bwMode="auto">
          <a:xfrm>
            <a:off x="2438400" y="3886200"/>
            <a:ext cx="4114800" cy="609600"/>
          </a:xfrm>
          <a:prstGeom prst="rect">
            <a:avLst/>
          </a:prstGeom>
          <a:solidFill>
            <a:srgbClr val="FFFF00"/>
          </a:solidFill>
          <a:ln w="9525" algn="ctr">
            <a:solidFill>
              <a:schemeClr val="tx1"/>
            </a:solidFill>
            <a:round/>
            <a:headEnd/>
            <a:tailEnd/>
          </a:ln>
        </p:spPr>
        <p:txBody>
          <a:bodyPr wrap="none"/>
          <a:lstStyle/>
          <a:p>
            <a:r>
              <a:rPr lang="en-US" sz="2400" b="1">
                <a:solidFill>
                  <a:srgbClr val="000099"/>
                </a:solidFill>
                <a:latin typeface="Times New Roman" pitchFamily="18" charset="0"/>
                <a:cs typeface="Times New Roman" pitchFamily="18" charset="0"/>
              </a:rPr>
              <a:t>B. Độ lớn.</a:t>
            </a:r>
          </a:p>
        </p:txBody>
      </p:sp>
      <p:sp>
        <p:nvSpPr>
          <p:cNvPr id="7" name="Rectangle 6"/>
          <p:cNvSpPr>
            <a:spLocks noChangeArrowheads="1"/>
          </p:cNvSpPr>
          <p:nvPr/>
        </p:nvSpPr>
        <p:spPr bwMode="auto">
          <a:xfrm>
            <a:off x="2438400" y="4876800"/>
            <a:ext cx="4191000" cy="457200"/>
          </a:xfrm>
          <a:prstGeom prst="rect">
            <a:avLst/>
          </a:prstGeom>
          <a:solidFill>
            <a:srgbClr val="FFFF00"/>
          </a:solidFill>
          <a:ln w="9525" algn="ctr">
            <a:solidFill>
              <a:schemeClr val="tx1"/>
            </a:solidFill>
            <a:round/>
            <a:headEnd/>
            <a:tailEnd/>
          </a:ln>
        </p:spPr>
        <p:txBody>
          <a:bodyPr wrap="none"/>
          <a:lstStyle/>
          <a:p>
            <a:r>
              <a:rPr lang="en-US" sz="2400" b="1">
                <a:solidFill>
                  <a:srgbClr val="000099"/>
                </a:solidFill>
                <a:latin typeface="Times New Roman" pitchFamily="18" charset="0"/>
                <a:cs typeface="Times New Roman" pitchFamily="18" charset="0"/>
              </a:rPr>
              <a:t>C. Hình dạng và độ lớn.</a:t>
            </a:r>
          </a:p>
        </p:txBody>
      </p:sp>
      <p:sp>
        <p:nvSpPr>
          <p:cNvPr id="5129" name="Oval 9"/>
          <p:cNvSpPr>
            <a:spLocks noChangeArrowheads="1"/>
          </p:cNvSpPr>
          <p:nvPr/>
        </p:nvSpPr>
        <p:spPr bwMode="auto">
          <a:xfrm>
            <a:off x="2209800" y="4800600"/>
            <a:ext cx="609600" cy="533400"/>
          </a:xfrm>
          <a:prstGeom prst="ellipse">
            <a:avLst/>
          </a:prstGeom>
          <a:solidFill>
            <a:srgbClr val="FF99CC"/>
          </a:solidFill>
          <a:ln w="9525">
            <a:solidFill>
              <a:srgbClr val="FF00FF"/>
            </a:solidFill>
            <a:round/>
            <a:headEnd/>
            <a:tailEnd/>
          </a:ln>
          <a:effectLst>
            <a:outerShdw dist="35921" dir="2700000" algn="ctr" rotWithShape="0">
              <a:schemeClr val="bg2">
                <a:alpha val="50000"/>
              </a:schemeClr>
            </a:outerShdw>
          </a:effectLst>
        </p:spPr>
        <p:txBody>
          <a:bodyPr wrap="none" anchor="ctr"/>
          <a:lstStyle/>
          <a:p>
            <a:pPr algn="ctr">
              <a:defRPr/>
            </a:pPr>
            <a:r>
              <a:rPr lang="en-US" sz="2400" b="1" dirty="0">
                <a:solidFill>
                  <a:srgbClr val="000099"/>
                </a:solidFill>
                <a:latin typeface="Times New Roman" pitchFamily="18" charset="0"/>
                <a:cs typeface="+mn-cs"/>
              </a:rPr>
              <a:t>C.</a:t>
            </a:r>
          </a:p>
        </p:txBody>
      </p:sp>
      <p:sp>
        <p:nvSpPr>
          <p:cNvPr id="5130" name="Oval 10"/>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a:defRPr/>
            </a:pPr>
            <a:r>
              <a:rPr lang="en-US" sz="6000">
                <a:latin typeface="Times New Roman" pitchFamily="18" charset="0"/>
                <a:cs typeface="+mn-cs"/>
              </a:rPr>
              <a:t>5</a:t>
            </a:r>
          </a:p>
        </p:txBody>
      </p:sp>
      <p:sp>
        <p:nvSpPr>
          <p:cNvPr id="5131" name="Oval 11"/>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a:defRPr/>
            </a:pPr>
            <a:r>
              <a:rPr lang="en-US" sz="6000">
                <a:latin typeface="Times New Roman" pitchFamily="18" charset="0"/>
                <a:cs typeface="+mn-cs"/>
              </a:rPr>
              <a:t>4</a:t>
            </a:r>
          </a:p>
        </p:txBody>
      </p:sp>
      <p:sp>
        <p:nvSpPr>
          <p:cNvPr id="5133" name="Oval 13"/>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a:defRPr/>
            </a:pPr>
            <a:r>
              <a:rPr lang="en-US" sz="6000">
                <a:latin typeface="Times New Roman" pitchFamily="18" charset="0"/>
                <a:cs typeface="+mn-cs"/>
              </a:rPr>
              <a:t>3</a:t>
            </a:r>
          </a:p>
        </p:txBody>
      </p:sp>
      <p:sp>
        <p:nvSpPr>
          <p:cNvPr id="5134" name="Oval 14"/>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a:defRPr/>
            </a:pPr>
            <a:r>
              <a:rPr lang="en-US" sz="6000">
                <a:latin typeface="Times New Roman" pitchFamily="18" charset="0"/>
                <a:cs typeface="+mn-cs"/>
              </a:rPr>
              <a:t>2</a:t>
            </a:r>
          </a:p>
        </p:txBody>
      </p:sp>
      <p:sp>
        <p:nvSpPr>
          <p:cNvPr id="5135" name="Oval 15"/>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a:defRPr/>
            </a:pPr>
            <a:r>
              <a:rPr lang="en-US" sz="6000">
                <a:latin typeface="Times New Roman" pitchFamily="18" charset="0"/>
                <a:cs typeface="+mn-cs"/>
              </a:rPr>
              <a:t>1</a:t>
            </a:r>
          </a:p>
        </p:txBody>
      </p:sp>
      <p:sp>
        <p:nvSpPr>
          <p:cNvPr id="5136" name="Oval 16"/>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a:defRPr/>
            </a:pPr>
            <a:r>
              <a:rPr lang="en-US" sz="6000">
                <a:latin typeface="Times New Roman" pitchFamily="18" charset="0"/>
                <a:cs typeface="+mn-cs"/>
              </a:rPr>
              <a:t>0</a:t>
            </a:r>
          </a:p>
        </p:txBody>
      </p:sp>
      <p:sp>
        <p:nvSpPr>
          <p:cNvPr id="100414" name="Oval 62"/>
          <p:cNvSpPr>
            <a:spLocks noChangeArrowheads="1"/>
          </p:cNvSpPr>
          <p:nvPr/>
        </p:nvSpPr>
        <p:spPr bwMode="auto">
          <a:xfrm>
            <a:off x="7539038" y="5237163"/>
            <a:ext cx="1223962" cy="935037"/>
          </a:xfrm>
          <a:prstGeom prst="ellipse">
            <a:avLst/>
          </a:prstGeom>
          <a:gradFill rotWithShape="1">
            <a:gsLst>
              <a:gs pos="0">
                <a:srgbClr val="FFFF00"/>
              </a:gs>
              <a:gs pos="100000">
                <a:schemeClr val="bg1"/>
              </a:gs>
            </a:gsLst>
            <a:lin ang="5400000" scaled="1"/>
          </a:gradFill>
          <a:ln w="9525">
            <a:solidFill>
              <a:schemeClr val="tx1"/>
            </a:solidFill>
            <a:round/>
            <a:headEnd/>
            <a:tailEnd/>
          </a:ln>
        </p:spPr>
        <p:txBody>
          <a:bodyPr wrap="none" anchor="ctr"/>
          <a:lstStyle/>
          <a:p>
            <a:pPr algn="ctr"/>
            <a:r>
              <a:rPr lang="en-US" sz="5400">
                <a:solidFill>
                  <a:srgbClr val="FF0000"/>
                </a:solidFill>
                <a:latin typeface=".VnTime" pitchFamily="34" charset="0"/>
              </a:rPr>
              <a:t>0</a:t>
            </a:r>
          </a:p>
        </p:txBody>
      </p:sp>
      <p:pic>
        <p:nvPicPr>
          <p:cNvPr id="20494" name="Picture 5" descr="Bellcoll"/>
          <p:cNvPicPr>
            <a:picLocks noChangeAspect="1" noChangeArrowheads="1" noCrop="1"/>
          </p:cNvPicPr>
          <p:nvPr/>
        </p:nvPicPr>
        <p:blipFill>
          <a:blip r:embed="rId4"/>
          <a:srcRect/>
          <a:stretch>
            <a:fillRect/>
          </a:stretch>
        </p:blipFill>
        <p:spPr bwMode="auto">
          <a:xfrm>
            <a:off x="7239000" y="0"/>
            <a:ext cx="1752600" cy="1752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Horizontal)">
                                      <p:cBhvr>
                                        <p:cTn id="12" dur="1000"/>
                                        <p:tgtEl>
                                          <p:spTgt spid="5"/>
                                        </p:tgtEl>
                                      </p:cBhvr>
                                    </p:animEffect>
                                  </p:childTnLst>
                                </p:cTn>
                              </p:par>
                            </p:childTnLst>
                          </p:cTn>
                        </p:par>
                        <p:par>
                          <p:cTn id="13" fill="hold" nodeType="afterGroup">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1000"/>
                                        <p:tgtEl>
                                          <p:spTgt spid="6"/>
                                        </p:tgtEl>
                                      </p:cBhvr>
                                    </p:animEffect>
                                  </p:childTnLst>
                                </p:cTn>
                              </p:par>
                            </p:childTnLst>
                          </p:cTn>
                        </p:par>
                        <p:par>
                          <p:cTn id="17" fill="hold" nodeType="afterGroup">
                            <p:stCondLst>
                              <p:cond delay="2000"/>
                            </p:stCondLst>
                            <p:childTnLst>
                              <p:par>
                                <p:cTn id="18" presetID="14"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1000"/>
                                        <p:tgtEl>
                                          <p:spTgt spid="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5130"/>
                                        </p:tgtEl>
                                        <p:attrNameLst>
                                          <p:attrName>style.visibility</p:attrName>
                                        </p:attrNameLst>
                                      </p:cBhvr>
                                      <p:to>
                                        <p:strVal val="visible"/>
                                      </p:to>
                                    </p:set>
                                    <p:animEffect transition="in" filter="diamond(in)">
                                      <p:cBhvr>
                                        <p:cTn id="25" dur="1000"/>
                                        <p:tgtEl>
                                          <p:spTgt spid="5130"/>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6" fill="hold" nodeType="afterGroup">
                            <p:stCondLst>
                              <p:cond delay="1000"/>
                            </p:stCondLst>
                            <p:childTnLst>
                              <p:par>
                                <p:cTn id="27" presetID="8" presetClass="entr" presetSubtype="16" fill="hold" grpId="0" nodeType="afterEffect">
                                  <p:stCondLst>
                                    <p:cond delay="0"/>
                                  </p:stCondLst>
                                  <p:childTnLst>
                                    <p:set>
                                      <p:cBhvr>
                                        <p:cTn id="28" dur="1" fill="hold">
                                          <p:stCondLst>
                                            <p:cond delay="0"/>
                                          </p:stCondLst>
                                        </p:cTn>
                                        <p:tgtEl>
                                          <p:spTgt spid="5131"/>
                                        </p:tgtEl>
                                        <p:attrNameLst>
                                          <p:attrName>style.visibility</p:attrName>
                                        </p:attrNameLst>
                                      </p:cBhvr>
                                      <p:to>
                                        <p:strVal val="visible"/>
                                      </p:to>
                                    </p:set>
                                    <p:animEffect transition="in" filter="diamond(in)">
                                      <p:cBhvr>
                                        <p:cTn id="29" dur="1000"/>
                                        <p:tgtEl>
                                          <p:spTgt spid="5131"/>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30" fill="hold" nodeType="afterGroup">
                            <p:stCondLst>
                              <p:cond delay="2000"/>
                            </p:stCondLst>
                            <p:childTnLst>
                              <p:par>
                                <p:cTn id="31" presetID="4" presetClass="entr" presetSubtype="16" fill="hold" grpId="0" nodeType="afterEffect">
                                  <p:stCondLst>
                                    <p:cond delay="0"/>
                                  </p:stCondLst>
                                  <p:childTnLst>
                                    <p:set>
                                      <p:cBhvr>
                                        <p:cTn id="32" dur="1" fill="hold">
                                          <p:stCondLst>
                                            <p:cond delay="0"/>
                                          </p:stCondLst>
                                        </p:cTn>
                                        <p:tgtEl>
                                          <p:spTgt spid="5133"/>
                                        </p:tgtEl>
                                        <p:attrNameLst>
                                          <p:attrName>style.visibility</p:attrName>
                                        </p:attrNameLst>
                                      </p:cBhvr>
                                      <p:to>
                                        <p:strVal val="visible"/>
                                      </p:to>
                                    </p:set>
                                    <p:animEffect transition="in" filter="box(in)">
                                      <p:cBhvr>
                                        <p:cTn id="33" dur="1000"/>
                                        <p:tgtEl>
                                          <p:spTgt spid="5133"/>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4" fill="hold" nodeType="afterGroup">
                            <p:stCondLst>
                              <p:cond delay="3000"/>
                            </p:stCondLst>
                            <p:childTnLst>
                              <p:par>
                                <p:cTn id="35" presetID="4" presetClass="entr" presetSubtype="16" fill="hold" grpId="0" nodeType="afterEffect">
                                  <p:stCondLst>
                                    <p:cond delay="0"/>
                                  </p:stCondLst>
                                  <p:childTnLst>
                                    <p:set>
                                      <p:cBhvr>
                                        <p:cTn id="36" dur="1" fill="hold">
                                          <p:stCondLst>
                                            <p:cond delay="0"/>
                                          </p:stCondLst>
                                        </p:cTn>
                                        <p:tgtEl>
                                          <p:spTgt spid="5134"/>
                                        </p:tgtEl>
                                        <p:attrNameLst>
                                          <p:attrName>style.visibility</p:attrName>
                                        </p:attrNameLst>
                                      </p:cBhvr>
                                      <p:to>
                                        <p:strVal val="visible"/>
                                      </p:to>
                                    </p:set>
                                    <p:animEffect transition="in" filter="box(in)">
                                      <p:cBhvr>
                                        <p:cTn id="37" dur="1000"/>
                                        <p:tgtEl>
                                          <p:spTgt spid="5134"/>
                                        </p:tgtEl>
                                      </p:cBhvr>
                                    </p:animEffec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38" fill="hold" nodeType="afterGroup">
                            <p:stCondLst>
                              <p:cond delay="4000"/>
                            </p:stCondLst>
                            <p:childTnLst>
                              <p:par>
                                <p:cTn id="39" presetID="8" presetClass="entr" presetSubtype="16" fill="hold" grpId="0" nodeType="afterEffect">
                                  <p:stCondLst>
                                    <p:cond delay="0"/>
                                  </p:stCondLst>
                                  <p:childTnLst>
                                    <p:set>
                                      <p:cBhvr>
                                        <p:cTn id="40" dur="1" fill="hold">
                                          <p:stCondLst>
                                            <p:cond delay="0"/>
                                          </p:stCondLst>
                                        </p:cTn>
                                        <p:tgtEl>
                                          <p:spTgt spid="5135"/>
                                        </p:tgtEl>
                                        <p:attrNameLst>
                                          <p:attrName>style.visibility</p:attrName>
                                        </p:attrNameLst>
                                      </p:cBhvr>
                                      <p:to>
                                        <p:strVal val="visible"/>
                                      </p:to>
                                    </p:set>
                                    <p:animEffect transition="in" filter="diamond(in)">
                                      <p:cBhvr>
                                        <p:cTn id="41" dur="500"/>
                                        <p:tgtEl>
                                          <p:spTgt spid="5135"/>
                                        </p:tgtEl>
                                      </p:cBhvr>
                                    </p:animEffec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par>
                          <p:cTn id="42" fill="hold" nodeType="afterGroup">
                            <p:stCondLst>
                              <p:cond delay="4500"/>
                            </p:stCondLst>
                            <p:childTnLst>
                              <p:par>
                                <p:cTn id="43" presetID="8" presetClass="entr" presetSubtype="16" fill="hold" grpId="0" nodeType="afterEffect">
                                  <p:stCondLst>
                                    <p:cond delay="0"/>
                                  </p:stCondLst>
                                  <p:childTnLst>
                                    <p:set>
                                      <p:cBhvr>
                                        <p:cTn id="44" dur="1" fill="hold">
                                          <p:stCondLst>
                                            <p:cond delay="0"/>
                                          </p:stCondLst>
                                        </p:cTn>
                                        <p:tgtEl>
                                          <p:spTgt spid="5136"/>
                                        </p:tgtEl>
                                        <p:attrNameLst>
                                          <p:attrName>style.visibility</p:attrName>
                                        </p:attrNameLst>
                                      </p:cBhvr>
                                      <p:to>
                                        <p:strVal val="visible"/>
                                      </p:to>
                                    </p:set>
                                    <p:animEffect transition="in" filter="diamond(in)">
                                      <p:cBhvr>
                                        <p:cTn id="45" dur="1000"/>
                                        <p:tgtEl>
                                          <p:spTgt spid="5136"/>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6" presetID="5" presetClass="exit" presetSubtype="10" fill="hold" nodeType="withEffect">
                                  <p:stCondLst>
                                    <p:cond delay="0"/>
                                  </p:stCondLst>
                                  <p:childTnLst>
                                    <p:animEffect transition="out" filter="checkerboard(across)">
                                      <p:cBhvr>
                                        <p:cTn id="47" dur="500"/>
                                        <p:tgtEl>
                                          <p:spTgt spid="5130"/>
                                        </p:tgtEl>
                                      </p:cBhvr>
                                    </p:animEffect>
                                    <p:set>
                                      <p:cBhvr>
                                        <p:cTn id="48" dur="1" fill="hold">
                                          <p:stCondLst>
                                            <p:cond delay="499"/>
                                          </p:stCondLst>
                                        </p:cTn>
                                        <p:tgtEl>
                                          <p:spTgt spid="5130"/>
                                        </p:tgtEl>
                                        <p:attrNameLst>
                                          <p:attrName>style.visibility</p:attrName>
                                        </p:attrNameLst>
                                      </p:cBhvr>
                                      <p:to>
                                        <p:strVal val="hidden"/>
                                      </p:to>
                                    </p:set>
                                  </p:childTnLst>
                                </p:cTn>
                              </p:par>
                              <p:par>
                                <p:cTn id="49" presetID="5" presetClass="exit" presetSubtype="10" fill="hold" nodeType="withEffect">
                                  <p:stCondLst>
                                    <p:cond delay="0"/>
                                  </p:stCondLst>
                                  <p:childTnLst>
                                    <p:animEffect transition="out" filter="checkerboard(across)">
                                      <p:cBhvr>
                                        <p:cTn id="50" dur="500"/>
                                        <p:tgtEl>
                                          <p:spTgt spid="5131"/>
                                        </p:tgtEl>
                                      </p:cBhvr>
                                    </p:animEffect>
                                    <p:set>
                                      <p:cBhvr>
                                        <p:cTn id="51" dur="1" fill="hold">
                                          <p:stCondLst>
                                            <p:cond delay="499"/>
                                          </p:stCondLst>
                                        </p:cTn>
                                        <p:tgtEl>
                                          <p:spTgt spid="5131"/>
                                        </p:tgtEl>
                                        <p:attrNameLst>
                                          <p:attrName>style.visibility</p:attrName>
                                        </p:attrNameLst>
                                      </p:cBhvr>
                                      <p:to>
                                        <p:strVal val="hidden"/>
                                      </p:to>
                                    </p:set>
                                  </p:childTnLst>
                                </p:cTn>
                              </p:par>
                              <p:par>
                                <p:cTn id="52" presetID="5" presetClass="exit" presetSubtype="10" fill="hold" nodeType="withEffect">
                                  <p:stCondLst>
                                    <p:cond delay="0"/>
                                  </p:stCondLst>
                                  <p:childTnLst>
                                    <p:animEffect transition="out" filter="checkerboard(across)">
                                      <p:cBhvr>
                                        <p:cTn id="53" dur="500"/>
                                        <p:tgtEl>
                                          <p:spTgt spid="5133"/>
                                        </p:tgtEl>
                                      </p:cBhvr>
                                    </p:animEffect>
                                    <p:set>
                                      <p:cBhvr>
                                        <p:cTn id="54" dur="1" fill="hold">
                                          <p:stCondLst>
                                            <p:cond delay="499"/>
                                          </p:stCondLst>
                                        </p:cTn>
                                        <p:tgtEl>
                                          <p:spTgt spid="5133"/>
                                        </p:tgtEl>
                                        <p:attrNameLst>
                                          <p:attrName>style.visibility</p:attrName>
                                        </p:attrNameLst>
                                      </p:cBhvr>
                                      <p:to>
                                        <p:strVal val="hidden"/>
                                      </p:to>
                                    </p:set>
                                  </p:childTnLst>
                                </p:cTn>
                              </p:par>
                              <p:par>
                                <p:cTn id="55" presetID="5" presetClass="exit" presetSubtype="10" fill="hold" nodeType="withEffect">
                                  <p:stCondLst>
                                    <p:cond delay="0"/>
                                  </p:stCondLst>
                                  <p:childTnLst>
                                    <p:animEffect transition="out" filter="checkerboard(across)">
                                      <p:cBhvr>
                                        <p:cTn id="56" dur="500"/>
                                        <p:tgtEl>
                                          <p:spTgt spid="5134"/>
                                        </p:tgtEl>
                                      </p:cBhvr>
                                    </p:animEffect>
                                    <p:set>
                                      <p:cBhvr>
                                        <p:cTn id="57" dur="1" fill="hold">
                                          <p:stCondLst>
                                            <p:cond delay="499"/>
                                          </p:stCondLst>
                                        </p:cTn>
                                        <p:tgtEl>
                                          <p:spTgt spid="5134"/>
                                        </p:tgtEl>
                                        <p:attrNameLst>
                                          <p:attrName>style.visibility</p:attrName>
                                        </p:attrNameLst>
                                      </p:cBhvr>
                                      <p:to>
                                        <p:strVal val="hidden"/>
                                      </p:to>
                                    </p:set>
                                  </p:childTnLst>
                                </p:cTn>
                              </p:par>
                              <p:par>
                                <p:cTn id="58" presetID="5" presetClass="exit" presetSubtype="10" fill="hold" nodeType="withEffect">
                                  <p:stCondLst>
                                    <p:cond delay="0"/>
                                  </p:stCondLst>
                                  <p:childTnLst>
                                    <p:animEffect transition="out" filter="checkerboard(across)">
                                      <p:cBhvr>
                                        <p:cTn id="59" dur="500"/>
                                        <p:tgtEl>
                                          <p:spTgt spid="5135"/>
                                        </p:tgtEl>
                                      </p:cBhvr>
                                    </p:animEffect>
                                    <p:set>
                                      <p:cBhvr>
                                        <p:cTn id="60" dur="1" fill="hold">
                                          <p:stCondLst>
                                            <p:cond delay="499"/>
                                          </p:stCondLst>
                                        </p:cTn>
                                        <p:tgtEl>
                                          <p:spTgt spid="5135"/>
                                        </p:tgtEl>
                                        <p:attrNameLst>
                                          <p:attrName>style.visibility</p:attrName>
                                        </p:attrNameLst>
                                      </p:cBhvr>
                                      <p:to>
                                        <p:strVal val="hidden"/>
                                      </p:to>
                                    </p:set>
                                  </p:childTnLst>
                                </p:cTn>
                              </p:par>
                              <p:par>
                                <p:cTn id="61" presetID="5" presetClass="exit" presetSubtype="10" fill="hold" nodeType="withEffect">
                                  <p:stCondLst>
                                    <p:cond delay="0"/>
                                  </p:stCondLst>
                                  <p:childTnLst>
                                    <p:animEffect transition="out" filter="checkerboard(across)">
                                      <p:cBhvr>
                                        <p:cTn id="62" dur="500"/>
                                        <p:tgtEl>
                                          <p:spTgt spid="5136"/>
                                        </p:tgtEl>
                                      </p:cBhvr>
                                    </p:animEffect>
                                    <p:set>
                                      <p:cBhvr>
                                        <p:cTn id="63" dur="1" fill="hold">
                                          <p:stCondLst>
                                            <p:cond delay="499"/>
                                          </p:stCondLst>
                                        </p:cTn>
                                        <p:tgtEl>
                                          <p:spTgt spid="5136"/>
                                        </p:tgtEl>
                                        <p:attrNameLst>
                                          <p:attrName>style.visibility</p:attrName>
                                        </p:attrNameLst>
                                      </p:cBhvr>
                                      <p:to>
                                        <p:strVal val="hidden"/>
                                      </p:to>
                                    </p:set>
                                  </p:childTnLst>
                                </p:cTn>
                              </p:par>
                            </p:childTnLst>
                          </p:cTn>
                        </p:par>
                        <p:par>
                          <p:cTn id="64" fill="hold" nodeType="afterGroup">
                            <p:stCondLst>
                              <p:cond delay="5500"/>
                            </p:stCondLst>
                            <p:childTnLst>
                              <p:par>
                                <p:cTn id="65" presetID="53" presetClass="entr" presetSubtype="0" fill="hold" grpId="0" nodeType="afterEffect">
                                  <p:stCondLst>
                                    <p:cond delay="0"/>
                                  </p:stCondLst>
                                  <p:childTnLst>
                                    <p:set>
                                      <p:cBhvr>
                                        <p:cTn id="66" dur="1" fill="hold">
                                          <p:stCondLst>
                                            <p:cond delay="0"/>
                                          </p:stCondLst>
                                        </p:cTn>
                                        <p:tgtEl>
                                          <p:spTgt spid="100414"/>
                                        </p:tgtEl>
                                        <p:attrNameLst>
                                          <p:attrName>style.visibility</p:attrName>
                                        </p:attrNameLst>
                                      </p:cBhvr>
                                      <p:to>
                                        <p:strVal val="visible"/>
                                      </p:to>
                                    </p:set>
                                    <p:anim calcmode="lin" valueType="num">
                                      <p:cBhvr>
                                        <p:cTn id="67" dur="1000" fill="hold"/>
                                        <p:tgtEl>
                                          <p:spTgt spid="100414"/>
                                        </p:tgtEl>
                                        <p:attrNameLst>
                                          <p:attrName>ppt_w</p:attrName>
                                        </p:attrNameLst>
                                      </p:cBhvr>
                                      <p:tavLst>
                                        <p:tav tm="0">
                                          <p:val>
                                            <p:fltVal val="0"/>
                                          </p:val>
                                        </p:tav>
                                        <p:tav tm="100000">
                                          <p:val>
                                            <p:strVal val="#ppt_w"/>
                                          </p:val>
                                        </p:tav>
                                      </p:tavLst>
                                    </p:anim>
                                    <p:anim calcmode="lin" valueType="num">
                                      <p:cBhvr>
                                        <p:cTn id="68" dur="1000" fill="hold"/>
                                        <p:tgtEl>
                                          <p:spTgt spid="100414"/>
                                        </p:tgtEl>
                                        <p:attrNameLst>
                                          <p:attrName>ppt_h</p:attrName>
                                        </p:attrNameLst>
                                      </p:cBhvr>
                                      <p:tavLst>
                                        <p:tav tm="0">
                                          <p:val>
                                            <p:fltVal val="0"/>
                                          </p:val>
                                        </p:tav>
                                        <p:tav tm="100000">
                                          <p:val>
                                            <p:strVal val="#ppt_h"/>
                                          </p:val>
                                        </p:tav>
                                      </p:tavLst>
                                    </p:anim>
                                    <p:animEffect transition="in" filter="fade">
                                      <p:cBhvr>
                                        <p:cTn id="69" dur="1000"/>
                                        <p:tgtEl>
                                          <p:spTgt spid="100414"/>
                                        </p:tgtEl>
                                      </p:cBhvr>
                                    </p:animEffect>
                                  </p:childTnLst>
                                  <p:subTnLst>
                                    <p:audio>
                                      <p:cMediaNode>
                                        <p:cTn display="0" masterRel="sameClick">
                                          <p:stCondLst>
                                            <p:cond evt="begin" delay="0">
                                              <p:tn val="65"/>
                                            </p:cond>
                                          </p:stCondLst>
                                          <p:endCondLst>
                                            <p:cond evt="onStopAudio" delay="0">
                                              <p:tgtEl>
                                                <p:sldTgt/>
                                              </p:tgtEl>
                                            </p:cond>
                                          </p:endCondLst>
                                        </p:cTn>
                                        <p:tgtEl>
                                          <p:sndTgt r:embed="rId3" name="drumroll.wav"/>
                                        </p:tgtEl>
                                      </p:cMediaNode>
                                    </p:audio>
                                  </p:subTnLst>
                                </p:cTn>
                              </p:par>
                            </p:childTnLst>
                          </p:cTn>
                        </p:par>
                      </p:childTnLst>
                    </p:cTn>
                  </p:par>
                  <p:par>
                    <p:cTn id="70" fill="hold" nodeType="clickPar">
                      <p:stCondLst>
                        <p:cond delay="indefinite"/>
                      </p:stCondLst>
                      <p:childTnLst>
                        <p:par>
                          <p:cTn id="71" fill="hold" nodeType="withGroup">
                            <p:stCondLst>
                              <p:cond delay="0"/>
                            </p:stCondLst>
                            <p:childTnLst>
                              <p:par>
                                <p:cTn id="72" presetID="8" presetClass="entr" presetSubtype="16" fill="hold" grpId="0" nodeType="clickEffect">
                                  <p:stCondLst>
                                    <p:cond delay="0"/>
                                  </p:stCondLst>
                                  <p:childTnLst>
                                    <p:set>
                                      <p:cBhvr>
                                        <p:cTn id="73" dur="1" fill="hold">
                                          <p:stCondLst>
                                            <p:cond delay="0"/>
                                          </p:stCondLst>
                                        </p:cTn>
                                        <p:tgtEl>
                                          <p:spTgt spid="5129"/>
                                        </p:tgtEl>
                                        <p:attrNameLst>
                                          <p:attrName>style.visibility</p:attrName>
                                        </p:attrNameLst>
                                      </p:cBhvr>
                                      <p:to>
                                        <p:strVal val="visible"/>
                                      </p:to>
                                    </p:set>
                                    <p:animEffect transition="in" filter="diamond(in)">
                                      <p:cBhvr>
                                        <p:cTn id="74" dur="2000"/>
                                        <p:tgtEl>
                                          <p:spTgt spid="5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P spid="7" grpId="0" animBg="1"/>
      <p:bldP spid="5129" grpId="0" animBg="1"/>
      <p:bldP spid="5130" grpId="0" animBg="1"/>
      <p:bldP spid="5131" grpId="0" animBg="1"/>
      <p:bldP spid="5133" grpId="0" animBg="1"/>
      <p:bldP spid="5134" grpId="0" animBg="1"/>
      <p:bldP spid="5135" grpId="0" animBg="1"/>
      <p:bldP spid="5136" grpId="0" animBg="1"/>
      <p:bldP spid="1004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ChangeArrowheads="1"/>
          </p:cNvSpPr>
          <p:nvPr/>
        </p:nvSpPr>
        <p:spPr bwMode="auto">
          <a:xfrm>
            <a:off x="0" y="2667000"/>
            <a:ext cx="8915400" cy="1200150"/>
          </a:xfrm>
          <a:prstGeom prst="rect">
            <a:avLst/>
          </a:prstGeom>
          <a:noFill/>
          <a:ln w="9525">
            <a:noFill/>
            <a:miter lim="800000"/>
            <a:headEnd/>
            <a:tailEnd/>
          </a:ln>
        </p:spPr>
        <p:txBody>
          <a:bodyPr>
            <a:spAutoFit/>
          </a:bodyPr>
          <a:lstStyle/>
          <a:p>
            <a:r>
              <a:rPr lang="en-US" sz="3600" b="1">
                <a:latin typeface="Times New Roman" pitchFamily="18" charset="0"/>
                <a:cs typeface="Times New Roman" pitchFamily="18" charset="0"/>
              </a:rPr>
              <a:t>- Các cây thường có thân mọc đứng; một số cây có thân leo, thân bò.</a:t>
            </a:r>
            <a:endParaRPr lang="vi-VN" sz="3600" b="1"/>
          </a:p>
        </p:txBody>
      </p:sp>
      <p:sp>
        <p:nvSpPr>
          <p:cNvPr id="49154" name="Rectangle 2"/>
          <p:cNvSpPr>
            <a:spLocks noChangeArrowheads="1"/>
          </p:cNvSpPr>
          <p:nvPr/>
        </p:nvSpPr>
        <p:spPr bwMode="auto">
          <a:xfrm>
            <a:off x="0" y="228600"/>
            <a:ext cx="8534400" cy="685800"/>
          </a:xfrm>
          <a:prstGeom prst="rect">
            <a:avLst/>
          </a:prstGeom>
          <a:noFill/>
          <a:ln w="9525">
            <a:noFill/>
            <a:miter lim="800000"/>
            <a:headEnd/>
            <a:tailEnd/>
          </a:ln>
        </p:spPr>
        <p:txBody>
          <a:bodyPr wrap="none" anchor="ctr"/>
          <a:lstStyle/>
          <a:p>
            <a:r>
              <a:rPr lang="en-US" sz="3400" b="1">
                <a:solidFill>
                  <a:srgbClr val="0000FF"/>
                </a:solidFill>
                <a:latin typeface="Times New Roman" pitchFamily="18" charset="0"/>
                <a:cs typeface="Times New Roman" pitchFamily="18" charset="0"/>
              </a:rPr>
              <a:t>Hoạt động 2: Phân loại thân cây theo cách mọc</a:t>
            </a:r>
            <a:endParaRPr lang="vi-VN" altLang="en-US" sz="3400" b="1">
              <a:solidFill>
                <a:srgbClr val="0000FF"/>
              </a:solidFill>
              <a:latin typeface="Times New Roman" pitchFamily="18" charset="0"/>
              <a:cs typeface="Times New Roman" pitchFamily="18" charset="0"/>
            </a:endParaRPr>
          </a:p>
        </p:txBody>
      </p:sp>
      <p:sp>
        <p:nvSpPr>
          <p:cNvPr id="9" name="Rectangle 1"/>
          <p:cNvSpPr>
            <a:spLocks noChangeArrowheads="1"/>
          </p:cNvSpPr>
          <p:nvPr/>
        </p:nvSpPr>
        <p:spPr bwMode="auto">
          <a:xfrm>
            <a:off x="0" y="1295400"/>
            <a:ext cx="8915400" cy="1200150"/>
          </a:xfrm>
          <a:prstGeom prst="rect">
            <a:avLst/>
          </a:prstGeom>
          <a:noFill/>
          <a:ln w="9525">
            <a:noFill/>
            <a:miter lim="800000"/>
            <a:headEnd/>
            <a:tailEnd/>
          </a:ln>
        </p:spPr>
        <p:txBody>
          <a:bodyPr>
            <a:spAutoFit/>
          </a:bodyPr>
          <a:lstStyle/>
          <a:p>
            <a:r>
              <a:rPr lang="en-US" sz="3600" b="1">
                <a:solidFill>
                  <a:srgbClr val="0000FF"/>
                </a:solidFill>
                <a:latin typeface="Times New Roman" pitchFamily="18" charset="0"/>
                <a:cs typeface="Times New Roman" pitchFamily="18" charset="0"/>
              </a:rPr>
              <a:t>Thân cây có mấy cách mọc? Đó là những cách nào?</a:t>
            </a:r>
            <a:endParaRPr lang="vi-VN" sz="3600" b="1">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grpId="1" nodeType="clickEffect">
                                  <p:stCondLst>
                                    <p:cond delay="0"/>
                                  </p:stCondLst>
                                  <p:childTnLst>
                                    <p:animEffect transition="out" filter="box(in)">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4" presetClass="entr" presetSubtype="16" fill="hold" grpId="0" nodeType="withEffect">
                                  <p:stCondLst>
                                    <p:cond delay="0"/>
                                  </p:stCondLst>
                                  <p:childTnLst>
                                    <p:set>
                                      <p:cBhvr>
                                        <p:cTn id="14" dur="1" fill="hold">
                                          <p:stCondLst>
                                            <p:cond delay="0"/>
                                          </p:stCondLst>
                                        </p:cTn>
                                        <p:tgtEl>
                                          <p:spTgt spid="28674"/>
                                        </p:tgtEl>
                                        <p:attrNameLst>
                                          <p:attrName>style.visibility</p:attrName>
                                        </p:attrNameLst>
                                      </p:cBhvr>
                                      <p:to>
                                        <p:strVal val="visible"/>
                                      </p:to>
                                    </p:set>
                                    <p:animEffect transition="in" filter="box(in)">
                                      <p:cBhvr>
                                        <p:cTn id="15" dur="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9" grpId="0"/>
      <p:bldP spid="9"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Group 7"/>
          <p:cNvGraphicFramePr>
            <a:graphicFrameLocks noGrp="1"/>
          </p:cNvGraphicFramePr>
          <p:nvPr/>
        </p:nvGraphicFramePr>
        <p:xfrm>
          <a:off x="533400" y="3733800"/>
          <a:ext cx="8001000" cy="2544763"/>
        </p:xfrm>
        <a:graphic>
          <a:graphicData uri="http://schemas.openxmlformats.org/drawingml/2006/table">
            <a:tbl>
              <a:tblPr/>
              <a:tblGrid>
                <a:gridCol w="4000500">
                  <a:extLst>
                    <a:ext uri="{9D8B030D-6E8A-4147-A177-3AD203B41FA5}">
                      <a16:colId xmlns:a16="http://schemas.microsoft.com/office/drawing/2014/main" val="20000"/>
                    </a:ext>
                  </a:extLst>
                </a:gridCol>
                <a:gridCol w="4000500">
                  <a:extLst>
                    <a:ext uri="{9D8B030D-6E8A-4147-A177-3AD203B41FA5}">
                      <a16:colId xmlns:a16="http://schemas.microsoft.com/office/drawing/2014/main" val="20001"/>
                    </a:ext>
                  </a:extLst>
                </a:gridCol>
              </a:tblGrid>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Times New Roman" pitchFamily="18" charset="0"/>
                          <a:cs typeface="Arial" pitchFamily="34"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Thân</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gỗ</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Times New Roman" pitchFamily="18" charset="0"/>
                          <a:cs typeface="Arial" pitchFamily="34"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Thân</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thảo</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35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itchFamily="18" charset="0"/>
                          <a:cs typeface="Arial" pitchFamily="34" charset="0"/>
                        </a:rPr>
                        <a:t>    </a:t>
                      </a:r>
                      <a:endParaRPr kumimoji="0" lang="en-US" sz="2800" b="1" i="0"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50188" name="Rectangle 2"/>
          <p:cNvSpPr>
            <a:spLocks noChangeArrowheads="1"/>
          </p:cNvSpPr>
          <p:nvPr/>
        </p:nvSpPr>
        <p:spPr bwMode="auto">
          <a:xfrm>
            <a:off x="152400" y="2133600"/>
            <a:ext cx="8839200" cy="1371600"/>
          </a:xfrm>
          <a:prstGeom prst="rect">
            <a:avLst/>
          </a:prstGeom>
          <a:noFill/>
          <a:ln w="9525">
            <a:noFill/>
            <a:miter lim="800000"/>
            <a:headEnd/>
            <a:tailEnd/>
          </a:ln>
        </p:spPr>
        <p:txBody>
          <a:bodyPr wrap="none" anchor="ctr"/>
          <a:lstStyle/>
          <a:p>
            <a:pPr algn="just"/>
            <a:r>
              <a:rPr lang="en-US" sz="2800" b="1">
                <a:latin typeface="Times New Roman" pitchFamily="18" charset="0"/>
                <a:cs typeface="Times New Roman" pitchFamily="18" charset="0"/>
              </a:rPr>
              <a:t>Xếp các loại cây sau vào 2 cột thích hợp trong bảng dưới </a:t>
            </a:r>
          </a:p>
          <a:p>
            <a:pPr algn="just"/>
            <a:r>
              <a:rPr lang="en-US" sz="2800" b="1">
                <a:latin typeface="Times New Roman" pitchFamily="18" charset="0"/>
                <a:cs typeface="Times New Roman" pitchFamily="18" charset="0"/>
              </a:rPr>
              <a:t>đây: Cây nhãn, cây bí đỏ, cây dưa chuột, cây lúa, cây rau</a:t>
            </a:r>
          </a:p>
          <a:p>
            <a:pPr algn="just"/>
            <a:r>
              <a:rPr lang="en-US" sz="2800" b="1">
                <a:latin typeface="Times New Roman" pitchFamily="18" charset="0"/>
                <a:cs typeface="Times New Roman" pitchFamily="18" charset="0"/>
              </a:rPr>
              <a:t> muống, c</a:t>
            </a:r>
            <a:r>
              <a:rPr lang="en-US" altLang="en-US" sz="2800" b="1">
                <a:latin typeface="Times New Roman" pitchFamily="18" charset="0"/>
                <a:cs typeface="Times New Roman" pitchFamily="18" charset="0"/>
              </a:rPr>
              <a:t>ây su hào, cây gỗ trong rừng.</a:t>
            </a:r>
            <a:endParaRPr lang="vi-VN" altLang="en-US" sz="2800" b="1">
              <a:latin typeface="Times New Roman" pitchFamily="18" charset="0"/>
              <a:cs typeface="Times New Roman" pitchFamily="18" charset="0"/>
            </a:endParaRPr>
          </a:p>
        </p:txBody>
      </p:sp>
      <p:sp>
        <p:nvSpPr>
          <p:cNvPr id="50189" name="Rectangle 2"/>
          <p:cNvSpPr>
            <a:spLocks noChangeArrowheads="1"/>
          </p:cNvSpPr>
          <p:nvPr/>
        </p:nvSpPr>
        <p:spPr bwMode="auto">
          <a:xfrm>
            <a:off x="0" y="0"/>
            <a:ext cx="8534400" cy="685800"/>
          </a:xfrm>
          <a:prstGeom prst="rect">
            <a:avLst/>
          </a:prstGeom>
          <a:noFill/>
          <a:ln w="9525">
            <a:noFill/>
            <a:miter lim="800000"/>
            <a:headEnd/>
            <a:tailEnd/>
          </a:ln>
        </p:spPr>
        <p:txBody>
          <a:bodyPr wrap="none" anchor="ctr"/>
          <a:lstStyle/>
          <a:p>
            <a:r>
              <a:rPr lang="en-US" sz="3600" b="1">
                <a:solidFill>
                  <a:srgbClr val="0000FF"/>
                </a:solidFill>
                <a:latin typeface="Times New Roman" pitchFamily="18" charset="0"/>
                <a:cs typeface="Times New Roman" pitchFamily="18" charset="0"/>
              </a:rPr>
              <a:t>Hoạt động 3: Phân loại thân cây theo cấu tạo </a:t>
            </a:r>
            <a:endParaRPr lang="vi-VN" altLang="en-US" sz="3600" b="1">
              <a:solidFill>
                <a:srgbClr val="0000FF"/>
              </a:solidFill>
              <a:latin typeface="Times New Roman" pitchFamily="18" charset="0"/>
              <a:cs typeface="Times New Roman" pitchFamily="18" charset="0"/>
            </a:endParaRPr>
          </a:p>
        </p:txBody>
      </p:sp>
      <p:sp>
        <p:nvSpPr>
          <p:cNvPr id="50190" name="Text Box 6"/>
          <p:cNvSpPr txBox="1">
            <a:spLocks noChangeArrowheads="1"/>
          </p:cNvSpPr>
          <p:nvPr/>
        </p:nvSpPr>
        <p:spPr bwMode="auto">
          <a:xfrm>
            <a:off x="2743200" y="838200"/>
            <a:ext cx="3657600" cy="585788"/>
          </a:xfrm>
          <a:prstGeom prst="rect">
            <a:avLst/>
          </a:prstGeom>
          <a:noFill/>
          <a:ln w="9525">
            <a:noFill/>
            <a:miter lim="800000"/>
            <a:headEnd/>
            <a:tailEnd/>
          </a:ln>
        </p:spPr>
        <p:txBody>
          <a:bodyPr>
            <a:spAutoFit/>
          </a:bodyPr>
          <a:lstStyle/>
          <a:p>
            <a:pPr algn="ctr">
              <a:spcBef>
                <a:spcPct val="50000"/>
              </a:spcBef>
            </a:pPr>
            <a:r>
              <a:rPr lang="en-US" sz="3200" b="1">
                <a:solidFill>
                  <a:srgbClr val="FF0000"/>
                </a:solidFill>
                <a:latin typeface="Times New Roman" pitchFamily="18" charset="0"/>
              </a:rPr>
              <a:t>PHIẾU BÀI TẬP: </a:t>
            </a:r>
          </a:p>
        </p:txBody>
      </p:sp>
      <p:cxnSp>
        <p:nvCxnSpPr>
          <p:cNvPr id="13" name="Straight Connector 12"/>
          <p:cNvCxnSpPr/>
          <p:nvPr/>
        </p:nvCxnSpPr>
        <p:spPr>
          <a:xfrm>
            <a:off x="304800" y="2589213"/>
            <a:ext cx="5867400" cy="15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ChangeArrowheads="1"/>
          </p:cNvSpPr>
          <p:nvPr/>
        </p:nvSpPr>
        <p:spPr bwMode="auto">
          <a:xfrm>
            <a:off x="0" y="0"/>
            <a:ext cx="8534400" cy="685800"/>
          </a:xfrm>
          <a:prstGeom prst="rect">
            <a:avLst/>
          </a:prstGeom>
          <a:noFill/>
          <a:ln w="9525">
            <a:noFill/>
            <a:miter lim="800000"/>
            <a:headEnd/>
            <a:tailEnd/>
          </a:ln>
        </p:spPr>
        <p:txBody>
          <a:bodyPr wrap="none" anchor="ctr"/>
          <a:lstStyle/>
          <a:p>
            <a:r>
              <a:rPr lang="en-US" sz="3600" b="1">
                <a:solidFill>
                  <a:srgbClr val="0000FF"/>
                </a:solidFill>
                <a:latin typeface="Times New Roman" pitchFamily="18" charset="0"/>
                <a:cs typeface="Times New Roman" pitchFamily="18" charset="0"/>
              </a:rPr>
              <a:t>Hoạt động 3: Phân loại thân cây theo cấu tạo</a:t>
            </a:r>
            <a:endParaRPr lang="vi-VN" altLang="en-US" sz="3600" b="1">
              <a:solidFill>
                <a:srgbClr val="0000FF"/>
              </a:solidFill>
              <a:latin typeface="Times New Roman" pitchFamily="18" charset="0"/>
              <a:cs typeface="Times New Roman" pitchFamily="18" charset="0"/>
            </a:endParaRPr>
          </a:p>
        </p:txBody>
      </p:sp>
      <p:sp>
        <p:nvSpPr>
          <p:cNvPr id="12" name="Text Box 7"/>
          <p:cNvSpPr txBox="1">
            <a:spLocks noChangeArrowheads="1"/>
          </p:cNvSpPr>
          <p:nvPr/>
        </p:nvSpPr>
        <p:spPr bwMode="auto">
          <a:xfrm>
            <a:off x="-838200" y="1219200"/>
            <a:ext cx="6019800" cy="646113"/>
          </a:xfrm>
          <a:prstGeom prst="rect">
            <a:avLst/>
          </a:prstGeom>
          <a:noFill/>
          <a:ln w="9525">
            <a:noFill/>
            <a:miter lim="800000"/>
            <a:headEnd/>
            <a:tailEnd/>
          </a:ln>
        </p:spPr>
        <p:txBody>
          <a:bodyPr>
            <a:spAutoFit/>
          </a:bodyPr>
          <a:lstStyle/>
          <a:p>
            <a:pPr algn="ctr">
              <a:spcBef>
                <a:spcPct val="50000"/>
              </a:spcBef>
            </a:pPr>
            <a:r>
              <a:rPr lang="en-US" altLang="en-US" sz="3600" b="1">
                <a:solidFill>
                  <a:srgbClr val="FF0000"/>
                </a:solidFill>
                <a:latin typeface="Times New Roman" pitchFamily="18" charset="0"/>
                <a:cs typeface="Times New Roman" pitchFamily="18" charset="0"/>
              </a:rPr>
              <a:t>- Thế nào là thân gỗ?</a:t>
            </a:r>
            <a:endParaRPr lang="vi-VN" altLang="en-US" sz="3600" b="1">
              <a:solidFill>
                <a:srgbClr val="FF0000"/>
              </a:solidFill>
              <a:latin typeface="Times New Roman" pitchFamily="18" charset="0"/>
              <a:cs typeface="Times New Roman" pitchFamily="18" charset="0"/>
            </a:endParaRPr>
          </a:p>
        </p:txBody>
      </p:sp>
      <p:sp>
        <p:nvSpPr>
          <p:cNvPr id="14" name="Text Box 7"/>
          <p:cNvSpPr txBox="1">
            <a:spLocks noChangeArrowheads="1"/>
          </p:cNvSpPr>
          <p:nvPr/>
        </p:nvSpPr>
        <p:spPr bwMode="auto">
          <a:xfrm>
            <a:off x="0" y="1981200"/>
            <a:ext cx="8686800" cy="1200150"/>
          </a:xfrm>
          <a:prstGeom prst="rect">
            <a:avLst/>
          </a:prstGeom>
          <a:noFill/>
          <a:ln w="9525">
            <a:noFill/>
            <a:miter lim="800000"/>
            <a:headEnd/>
            <a:tailEnd/>
          </a:ln>
        </p:spPr>
        <p:txBody>
          <a:bodyPr>
            <a:spAutoFit/>
          </a:bodyPr>
          <a:lstStyle/>
          <a:p>
            <a:pPr>
              <a:spcBef>
                <a:spcPct val="50000"/>
              </a:spcBef>
              <a:buFont typeface="Wingdings" pitchFamily="2" charset="2"/>
              <a:buChar char="Ø"/>
            </a:pPr>
            <a:r>
              <a:rPr lang="en-US" altLang="en-US" sz="3600" b="1">
                <a:latin typeface="Times New Roman" pitchFamily="18" charset="0"/>
                <a:cs typeface="Times New Roman" pitchFamily="18" charset="0"/>
              </a:rPr>
              <a:t> Những cây có thân to, khỏe, cứng, chắc, dẻo dai thì ta gọi đó là thân gỗ.</a:t>
            </a:r>
            <a:endParaRPr lang="vi-VN" altLang="en-US" sz="3600" b="1">
              <a:latin typeface="Times New Roman" pitchFamily="18" charset="0"/>
              <a:cs typeface="Times New Roman" pitchFamily="18" charset="0"/>
            </a:endParaRPr>
          </a:p>
        </p:txBody>
      </p:sp>
      <p:sp>
        <p:nvSpPr>
          <p:cNvPr id="15" name="Text Box 7"/>
          <p:cNvSpPr txBox="1">
            <a:spLocks noChangeArrowheads="1"/>
          </p:cNvSpPr>
          <p:nvPr/>
        </p:nvSpPr>
        <p:spPr bwMode="auto">
          <a:xfrm>
            <a:off x="-685800" y="3352800"/>
            <a:ext cx="6019800" cy="646113"/>
          </a:xfrm>
          <a:prstGeom prst="rect">
            <a:avLst/>
          </a:prstGeom>
          <a:noFill/>
          <a:ln w="9525">
            <a:noFill/>
            <a:miter lim="800000"/>
            <a:headEnd/>
            <a:tailEnd/>
          </a:ln>
        </p:spPr>
        <p:txBody>
          <a:bodyPr>
            <a:spAutoFit/>
          </a:bodyPr>
          <a:lstStyle/>
          <a:p>
            <a:pPr algn="ctr">
              <a:spcBef>
                <a:spcPct val="50000"/>
              </a:spcBef>
            </a:pPr>
            <a:r>
              <a:rPr lang="en-US" altLang="en-US" sz="3600" b="1">
                <a:solidFill>
                  <a:srgbClr val="FF0000"/>
                </a:solidFill>
                <a:latin typeface="Times New Roman" pitchFamily="18" charset="0"/>
                <a:cs typeface="Times New Roman" pitchFamily="18" charset="0"/>
              </a:rPr>
              <a:t>- Thế nào là thân thảo?</a:t>
            </a:r>
            <a:endParaRPr lang="vi-VN" altLang="en-US" sz="3600" b="1">
              <a:solidFill>
                <a:srgbClr val="FF0000"/>
              </a:solidFill>
              <a:latin typeface="Times New Roman" pitchFamily="18" charset="0"/>
              <a:cs typeface="Times New Roman" pitchFamily="18" charset="0"/>
            </a:endParaRPr>
          </a:p>
        </p:txBody>
      </p:sp>
      <p:sp>
        <p:nvSpPr>
          <p:cNvPr id="17" name="Text Box 7"/>
          <p:cNvSpPr txBox="1">
            <a:spLocks noChangeArrowheads="1"/>
          </p:cNvSpPr>
          <p:nvPr/>
        </p:nvSpPr>
        <p:spPr bwMode="auto">
          <a:xfrm>
            <a:off x="0" y="4267200"/>
            <a:ext cx="8686800" cy="1200150"/>
          </a:xfrm>
          <a:prstGeom prst="rect">
            <a:avLst/>
          </a:prstGeom>
          <a:noFill/>
          <a:ln w="9525">
            <a:noFill/>
            <a:miter lim="800000"/>
            <a:headEnd/>
            <a:tailEnd/>
          </a:ln>
        </p:spPr>
        <p:txBody>
          <a:bodyPr>
            <a:spAutoFit/>
          </a:bodyPr>
          <a:lstStyle/>
          <a:p>
            <a:pPr>
              <a:spcBef>
                <a:spcPct val="50000"/>
              </a:spcBef>
              <a:buFont typeface="Wingdings" pitchFamily="2" charset="2"/>
              <a:buChar char="Ø"/>
            </a:pPr>
            <a:r>
              <a:rPr lang="en-US" altLang="en-US" sz="3600" b="1">
                <a:latin typeface="Times New Roman" pitchFamily="18" charset="0"/>
                <a:cs typeface="Times New Roman" pitchFamily="18" charset="0"/>
              </a:rPr>
              <a:t> Những cây có thân nhỏ, mềm, yếu thì ta gọi đó là thân thảo.</a:t>
            </a:r>
            <a:endParaRPr lang="vi-VN" altLang="en-US" sz="3600" b="1">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ox(in)">
                                      <p:cBhvr>
                                        <p:cTn id="12" dur="500"/>
                                        <p:tgtEl>
                                          <p:spTgt spid="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linds(horizont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8"/>
          <p:cNvSpPr txBox="1">
            <a:spLocks noChangeArrowheads="1"/>
          </p:cNvSpPr>
          <p:nvPr/>
        </p:nvSpPr>
        <p:spPr bwMode="auto">
          <a:xfrm>
            <a:off x="4953000" y="2286000"/>
            <a:ext cx="184150" cy="366713"/>
          </a:xfrm>
          <a:prstGeom prst="rect">
            <a:avLst/>
          </a:prstGeom>
          <a:noFill/>
          <a:ln w="9525">
            <a:noFill/>
            <a:miter lim="800000"/>
            <a:headEnd/>
            <a:tailEnd/>
          </a:ln>
        </p:spPr>
        <p:txBody>
          <a:bodyPr wrap="none">
            <a:spAutoFit/>
          </a:bodyPr>
          <a:lstStyle/>
          <a:p>
            <a:endParaRPr lang="vi-VN">
              <a:latin typeface="Times New Roman" pitchFamily="18" charset="0"/>
              <a:cs typeface="Times New Roman" pitchFamily="18" charset="0"/>
            </a:endParaRPr>
          </a:p>
        </p:txBody>
      </p:sp>
      <p:grpSp>
        <p:nvGrpSpPr>
          <p:cNvPr id="52226" name="Group 9"/>
          <p:cNvGrpSpPr>
            <a:grpSpLocks/>
          </p:cNvGrpSpPr>
          <p:nvPr/>
        </p:nvGrpSpPr>
        <p:grpSpPr bwMode="auto">
          <a:xfrm>
            <a:off x="0" y="1219200"/>
            <a:ext cx="9144000" cy="4419600"/>
            <a:chOff x="0" y="0"/>
            <a:chExt cx="5760" cy="2976"/>
          </a:xfrm>
        </p:grpSpPr>
        <p:pic>
          <p:nvPicPr>
            <p:cNvPr id="52242" name="Picture 10"/>
            <p:cNvPicPr>
              <a:picLocks noChangeAspect="1" noChangeArrowheads="1"/>
            </p:cNvPicPr>
            <p:nvPr/>
          </p:nvPicPr>
          <p:blipFill>
            <a:blip r:embed="rId2"/>
            <a:srcRect/>
            <a:stretch>
              <a:fillRect/>
            </a:stretch>
          </p:blipFill>
          <p:spPr bwMode="auto">
            <a:xfrm>
              <a:off x="0" y="0"/>
              <a:ext cx="1824" cy="1392"/>
            </a:xfrm>
            <a:prstGeom prst="rect">
              <a:avLst/>
            </a:prstGeom>
            <a:noFill/>
            <a:ln w="28575">
              <a:solidFill>
                <a:srgbClr val="000099"/>
              </a:solidFill>
              <a:miter lim="800000"/>
              <a:headEnd/>
              <a:tailEnd/>
            </a:ln>
          </p:spPr>
        </p:pic>
        <p:pic>
          <p:nvPicPr>
            <p:cNvPr id="52243" name="Picture 11"/>
            <p:cNvPicPr>
              <a:picLocks noChangeAspect="1" noChangeArrowheads="1"/>
            </p:cNvPicPr>
            <p:nvPr/>
          </p:nvPicPr>
          <p:blipFill>
            <a:blip r:embed="rId3"/>
            <a:srcRect/>
            <a:stretch>
              <a:fillRect/>
            </a:stretch>
          </p:blipFill>
          <p:spPr bwMode="auto">
            <a:xfrm>
              <a:off x="1872" y="0"/>
              <a:ext cx="1920" cy="1392"/>
            </a:xfrm>
            <a:prstGeom prst="rect">
              <a:avLst/>
            </a:prstGeom>
            <a:noFill/>
            <a:ln w="28575">
              <a:solidFill>
                <a:srgbClr val="000099"/>
              </a:solidFill>
              <a:miter lim="800000"/>
              <a:headEnd/>
              <a:tailEnd/>
            </a:ln>
          </p:spPr>
        </p:pic>
        <p:pic>
          <p:nvPicPr>
            <p:cNvPr id="52244" name="Picture 12"/>
            <p:cNvPicPr>
              <a:picLocks noChangeAspect="1" noChangeArrowheads="1"/>
            </p:cNvPicPr>
            <p:nvPr/>
          </p:nvPicPr>
          <p:blipFill>
            <a:blip r:embed="rId4"/>
            <a:srcRect/>
            <a:stretch>
              <a:fillRect/>
            </a:stretch>
          </p:blipFill>
          <p:spPr bwMode="auto">
            <a:xfrm>
              <a:off x="3840" y="0"/>
              <a:ext cx="1920" cy="1392"/>
            </a:xfrm>
            <a:prstGeom prst="rect">
              <a:avLst/>
            </a:prstGeom>
            <a:noFill/>
            <a:ln w="28575">
              <a:solidFill>
                <a:srgbClr val="000099"/>
              </a:solidFill>
              <a:miter lim="800000"/>
              <a:headEnd/>
              <a:tailEnd/>
            </a:ln>
          </p:spPr>
        </p:pic>
        <p:pic>
          <p:nvPicPr>
            <p:cNvPr id="52245" name="Picture 13"/>
            <p:cNvPicPr>
              <a:picLocks noChangeAspect="1" noChangeArrowheads="1"/>
            </p:cNvPicPr>
            <p:nvPr/>
          </p:nvPicPr>
          <p:blipFill>
            <a:blip r:embed="rId5"/>
            <a:srcRect/>
            <a:stretch>
              <a:fillRect/>
            </a:stretch>
          </p:blipFill>
          <p:spPr bwMode="auto">
            <a:xfrm>
              <a:off x="0" y="1440"/>
              <a:ext cx="1440" cy="1536"/>
            </a:xfrm>
            <a:prstGeom prst="rect">
              <a:avLst/>
            </a:prstGeom>
            <a:noFill/>
            <a:ln w="28575">
              <a:solidFill>
                <a:srgbClr val="000099"/>
              </a:solidFill>
              <a:miter lim="800000"/>
              <a:headEnd/>
              <a:tailEnd/>
            </a:ln>
          </p:spPr>
        </p:pic>
        <p:pic>
          <p:nvPicPr>
            <p:cNvPr id="52246" name="Picture 14"/>
            <p:cNvPicPr>
              <a:picLocks noChangeAspect="1" noChangeArrowheads="1"/>
            </p:cNvPicPr>
            <p:nvPr/>
          </p:nvPicPr>
          <p:blipFill>
            <a:blip r:embed="rId6"/>
            <a:srcRect/>
            <a:stretch>
              <a:fillRect/>
            </a:stretch>
          </p:blipFill>
          <p:spPr bwMode="auto">
            <a:xfrm>
              <a:off x="1488" y="1440"/>
              <a:ext cx="1344" cy="1536"/>
            </a:xfrm>
            <a:prstGeom prst="rect">
              <a:avLst/>
            </a:prstGeom>
            <a:noFill/>
            <a:ln w="28575">
              <a:solidFill>
                <a:srgbClr val="000099"/>
              </a:solidFill>
              <a:miter lim="800000"/>
              <a:headEnd/>
              <a:tailEnd/>
            </a:ln>
          </p:spPr>
        </p:pic>
        <p:pic>
          <p:nvPicPr>
            <p:cNvPr id="52247" name="Picture 15"/>
            <p:cNvPicPr>
              <a:picLocks noChangeAspect="1" noChangeArrowheads="1"/>
            </p:cNvPicPr>
            <p:nvPr/>
          </p:nvPicPr>
          <p:blipFill>
            <a:blip r:embed="rId7"/>
            <a:srcRect/>
            <a:stretch>
              <a:fillRect/>
            </a:stretch>
          </p:blipFill>
          <p:spPr bwMode="auto">
            <a:xfrm>
              <a:off x="2880" y="1440"/>
              <a:ext cx="1392" cy="1536"/>
            </a:xfrm>
            <a:prstGeom prst="rect">
              <a:avLst/>
            </a:prstGeom>
            <a:noFill/>
            <a:ln w="28575">
              <a:solidFill>
                <a:srgbClr val="000099"/>
              </a:solidFill>
              <a:miter lim="800000"/>
              <a:headEnd/>
              <a:tailEnd/>
            </a:ln>
          </p:spPr>
        </p:pic>
        <p:pic>
          <p:nvPicPr>
            <p:cNvPr id="52248" name="Picture 16"/>
            <p:cNvPicPr>
              <a:picLocks noChangeAspect="1" noChangeArrowheads="1"/>
            </p:cNvPicPr>
            <p:nvPr/>
          </p:nvPicPr>
          <p:blipFill>
            <a:blip r:embed="rId8"/>
            <a:srcRect/>
            <a:stretch>
              <a:fillRect/>
            </a:stretch>
          </p:blipFill>
          <p:spPr bwMode="auto">
            <a:xfrm>
              <a:off x="4320" y="1440"/>
              <a:ext cx="1440" cy="1536"/>
            </a:xfrm>
            <a:prstGeom prst="rect">
              <a:avLst/>
            </a:prstGeom>
            <a:noFill/>
            <a:ln w="28575">
              <a:solidFill>
                <a:srgbClr val="000099"/>
              </a:solidFill>
              <a:miter lim="800000"/>
              <a:headEnd/>
              <a:tailEnd/>
            </a:ln>
          </p:spPr>
        </p:pic>
        <p:sp>
          <p:nvSpPr>
            <p:cNvPr id="52249" name="Oval 17"/>
            <p:cNvSpPr>
              <a:spLocks noChangeArrowheads="1"/>
            </p:cNvSpPr>
            <p:nvPr/>
          </p:nvSpPr>
          <p:spPr bwMode="auto">
            <a:xfrm>
              <a:off x="96" y="1152"/>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1</a:t>
              </a:r>
            </a:p>
          </p:txBody>
        </p:sp>
        <p:sp>
          <p:nvSpPr>
            <p:cNvPr id="52250" name="Oval 18"/>
            <p:cNvSpPr>
              <a:spLocks noChangeArrowheads="1"/>
            </p:cNvSpPr>
            <p:nvPr/>
          </p:nvSpPr>
          <p:spPr bwMode="auto">
            <a:xfrm>
              <a:off x="0" y="2579"/>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4</a:t>
              </a:r>
            </a:p>
          </p:txBody>
        </p:sp>
        <p:sp>
          <p:nvSpPr>
            <p:cNvPr id="52251" name="Oval 19"/>
            <p:cNvSpPr>
              <a:spLocks noChangeArrowheads="1"/>
            </p:cNvSpPr>
            <p:nvPr/>
          </p:nvSpPr>
          <p:spPr bwMode="auto">
            <a:xfrm>
              <a:off x="1488" y="2784"/>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5</a:t>
              </a:r>
            </a:p>
          </p:txBody>
        </p:sp>
        <p:sp>
          <p:nvSpPr>
            <p:cNvPr id="52252" name="Oval 20"/>
            <p:cNvSpPr>
              <a:spLocks noChangeArrowheads="1"/>
            </p:cNvSpPr>
            <p:nvPr/>
          </p:nvSpPr>
          <p:spPr bwMode="auto">
            <a:xfrm>
              <a:off x="2928" y="2784"/>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6</a:t>
              </a:r>
            </a:p>
          </p:txBody>
        </p:sp>
        <p:sp>
          <p:nvSpPr>
            <p:cNvPr id="52253" name="Oval 21"/>
            <p:cNvSpPr>
              <a:spLocks noChangeArrowheads="1"/>
            </p:cNvSpPr>
            <p:nvPr/>
          </p:nvSpPr>
          <p:spPr bwMode="auto">
            <a:xfrm>
              <a:off x="4368" y="2527"/>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7</a:t>
              </a:r>
            </a:p>
          </p:txBody>
        </p:sp>
        <p:sp>
          <p:nvSpPr>
            <p:cNvPr id="52254" name="Oval 22"/>
            <p:cNvSpPr>
              <a:spLocks noChangeArrowheads="1"/>
            </p:cNvSpPr>
            <p:nvPr/>
          </p:nvSpPr>
          <p:spPr bwMode="auto">
            <a:xfrm>
              <a:off x="1920" y="1152"/>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2</a:t>
              </a:r>
            </a:p>
          </p:txBody>
        </p:sp>
        <p:sp>
          <p:nvSpPr>
            <p:cNvPr id="52255" name="Oval 23"/>
            <p:cNvSpPr>
              <a:spLocks noChangeArrowheads="1"/>
            </p:cNvSpPr>
            <p:nvPr/>
          </p:nvSpPr>
          <p:spPr bwMode="auto">
            <a:xfrm>
              <a:off x="4128" y="1152"/>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3</a:t>
              </a:r>
            </a:p>
          </p:txBody>
        </p:sp>
      </p:grpSp>
      <p:sp>
        <p:nvSpPr>
          <p:cNvPr id="52227" name="AutoShape 24">
            <a:hlinkClick r:id="rId9" action="ppaction://hlinksldjump"/>
          </p:cNvPr>
          <p:cNvSpPr>
            <a:spLocks noChangeArrowheads="1"/>
          </p:cNvSpPr>
          <p:nvPr/>
        </p:nvSpPr>
        <p:spPr bwMode="auto">
          <a:xfrm>
            <a:off x="838200" y="1905000"/>
            <a:ext cx="1600200" cy="990600"/>
          </a:xfrm>
          <a:prstGeom prst="actionButtonBackPrevious">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52228" name="AutoShape 25">
            <a:hlinkClick r:id="rId10" action="ppaction://hlinksldjump"/>
          </p:cNvPr>
          <p:cNvSpPr>
            <a:spLocks noChangeArrowheads="1"/>
          </p:cNvSpPr>
          <p:nvPr/>
        </p:nvSpPr>
        <p:spPr bwMode="auto">
          <a:xfrm>
            <a:off x="3657600" y="1981200"/>
            <a:ext cx="1752600" cy="1066800"/>
          </a:xfrm>
          <a:prstGeom prst="actionButtonBackPrevious">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52229" name="AutoShape 26">
            <a:hlinkClick r:id="rId10" action="ppaction://hlinksldjump"/>
          </p:cNvPr>
          <p:cNvSpPr>
            <a:spLocks noChangeArrowheads="1"/>
          </p:cNvSpPr>
          <p:nvPr/>
        </p:nvSpPr>
        <p:spPr bwMode="auto">
          <a:xfrm>
            <a:off x="7086600" y="1981200"/>
            <a:ext cx="1447800" cy="1143000"/>
          </a:xfrm>
          <a:prstGeom prst="actionButtonBackPrevious">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52230" name="AutoShape 27">
            <a:hlinkClick r:id="rId11" action="ppaction://hlinksldjump"/>
          </p:cNvPr>
          <p:cNvSpPr>
            <a:spLocks noChangeArrowheads="1"/>
          </p:cNvSpPr>
          <p:nvPr/>
        </p:nvSpPr>
        <p:spPr bwMode="auto">
          <a:xfrm>
            <a:off x="685800" y="4267200"/>
            <a:ext cx="1371600" cy="1066800"/>
          </a:xfrm>
          <a:prstGeom prst="actionButtonBackPrevious">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52231" name="AutoShape 28">
            <a:hlinkClick r:id="rId12" action="ppaction://hlinksldjump"/>
          </p:cNvPr>
          <p:cNvSpPr>
            <a:spLocks noChangeArrowheads="1"/>
          </p:cNvSpPr>
          <p:nvPr/>
        </p:nvSpPr>
        <p:spPr bwMode="auto">
          <a:xfrm>
            <a:off x="2895600" y="4267200"/>
            <a:ext cx="1371600" cy="1066800"/>
          </a:xfrm>
          <a:prstGeom prst="actionButtonForwardNext">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52232" name="AutoShape 29">
            <a:hlinkClick r:id="rId11" action="ppaction://hlinksldjump"/>
          </p:cNvPr>
          <p:cNvSpPr>
            <a:spLocks noChangeArrowheads="1"/>
          </p:cNvSpPr>
          <p:nvPr/>
        </p:nvSpPr>
        <p:spPr bwMode="auto">
          <a:xfrm>
            <a:off x="5334000" y="4267200"/>
            <a:ext cx="1295400" cy="1066800"/>
          </a:xfrm>
          <a:prstGeom prst="actionButtonBackPrevious">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52233" name="AutoShape 30">
            <a:hlinkClick r:id="rId13" action="ppaction://hlinksldjump"/>
          </p:cNvPr>
          <p:cNvSpPr>
            <a:spLocks noChangeArrowheads="1"/>
          </p:cNvSpPr>
          <p:nvPr/>
        </p:nvSpPr>
        <p:spPr bwMode="auto">
          <a:xfrm>
            <a:off x="7620000" y="4267200"/>
            <a:ext cx="1143000" cy="1219200"/>
          </a:xfrm>
          <a:prstGeom prst="actionButtonForwardNext">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52234" name="Rectangle 2"/>
          <p:cNvSpPr>
            <a:spLocks noChangeArrowheads="1"/>
          </p:cNvSpPr>
          <p:nvPr/>
        </p:nvSpPr>
        <p:spPr bwMode="auto">
          <a:xfrm>
            <a:off x="0" y="0"/>
            <a:ext cx="8534400" cy="685800"/>
          </a:xfrm>
          <a:prstGeom prst="rect">
            <a:avLst/>
          </a:prstGeom>
          <a:noFill/>
          <a:ln w="9525">
            <a:noFill/>
            <a:miter lim="800000"/>
            <a:headEnd/>
            <a:tailEnd/>
          </a:ln>
        </p:spPr>
        <p:txBody>
          <a:bodyPr wrap="none" anchor="ctr"/>
          <a:lstStyle/>
          <a:p>
            <a:r>
              <a:rPr lang="en-US" sz="3600" b="1">
                <a:solidFill>
                  <a:srgbClr val="0000FF"/>
                </a:solidFill>
                <a:latin typeface="Times New Roman" pitchFamily="18" charset="0"/>
                <a:cs typeface="Times New Roman" pitchFamily="18" charset="0"/>
              </a:rPr>
              <a:t>Hoạt động 3: Phân loại thân cây theo cấu tạo </a:t>
            </a:r>
            <a:endParaRPr lang="vi-VN" altLang="en-US" sz="3600" b="1">
              <a:solidFill>
                <a:srgbClr val="0000FF"/>
              </a:solidFill>
              <a:latin typeface="Times New Roman" pitchFamily="18" charset="0"/>
              <a:cs typeface="Times New Roman" pitchFamily="18" charset="0"/>
            </a:endParaRPr>
          </a:p>
        </p:txBody>
      </p:sp>
      <p:sp>
        <p:nvSpPr>
          <p:cNvPr id="30" name="Rectangle 29"/>
          <p:cNvSpPr/>
          <p:nvPr/>
        </p:nvSpPr>
        <p:spPr>
          <a:xfrm>
            <a:off x="685800" y="29718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nhãn</a:t>
            </a:r>
            <a:endParaRPr lang="vi-VN" b="1" dirty="0">
              <a:solidFill>
                <a:srgbClr val="FF0000"/>
              </a:solidFill>
              <a:latin typeface="Times New Roman" pitchFamily="18" charset="0"/>
              <a:cs typeface="Times New Roman" pitchFamily="18" charset="0"/>
            </a:endParaRPr>
          </a:p>
        </p:txBody>
      </p:sp>
      <p:sp>
        <p:nvSpPr>
          <p:cNvPr id="31" name="Rectangle 30"/>
          <p:cNvSpPr/>
          <p:nvPr/>
        </p:nvSpPr>
        <p:spPr>
          <a:xfrm>
            <a:off x="3581400" y="29718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bí</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đỏ</a:t>
            </a:r>
            <a:endParaRPr lang="vi-VN" b="1" dirty="0">
              <a:solidFill>
                <a:srgbClr val="FF0000"/>
              </a:solidFill>
              <a:latin typeface="Times New Roman" pitchFamily="18" charset="0"/>
              <a:cs typeface="Times New Roman" pitchFamily="18" charset="0"/>
            </a:endParaRPr>
          </a:p>
        </p:txBody>
      </p:sp>
      <p:sp>
        <p:nvSpPr>
          <p:cNvPr id="32" name="Rectangle 31"/>
          <p:cNvSpPr/>
          <p:nvPr/>
        </p:nvSpPr>
        <p:spPr>
          <a:xfrm>
            <a:off x="0" y="5334000"/>
            <a:ext cx="22860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rau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muống</a:t>
            </a:r>
            <a:endParaRPr lang="vi-VN" b="1" dirty="0">
              <a:solidFill>
                <a:srgbClr val="FF0000"/>
              </a:solidFill>
              <a:latin typeface="Times New Roman" pitchFamily="18" charset="0"/>
              <a:cs typeface="Times New Roman" pitchFamily="18" charset="0"/>
            </a:endParaRPr>
          </a:p>
        </p:txBody>
      </p:sp>
      <p:sp>
        <p:nvSpPr>
          <p:cNvPr id="33" name="Rectangle 32"/>
          <p:cNvSpPr/>
          <p:nvPr/>
        </p:nvSpPr>
        <p:spPr>
          <a:xfrm>
            <a:off x="2971800" y="5257800"/>
            <a:ext cx="1600200" cy="3810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lúa</a:t>
            </a:r>
            <a:endParaRPr lang="vi-VN" b="1" dirty="0">
              <a:solidFill>
                <a:srgbClr val="FF0000"/>
              </a:solidFill>
              <a:latin typeface="Times New Roman" pitchFamily="18" charset="0"/>
              <a:cs typeface="Times New Roman" pitchFamily="18" charset="0"/>
            </a:endParaRPr>
          </a:p>
        </p:txBody>
      </p:sp>
      <p:sp>
        <p:nvSpPr>
          <p:cNvPr id="34" name="Rectangle 33"/>
          <p:cNvSpPr/>
          <p:nvPr/>
        </p:nvSpPr>
        <p:spPr>
          <a:xfrm>
            <a:off x="7010400" y="29718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dưa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leo</a:t>
            </a:r>
            <a:endParaRPr lang="vi-VN" b="1" dirty="0">
              <a:solidFill>
                <a:srgbClr val="FF0000"/>
              </a:solidFill>
              <a:latin typeface="Times New Roman" pitchFamily="18" charset="0"/>
              <a:cs typeface="Times New Roman" pitchFamily="18" charset="0"/>
            </a:endParaRPr>
          </a:p>
        </p:txBody>
      </p:sp>
      <p:sp>
        <p:nvSpPr>
          <p:cNvPr id="35" name="Rectangle 34"/>
          <p:cNvSpPr/>
          <p:nvPr/>
        </p:nvSpPr>
        <p:spPr>
          <a:xfrm>
            <a:off x="5029200" y="53340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hào</a:t>
            </a:r>
            <a:endParaRPr lang="vi-VN" b="1" dirty="0">
              <a:solidFill>
                <a:srgbClr val="FF0000"/>
              </a:solidFill>
              <a:latin typeface="Times New Roman" pitchFamily="18" charset="0"/>
              <a:cs typeface="Times New Roman" pitchFamily="18" charset="0"/>
            </a:endParaRPr>
          </a:p>
        </p:txBody>
      </p:sp>
      <p:sp>
        <p:nvSpPr>
          <p:cNvPr id="36" name="Rectangle 35"/>
          <p:cNvSpPr/>
          <p:nvPr/>
        </p:nvSpPr>
        <p:spPr>
          <a:xfrm>
            <a:off x="6858000" y="5334000"/>
            <a:ext cx="22860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gỗ</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trong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rừng</a:t>
            </a:r>
            <a:endParaRPr lang="vi-VN" b="1" dirty="0">
              <a:solidFill>
                <a:srgbClr val="FF0000"/>
              </a:solidFill>
              <a:latin typeface="Times New Roman" pitchFamily="18" charset="0"/>
              <a:cs typeface="Times New Roman"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Group 7"/>
          <p:cNvGraphicFramePr>
            <a:graphicFrameLocks noGrp="1"/>
          </p:cNvGraphicFramePr>
          <p:nvPr/>
        </p:nvGraphicFramePr>
        <p:xfrm>
          <a:off x="228600" y="2819400"/>
          <a:ext cx="8534400" cy="3176588"/>
        </p:xfrm>
        <a:graphic>
          <a:graphicData uri="http://schemas.openxmlformats.org/drawingml/2006/table">
            <a:tbl>
              <a:tblPr/>
              <a:tblGrid>
                <a:gridCol w="42672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6097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Times New Roman" pitchFamily="18" charset="0"/>
                          <a:cs typeface="Arial" pitchFamily="34"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Thân</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gỗ</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Times New Roman" pitchFamily="18" charset="0"/>
                          <a:cs typeface="Arial" pitchFamily="34"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Thân</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thảo</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668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itchFamily="18" charset="0"/>
                          <a:cs typeface="Arial" pitchFamily="34" charset="0"/>
                        </a:rPr>
                        <a:t>    </a:t>
                      </a:r>
                      <a:endParaRPr kumimoji="0" lang="en-US" sz="2800" b="1" i="0" u="none" strike="noStrike" cap="none" normalizeH="0" baseline="0" dirty="0">
                        <a:ln>
                          <a:noFill/>
                        </a:ln>
                        <a:solidFill>
                          <a:schemeClr val="tx1"/>
                        </a:solidFill>
                        <a:effectLst/>
                        <a:latin typeface="Times New Roman" pitchFamily="18" charset="0"/>
                        <a:cs typeface="Times New Roman" pitchFamily="18" charset="0"/>
                      </a:endParaRP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chemeClr val="tx1"/>
                        </a:solidFill>
                        <a:effectLst/>
                        <a:latin typeface="Arial" pitchFamily="34" charset="0"/>
                        <a:cs typeface="Arial" pitchFamily="34" charset="0"/>
                      </a:endParaRP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53260" name="Rectangle 2"/>
          <p:cNvSpPr>
            <a:spLocks noChangeArrowheads="1"/>
          </p:cNvSpPr>
          <p:nvPr/>
        </p:nvSpPr>
        <p:spPr bwMode="auto">
          <a:xfrm>
            <a:off x="76200" y="1390650"/>
            <a:ext cx="8839200" cy="1371600"/>
          </a:xfrm>
          <a:prstGeom prst="rect">
            <a:avLst/>
          </a:prstGeom>
          <a:noFill/>
          <a:ln w="9525">
            <a:noFill/>
            <a:miter lim="800000"/>
            <a:headEnd/>
            <a:tailEnd/>
          </a:ln>
        </p:spPr>
        <p:txBody>
          <a:bodyPr wrap="none" anchor="ctr"/>
          <a:lstStyle/>
          <a:p>
            <a:pPr algn="just"/>
            <a:r>
              <a:rPr lang="en-US" sz="2800" b="1">
                <a:latin typeface="Times New Roman" pitchFamily="18" charset="0"/>
                <a:cs typeface="Times New Roman" pitchFamily="18" charset="0"/>
              </a:rPr>
              <a:t>Xếp các loại cây sau vào 2 cột thích hợp trong bảng dưới </a:t>
            </a:r>
          </a:p>
          <a:p>
            <a:pPr algn="just"/>
            <a:r>
              <a:rPr lang="en-US" sz="2800" b="1">
                <a:latin typeface="Times New Roman" pitchFamily="18" charset="0"/>
                <a:cs typeface="Times New Roman" pitchFamily="18" charset="0"/>
              </a:rPr>
              <a:t>đây: Cây nhãn, cây bí đỏ, cây dưa chuột, cây lúa, cây rau</a:t>
            </a:r>
          </a:p>
          <a:p>
            <a:pPr algn="just"/>
            <a:r>
              <a:rPr lang="en-US" sz="2800" b="1">
                <a:latin typeface="Times New Roman" pitchFamily="18" charset="0"/>
                <a:cs typeface="Times New Roman" pitchFamily="18" charset="0"/>
              </a:rPr>
              <a:t> muống, c</a:t>
            </a:r>
            <a:r>
              <a:rPr lang="en-US" altLang="en-US" sz="2800" b="1">
                <a:latin typeface="Times New Roman" pitchFamily="18" charset="0"/>
                <a:cs typeface="Times New Roman" pitchFamily="18" charset="0"/>
              </a:rPr>
              <a:t>ây su hào, cây gỗ trong rừng.</a:t>
            </a:r>
            <a:endParaRPr lang="vi-VN" altLang="en-US" sz="2800" b="1">
              <a:latin typeface="Times New Roman" pitchFamily="18" charset="0"/>
              <a:cs typeface="Times New Roman" pitchFamily="18" charset="0"/>
            </a:endParaRPr>
          </a:p>
        </p:txBody>
      </p:sp>
      <p:sp>
        <p:nvSpPr>
          <p:cNvPr id="53261" name="Rectangle 2"/>
          <p:cNvSpPr>
            <a:spLocks noChangeArrowheads="1"/>
          </p:cNvSpPr>
          <p:nvPr/>
        </p:nvSpPr>
        <p:spPr bwMode="auto">
          <a:xfrm>
            <a:off x="0" y="0"/>
            <a:ext cx="8534400" cy="685800"/>
          </a:xfrm>
          <a:prstGeom prst="rect">
            <a:avLst/>
          </a:prstGeom>
          <a:noFill/>
          <a:ln w="9525">
            <a:noFill/>
            <a:miter lim="800000"/>
            <a:headEnd/>
            <a:tailEnd/>
          </a:ln>
        </p:spPr>
        <p:txBody>
          <a:bodyPr wrap="none" anchor="ctr"/>
          <a:lstStyle/>
          <a:p>
            <a:r>
              <a:rPr lang="en-US" sz="3600" b="1">
                <a:solidFill>
                  <a:srgbClr val="0000FF"/>
                </a:solidFill>
                <a:latin typeface="Times New Roman" pitchFamily="18" charset="0"/>
                <a:cs typeface="Times New Roman" pitchFamily="18" charset="0"/>
              </a:rPr>
              <a:t>Hoạt động 3: Phân loại thân cây theo cấu tạo</a:t>
            </a:r>
            <a:endParaRPr lang="vi-VN" altLang="en-US" sz="3600" b="1">
              <a:solidFill>
                <a:srgbClr val="0000FF"/>
              </a:solidFill>
              <a:latin typeface="Times New Roman" pitchFamily="18" charset="0"/>
              <a:cs typeface="Times New Roman" pitchFamily="18" charset="0"/>
            </a:endParaRPr>
          </a:p>
        </p:txBody>
      </p:sp>
      <p:sp>
        <p:nvSpPr>
          <p:cNvPr id="53262" name="Text Box 6"/>
          <p:cNvSpPr txBox="1">
            <a:spLocks noChangeArrowheads="1"/>
          </p:cNvSpPr>
          <p:nvPr/>
        </p:nvSpPr>
        <p:spPr bwMode="auto">
          <a:xfrm>
            <a:off x="2514600" y="685800"/>
            <a:ext cx="3657600" cy="523875"/>
          </a:xfrm>
          <a:prstGeom prst="rect">
            <a:avLst/>
          </a:prstGeom>
          <a:noFill/>
          <a:ln w="9525">
            <a:noFill/>
            <a:miter lim="800000"/>
            <a:headEnd/>
            <a:tailEnd/>
          </a:ln>
        </p:spPr>
        <p:txBody>
          <a:bodyPr>
            <a:spAutoFit/>
          </a:bodyPr>
          <a:lstStyle/>
          <a:p>
            <a:pPr algn="ctr">
              <a:spcBef>
                <a:spcPct val="50000"/>
              </a:spcBef>
            </a:pPr>
            <a:r>
              <a:rPr lang="en-US" sz="2800" b="1">
                <a:solidFill>
                  <a:srgbClr val="FF0000"/>
                </a:solidFill>
                <a:latin typeface="Times New Roman" pitchFamily="18" charset="0"/>
              </a:rPr>
              <a:t>PHIẾU BÀI TẬP: </a:t>
            </a:r>
          </a:p>
        </p:txBody>
      </p:sp>
      <p:cxnSp>
        <p:nvCxnSpPr>
          <p:cNvPr id="13" name="Straight Connector 12"/>
          <p:cNvCxnSpPr/>
          <p:nvPr/>
        </p:nvCxnSpPr>
        <p:spPr>
          <a:xfrm>
            <a:off x="114300" y="1847850"/>
            <a:ext cx="58674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04800" y="3886200"/>
            <a:ext cx="3048000" cy="485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Cây</a:t>
            </a: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nhãn</a:t>
            </a:r>
            <a:r>
              <a:rPr lang="en-US" sz="2800" b="1" dirty="0">
                <a:solidFill>
                  <a:schemeClr val="tx1"/>
                </a:solidFill>
                <a:latin typeface="Times New Roman" pitchFamily="18" charset="0"/>
              </a:rPr>
              <a:t>    </a:t>
            </a:r>
            <a:endParaRPr lang="en-US" sz="2800" b="1" dirty="0">
              <a:solidFill>
                <a:schemeClr val="tx1"/>
              </a:solidFill>
              <a:latin typeface="Times New Roman" pitchFamily="18" charset="0"/>
              <a:cs typeface="Times New Roman" pitchFamily="18" charset="0"/>
            </a:endParaRPr>
          </a:p>
          <a:p>
            <a:pPr algn="ctr">
              <a:defRPr/>
            </a:pPr>
            <a:endParaRPr lang="vi-VN" sz="2800" b="1" dirty="0"/>
          </a:p>
        </p:txBody>
      </p:sp>
      <p:sp>
        <p:nvSpPr>
          <p:cNvPr id="14" name="Rectangle 13"/>
          <p:cNvSpPr/>
          <p:nvPr/>
        </p:nvSpPr>
        <p:spPr>
          <a:xfrm>
            <a:off x="-304800" y="4800600"/>
            <a:ext cx="4267200" cy="485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Cây</a:t>
            </a: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gỗ</a:t>
            </a: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trong</a:t>
            </a: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rừng</a:t>
            </a:r>
            <a:r>
              <a:rPr lang="en-US" sz="2800" b="1" dirty="0">
                <a:solidFill>
                  <a:schemeClr val="tx1"/>
                </a:solidFill>
                <a:latin typeface="Times New Roman" pitchFamily="18" charset="0"/>
              </a:rPr>
              <a:t>    </a:t>
            </a:r>
            <a:endParaRPr lang="en-US" sz="2800" b="1" dirty="0">
              <a:solidFill>
                <a:schemeClr val="tx1"/>
              </a:solidFill>
              <a:latin typeface="Times New Roman" pitchFamily="18" charset="0"/>
              <a:cs typeface="Times New Roman" pitchFamily="18" charset="0"/>
            </a:endParaRPr>
          </a:p>
          <a:p>
            <a:pPr algn="ctr">
              <a:defRPr/>
            </a:pPr>
            <a:r>
              <a:rPr lang="en-US" sz="2800" dirty="0">
                <a:solidFill>
                  <a:schemeClr val="tx1"/>
                </a:solidFill>
                <a:latin typeface="Times New Roman" pitchFamily="18" charset="0"/>
              </a:rPr>
              <a:t>    </a:t>
            </a:r>
            <a:endParaRPr lang="en-US" sz="2800" dirty="0">
              <a:solidFill>
                <a:schemeClr val="tx1"/>
              </a:solidFill>
              <a:latin typeface="Times New Roman" pitchFamily="18" charset="0"/>
              <a:cs typeface="Times New Roman" pitchFamily="18" charset="0"/>
            </a:endParaRPr>
          </a:p>
          <a:p>
            <a:pPr algn="ctr">
              <a:defRPr/>
            </a:pPr>
            <a:endParaRPr lang="vi-VN"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1000"/>
                                        <p:tgtEl>
                                          <p:spTgt spid="12"/>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amond(in)">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0"/>
          <p:cNvPicPr>
            <a:picLocks noChangeAspect="1" noChangeArrowheads="1"/>
          </p:cNvPicPr>
          <p:nvPr/>
        </p:nvPicPr>
        <p:blipFill>
          <a:blip r:embed="rId2"/>
          <a:srcRect/>
          <a:stretch>
            <a:fillRect/>
          </a:stretch>
        </p:blipFill>
        <p:spPr bwMode="auto">
          <a:xfrm>
            <a:off x="0" y="1600200"/>
            <a:ext cx="4616450" cy="3505200"/>
          </a:xfrm>
          <a:prstGeom prst="rect">
            <a:avLst/>
          </a:prstGeom>
          <a:noFill/>
          <a:ln w="28575">
            <a:solidFill>
              <a:srgbClr val="FF0000"/>
            </a:solidFill>
            <a:miter lim="800000"/>
            <a:headEnd/>
            <a:tailEnd/>
          </a:ln>
        </p:spPr>
      </p:pic>
      <p:sp>
        <p:nvSpPr>
          <p:cNvPr id="3" name="Rectangle 2"/>
          <p:cNvSpPr/>
          <p:nvPr/>
        </p:nvSpPr>
        <p:spPr>
          <a:xfrm>
            <a:off x="1371600" y="5257800"/>
            <a:ext cx="1905000" cy="4572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FF0000"/>
                </a:solidFill>
                <a:latin typeface="Times New Roman" panose="02020603050405020304" pitchFamily="18" charset="0"/>
                <a:cs typeface="Times New Roman" panose="02020603050405020304" pitchFamily="18" charset="0"/>
              </a:rPr>
              <a:t>Cây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nhãn</a:t>
            </a:r>
            <a:endParaRPr lang="vi-VN" sz="2800" b="1" dirty="0">
              <a:solidFill>
                <a:srgbClr val="FF0000"/>
              </a:solidFill>
              <a:latin typeface="Times New Roman" panose="02020603050405020304" pitchFamily="18" charset="0"/>
              <a:cs typeface="Times New Roman" panose="02020603050405020304" pitchFamily="18" charset="0"/>
            </a:endParaRPr>
          </a:p>
        </p:txBody>
      </p:sp>
      <p:pic>
        <p:nvPicPr>
          <p:cNvPr id="54275" name="Picture 16"/>
          <p:cNvPicPr>
            <a:picLocks noChangeAspect="1" noChangeArrowheads="1"/>
          </p:cNvPicPr>
          <p:nvPr/>
        </p:nvPicPr>
        <p:blipFill>
          <a:blip r:embed="rId3"/>
          <a:srcRect/>
          <a:stretch>
            <a:fillRect/>
          </a:stretch>
        </p:blipFill>
        <p:spPr bwMode="auto">
          <a:xfrm>
            <a:off x="4648200" y="1600200"/>
            <a:ext cx="4419600" cy="3505200"/>
          </a:xfrm>
          <a:prstGeom prst="rect">
            <a:avLst/>
          </a:prstGeom>
          <a:noFill/>
          <a:ln w="38100">
            <a:solidFill>
              <a:srgbClr val="FF0000"/>
            </a:solidFill>
            <a:miter lim="800000"/>
            <a:headEnd/>
            <a:tailEnd/>
          </a:ln>
        </p:spPr>
      </p:pic>
      <p:sp>
        <p:nvSpPr>
          <p:cNvPr id="5" name="Rectangle 4"/>
          <p:cNvSpPr/>
          <p:nvPr/>
        </p:nvSpPr>
        <p:spPr>
          <a:xfrm>
            <a:off x="5334000" y="5257800"/>
            <a:ext cx="3429000" cy="4572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FF0000"/>
                </a:solidFill>
                <a:latin typeface="Times New Roman" panose="02020603050405020304" pitchFamily="18" charset="0"/>
                <a:cs typeface="Times New Roman" panose="02020603050405020304" pitchFamily="18" charset="0"/>
              </a:rPr>
              <a:t>Cây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gỗ</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rừng</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3124200" y="914400"/>
            <a:ext cx="3048000" cy="4572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CÂY THÂN GỖ</a:t>
            </a:r>
            <a:endParaRPr lang="vi-VN" sz="2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7" name="Group 17"/>
          <p:cNvGrpSpPr>
            <a:grpSpLocks/>
          </p:cNvGrpSpPr>
          <p:nvPr/>
        </p:nvGrpSpPr>
        <p:grpSpPr bwMode="auto">
          <a:xfrm>
            <a:off x="4495800" y="0"/>
            <a:ext cx="4648200" cy="3429000"/>
            <a:chOff x="4468649" y="2162175"/>
            <a:chExt cx="4599152" cy="3289041"/>
          </a:xfrm>
        </p:grpSpPr>
        <p:pic>
          <p:nvPicPr>
            <p:cNvPr id="55307" name="Picture 4" descr="http://1.bp.blogspot.com/-oJrTlAJUFVg/ViDfkjpMehI/AAAAAAAAALU/kOfDV7BduzA/s640/su-dung-che-pham-sinh-hoc-a4-cho-sau-rieng-1.jpg"/>
            <p:cNvPicPr>
              <a:picLocks noChangeAspect="1" noChangeArrowheads="1"/>
            </p:cNvPicPr>
            <p:nvPr/>
          </p:nvPicPr>
          <p:blipFill>
            <a:blip r:embed="rId2"/>
            <a:srcRect/>
            <a:stretch>
              <a:fillRect/>
            </a:stretch>
          </p:blipFill>
          <p:spPr bwMode="auto">
            <a:xfrm>
              <a:off x="4468649" y="2162175"/>
              <a:ext cx="4599152" cy="3289041"/>
            </a:xfrm>
            <a:prstGeom prst="rect">
              <a:avLst/>
            </a:prstGeom>
            <a:noFill/>
            <a:ln w="38100">
              <a:solidFill>
                <a:srgbClr val="FF0000"/>
              </a:solidFill>
              <a:miter lim="800000"/>
              <a:headEnd/>
              <a:tailEnd/>
            </a:ln>
          </p:spPr>
        </p:pic>
        <p:sp>
          <p:nvSpPr>
            <p:cNvPr id="55308" name="Rectangle 2"/>
            <p:cNvSpPr>
              <a:spLocks noChangeArrowheads="1"/>
            </p:cNvSpPr>
            <p:nvPr/>
          </p:nvSpPr>
          <p:spPr bwMode="auto">
            <a:xfrm>
              <a:off x="6579735" y="4720317"/>
              <a:ext cx="2488066" cy="533400"/>
            </a:xfrm>
            <a:prstGeom prst="rect">
              <a:avLst/>
            </a:prstGeom>
            <a:solidFill>
              <a:srgbClr val="FFFF00"/>
            </a:solidFill>
            <a:ln w="38100">
              <a:solidFill>
                <a:srgbClr val="FF0000"/>
              </a:solidFill>
              <a:miter lim="800000"/>
              <a:headEnd/>
              <a:tailEnd/>
            </a:ln>
          </p:spPr>
          <p:txBody>
            <a:bodyPr wrap="none" anchor="ctr"/>
            <a:lstStyle/>
            <a:p>
              <a:pPr algn="ctr"/>
              <a:r>
                <a:rPr lang="en-US" sz="2400" b="1">
                  <a:solidFill>
                    <a:srgbClr val="000099"/>
                  </a:solidFill>
                  <a:latin typeface="Times New Roman" pitchFamily="18" charset="0"/>
                  <a:cs typeface="Times New Roman" pitchFamily="18" charset="0"/>
                </a:rPr>
                <a:t> CÂY SẦU RIÊNG</a:t>
              </a:r>
              <a:endParaRPr lang="vi-VN" altLang="en-US" sz="2400" b="1">
                <a:solidFill>
                  <a:srgbClr val="000099"/>
                </a:solidFill>
                <a:latin typeface="Times New Roman" pitchFamily="18" charset="0"/>
                <a:cs typeface="Times New Roman" pitchFamily="18" charset="0"/>
              </a:endParaRPr>
            </a:p>
          </p:txBody>
        </p:sp>
      </p:grpSp>
      <p:grpSp>
        <p:nvGrpSpPr>
          <p:cNvPr id="55298" name="Group 14"/>
          <p:cNvGrpSpPr>
            <a:grpSpLocks/>
          </p:cNvGrpSpPr>
          <p:nvPr/>
        </p:nvGrpSpPr>
        <p:grpSpPr bwMode="auto">
          <a:xfrm>
            <a:off x="0" y="0"/>
            <a:ext cx="4419600" cy="3352800"/>
            <a:chOff x="76200" y="2162175"/>
            <a:chExt cx="4343400" cy="3629025"/>
          </a:xfrm>
        </p:grpSpPr>
        <p:pic>
          <p:nvPicPr>
            <p:cNvPr id="55305" name="Picture 2" descr="http://i166.photobucket.com/albums/u98/jimmynguyen2000/DSCF0920.jpg"/>
            <p:cNvPicPr>
              <a:picLocks noChangeAspect="1" noChangeArrowheads="1"/>
            </p:cNvPicPr>
            <p:nvPr/>
          </p:nvPicPr>
          <p:blipFill>
            <a:blip r:embed="rId3"/>
            <a:srcRect/>
            <a:stretch>
              <a:fillRect/>
            </a:stretch>
          </p:blipFill>
          <p:spPr bwMode="auto">
            <a:xfrm>
              <a:off x="76200" y="2162175"/>
              <a:ext cx="4343400" cy="3629025"/>
            </a:xfrm>
            <a:prstGeom prst="rect">
              <a:avLst/>
            </a:prstGeom>
            <a:noFill/>
            <a:ln w="38100">
              <a:solidFill>
                <a:srgbClr val="FF0000"/>
              </a:solidFill>
              <a:miter lim="800000"/>
              <a:headEnd/>
              <a:tailEnd/>
            </a:ln>
          </p:spPr>
        </p:pic>
        <p:sp>
          <p:nvSpPr>
            <p:cNvPr id="55306" name="Rectangle 2"/>
            <p:cNvSpPr>
              <a:spLocks noChangeArrowheads="1"/>
            </p:cNvSpPr>
            <p:nvPr/>
          </p:nvSpPr>
          <p:spPr bwMode="auto">
            <a:xfrm>
              <a:off x="2286000" y="5257800"/>
              <a:ext cx="2133600" cy="533400"/>
            </a:xfrm>
            <a:prstGeom prst="rect">
              <a:avLst/>
            </a:prstGeom>
            <a:solidFill>
              <a:srgbClr val="FFFF00"/>
            </a:solidFill>
            <a:ln w="38100">
              <a:solidFill>
                <a:srgbClr val="FF0000"/>
              </a:solidFill>
              <a:miter lim="800000"/>
              <a:headEnd/>
              <a:tailEnd/>
            </a:ln>
          </p:spPr>
          <p:txBody>
            <a:bodyPr wrap="none" anchor="ctr"/>
            <a:lstStyle/>
            <a:p>
              <a:pPr algn="ctr"/>
              <a:r>
                <a:rPr lang="en-US" sz="2400" b="1">
                  <a:solidFill>
                    <a:srgbClr val="000099"/>
                  </a:solidFill>
                  <a:latin typeface="Times New Roman" pitchFamily="18" charset="0"/>
                  <a:cs typeface="Times New Roman" pitchFamily="18" charset="0"/>
                </a:rPr>
                <a:t> CÂY GỖ LIM</a:t>
              </a:r>
              <a:endParaRPr lang="vi-VN" altLang="en-US" sz="2400" b="1">
                <a:solidFill>
                  <a:srgbClr val="000099"/>
                </a:solidFill>
                <a:latin typeface="Times New Roman" pitchFamily="18" charset="0"/>
                <a:cs typeface="Times New Roman" pitchFamily="18" charset="0"/>
              </a:endParaRPr>
            </a:p>
          </p:txBody>
        </p:sp>
      </p:grpSp>
      <p:grpSp>
        <p:nvGrpSpPr>
          <p:cNvPr id="55299" name="Group 12"/>
          <p:cNvGrpSpPr>
            <a:grpSpLocks/>
          </p:cNvGrpSpPr>
          <p:nvPr/>
        </p:nvGrpSpPr>
        <p:grpSpPr bwMode="auto">
          <a:xfrm>
            <a:off x="76200" y="3429000"/>
            <a:ext cx="4343400" cy="3429000"/>
            <a:chOff x="7696200" y="1905000"/>
            <a:chExt cx="4661723" cy="4267200"/>
          </a:xfrm>
        </p:grpSpPr>
        <p:pic>
          <p:nvPicPr>
            <p:cNvPr id="55303" name="Picture 4" descr="http://www.baokhanhhoa.com.vn/dataimages/201102/original/images418584_bamboo_forest_1.jpg"/>
            <p:cNvPicPr>
              <a:picLocks noChangeAspect="1" noChangeArrowheads="1"/>
            </p:cNvPicPr>
            <p:nvPr/>
          </p:nvPicPr>
          <p:blipFill>
            <a:blip r:embed="rId4"/>
            <a:srcRect/>
            <a:stretch>
              <a:fillRect/>
            </a:stretch>
          </p:blipFill>
          <p:spPr bwMode="auto">
            <a:xfrm>
              <a:off x="7696200" y="1905000"/>
              <a:ext cx="4661723" cy="4267200"/>
            </a:xfrm>
            <a:prstGeom prst="rect">
              <a:avLst/>
            </a:prstGeom>
            <a:noFill/>
            <a:ln w="38100">
              <a:solidFill>
                <a:srgbClr val="FF0000"/>
              </a:solidFill>
              <a:miter lim="800000"/>
              <a:headEnd/>
              <a:tailEnd/>
            </a:ln>
          </p:spPr>
        </p:pic>
        <p:sp>
          <p:nvSpPr>
            <p:cNvPr id="55304" name="Rectangle 2"/>
            <p:cNvSpPr>
              <a:spLocks noChangeArrowheads="1"/>
            </p:cNvSpPr>
            <p:nvPr/>
          </p:nvSpPr>
          <p:spPr bwMode="auto">
            <a:xfrm>
              <a:off x="10558663" y="5638800"/>
              <a:ext cx="1709538" cy="533400"/>
            </a:xfrm>
            <a:prstGeom prst="rect">
              <a:avLst/>
            </a:prstGeom>
            <a:solidFill>
              <a:srgbClr val="FFFF00"/>
            </a:solidFill>
            <a:ln w="38100">
              <a:solidFill>
                <a:srgbClr val="FF0000"/>
              </a:solidFill>
              <a:miter lim="800000"/>
              <a:headEnd/>
              <a:tailEnd/>
            </a:ln>
          </p:spPr>
          <p:txBody>
            <a:bodyPr wrap="none" anchor="ctr"/>
            <a:lstStyle/>
            <a:p>
              <a:pPr algn="ctr"/>
              <a:r>
                <a:rPr lang="en-US" sz="2400" b="1">
                  <a:solidFill>
                    <a:srgbClr val="000099"/>
                  </a:solidFill>
                  <a:latin typeface="Times New Roman" pitchFamily="18" charset="0"/>
                  <a:cs typeface="Times New Roman" pitchFamily="18" charset="0"/>
                </a:rPr>
                <a:t> CÂY TRE</a:t>
              </a:r>
              <a:endParaRPr lang="vi-VN" altLang="en-US" sz="2400" b="1">
                <a:solidFill>
                  <a:srgbClr val="000099"/>
                </a:solidFill>
                <a:latin typeface="Times New Roman" pitchFamily="18" charset="0"/>
                <a:cs typeface="Times New Roman" pitchFamily="18" charset="0"/>
              </a:endParaRPr>
            </a:p>
          </p:txBody>
        </p:sp>
      </p:grpSp>
      <p:grpSp>
        <p:nvGrpSpPr>
          <p:cNvPr id="55300" name="Group 13"/>
          <p:cNvGrpSpPr>
            <a:grpSpLocks/>
          </p:cNvGrpSpPr>
          <p:nvPr/>
        </p:nvGrpSpPr>
        <p:grpSpPr bwMode="auto">
          <a:xfrm>
            <a:off x="4495800" y="3352800"/>
            <a:ext cx="4648200" cy="3505200"/>
            <a:chOff x="76200" y="1981200"/>
            <a:chExt cx="4343400" cy="4267200"/>
          </a:xfrm>
        </p:grpSpPr>
        <p:pic>
          <p:nvPicPr>
            <p:cNvPr id="55301" name="Picture 2" descr="http://media.tinmoi.vn/2013/11/13/cay-xoai.jpg"/>
            <p:cNvPicPr>
              <a:picLocks noChangeAspect="1" noChangeArrowheads="1"/>
            </p:cNvPicPr>
            <p:nvPr/>
          </p:nvPicPr>
          <p:blipFill>
            <a:blip r:embed="rId5"/>
            <a:srcRect/>
            <a:stretch>
              <a:fillRect/>
            </a:stretch>
          </p:blipFill>
          <p:spPr bwMode="auto">
            <a:xfrm>
              <a:off x="76200" y="1981200"/>
              <a:ext cx="4343400" cy="4267200"/>
            </a:xfrm>
            <a:prstGeom prst="rect">
              <a:avLst/>
            </a:prstGeom>
            <a:noFill/>
            <a:ln w="38100">
              <a:solidFill>
                <a:srgbClr val="FF0000"/>
              </a:solidFill>
              <a:miter lim="800000"/>
              <a:headEnd/>
              <a:tailEnd/>
            </a:ln>
          </p:spPr>
        </p:pic>
        <p:sp>
          <p:nvSpPr>
            <p:cNvPr id="55302" name="Rectangle 2"/>
            <p:cNvSpPr>
              <a:spLocks noChangeArrowheads="1"/>
            </p:cNvSpPr>
            <p:nvPr/>
          </p:nvSpPr>
          <p:spPr bwMode="auto">
            <a:xfrm>
              <a:off x="2939980" y="5715000"/>
              <a:ext cx="1479620" cy="533400"/>
            </a:xfrm>
            <a:prstGeom prst="rect">
              <a:avLst/>
            </a:prstGeom>
            <a:solidFill>
              <a:srgbClr val="FFFF00"/>
            </a:solidFill>
            <a:ln w="38100">
              <a:solidFill>
                <a:srgbClr val="FF0000"/>
              </a:solidFill>
              <a:miter lim="800000"/>
              <a:headEnd/>
              <a:tailEnd/>
            </a:ln>
          </p:spPr>
          <p:txBody>
            <a:bodyPr wrap="none" anchor="ctr"/>
            <a:lstStyle/>
            <a:p>
              <a:pPr algn="ctr"/>
              <a:r>
                <a:rPr lang="en-US" sz="2400" b="1">
                  <a:solidFill>
                    <a:srgbClr val="000099"/>
                  </a:solidFill>
                  <a:latin typeface="Times New Roman" pitchFamily="18" charset="0"/>
                  <a:cs typeface="Times New Roman" pitchFamily="18" charset="0"/>
                </a:rPr>
                <a:t> CÂY XOÀI</a:t>
              </a:r>
              <a:endParaRPr lang="vi-VN" altLang="en-US" sz="2400" b="1">
                <a:solidFill>
                  <a:srgbClr val="000099"/>
                </a:solidFill>
                <a:latin typeface="Times New Roman" pitchFamily="18" charset="0"/>
                <a:cs typeface="Times New Roman" pitchFamily="18" charset="0"/>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1" name="Group 2"/>
          <p:cNvGrpSpPr>
            <a:grpSpLocks/>
          </p:cNvGrpSpPr>
          <p:nvPr/>
        </p:nvGrpSpPr>
        <p:grpSpPr bwMode="auto">
          <a:xfrm>
            <a:off x="228600" y="2219325"/>
            <a:ext cx="4114800" cy="4186238"/>
            <a:chOff x="0" y="0"/>
            <a:chExt cx="2496" cy="2367"/>
          </a:xfrm>
        </p:grpSpPr>
        <p:pic>
          <p:nvPicPr>
            <p:cNvPr id="56329" name="Picture 3" descr="amazing_tree3"/>
            <p:cNvPicPr>
              <a:picLocks noChangeAspect="1" noChangeArrowheads="1"/>
            </p:cNvPicPr>
            <p:nvPr/>
          </p:nvPicPr>
          <p:blipFill>
            <a:blip r:embed="rId2"/>
            <a:srcRect/>
            <a:stretch>
              <a:fillRect/>
            </a:stretch>
          </p:blipFill>
          <p:spPr bwMode="auto">
            <a:xfrm>
              <a:off x="0" y="0"/>
              <a:ext cx="2496" cy="2160"/>
            </a:xfrm>
            <a:prstGeom prst="rect">
              <a:avLst/>
            </a:prstGeom>
            <a:noFill/>
            <a:ln w="9525">
              <a:noFill/>
              <a:miter lim="800000"/>
              <a:headEnd/>
              <a:tailEnd/>
            </a:ln>
          </p:spPr>
        </p:pic>
        <p:sp>
          <p:nvSpPr>
            <p:cNvPr id="56330" name="Text Box 4"/>
            <p:cNvSpPr txBox="1">
              <a:spLocks noChangeArrowheads="1"/>
            </p:cNvSpPr>
            <p:nvPr/>
          </p:nvSpPr>
          <p:spPr bwMode="auto">
            <a:xfrm>
              <a:off x="336" y="2160"/>
              <a:ext cx="1584" cy="207"/>
            </a:xfrm>
            <a:prstGeom prst="rect">
              <a:avLst/>
            </a:prstGeom>
            <a:noFill/>
            <a:ln w="9525">
              <a:noFill/>
              <a:miter lim="800000"/>
              <a:headEnd/>
              <a:tailEnd/>
            </a:ln>
          </p:spPr>
          <p:txBody>
            <a:bodyPr>
              <a:spAutoFit/>
            </a:bodyPr>
            <a:lstStyle/>
            <a:p>
              <a:pPr>
                <a:spcBef>
                  <a:spcPct val="50000"/>
                </a:spcBef>
              </a:pPr>
              <a:endParaRPr lang="vi-VN"/>
            </a:p>
          </p:txBody>
        </p:sp>
      </p:grpSp>
      <p:sp>
        <p:nvSpPr>
          <p:cNvPr id="56322" name="Text Box 6"/>
          <p:cNvSpPr txBox="1">
            <a:spLocks noChangeArrowheads="1"/>
          </p:cNvSpPr>
          <p:nvPr/>
        </p:nvSpPr>
        <p:spPr bwMode="auto">
          <a:xfrm>
            <a:off x="381000" y="6096000"/>
            <a:ext cx="3886200" cy="523875"/>
          </a:xfrm>
          <a:prstGeom prst="rect">
            <a:avLst/>
          </a:prstGeom>
          <a:solidFill>
            <a:srgbClr val="FFFF00"/>
          </a:solidFill>
          <a:ln w="38100">
            <a:solidFill>
              <a:srgbClr val="FF0000"/>
            </a:solidFill>
            <a:miter lim="800000"/>
            <a:headEnd/>
            <a:tailEnd/>
          </a:ln>
        </p:spPr>
        <p:txBody>
          <a:bodyPr>
            <a:spAutoFit/>
          </a:bodyPr>
          <a:lstStyle/>
          <a:p>
            <a:pPr>
              <a:spcBef>
                <a:spcPct val="50000"/>
              </a:spcBef>
            </a:pPr>
            <a:r>
              <a:rPr lang="en-US" sz="2800" b="1">
                <a:solidFill>
                  <a:srgbClr val="000099"/>
                </a:solidFill>
                <a:latin typeface="Times New Roman" pitchFamily="18" charset="0"/>
                <a:cs typeface="Times New Roman" pitchFamily="18" charset="0"/>
              </a:rPr>
              <a:t>Thân cây làm cổng nhà</a:t>
            </a:r>
          </a:p>
        </p:txBody>
      </p:sp>
      <p:grpSp>
        <p:nvGrpSpPr>
          <p:cNvPr id="56323" name="Group 7"/>
          <p:cNvGrpSpPr>
            <a:grpSpLocks/>
          </p:cNvGrpSpPr>
          <p:nvPr/>
        </p:nvGrpSpPr>
        <p:grpSpPr bwMode="auto">
          <a:xfrm>
            <a:off x="4648200" y="2219325"/>
            <a:ext cx="4267200" cy="4194175"/>
            <a:chOff x="0" y="0"/>
            <a:chExt cx="2400" cy="2262"/>
          </a:xfrm>
        </p:grpSpPr>
        <p:pic>
          <p:nvPicPr>
            <p:cNvPr id="56327" name="Picture 8" descr="amazing_tree7"/>
            <p:cNvPicPr>
              <a:picLocks noChangeAspect="1" noChangeArrowheads="1"/>
            </p:cNvPicPr>
            <p:nvPr/>
          </p:nvPicPr>
          <p:blipFill>
            <a:blip r:embed="rId3"/>
            <a:srcRect/>
            <a:stretch>
              <a:fillRect/>
            </a:stretch>
          </p:blipFill>
          <p:spPr bwMode="auto">
            <a:xfrm>
              <a:off x="0" y="0"/>
              <a:ext cx="2400" cy="2052"/>
            </a:xfrm>
            <a:prstGeom prst="rect">
              <a:avLst/>
            </a:prstGeom>
            <a:noFill/>
            <a:ln w="9525">
              <a:noFill/>
              <a:miter lim="800000"/>
              <a:headEnd/>
              <a:tailEnd/>
            </a:ln>
          </p:spPr>
        </p:pic>
        <p:sp>
          <p:nvSpPr>
            <p:cNvPr id="56328" name="Text Box 9"/>
            <p:cNvSpPr txBox="1">
              <a:spLocks noChangeArrowheads="1"/>
            </p:cNvSpPr>
            <p:nvPr/>
          </p:nvSpPr>
          <p:spPr bwMode="auto">
            <a:xfrm>
              <a:off x="336" y="2064"/>
              <a:ext cx="1920" cy="198"/>
            </a:xfrm>
            <a:prstGeom prst="rect">
              <a:avLst/>
            </a:prstGeom>
            <a:noFill/>
            <a:ln w="9525">
              <a:noFill/>
              <a:miter lim="800000"/>
              <a:headEnd/>
              <a:tailEnd/>
            </a:ln>
          </p:spPr>
          <p:txBody>
            <a:bodyPr>
              <a:spAutoFit/>
            </a:bodyPr>
            <a:lstStyle/>
            <a:p>
              <a:pPr>
                <a:spcBef>
                  <a:spcPct val="50000"/>
                </a:spcBef>
              </a:pPr>
              <a:endParaRPr lang="vi-VN">
                <a:latin typeface=".VnTime" pitchFamily="34" charset="0"/>
              </a:endParaRPr>
            </a:p>
          </p:txBody>
        </p:sp>
      </p:grpSp>
      <p:sp>
        <p:nvSpPr>
          <p:cNvPr id="56324" name="Text Box 6"/>
          <p:cNvSpPr txBox="1">
            <a:spLocks noChangeArrowheads="1"/>
          </p:cNvSpPr>
          <p:nvPr/>
        </p:nvSpPr>
        <p:spPr bwMode="auto">
          <a:xfrm>
            <a:off x="4876800" y="6096000"/>
            <a:ext cx="3886200" cy="523875"/>
          </a:xfrm>
          <a:prstGeom prst="rect">
            <a:avLst/>
          </a:prstGeom>
          <a:solidFill>
            <a:srgbClr val="FFFF00"/>
          </a:solidFill>
          <a:ln w="38100">
            <a:solidFill>
              <a:srgbClr val="FF0000"/>
            </a:solidFill>
            <a:miter lim="800000"/>
            <a:headEnd/>
            <a:tailEnd/>
          </a:ln>
        </p:spPr>
        <p:txBody>
          <a:bodyPr>
            <a:spAutoFit/>
          </a:bodyPr>
          <a:lstStyle/>
          <a:p>
            <a:pPr>
              <a:spcBef>
                <a:spcPct val="50000"/>
              </a:spcBef>
            </a:pPr>
            <a:r>
              <a:rPr lang="en-US" sz="2800" b="1">
                <a:solidFill>
                  <a:srgbClr val="000099"/>
                </a:solidFill>
                <a:latin typeface="Times New Roman" pitchFamily="18" charset="0"/>
                <a:cs typeface="Times New Roman" pitchFamily="18" charset="0"/>
              </a:rPr>
              <a:t>Thân cây làm cổng làng</a:t>
            </a:r>
          </a:p>
        </p:txBody>
      </p:sp>
      <p:sp>
        <p:nvSpPr>
          <p:cNvPr id="56325" name="Rectangle 2"/>
          <p:cNvSpPr>
            <a:spLocks noChangeArrowheads="1"/>
          </p:cNvSpPr>
          <p:nvPr/>
        </p:nvSpPr>
        <p:spPr bwMode="auto">
          <a:xfrm>
            <a:off x="0" y="304800"/>
            <a:ext cx="8534400" cy="685800"/>
          </a:xfrm>
          <a:prstGeom prst="rect">
            <a:avLst/>
          </a:prstGeom>
          <a:noFill/>
          <a:ln w="9525">
            <a:noFill/>
            <a:miter lim="800000"/>
            <a:headEnd/>
            <a:tailEnd/>
          </a:ln>
        </p:spPr>
        <p:txBody>
          <a:bodyPr wrap="none" anchor="ctr"/>
          <a:lstStyle/>
          <a:p>
            <a:r>
              <a:rPr lang="en-US" sz="3600" b="1">
                <a:solidFill>
                  <a:srgbClr val="0000FF"/>
                </a:solidFill>
                <a:latin typeface="Times New Roman" pitchFamily="18" charset="0"/>
                <a:cs typeface="Times New Roman" pitchFamily="18" charset="0"/>
              </a:rPr>
              <a:t>Hoạt động 3: Phân loại thân cây theo cấu tạo </a:t>
            </a:r>
            <a:endParaRPr lang="vi-VN" altLang="en-US" sz="3600" b="1">
              <a:solidFill>
                <a:srgbClr val="0000FF"/>
              </a:solidFill>
              <a:latin typeface="Times New Roman" pitchFamily="18" charset="0"/>
              <a:cs typeface="Times New Roman" pitchFamily="18" charset="0"/>
            </a:endParaRPr>
          </a:p>
        </p:txBody>
      </p:sp>
      <p:sp>
        <p:nvSpPr>
          <p:cNvPr id="56326" name="Text Box 6"/>
          <p:cNvSpPr txBox="1">
            <a:spLocks noChangeArrowheads="1"/>
          </p:cNvSpPr>
          <p:nvPr/>
        </p:nvSpPr>
        <p:spPr bwMode="auto">
          <a:xfrm>
            <a:off x="2514600" y="1524000"/>
            <a:ext cx="3276600" cy="523875"/>
          </a:xfrm>
          <a:prstGeom prst="rect">
            <a:avLst/>
          </a:prstGeom>
          <a:solidFill>
            <a:srgbClr val="FFFF00"/>
          </a:solidFill>
          <a:ln w="38100">
            <a:solidFill>
              <a:srgbClr val="FF0000"/>
            </a:solidFill>
            <a:miter lim="800000"/>
            <a:headEnd/>
            <a:tailEnd/>
          </a:ln>
        </p:spPr>
        <p:txBody>
          <a:bodyPr>
            <a:spAutoFit/>
          </a:bodyPr>
          <a:lstStyle/>
          <a:p>
            <a:pPr algn="ctr">
              <a:spcBef>
                <a:spcPct val="50000"/>
              </a:spcBef>
            </a:pPr>
            <a:r>
              <a:rPr lang="en-US" sz="2800" b="1">
                <a:solidFill>
                  <a:srgbClr val="000099"/>
                </a:solidFill>
                <a:latin typeface="Times New Roman" pitchFamily="18" charset="0"/>
                <a:cs typeface="Times New Roman" pitchFamily="18" charset="0"/>
              </a:rPr>
              <a:t>Ích lợi của thân gỗ</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3" descr="amazing_tree8"/>
          <p:cNvPicPr>
            <a:picLocks noChangeAspect="1" noChangeArrowheads="1"/>
          </p:cNvPicPr>
          <p:nvPr/>
        </p:nvPicPr>
        <p:blipFill>
          <a:blip r:embed="rId2"/>
          <a:srcRect/>
          <a:stretch>
            <a:fillRect/>
          </a:stretch>
        </p:blipFill>
        <p:spPr bwMode="auto">
          <a:xfrm>
            <a:off x="76200" y="1870075"/>
            <a:ext cx="4405313" cy="3997325"/>
          </a:xfrm>
          <a:prstGeom prst="rect">
            <a:avLst/>
          </a:prstGeom>
          <a:noFill/>
          <a:ln w="38100">
            <a:solidFill>
              <a:srgbClr val="000099"/>
            </a:solidFill>
            <a:miter lim="800000"/>
            <a:headEnd/>
            <a:tailEnd/>
          </a:ln>
        </p:spPr>
      </p:pic>
      <p:sp>
        <p:nvSpPr>
          <p:cNvPr id="57346" name="Text Box 6"/>
          <p:cNvSpPr txBox="1">
            <a:spLocks noChangeArrowheads="1"/>
          </p:cNvSpPr>
          <p:nvPr/>
        </p:nvSpPr>
        <p:spPr bwMode="auto">
          <a:xfrm>
            <a:off x="477838" y="6019800"/>
            <a:ext cx="3636962" cy="457200"/>
          </a:xfrm>
          <a:prstGeom prst="rect">
            <a:avLst/>
          </a:prstGeom>
          <a:solidFill>
            <a:srgbClr val="99FF33"/>
          </a:solidFill>
          <a:ln w="38100">
            <a:solidFill>
              <a:srgbClr val="FF0000"/>
            </a:solidFill>
            <a:miter lim="800000"/>
            <a:headEnd/>
            <a:tailEnd/>
          </a:ln>
        </p:spPr>
        <p:txBody>
          <a:bodyPr>
            <a:spAutoFit/>
          </a:bodyPr>
          <a:lstStyle/>
          <a:p>
            <a:pPr algn="ctr"/>
            <a:r>
              <a:rPr lang="en-US" sz="2400" b="1">
                <a:latin typeface="Times New Roman" pitchFamily="18" charset="0"/>
                <a:cs typeface="Times New Roman" pitchFamily="18" charset="0"/>
              </a:rPr>
              <a:t>Thân cây làm cầu thang</a:t>
            </a:r>
          </a:p>
        </p:txBody>
      </p:sp>
      <p:sp>
        <p:nvSpPr>
          <p:cNvPr id="57347" name="Text Box 6"/>
          <p:cNvSpPr txBox="1">
            <a:spLocks noChangeArrowheads="1"/>
          </p:cNvSpPr>
          <p:nvPr/>
        </p:nvSpPr>
        <p:spPr bwMode="auto">
          <a:xfrm>
            <a:off x="4973638" y="6019800"/>
            <a:ext cx="3636962" cy="457200"/>
          </a:xfrm>
          <a:prstGeom prst="rect">
            <a:avLst/>
          </a:prstGeom>
          <a:solidFill>
            <a:srgbClr val="99FF33"/>
          </a:solidFill>
          <a:ln w="38100">
            <a:solidFill>
              <a:srgbClr val="FF0000"/>
            </a:solidFill>
            <a:miter lim="800000"/>
            <a:headEnd/>
            <a:tailEnd/>
          </a:ln>
        </p:spPr>
        <p:txBody>
          <a:bodyPr>
            <a:spAutoFit/>
          </a:bodyPr>
          <a:lstStyle/>
          <a:p>
            <a:pPr algn="ctr"/>
            <a:r>
              <a:rPr lang="en-US" sz="2400" b="1">
                <a:latin typeface="Times New Roman" pitchFamily="18" charset="0"/>
                <a:cs typeface="Times New Roman" pitchFamily="18" charset="0"/>
              </a:rPr>
              <a:t>Thân cây làm bàn ghế</a:t>
            </a:r>
          </a:p>
        </p:txBody>
      </p:sp>
      <p:sp>
        <p:nvSpPr>
          <p:cNvPr id="57348" name="Rectangle 2"/>
          <p:cNvSpPr>
            <a:spLocks noChangeArrowheads="1"/>
          </p:cNvSpPr>
          <p:nvPr/>
        </p:nvSpPr>
        <p:spPr bwMode="auto">
          <a:xfrm>
            <a:off x="0" y="304800"/>
            <a:ext cx="8534400" cy="685800"/>
          </a:xfrm>
          <a:prstGeom prst="rect">
            <a:avLst/>
          </a:prstGeom>
          <a:noFill/>
          <a:ln w="9525">
            <a:noFill/>
            <a:miter lim="800000"/>
            <a:headEnd/>
            <a:tailEnd/>
          </a:ln>
        </p:spPr>
        <p:txBody>
          <a:bodyPr wrap="none" anchor="ctr"/>
          <a:lstStyle/>
          <a:p>
            <a:r>
              <a:rPr lang="en-US" sz="3600" b="1">
                <a:solidFill>
                  <a:srgbClr val="0000FF"/>
                </a:solidFill>
                <a:latin typeface="Times New Roman" pitchFamily="18" charset="0"/>
                <a:cs typeface="Times New Roman" pitchFamily="18" charset="0"/>
              </a:rPr>
              <a:t>Hoạt động 3: Phân loại thân cây theo cấu tạo </a:t>
            </a:r>
            <a:endParaRPr lang="vi-VN" altLang="en-US" sz="3600" b="1">
              <a:solidFill>
                <a:srgbClr val="0000FF"/>
              </a:solidFill>
              <a:latin typeface="Times New Roman" pitchFamily="18" charset="0"/>
              <a:cs typeface="Times New Roman" pitchFamily="18" charset="0"/>
            </a:endParaRPr>
          </a:p>
        </p:txBody>
      </p:sp>
      <p:pic>
        <p:nvPicPr>
          <p:cNvPr id="57349" name="Picture 2" descr="http://suanhatrongoi.info/wp-content/uploads/2014/10/ban-ghe-tre-ep.jpg"/>
          <p:cNvPicPr>
            <a:picLocks noChangeAspect="1" noChangeArrowheads="1"/>
          </p:cNvPicPr>
          <p:nvPr/>
        </p:nvPicPr>
        <p:blipFill>
          <a:blip r:embed="rId3"/>
          <a:srcRect/>
          <a:stretch>
            <a:fillRect/>
          </a:stretch>
        </p:blipFill>
        <p:spPr bwMode="auto">
          <a:xfrm>
            <a:off x="4572000" y="1905000"/>
            <a:ext cx="4438650" cy="3962400"/>
          </a:xfrm>
          <a:prstGeom prst="rect">
            <a:avLst/>
          </a:prstGeom>
          <a:noFill/>
          <a:ln w="38100">
            <a:solidFill>
              <a:srgbClr val="000099"/>
            </a:solid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Group 7"/>
          <p:cNvGraphicFramePr>
            <a:graphicFrameLocks noGrp="1"/>
          </p:cNvGraphicFramePr>
          <p:nvPr/>
        </p:nvGraphicFramePr>
        <p:xfrm>
          <a:off x="223838" y="2890838"/>
          <a:ext cx="8534400" cy="3084512"/>
        </p:xfrm>
        <a:graphic>
          <a:graphicData uri="http://schemas.openxmlformats.org/drawingml/2006/table">
            <a:tbl>
              <a:tblPr/>
              <a:tblGrid>
                <a:gridCol w="42672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7010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Times New Roman" pitchFamily="18" charset="0"/>
                          <a:cs typeface="Arial" pitchFamily="34"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Thân</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gỗ</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Times New Roman" pitchFamily="18" charset="0"/>
                          <a:cs typeface="Arial" pitchFamily="34"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Thân</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thảo</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668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itchFamily="18" charset="0"/>
                          <a:cs typeface="Arial" pitchFamily="34" charset="0"/>
                        </a:rPr>
                        <a:t>    </a:t>
                      </a:r>
                      <a:endParaRPr kumimoji="0" lang="en-US" sz="2800" b="1" i="0" u="none" strike="noStrike" cap="none" normalizeH="0" baseline="0" dirty="0">
                        <a:ln>
                          <a:noFill/>
                        </a:ln>
                        <a:solidFill>
                          <a:schemeClr val="tx1"/>
                        </a:solidFill>
                        <a:effectLst/>
                        <a:latin typeface="Times New Roman" pitchFamily="18" charset="0"/>
                        <a:cs typeface="Times New Roman" pitchFamily="18" charset="0"/>
                      </a:endParaRP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chemeClr val="tx1"/>
                        </a:solidFill>
                        <a:effectLst/>
                        <a:latin typeface="Arial" pitchFamily="34" charset="0"/>
                        <a:cs typeface="Arial" pitchFamily="34" charset="0"/>
                      </a:endParaRP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58380" name="Rectangle 2"/>
          <p:cNvSpPr>
            <a:spLocks noChangeArrowheads="1"/>
          </p:cNvSpPr>
          <p:nvPr/>
        </p:nvSpPr>
        <p:spPr bwMode="auto">
          <a:xfrm>
            <a:off x="0" y="1219200"/>
            <a:ext cx="8910638" cy="1539875"/>
          </a:xfrm>
          <a:prstGeom prst="rect">
            <a:avLst/>
          </a:prstGeom>
          <a:noFill/>
          <a:ln w="9525">
            <a:noFill/>
            <a:miter lim="800000"/>
            <a:headEnd/>
            <a:tailEnd/>
          </a:ln>
        </p:spPr>
        <p:txBody>
          <a:bodyPr wrap="none" anchor="ctr"/>
          <a:lstStyle/>
          <a:p>
            <a:pPr algn="just"/>
            <a:r>
              <a:rPr lang="en-US" sz="2800" b="1">
                <a:latin typeface="Times New Roman" pitchFamily="18" charset="0"/>
                <a:cs typeface="Times New Roman" pitchFamily="18" charset="0"/>
              </a:rPr>
              <a:t>Xếp các loại cây sau vào 2 cột thích hợp trong bảng dưới </a:t>
            </a:r>
          </a:p>
          <a:p>
            <a:pPr algn="just"/>
            <a:r>
              <a:rPr lang="en-US" sz="2800" b="1">
                <a:latin typeface="Times New Roman" pitchFamily="18" charset="0"/>
                <a:cs typeface="Times New Roman" pitchFamily="18" charset="0"/>
              </a:rPr>
              <a:t>đây: Cây nhãn, cây bí đỏ, cây dưa chuột, cây lúa, cây rau</a:t>
            </a:r>
          </a:p>
          <a:p>
            <a:pPr algn="just"/>
            <a:r>
              <a:rPr lang="en-US" sz="2800" b="1">
                <a:latin typeface="Times New Roman" pitchFamily="18" charset="0"/>
                <a:cs typeface="Times New Roman" pitchFamily="18" charset="0"/>
              </a:rPr>
              <a:t> muống, c</a:t>
            </a:r>
            <a:r>
              <a:rPr lang="en-US" altLang="en-US" sz="2800" b="1">
                <a:latin typeface="Times New Roman" pitchFamily="18" charset="0"/>
                <a:cs typeface="Times New Roman" pitchFamily="18" charset="0"/>
              </a:rPr>
              <a:t>ây su hào, cây gỗ trong rừng.</a:t>
            </a:r>
            <a:endParaRPr lang="vi-VN" altLang="en-US" sz="2800" b="1">
              <a:latin typeface="Times New Roman" pitchFamily="18" charset="0"/>
              <a:cs typeface="Times New Roman" pitchFamily="18" charset="0"/>
            </a:endParaRPr>
          </a:p>
        </p:txBody>
      </p:sp>
      <p:sp>
        <p:nvSpPr>
          <p:cNvPr id="58381" name="Rectangle 2"/>
          <p:cNvSpPr>
            <a:spLocks noChangeArrowheads="1"/>
          </p:cNvSpPr>
          <p:nvPr/>
        </p:nvSpPr>
        <p:spPr bwMode="auto">
          <a:xfrm>
            <a:off x="0" y="0"/>
            <a:ext cx="8534400" cy="685800"/>
          </a:xfrm>
          <a:prstGeom prst="rect">
            <a:avLst/>
          </a:prstGeom>
          <a:noFill/>
          <a:ln w="9525">
            <a:noFill/>
            <a:miter lim="800000"/>
            <a:headEnd/>
            <a:tailEnd/>
          </a:ln>
        </p:spPr>
        <p:txBody>
          <a:bodyPr wrap="none" anchor="ctr"/>
          <a:lstStyle/>
          <a:p>
            <a:r>
              <a:rPr lang="en-US" sz="3600" b="1">
                <a:solidFill>
                  <a:srgbClr val="0000FF"/>
                </a:solidFill>
                <a:latin typeface="Times New Roman" pitchFamily="18" charset="0"/>
                <a:cs typeface="Times New Roman" pitchFamily="18" charset="0"/>
              </a:rPr>
              <a:t>Hoạt động 3: Phân loại thân cây theo cấu tạo:</a:t>
            </a:r>
            <a:endParaRPr lang="vi-VN" altLang="en-US" sz="3600" b="1">
              <a:solidFill>
                <a:srgbClr val="0000FF"/>
              </a:solidFill>
              <a:latin typeface="Times New Roman" pitchFamily="18" charset="0"/>
              <a:cs typeface="Times New Roman" pitchFamily="18" charset="0"/>
            </a:endParaRPr>
          </a:p>
        </p:txBody>
      </p:sp>
      <p:sp>
        <p:nvSpPr>
          <p:cNvPr id="58382" name="Text Box 6"/>
          <p:cNvSpPr txBox="1">
            <a:spLocks noChangeArrowheads="1"/>
          </p:cNvSpPr>
          <p:nvPr/>
        </p:nvSpPr>
        <p:spPr bwMode="auto">
          <a:xfrm>
            <a:off x="2590800" y="762000"/>
            <a:ext cx="3657600" cy="523875"/>
          </a:xfrm>
          <a:prstGeom prst="rect">
            <a:avLst/>
          </a:prstGeom>
          <a:noFill/>
          <a:ln w="9525">
            <a:noFill/>
            <a:miter lim="800000"/>
            <a:headEnd/>
            <a:tailEnd/>
          </a:ln>
        </p:spPr>
        <p:txBody>
          <a:bodyPr>
            <a:spAutoFit/>
          </a:bodyPr>
          <a:lstStyle/>
          <a:p>
            <a:pPr algn="ctr">
              <a:spcBef>
                <a:spcPct val="50000"/>
              </a:spcBef>
            </a:pPr>
            <a:r>
              <a:rPr lang="en-US" sz="2800" b="1">
                <a:solidFill>
                  <a:srgbClr val="FF0000"/>
                </a:solidFill>
                <a:latin typeface="Times New Roman" pitchFamily="18" charset="0"/>
              </a:rPr>
              <a:t>PHIẾU BÀI TẬP: </a:t>
            </a:r>
          </a:p>
        </p:txBody>
      </p:sp>
      <p:cxnSp>
        <p:nvCxnSpPr>
          <p:cNvPr id="13" name="Straight Connector 12"/>
          <p:cNvCxnSpPr/>
          <p:nvPr/>
        </p:nvCxnSpPr>
        <p:spPr>
          <a:xfrm>
            <a:off x="157163" y="1812925"/>
            <a:ext cx="58674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09563" y="3825875"/>
            <a:ext cx="304800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Cây</a:t>
            </a: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nhãn</a:t>
            </a:r>
            <a:r>
              <a:rPr lang="en-US" sz="2800" b="1" dirty="0">
                <a:solidFill>
                  <a:schemeClr val="tx1"/>
                </a:solidFill>
                <a:latin typeface="Times New Roman" pitchFamily="18" charset="0"/>
              </a:rPr>
              <a:t>    </a:t>
            </a:r>
            <a:endParaRPr lang="en-US" sz="2800" b="1" dirty="0">
              <a:solidFill>
                <a:schemeClr val="tx1"/>
              </a:solidFill>
              <a:latin typeface="Times New Roman" pitchFamily="18" charset="0"/>
              <a:cs typeface="Times New Roman" pitchFamily="18" charset="0"/>
            </a:endParaRPr>
          </a:p>
          <a:p>
            <a:pPr algn="ctr">
              <a:defRPr/>
            </a:pPr>
            <a:endParaRPr lang="vi-VN" sz="2800" b="1" dirty="0"/>
          </a:p>
        </p:txBody>
      </p:sp>
      <p:sp>
        <p:nvSpPr>
          <p:cNvPr id="14" name="Rectangle 13"/>
          <p:cNvSpPr/>
          <p:nvPr/>
        </p:nvSpPr>
        <p:spPr>
          <a:xfrm>
            <a:off x="-309563" y="4740275"/>
            <a:ext cx="426720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Cây</a:t>
            </a: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gỗ</a:t>
            </a: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trong</a:t>
            </a: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rừng</a:t>
            </a:r>
            <a:r>
              <a:rPr lang="en-US" sz="2800" b="1" dirty="0">
                <a:solidFill>
                  <a:schemeClr val="tx1"/>
                </a:solidFill>
                <a:latin typeface="Times New Roman" pitchFamily="18" charset="0"/>
              </a:rPr>
              <a:t>    </a:t>
            </a:r>
            <a:endParaRPr lang="en-US" sz="2800" b="1" dirty="0">
              <a:solidFill>
                <a:schemeClr val="tx1"/>
              </a:solidFill>
              <a:latin typeface="Times New Roman" pitchFamily="18" charset="0"/>
              <a:cs typeface="Times New Roman" pitchFamily="18" charset="0"/>
            </a:endParaRPr>
          </a:p>
          <a:p>
            <a:pPr algn="ctr">
              <a:defRPr/>
            </a:pPr>
            <a:r>
              <a:rPr lang="en-US" sz="2800" b="1" dirty="0">
                <a:solidFill>
                  <a:schemeClr val="tx1"/>
                </a:solidFill>
                <a:latin typeface="Times New Roman" pitchFamily="18" charset="0"/>
              </a:rPr>
              <a:t>    </a:t>
            </a:r>
            <a:endParaRPr lang="en-US" sz="2800" b="1" dirty="0">
              <a:solidFill>
                <a:schemeClr val="tx1"/>
              </a:solidFill>
              <a:latin typeface="Times New Roman" pitchFamily="18" charset="0"/>
              <a:cs typeface="Times New Roman" pitchFamily="18" charset="0"/>
            </a:endParaRPr>
          </a:p>
          <a:p>
            <a:pPr algn="ctr">
              <a:defRPr/>
            </a:pPr>
            <a:endParaRPr lang="vi-VN" sz="2800" b="1" dirty="0"/>
          </a:p>
        </p:txBody>
      </p:sp>
      <p:sp>
        <p:nvSpPr>
          <p:cNvPr id="15" name="Rectangle 14"/>
          <p:cNvSpPr/>
          <p:nvPr/>
        </p:nvSpPr>
        <p:spPr>
          <a:xfrm>
            <a:off x="4038600" y="3810000"/>
            <a:ext cx="30480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Times New Roman" pitchFamily="18" charset="0"/>
              </a:rPr>
              <a:t>- </a:t>
            </a:r>
            <a:r>
              <a:rPr lang="en-US" sz="2800" b="1" dirty="0" err="1">
                <a:solidFill>
                  <a:schemeClr val="tx1"/>
                </a:solidFill>
                <a:latin typeface="Times New Roman" pitchFamily="18" charset="0"/>
                <a:cs typeface="Times New Roman" pitchFamily="18" charset="0"/>
              </a:rPr>
              <a:t>Cây</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bí</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đỏ</a:t>
            </a:r>
            <a:endParaRPr lang="en-US" sz="2800" b="1" dirty="0">
              <a:solidFill>
                <a:schemeClr val="tx1"/>
              </a:solidFill>
              <a:latin typeface="Times New Roman" pitchFamily="18" charset="0"/>
              <a:cs typeface="Times New Roman" pitchFamily="18" charset="0"/>
            </a:endParaRPr>
          </a:p>
          <a:p>
            <a:pPr algn="ctr">
              <a:defRPr/>
            </a:pPr>
            <a:endParaRPr lang="en-US" sz="2800" b="1" dirty="0">
              <a:solidFill>
                <a:schemeClr val="tx1"/>
              </a:solidFill>
              <a:latin typeface="Times New Roman" pitchFamily="18" charset="0"/>
              <a:cs typeface="Times New Roman" pitchFamily="18" charset="0"/>
            </a:endParaRPr>
          </a:p>
          <a:p>
            <a:pPr algn="ctr">
              <a:defRPr/>
            </a:pPr>
            <a:endParaRPr lang="vi-VN" sz="2800" b="1" dirty="0"/>
          </a:p>
        </p:txBody>
      </p:sp>
      <p:sp>
        <p:nvSpPr>
          <p:cNvPr id="17" name="Rectangle 16"/>
          <p:cNvSpPr/>
          <p:nvPr/>
        </p:nvSpPr>
        <p:spPr>
          <a:xfrm>
            <a:off x="4262438" y="5241925"/>
            <a:ext cx="30480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Times New Roman" pitchFamily="18" charset="0"/>
              </a:rPr>
              <a:t>- </a:t>
            </a:r>
            <a:r>
              <a:rPr lang="en-US" sz="2800" b="1" dirty="0" err="1">
                <a:solidFill>
                  <a:schemeClr val="tx1"/>
                </a:solidFill>
                <a:latin typeface="Times New Roman" pitchFamily="18" charset="0"/>
                <a:cs typeface="Times New Roman" pitchFamily="18" charset="0"/>
              </a:rPr>
              <a:t>Cây</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dưa</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chuột</a:t>
            </a:r>
            <a:endParaRPr lang="en-US" sz="2800" b="1" dirty="0">
              <a:solidFill>
                <a:schemeClr val="tx1"/>
              </a:solidFill>
              <a:latin typeface="Times New Roman" pitchFamily="18" charset="0"/>
              <a:cs typeface="Times New Roman" pitchFamily="18" charset="0"/>
            </a:endParaRPr>
          </a:p>
          <a:p>
            <a:pPr algn="ctr">
              <a:defRPr/>
            </a:pPr>
            <a:endParaRPr lang="en-US" sz="2800" b="1" dirty="0">
              <a:solidFill>
                <a:schemeClr val="tx1"/>
              </a:solidFill>
              <a:latin typeface="Times New Roman" pitchFamily="18" charset="0"/>
              <a:cs typeface="Times New Roman" pitchFamily="18" charset="0"/>
            </a:endParaRPr>
          </a:p>
          <a:p>
            <a:pPr algn="ctr">
              <a:defRPr/>
            </a:pPr>
            <a:endParaRPr lang="en-US" sz="2800" b="1" dirty="0">
              <a:solidFill>
                <a:schemeClr val="tx1"/>
              </a:solidFill>
              <a:latin typeface="Times New Roman" pitchFamily="18" charset="0"/>
              <a:cs typeface="Times New Roman" pitchFamily="18" charset="0"/>
            </a:endParaRPr>
          </a:p>
          <a:p>
            <a:pPr algn="ctr">
              <a:defRPr/>
            </a:pPr>
            <a:endParaRPr lang="vi-VN" sz="2800" b="1" dirty="0"/>
          </a:p>
        </p:txBody>
      </p:sp>
      <p:sp>
        <p:nvSpPr>
          <p:cNvPr id="18" name="Rectangle 17"/>
          <p:cNvSpPr/>
          <p:nvPr/>
        </p:nvSpPr>
        <p:spPr>
          <a:xfrm>
            <a:off x="4419600" y="5029200"/>
            <a:ext cx="30480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Times New Roman" pitchFamily="18" charset="0"/>
              </a:rPr>
              <a:t>- </a:t>
            </a:r>
            <a:r>
              <a:rPr lang="en-US" sz="2800" b="1" dirty="0" err="1">
                <a:solidFill>
                  <a:schemeClr val="tx1"/>
                </a:solidFill>
                <a:latin typeface="Times New Roman" pitchFamily="18" charset="0"/>
                <a:cs typeface="Times New Roman" pitchFamily="18" charset="0"/>
              </a:rPr>
              <a:t>Cây</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rau</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muống</a:t>
            </a:r>
            <a:endParaRPr lang="en-US" sz="2800" b="1" dirty="0">
              <a:solidFill>
                <a:schemeClr val="tx1"/>
              </a:solidFill>
              <a:latin typeface="Times New Roman" pitchFamily="18" charset="0"/>
              <a:cs typeface="Times New Roman" pitchFamily="18" charset="0"/>
            </a:endParaRPr>
          </a:p>
          <a:p>
            <a:pPr algn="ctr">
              <a:defRPr/>
            </a:pPr>
            <a:endParaRPr lang="en-US" sz="2800" b="1" dirty="0">
              <a:solidFill>
                <a:schemeClr val="tx1"/>
              </a:solidFill>
              <a:latin typeface="Times New Roman" pitchFamily="18" charset="0"/>
              <a:cs typeface="Times New Roman" pitchFamily="18" charset="0"/>
            </a:endParaRPr>
          </a:p>
          <a:p>
            <a:pPr algn="ctr">
              <a:defRPr/>
            </a:pPr>
            <a:endParaRPr lang="en-US" sz="2800" b="1" dirty="0">
              <a:solidFill>
                <a:schemeClr val="tx1"/>
              </a:solidFill>
              <a:latin typeface="Times New Roman" pitchFamily="18" charset="0"/>
              <a:cs typeface="Times New Roman" pitchFamily="18" charset="0"/>
            </a:endParaRPr>
          </a:p>
          <a:p>
            <a:pPr algn="ctr">
              <a:defRPr/>
            </a:pPr>
            <a:endParaRPr lang="en-US" sz="2800" b="1" dirty="0">
              <a:solidFill>
                <a:schemeClr val="tx1"/>
              </a:solidFill>
              <a:latin typeface="Times New Roman" pitchFamily="18" charset="0"/>
              <a:cs typeface="Times New Roman" pitchFamily="18" charset="0"/>
            </a:endParaRPr>
          </a:p>
          <a:p>
            <a:pPr algn="ctr">
              <a:defRPr/>
            </a:pPr>
            <a:endParaRPr lang="vi-VN" sz="2800" b="1" dirty="0"/>
          </a:p>
        </p:txBody>
      </p:sp>
      <p:sp>
        <p:nvSpPr>
          <p:cNvPr id="19" name="Rectangle 18"/>
          <p:cNvSpPr/>
          <p:nvPr/>
        </p:nvSpPr>
        <p:spPr>
          <a:xfrm>
            <a:off x="3810000" y="4343400"/>
            <a:ext cx="30480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Times New Roman" pitchFamily="18" charset="0"/>
              </a:rPr>
              <a:t>- </a:t>
            </a:r>
            <a:r>
              <a:rPr lang="en-US" sz="2800" b="1" dirty="0" err="1">
                <a:solidFill>
                  <a:schemeClr val="tx1"/>
                </a:solidFill>
                <a:latin typeface="Times New Roman" pitchFamily="18" charset="0"/>
                <a:cs typeface="Times New Roman" pitchFamily="18" charset="0"/>
              </a:rPr>
              <a:t>Cây</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lúa</a:t>
            </a:r>
            <a:endParaRPr lang="en-US" sz="2800" b="1" dirty="0">
              <a:solidFill>
                <a:schemeClr val="tx1"/>
              </a:solidFill>
              <a:latin typeface="Times New Roman" pitchFamily="18" charset="0"/>
              <a:cs typeface="Times New Roman" pitchFamily="18" charset="0"/>
            </a:endParaRPr>
          </a:p>
          <a:p>
            <a:pPr algn="ctr">
              <a:defRPr/>
            </a:pPr>
            <a:endParaRPr lang="en-US" sz="2800" b="1" dirty="0">
              <a:solidFill>
                <a:schemeClr val="tx1"/>
              </a:solidFill>
              <a:latin typeface="Times New Roman" pitchFamily="18" charset="0"/>
              <a:cs typeface="Times New Roman" pitchFamily="18" charset="0"/>
            </a:endParaRPr>
          </a:p>
          <a:p>
            <a:pPr algn="ctr">
              <a:defRPr/>
            </a:pPr>
            <a:endParaRPr lang="en-US" sz="2800" b="1" dirty="0">
              <a:solidFill>
                <a:schemeClr val="tx1"/>
              </a:solidFill>
              <a:latin typeface="Times New Roman" pitchFamily="18" charset="0"/>
              <a:cs typeface="Times New Roman" pitchFamily="18" charset="0"/>
            </a:endParaRPr>
          </a:p>
          <a:p>
            <a:pPr algn="ctr">
              <a:defRPr/>
            </a:pPr>
            <a:endParaRPr lang="vi-VN" sz="2800" b="1" dirty="0"/>
          </a:p>
        </p:txBody>
      </p:sp>
      <p:sp>
        <p:nvSpPr>
          <p:cNvPr id="20" name="Rectangle 19"/>
          <p:cNvSpPr/>
          <p:nvPr/>
        </p:nvSpPr>
        <p:spPr>
          <a:xfrm>
            <a:off x="4033838" y="5654675"/>
            <a:ext cx="30480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Times New Roman" pitchFamily="18" charset="0"/>
              </a:rPr>
              <a:t>-</a:t>
            </a:r>
            <a:r>
              <a:rPr lang="en-US" sz="2800" b="1" dirty="0" err="1">
                <a:solidFill>
                  <a:schemeClr val="tx1"/>
                </a:solidFill>
                <a:latin typeface="Times New Roman" pitchFamily="18" charset="0"/>
                <a:cs typeface="Times New Roman" pitchFamily="18" charset="0"/>
              </a:rPr>
              <a:t>Cây</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su</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hào</a:t>
            </a:r>
            <a:endParaRPr lang="en-US" sz="2800" b="1" dirty="0">
              <a:solidFill>
                <a:schemeClr val="tx1"/>
              </a:solidFill>
              <a:latin typeface="Times New Roman" pitchFamily="18" charset="0"/>
              <a:cs typeface="Times New Roman" pitchFamily="18" charset="0"/>
            </a:endParaRPr>
          </a:p>
          <a:p>
            <a:pPr algn="ctr">
              <a:defRPr/>
            </a:pPr>
            <a:endParaRPr lang="en-US" sz="2800" b="1" dirty="0">
              <a:solidFill>
                <a:schemeClr val="tx1"/>
              </a:solidFill>
              <a:latin typeface="Times New Roman" pitchFamily="18" charset="0"/>
              <a:cs typeface="Times New Roman" pitchFamily="18" charset="0"/>
            </a:endParaRPr>
          </a:p>
          <a:p>
            <a:pPr algn="ctr">
              <a:defRPr/>
            </a:pPr>
            <a:endParaRPr lang="en-US" sz="2800" b="1" dirty="0">
              <a:solidFill>
                <a:schemeClr val="tx1"/>
              </a:solidFill>
              <a:latin typeface="Times New Roman" pitchFamily="18" charset="0"/>
              <a:cs typeface="Times New Roman" pitchFamily="18" charset="0"/>
            </a:endParaRPr>
          </a:p>
          <a:p>
            <a:pPr algn="ctr">
              <a:defRPr/>
            </a:pPr>
            <a:endParaRPr lang="vi-VN" sz="28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amond(in)">
                                      <p:cBhvr>
                                        <p:cTn id="7" dur="1000"/>
                                        <p:tgtEl>
                                          <p:spTgt spid="15"/>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amond(in)">
                                      <p:cBhvr>
                                        <p:cTn id="10" dur="1000"/>
                                        <p:tgtEl>
                                          <p:spTgt spid="18"/>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amond(in)">
                                      <p:cBhvr>
                                        <p:cTn id="13" dur="500"/>
                                        <p:tgtEl>
                                          <p:spTgt spid="19"/>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amond(in)">
                                      <p:cBhvr>
                                        <p:cTn id="16" dur="500"/>
                                        <p:tgtEl>
                                          <p:spTgt spid="17"/>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diamond(in)">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idx="4294967295"/>
          </p:nvPr>
        </p:nvSpPr>
        <p:spPr>
          <a:xfrm>
            <a:off x="-1295400" y="1414258"/>
            <a:ext cx="8229600" cy="1096962"/>
          </a:xfrm>
        </p:spPr>
        <p:txBody>
          <a:bodyPr/>
          <a:lstStyle/>
          <a:p>
            <a:r>
              <a:rPr lang="en-US" sz="3200" dirty="0"/>
              <a:t> </a:t>
            </a:r>
            <a:r>
              <a:rPr lang="en-US" sz="3200" b="1" dirty="0">
                <a:solidFill>
                  <a:srgbClr val="FFFF00"/>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Chọn</a:t>
            </a:r>
            <a:r>
              <a:rPr lang="en-US" sz="3200" b="1" dirty="0">
                <a:solidFill>
                  <a:srgbClr val="0000FF"/>
                </a:solidFill>
                <a:latin typeface="Times New Roman" pitchFamily="18" charset="0"/>
                <a:cs typeface="Times New Roman" pitchFamily="18" charset="0"/>
              </a:rPr>
              <a:t> ý </a:t>
            </a:r>
            <a:r>
              <a:rPr lang="en-US" sz="3200" b="1" dirty="0" err="1">
                <a:solidFill>
                  <a:srgbClr val="0000FF"/>
                </a:solidFill>
                <a:latin typeface="Times New Roman" pitchFamily="18" charset="0"/>
                <a:cs typeface="Times New Roman" pitchFamily="18" charset="0"/>
              </a:rPr>
              <a:t>em</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cho</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là</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đúng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nhất</a:t>
            </a:r>
            <a:r>
              <a:rPr lang="en-US" sz="3200" b="1" dirty="0">
                <a:solidFill>
                  <a:srgbClr val="0000FF"/>
                </a:solidFill>
                <a:latin typeface="Times New Roman" pitchFamily="18" charset="0"/>
                <a:cs typeface="Times New Roman" pitchFamily="18" charset="0"/>
              </a:rPr>
              <a:t>?</a:t>
            </a:r>
            <a:endParaRPr lang="en-US" sz="3200" dirty="0">
              <a:solidFill>
                <a:srgbClr val="0000FF"/>
              </a:solidFill>
            </a:endParaRPr>
          </a:p>
        </p:txBody>
      </p:sp>
      <p:sp>
        <p:nvSpPr>
          <p:cNvPr id="3" name="Content Placeholder 2"/>
          <p:cNvSpPr>
            <a:spLocks noGrp="1"/>
          </p:cNvSpPr>
          <p:nvPr>
            <p:ph idx="4294967295"/>
          </p:nvPr>
        </p:nvSpPr>
        <p:spPr>
          <a:xfrm>
            <a:off x="0" y="2284413"/>
            <a:ext cx="5257800" cy="763587"/>
          </a:xfrm>
        </p:spPr>
        <p:txBody>
          <a:bodyPr/>
          <a:lstStyle/>
          <a:p>
            <a:r>
              <a:rPr lang="en-US" sz="2800" b="1" u="sng">
                <a:solidFill>
                  <a:srgbClr val="000000"/>
                </a:solidFill>
                <a:latin typeface="Times New Roman" pitchFamily="18" charset="0"/>
              </a:rPr>
              <a:t>Câu 3</a:t>
            </a:r>
            <a:r>
              <a:rPr lang="en-US" sz="2800" b="1">
                <a:solidFill>
                  <a:srgbClr val="000000"/>
                </a:solidFill>
                <a:latin typeface="Times New Roman" pitchFamily="18" charset="0"/>
              </a:rPr>
              <a:t>: Cây cối có ích lợi gì?</a:t>
            </a:r>
          </a:p>
          <a:p>
            <a:endParaRPr lang="en-US" sz="2800" b="1">
              <a:solidFill>
                <a:srgbClr val="000000"/>
              </a:solidFill>
              <a:latin typeface="Times New Roman" pitchFamily="18" charset="0"/>
            </a:endParaRPr>
          </a:p>
        </p:txBody>
      </p:sp>
      <p:sp>
        <p:nvSpPr>
          <p:cNvPr id="5" name="Rectangle 4"/>
          <p:cNvSpPr>
            <a:spLocks noChangeArrowheads="1"/>
          </p:cNvSpPr>
          <p:nvPr/>
        </p:nvSpPr>
        <p:spPr bwMode="auto">
          <a:xfrm>
            <a:off x="1828800" y="3048000"/>
            <a:ext cx="4495800" cy="533400"/>
          </a:xfrm>
          <a:prstGeom prst="rect">
            <a:avLst/>
          </a:prstGeom>
          <a:solidFill>
            <a:srgbClr val="FFFF00"/>
          </a:solidFill>
          <a:ln w="9525" algn="ctr">
            <a:solidFill>
              <a:schemeClr val="tx1"/>
            </a:solidFill>
            <a:round/>
            <a:headEnd/>
            <a:tailEnd/>
          </a:ln>
        </p:spPr>
        <p:txBody>
          <a:bodyPr wrap="none"/>
          <a:lstStyle/>
          <a:p>
            <a:r>
              <a:rPr lang="en-US" sz="2400" b="1">
                <a:solidFill>
                  <a:srgbClr val="000099"/>
                </a:solidFill>
                <a:latin typeface="Times New Roman" pitchFamily="18" charset="0"/>
                <a:cs typeface="Times New Roman" pitchFamily="18" charset="0"/>
              </a:rPr>
              <a:t>A. Làm bóng mát.</a:t>
            </a:r>
          </a:p>
        </p:txBody>
      </p:sp>
      <p:sp>
        <p:nvSpPr>
          <p:cNvPr id="6" name="Rectangle 5"/>
          <p:cNvSpPr>
            <a:spLocks noChangeArrowheads="1"/>
          </p:cNvSpPr>
          <p:nvPr/>
        </p:nvSpPr>
        <p:spPr bwMode="auto">
          <a:xfrm>
            <a:off x="1828800" y="3886200"/>
            <a:ext cx="4495800" cy="609600"/>
          </a:xfrm>
          <a:prstGeom prst="rect">
            <a:avLst/>
          </a:prstGeom>
          <a:solidFill>
            <a:srgbClr val="FFFF00"/>
          </a:solidFill>
          <a:ln w="9525" algn="ctr">
            <a:solidFill>
              <a:schemeClr val="tx1"/>
            </a:solidFill>
            <a:round/>
            <a:headEnd/>
            <a:tailEnd/>
          </a:ln>
        </p:spPr>
        <p:txBody>
          <a:bodyPr wrap="none"/>
          <a:lstStyle/>
          <a:p>
            <a:r>
              <a:rPr lang="en-US" sz="2400" b="1">
                <a:solidFill>
                  <a:srgbClr val="000099"/>
                </a:solidFill>
                <a:latin typeface="Times New Roman" pitchFamily="18" charset="0"/>
                <a:cs typeface="Times New Roman" pitchFamily="18" charset="0"/>
              </a:rPr>
              <a:t>B. Dùng trang trí.</a:t>
            </a:r>
          </a:p>
        </p:txBody>
      </p:sp>
      <p:sp>
        <p:nvSpPr>
          <p:cNvPr id="7" name="Rectangle 6"/>
          <p:cNvSpPr>
            <a:spLocks noChangeArrowheads="1"/>
          </p:cNvSpPr>
          <p:nvPr/>
        </p:nvSpPr>
        <p:spPr bwMode="auto">
          <a:xfrm>
            <a:off x="1828800" y="4876800"/>
            <a:ext cx="4495800" cy="457200"/>
          </a:xfrm>
          <a:prstGeom prst="rect">
            <a:avLst/>
          </a:prstGeom>
          <a:solidFill>
            <a:srgbClr val="FFFF00"/>
          </a:solidFill>
          <a:ln w="9525" algn="ctr">
            <a:solidFill>
              <a:schemeClr val="tx1"/>
            </a:solidFill>
            <a:round/>
            <a:headEnd/>
            <a:tailEnd/>
          </a:ln>
        </p:spPr>
        <p:txBody>
          <a:bodyPr wrap="none"/>
          <a:lstStyle/>
          <a:p>
            <a:r>
              <a:rPr lang="en-US" sz="2400" b="1">
                <a:solidFill>
                  <a:srgbClr val="000099"/>
                </a:solidFill>
                <a:latin typeface="Times New Roman" pitchFamily="18" charset="0"/>
                <a:cs typeface="Times New Roman" pitchFamily="18" charset="0"/>
              </a:rPr>
              <a:t>C. Cả 2 ý trên.</a:t>
            </a:r>
          </a:p>
        </p:txBody>
      </p:sp>
      <p:sp>
        <p:nvSpPr>
          <p:cNvPr id="5129" name="Oval 9"/>
          <p:cNvSpPr>
            <a:spLocks noChangeArrowheads="1"/>
          </p:cNvSpPr>
          <p:nvPr/>
        </p:nvSpPr>
        <p:spPr bwMode="auto">
          <a:xfrm>
            <a:off x="1676400" y="4800600"/>
            <a:ext cx="533400" cy="533400"/>
          </a:xfrm>
          <a:prstGeom prst="ellipse">
            <a:avLst/>
          </a:prstGeom>
          <a:solidFill>
            <a:srgbClr val="FF99CC"/>
          </a:solidFill>
          <a:ln w="9525">
            <a:solidFill>
              <a:srgbClr val="FF00FF"/>
            </a:solidFill>
            <a:round/>
            <a:headEnd/>
            <a:tailEnd/>
          </a:ln>
          <a:effectLst>
            <a:outerShdw dist="35921" dir="2700000" algn="ctr" rotWithShape="0">
              <a:schemeClr val="bg2">
                <a:alpha val="50000"/>
              </a:schemeClr>
            </a:outerShdw>
          </a:effectLst>
        </p:spPr>
        <p:txBody>
          <a:bodyPr wrap="none" anchor="ctr"/>
          <a:lstStyle/>
          <a:p>
            <a:pPr algn="ctr">
              <a:defRPr/>
            </a:pPr>
            <a:r>
              <a:rPr lang="en-US" sz="2400" b="1" dirty="0">
                <a:solidFill>
                  <a:srgbClr val="FF0000"/>
                </a:solidFill>
                <a:latin typeface="Times New Roman" pitchFamily="18" charset="0"/>
                <a:cs typeface="+mn-cs"/>
              </a:rPr>
              <a:t>C.</a:t>
            </a:r>
          </a:p>
        </p:txBody>
      </p:sp>
      <p:sp>
        <p:nvSpPr>
          <p:cNvPr id="5130" name="Oval 10"/>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a:defRPr/>
            </a:pPr>
            <a:r>
              <a:rPr lang="en-US" sz="6000">
                <a:latin typeface="Times New Roman" pitchFamily="18" charset="0"/>
                <a:cs typeface="+mn-cs"/>
              </a:rPr>
              <a:t>5</a:t>
            </a:r>
          </a:p>
        </p:txBody>
      </p:sp>
      <p:sp>
        <p:nvSpPr>
          <p:cNvPr id="5131" name="Oval 11"/>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a:defRPr/>
            </a:pPr>
            <a:r>
              <a:rPr lang="en-US" sz="6000">
                <a:latin typeface="Times New Roman" pitchFamily="18" charset="0"/>
                <a:cs typeface="+mn-cs"/>
              </a:rPr>
              <a:t>4</a:t>
            </a:r>
          </a:p>
        </p:txBody>
      </p:sp>
      <p:sp>
        <p:nvSpPr>
          <p:cNvPr id="5133" name="Oval 13"/>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a:defRPr/>
            </a:pPr>
            <a:r>
              <a:rPr lang="en-US" sz="6000">
                <a:latin typeface="Times New Roman" pitchFamily="18" charset="0"/>
                <a:cs typeface="+mn-cs"/>
              </a:rPr>
              <a:t>3</a:t>
            </a:r>
          </a:p>
        </p:txBody>
      </p:sp>
      <p:sp>
        <p:nvSpPr>
          <p:cNvPr id="5134" name="Oval 14"/>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a:defRPr/>
            </a:pPr>
            <a:r>
              <a:rPr lang="en-US" sz="6000">
                <a:latin typeface="Times New Roman" pitchFamily="18" charset="0"/>
                <a:cs typeface="+mn-cs"/>
              </a:rPr>
              <a:t>2</a:t>
            </a:r>
          </a:p>
        </p:txBody>
      </p:sp>
      <p:sp>
        <p:nvSpPr>
          <p:cNvPr id="5135" name="Oval 15"/>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a:defRPr/>
            </a:pPr>
            <a:r>
              <a:rPr lang="en-US" sz="6000">
                <a:latin typeface="Times New Roman" pitchFamily="18" charset="0"/>
                <a:cs typeface="+mn-cs"/>
              </a:rPr>
              <a:t>1</a:t>
            </a:r>
          </a:p>
        </p:txBody>
      </p:sp>
      <p:sp>
        <p:nvSpPr>
          <p:cNvPr id="5136" name="Oval 16"/>
          <p:cNvSpPr>
            <a:spLocks noChangeArrowheads="1"/>
          </p:cNvSpPr>
          <p:nvPr/>
        </p:nvSpPr>
        <p:spPr bwMode="auto">
          <a:xfrm>
            <a:off x="7462838" y="5237163"/>
            <a:ext cx="990600" cy="914400"/>
          </a:xfrm>
          <a:prstGeom prst="ellipse">
            <a:avLst/>
          </a:prstGeom>
          <a:solidFill>
            <a:srgbClr val="CCFFFF"/>
          </a:solidFill>
          <a:ln w="9525">
            <a:noFill/>
            <a:round/>
            <a:headEnd/>
            <a:tailEnd/>
          </a:ln>
          <a:effectLst>
            <a:outerShdw dist="35921" dir="2700000" algn="ctr" rotWithShape="0">
              <a:schemeClr val="bg2">
                <a:alpha val="50000"/>
              </a:schemeClr>
            </a:outerShdw>
          </a:effectLst>
        </p:spPr>
        <p:txBody>
          <a:bodyPr wrap="none" anchor="ctr"/>
          <a:lstStyle/>
          <a:p>
            <a:pPr algn="ctr">
              <a:defRPr/>
            </a:pPr>
            <a:r>
              <a:rPr lang="en-US" sz="6000">
                <a:latin typeface="Times New Roman" pitchFamily="18" charset="0"/>
                <a:cs typeface="+mn-cs"/>
              </a:rPr>
              <a:t>0</a:t>
            </a:r>
          </a:p>
        </p:txBody>
      </p:sp>
      <p:sp>
        <p:nvSpPr>
          <p:cNvPr id="100414" name="Oval 62"/>
          <p:cNvSpPr>
            <a:spLocks noChangeArrowheads="1"/>
          </p:cNvSpPr>
          <p:nvPr/>
        </p:nvSpPr>
        <p:spPr bwMode="auto">
          <a:xfrm>
            <a:off x="7539038" y="5237163"/>
            <a:ext cx="1223962" cy="935037"/>
          </a:xfrm>
          <a:prstGeom prst="ellipse">
            <a:avLst/>
          </a:prstGeom>
          <a:gradFill rotWithShape="1">
            <a:gsLst>
              <a:gs pos="0">
                <a:srgbClr val="FFFF00"/>
              </a:gs>
              <a:gs pos="100000">
                <a:schemeClr val="bg1"/>
              </a:gs>
            </a:gsLst>
            <a:lin ang="5400000" scaled="1"/>
          </a:gradFill>
          <a:ln w="9525">
            <a:solidFill>
              <a:schemeClr val="tx1"/>
            </a:solidFill>
            <a:round/>
            <a:headEnd/>
            <a:tailEnd/>
          </a:ln>
        </p:spPr>
        <p:txBody>
          <a:bodyPr wrap="none" anchor="ctr"/>
          <a:lstStyle/>
          <a:p>
            <a:pPr algn="ctr"/>
            <a:r>
              <a:rPr lang="en-US" sz="5400">
                <a:solidFill>
                  <a:srgbClr val="FF0000"/>
                </a:solidFill>
                <a:latin typeface=".VnTime" pitchFamily="34" charset="0"/>
              </a:rPr>
              <a:t>0</a:t>
            </a:r>
          </a:p>
        </p:txBody>
      </p:sp>
      <p:pic>
        <p:nvPicPr>
          <p:cNvPr id="18" name="Picture 5" descr="Bellcoll"/>
          <p:cNvPicPr>
            <a:picLocks noChangeAspect="1" noChangeArrowheads="1" noCrop="1"/>
          </p:cNvPicPr>
          <p:nvPr/>
        </p:nvPicPr>
        <p:blipFill>
          <a:blip r:embed="rId4"/>
          <a:srcRect/>
          <a:stretch>
            <a:fillRect/>
          </a:stretch>
        </p:blipFill>
        <p:spPr bwMode="auto">
          <a:xfrm>
            <a:off x="7086600" y="0"/>
            <a:ext cx="1981200" cy="1905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strips(downLeft)">
                                      <p:cBhvr>
                                        <p:cTn id="13" dur="500"/>
                                        <p:tgtEl>
                                          <p:spTgt spid="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Horizontal)">
                                      <p:cBhvr>
                                        <p:cTn id="18" dur="1000"/>
                                        <p:tgtEl>
                                          <p:spTgt spid="5"/>
                                        </p:tgtEl>
                                      </p:cBhvr>
                                    </p:animEffect>
                                  </p:childTnLst>
                                </p:cTn>
                              </p:par>
                            </p:childTnLst>
                          </p:cTn>
                        </p:par>
                        <p:par>
                          <p:cTn id="19" fill="hold" nodeType="afterGroup">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1000"/>
                                        <p:tgtEl>
                                          <p:spTgt spid="6"/>
                                        </p:tgtEl>
                                      </p:cBhvr>
                                    </p:animEffect>
                                  </p:childTnLst>
                                </p:cTn>
                              </p:par>
                            </p:childTnLst>
                          </p:cTn>
                        </p:par>
                        <p:par>
                          <p:cTn id="23" fill="hold" nodeType="afterGroup">
                            <p:stCondLst>
                              <p:cond delay="2000"/>
                            </p:stCondLst>
                            <p:childTnLst>
                              <p:par>
                                <p:cTn id="24" presetID="14" presetClass="entr" presetSubtype="1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1000"/>
                                        <p:tgtEl>
                                          <p:spTgt spid="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8" presetClass="entr" presetSubtype="16" fill="hold" grpId="0" nodeType="clickEffect">
                                  <p:stCondLst>
                                    <p:cond delay="0"/>
                                  </p:stCondLst>
                                  <p:childTnLst>
                                    <p:set>
                                      <p:cBhvr>
                                        <p:cTn id="30" dur="1" fill="hold">
                                          <p:stCondLst>
                                            <p:cond delay="0"/>
                                          </p:stCondLst>
                                        </p:cTn>
                                        <p:tgtEl>
                                          <p:spTgt spid="5130"/>
                                        </p:tgtEl>
                                        <p:attrNameLst>
                                          <p:attrName>style.visibility</p:attrName>
                                        </p:attrNameLst>
                                      </p:cBhvr>
                                      <p:to>
                                        <p:strVal val="visible"/>
                                      </p:to>
                                    </p:set>
                                    <p:animEffect transition="in" filter="diamond(in)">
                                      <p:cBhvr>
                                        <p:cTn id="31" dur="1000"/>
                                        <p:tgtEl>
                                          <p:spTgt spid="5130"/>
                                        </p:tgtEl>
                                      </p:cBhvr>
                                    </p:animEffec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nodeType="afterGroup">
                            <p:stCondLst>
                              <p:cond delay="1000"/>
                            </p:stCondLst>
                            <p:childTnLst>
                              <p:par>
                                <p:cTn id="33" presetID="8" presetClass="entr" presetSubtype="16" fill="hold" grpId="0" nodeType="afterEffect">
                                  <p:stCondLst>
                                    <p:cond delay="0"/>
                                  </p:stCondLst>
                                  <p:childTnLst>
                                    <p:set>
                                      <p:cBhvr>
                                        <p:cTn id="34" dur="1" fill="hold">
                                          <p:stCondLst>
                                            <p:cond delay="0"/>
                                          </p:stCondLst>
                                        </p:cTn>
                                        <p:tgtEl>
                                          <p:spTgt spid="5131"/>
                                        </p:tgtEl>
                                        <p:attrNameLst>
                                          <p:attrName>style.visibility</p:attrName>
                                        </p:attrNameLst>
                                      </p:cBhvr>
                                      <p:to>
                                        <p:strVal val="visible"/>
                                      </p:to>
                                    </p:set>
                                    <p:animEffect transition="in" filter="diamond(in)">
                                      <p:cBhvr>
                                        <p:cTn id="35" dur="1000"/>
                                        <p:tgtEl>
                                          <p:spTgt spid="5131"/>
                                        </p:tgtEl>
                                      </p:cBhvr>
                                    </p:animEffec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nodeType="afterGroup">
                            <p:stCondLst>
                              <p:cond delay="2000"/>
                            </p:stCondLst>
                            <p:childTnLst>
                              <p:par>
                                <p:cTn id="37" presetID="4" presetClass="entr" presetSubtype="16" fill="hold" grpId="0" nodeType="afterEffect">
                                  <p:stCondLst>
                                    <p:cond delay="0"/>
                                  </p:stCondLst>
                                  <p:childTnLst>
                                    <p:set>
                                      <p:cBhvr>
                                        <p:cTn id="38" dur="1" fill="hold">
                                          <p:stCondLst>
                                            <p:cond delay="0"/>
                                          </p:stCondLst>
                                        </p:cTn>
                                        <p:tgtEl>
                                          <p:spTgt spid="5133"/>
                                        </p:tgtEl>
                                        <p:attrNameLst>
                                          <p:attrName>style.visibility</p:attrName>
                                        </p:attrNameLst>
                                      </p:cBhvr>
                                      <p:to>
                                        <p:strVal val="visible"/>
                                      </p:to>
                                    </p:set>
                                    <p:animEffect transition="in" filter="box(in)">
                                      <p:cBhvr>
                                        <p:cTn id="39" dur="1000"/>
                                        <p:tgtEl>
                                          <p:spTgt spid="5133"/>
                                        </p:tgtEl>
                                      </p:cBhvr>
                                    </p:animEffec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0" fill="hold" nodeType="afterGroup">
                            <p:stCondLst>
                              <p:cond delay="3000"/>
                            </p:stCondLst>
                            <p:childTnLst>
                              <p:par>
                                <p:cTn id="41" presetID="4" presetClass="entr" presetSubtype="16" fill="hold" grpId="0" nodeType="afterEffect">
                                  <p:stCondLst>
                                    <p:cond delay="0"/>
                                  </p:stCondLst>
                                  <p:childTnLst>
                                    <p:set>
                                      <p:cBhvr>
                                        <p:cTn id="42" dur="1" fill="hold">
                                          <p:stCondLst>
                                            <p:cond delay="0"/>
                                          </p:stCondLst>
                                        </p:cTn>
                                        <p:tgtEl>
                                          <p:spTgt spid="5134"/>
                                        </p:tgtEl>
                                        <p:attrNameLst>
                                          <p:attrName>style.visibility</p:attrName>
                                        </p:attrNameLst>
                                      </p:cBhvr>
                                      <p:to>
                                        <p:strVal val="visible"/>
                                      </p:to>
                                    </p:set>
                                    <p:animEffect transition="in" filter="box(in)">
                                      <p:cBhvr>
                                        <p:cTn id="43" dur="1000"/>
                                        <p:tgtEl>
                                          <p:spTgt spid="5134"/>
                                        </p:tgtEl>
                                      </p:cBhvr>
                                    </p:animEffec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par>
                          <p:cTn id="44" fill="hold" nodeType="afterGroup">
                            <p:stCondLst>
                              <p:cond delay="4000"/>
                            </p:stCondLst>
                            <p:childTnLst>
                              <p:par>
                                <p:cTn id="45" presetID="8" presetClass="entr" presetSubtype="16" fill="hold" grpId="0" nodeType="afterEffect">
                                  <p:stCondLst>
                                    <p:cond delay="0"/>
                                  </p:stCondLst>
                                  <p:childTnLst>
                                    <p:set>
                                      <p:cBhvr>
                                        <p:cTn id="46" dur="1" fill="hold">
                                          <p:stCondLst>
                                            <p:cond delay="0"/>
                                          </p:stCondLst>
                                        </p:cTn>
                                        <p:tgtEl>
                                          <p:spTgt spid="5135"/>
                                        </p:tgtEl>
                                        <p:attrNameLst>
                                          <p:attrName>style.visibility</p:attrName>
                                        </p:attrNameLst>
                                      </p:cBhvr>
                                      <p:to>
                                        <p:strVal val="visible"/>
                                      </p:to>
                                    </p:set>
                                    <p:animEffect transition="in" filter="diamond(in)">
                                      <p:cBhvr>
                                        <p:cTn id="47" dur="500"/>
                                        <p:tgtEl>
                                          <p:spTgt spid="5135"/>
                                        </p:tgtEl>
                                      </p:cBhvr>
                                    </p:animEffec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par>
                          <p:cTn id="48" fill="hold" nodeType="afterGroup">
                            <p:stCondLst>
                              <p:cond delay="4500"/>
                            </p:stCondLst>
                            <p:childTnLst>
                              <p:par>
                                <p:cTn id="49" presetID="8" presetClass="entr" presetSubtype="16" fill="hold" grpId="0" nodeType="afterEffect">
                                  <p:stCondLst>
                                    <p:cond delay="0"/>
                                  </p:stCondLst>
                                  <p:childTnLst>
                                    <p:set>
                                      <p:cBhvr>
                                        <p:cTn id="50" dur="1" fill="hold">
                                          <p:stCondLst>
                                            <p:cond delay="0"/>
                                          </p:stCondLst>
                                        </p:cTn>
                                        <p:tgtEl>
                                          <p:spTgt spid="5136"/>
                                        </p:tgtEl>
                                        <p:attrNameLst>
                                          <p:attrName>style.visibility</p:attrName>
                                        </p:attrNameLst>
                                      </p:cBhvr>
                                      <p:to>
                                        <p:strVal val="visible"/>
                                      </p:to>
                                    </p:set>
                                    <p:animEffect transition="in" filter="diamond(in)">
                                      <p:cBhvr>
                                        <p:cTn id="51" dur="1000"/>
                                        <p:tgtEl>
                                          <p:spTgt spid="5136"/>
                                        </p:tgtEl>
                                      </p:cBhvr>
                                    </p:animEffec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2" presetID="5" presetClass="exit" presetSubtype="10" fill="hold" nodeType="withEffect">
                                  <p:stCondLst>
                                    <p:cond delay="0"/>
                                  </p:stCondLst>
                                  <p:childTnLst>
                                    <p:animEffect transition="out" filter="checkerboard(across)">
                                      <p:cBhvr>
                                        <p:cTn id="53" dur="500"/>
                                        <p:tgtEl>
                                          <p:spTgt spid="5130"/>
                                        </p:tgtEl>
                                      </p:cBhvr>
                                    </p:animEffect>
                                    <p:set>
                                      <p:cBhvr>
                                        <p:cTn id="54" dur="1" fill="hold">
                                          <p:stCondLst>
                                            <p:cond delay="499"/>
                                          </p:stCondLst>
                                        </p:cTn>
                                        <p:tgtEl>
                                          <p:spTgt spid="5130"/>
                                        </p:tgtEl>
                                        <p:attrNameLst>
                                          <p:attrName>style.visibility</p:attrName>
                                        </p:attrNameLst>
                                      </p:cBhvr>
                                      <p:to>
                                        <p:strVal val="hidden"/>
                                      </p:to>
                                    </p:set>
                                  </p:childTnLst>
                                </p:cTn>
                              </p:par>
                              <p:par>
                                <p:cTn id="55" presetID="5" presetClass="exit" presetSubtype="10" fill="hold" nodeType="withEffect">
                                  <p:stCondLst>
                                    <p:cond delay="0"/>
                                  </p:stCondLst>
                                  <p:childTnLst>
                                    <p:animEffect transition="out" filter="checkerboard(across)">
                                      <p:cBhvr>
                                        <p:cTn id="56" dur="500"/>
                                        <p:tgtEl>
                                          <p:spTgt spid="5131"/>
                                        </p:tgtEl>
                                      </p:cBhvr>
                                    </p:animEffect>
                                    <p:set>
                                      <p:cBhvr>
                                        <p:cTn id="57" dur="1" fill="hold">
                                          <p:stCondLst>
                                            <p:cond delay="499"/>
                                          </p:stCondLst>
                                        </p:cTn>
                                        <p:tgtEl>
                                          <p:spTgt spid="5131"/>
                                        </p:tgtEl>
                                        <p:attrNameLst>
                                          <p:attrName>style.visibility</p:attrName>
                                        </p:attrNameLst>
                                      </p:cBhvr>
                                      <p:to>
                                        <p:strVal val="hidden"/>
                                      </p:to>
                                    </p:set>
                                  </p:childTnLst>
                                </p:cTn>
                              </p:par>
                              <p:par>
                                <p:cTn id="58" presetID="5" presetClass="exit" presetSubtype="10" fill="hold" nodeType="withEffect">
                                  <p:stCondLst>
                                    <p:cond delay="0"/>
                                  </p:stCondLst>
                                  <p:childTnLst>
                                    <p:animEffect transition="out" filter="checkerboard(across)">
                                      <p:cBhvr>
                                        <p:cTn id="59" dur="500"/>
                                        <p:tgtEl>
                                          <p:spTgt spid="5133"/>
                                        </p:tgtEl>
                                      </p:cBhvr>
                                    </p:animEffect>
                                    <p:set>
                                      <p:cBhvr>
                                        <p:cTn id="60" dur="1" fill="hold">
                                          <p:stCondLst>
                                            <p:cond delay="499"/>
                                          </p:stCondLst>
                                        </p:cTn>
                                        <p:tgtEl>
                                          <p:spTgt spid="5133"/>
                                        </p:tgtEl>
                                        <p:attrNameLst>
                                          <p:attrName>style.visibility</p:attrName>
                                        </p:attrNameLst>
                                      </p:cBhvr>
                                      <p:to>
                                        <p:strVal val="hidden"/>
                                      </p:to>
                                    </p:set>
                                  </p:childTnLst>
                                </p:cTn>
                              </p:par>
                              <p:par>
                                <p:cTn id="61" presetID="5" presetClass="exit" presetSubtype="10" fill="hold" nodeType="withEffect">
                                  <p:stCondLst>
                                    <p:cond delay="0"/>
                                  </p:stCondLst>
                                  <p:childTnLst>
                                    <p:animEffect transition="out" filter="checkerboard(across)">
                                      <p:cBhvr>
                                        <p:cTn id="62" dur="500"/>
                                        <p:tgtEl>
                                          <p:spTgt spid="5134"/>
                                        </p:tgtEl>
                                      </p:cBhvr>
                                    </p:animEffect>
                                    <p:set>
                                      <p:cBhvr>
                                        <p:cTn id="63" dur="1" fill="hold">
                                          <p:stCondLst>
                                            <p:cond delay="499"/>
                                          </p:stCondLst>
                                        </p:cTn>
                                        <p:tgtEl>
                                          <p:spTgt spid="5134"/>
                                        </p:tgtEl>
                                        <p:attrNameLst>
                                          <p:attrName>style.visibility</p:attrName>
                                        </p:attrNameLst>
                                      </p:cBhvr>
                                      <p:to>
                                        <p:strVal val="hidden"/>
                                      </p:to>
                                    </p:set>
                                  </p:childTnLst>
                                </p:cTn>
                              </p:par>
                              <p:par>
                                <p:cTn id="64" presetID="5" presetClass="exit" presetSubtype="10" fill="hold" nodeType="withEffect">
                                  <p:stCondLst>
                                    <p:cond delay="0"/>
                                  </p:stCondLst>
                                  <p:childTnLst>
                                    <p:animEffect transition="out" filter="checkerboard(across)">
                                      <p:cBhvr>
                                        <p:cTn id="65" dur="500"/>
                                        <p:tgtEl>
                                          <p:spTgt spid="5135"/>
                                        </p:tgtEl>
                                      </p:cBhvr>
                                    </p:animEffect>
                                    <p:set>
                                      <p:cBhvr>
                                        <p:cTn id="66" dur="1" fill="hold">
                                          <p:stCondLst>
                                            <p:cond delay="499"/>
                                          </p:stCondLst>
                                        </p:cTn>
                                        <p:tgtEl>
                                          <p:spTgt spid="5135"/>
                                        </p:tgtEl>
                                        <p:attrNameLst>
                                          <p:attrName>style.visibility</p:attrName>
                                        </p:attrNameLst>
                                      </p:cBhvr>
                                      <p:to>
                                        <p:strVal val="hidden"/>
                                      </p:to>
                                    </p:set>
                                  </p:childTnLst>
                                </p:cTn>
                              </p:par>
                              <p:par>
                                <p:cTn id="67" presetID="5" presetClass="exit" presetSubtype="10" fill="hold" nodeType="withEffect">
                                  <p:stCondLst>
                                    <p:cond delay="0"/>
                                  </p:stCondLst>
                                  <p:childTnLst>
                                    <p:animEffect transition="out" filter="checkerboard(across)">
                                      <p:cBhvr>
                                        <p:cTn id="68" dur="500"/>
                                        <p:tgtEl>
                                          <p:spTgt spid="5136"/>
                                        </p:tgtEl>
                                      </p:cBhvr>
                                    </p:animEffect>
                                    <p:set>
                                      <p:cBhvr>
                                        <p:cTn id="69" dur="1" fill="hold">
                                          <p:stCondLst>
                                            <p:cond delay="499"/>
                                          </p:stCondLst>
                                        </p:cTn>
                                        <p:tgtEl>
                                          <p:spTgt spid="5136"/>
                                        </p:tgtEl>
                                        <p:attrNameLst>
                                          <p:attrName>style.visibility</p:attrName>
                                        </p:attrNameLst>
                                      </p:cBhvr>
                                      <p:to>
                                        <p:strVal val="hidden"/>
                                      </p:to>
                                    </p:set>
                                  </p:childTnLst>
                                </p:cTn>
                              </p:par>
                            </p:childTnLst>
                          </p:cTn>
                        </p:par>
                        <p:par>
                          <p:cTn id="70" fill="hold" nodeType="afterGroup">
                            <p:stCondLst>
                              <p:cond delay="5500"/>
                            </p:stCondLst>
                            <p:childTnLst>
                              <p:par>
                                <p:cTn id="71" presetID="53" presetClass="entr" presetSubtype="0" fill="hold" grpId="0" nodeType="afterEffect">
                                  <p:stCondLst>
                                    <p:cond delay="0"/>
                                  </p:stCondLst>
                                  <p:childTnLst>
                                    <p:set>
                                      <p:cBhvr>
                                        <p:cTn id="72" dur="1" fill="hold">
                                          <p:stCondLst>
                                            <p:cond delay="0"/>
                                          </p:stCondLst>
                                        </p:cTn>
                                        <p:tgtEl>
                                          <p:spTgt spid="100414"/>
                                        </p:tgtEl>
                                        <p:attrNameLst>
                                          <p:attrName>style.visibility</p:attrName>
                                        </p:attrNameLst>
                                      </p:cBhvr>
                                      <p:to>
                                        <p:strVal val="visible"/>
                                      </p:to>
                                    </p:set>
                                    <p:anim calcmode="lin" valueType="num">
                                      <p:cBhvr>
                                        <p:cTn id="73" dur="1000" fill="hold"/>
                                        <p:tgtEl>
                                          <p:spTgt spid="100414"/>
                                        </p:tgtEl>
                                        <p:attrNameLst>
                                          <p:attrName>ppt_w</p:attrName>
                                        </p:attrNameLst>
                                      </p:cBhvr>
                                      <p:tavLst>
                                        <p:tav tm="0">
                                          <p:val>
                                            <p:fltVal val="0"/>
                                          </p:val>
                                        </p:tav>
                                        <p:tav tm="100000">
                                          <p:val>
                                            <p:strVal val="#ppt_w"/>
                                          </p:val>
                                        </p:tav>
                                      </p:tavLst>
                                    </p:anim>
                                    <p:anim calcmode="lin" valueType="num">
                                      <p:cBhvr>
                                        <p:cTn id="74" dur="1000" fill="hold"/>
                                        <p:tgtEl>
                                          <p:spTgt spid="100414"/>
                                        </p:tgtEl>
                                        <p:attrNameLst>
                                          <p:attrName>ppt_h</p:attrName>
                                        </p:attrNameLst>
                                      </p:cBhvr>
                                      <p:tavLst>
                                        <p:tav tm="0">
                                          <p:val>
                                            <p:fltVal val="0"/>
                                          </p:val>
                                        </p:tav>
                                        <p:tav tm="100000">
                                          <p:val>
                                            <p:strVal val="#ppt_h"/>
                                          </p:val>
                                        </p:tav>
                                      </p:tavLst>
                                    </p:anim>
                                    <p:animEffect transition="in" filter="fade">
                                      <p:cBhvr>
                                        <p:cTn id="75" dur="1000"/>
                                        <p:tgtEl>
                                          <p:spTgt spid="100414"/>
                                        </p:tgtEl>
                                      </p:cBhvr>
                                    </p:animEffect>
                                  </p:childTnLst>
                                  <p:subTnLst>
                                    <p:audio>
                                      <p:cMediaNode>
                                        <p:cTn display="0" masterRel="sameClick">
                                          <p:stCondLst>
                                            <p:cond evt="begin" delay="0">
                                              <p:tn val="71"/>
                                            </p:cond>
                                          </p:stCondLst>
                                          <p:endCondLst>
                                            <p:cond evt="onStopAudio" delay="0">
                                              <p:tgtEl>
                                                <p:sldTgt/>
                                              </p:tgtEl>
                                            </p:cond>
                                          </p:endCondLst>
                                        </p:cTn>
                                        <p:tgtEl>
                                          <p:sndTgt r:embed="rId3" name="drumroll.wav"/>
                                        </p:tgtEl>
                                      </p:cMediaNode>
                                    </p:audio>
                                  </p:subTnLst>
                                </p:cTn>
                              </p:par>
                            </p:childTnLst>
                          </p:cTn>
                        </p:par>
                      </p:childTnLst>
                    </p:cTn>
                  </p:par>
                  <p:par>
                    <p:cTn id="76" fill="hold" nodeType="clickPar">
                      <p:stCondLst>
                        <p:cond delay="indefinite"/>
                      </p:stCondLst>
                      <p:childTnLst>
                        <p:par>
                          <p:cTn id="77" fill="hold" nodeType="withGroup">
                            <p:stCondLst>
                              <p:cond delay="0"/>
                            </p:stCondLst>
                            <p:childTnLst>
                              <p:par>
                                <p:cTn id="78" presetID="8" presetClass="entr" presetSubtype="16" fill="hold" grpId="0" nodeType="clickEffect">
                                  <p:stCondLst>
                                    <p:cond delay="0"/>
                                  </p:stCondLst>
                                  <p:childTnLst>
                                    <p:set>
                                      <p:cBhvr>
                                        <p:cTn id="79" dur="1" fill="hold">
                                          <p:stCondLst>
                                            <p:cond delay="0"/>
                                          </p:stCondLst>
                                        </p:cTn>
                                        <p:tgtEl>
                                          <p:spTgt spid="5129"/>
                                        </p:tgtEl>
                                        <p:attrNameLst>
                                          <p:attrName>style.visibility</p:attrName>
                                        </p:attrNameLst>
                                      </p:cBhvr>
                                      <p:to>
                                        <p:strVal val="visible"/>
                                      </p:to>
                                    </p:set>
                                    <p:animEffect transition="in" filter="diamond(in)">
                                      <p:cBhvr>
                                        <p:cTn id="80" dur="2000"/>
                                        <p:tgtEl>
                                          <p:spTgt spid="5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P spid="7" grpId="0" animBg="1"/>
      <p:bldP spid="5129" grpId="0" animBg="1"/>
      <p:bldP spid="5130" grpId="0" animBg="1"/>
      <p:bldP spid="5131" grpId="0" animBg="1"/>
      <p:bldP spid="5133" grpId="0" animBg="1"/>
      <p:bldP spid="5134" grpId="0" animBg="1"/>
      <p:bldP spid="5135" grpId="0" animBg="1"/>
      <p:bldP spid="5136" grpId="0" animBg="1"/>
      <p:bldP spid="1004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 Box 8"/>
          <p:cNvSpPr txBox="1">
            <a:spLocks noChangeArrowheads="1"/>
          </p:cNvSpPr>
          <p:nvPr/>
        </p:nvSpPr>
        <p:spPr bwMode="auto">
          <a:xfrm>
            <a:off x="4953000" y="2895600"/>
            <a:ext cx="184150" cy="366713"/>
          </a:xfrm>
          <a:prstGeom prst="rect">
            <a:avLst/>
          </a:prstGeom>
          <a:noFill/>
          <a:ln w="9525">
            <a:noFill/>
            <a:miter lim="800000"/>
            <a:headEnd/>
            <a:tailEnd/>
          </a:ln>
        </p:spPr>
        <p:txBody>
          <a:bodyPr wrap="none">
            <a:spAutoFit/>
          </a:bodyPr>
          <a:lstStyle/>
          <a:p>
            <a:endParaRPr lang="vi-VN">
              <a:latin typeface="Times New Roman" pitchFamily="18" charset="0"/>
              <a:cs typeface="Times New Roman" pitchFamily="18" charset="0"/>
            </a:endParaRPr>
          </a:p>
        </p:txBody>
      </p:sp>
      <p:pic>
        <p:nvPicPr>
          <p:cNvPr id="59394" name="Picture 11"/>
          <p:cNvPicPr>
            <a:picLocks noChangeAspect="1" noChangeArrowheads="1"/>
          </p:cNvPicPr>
          <p:nvPr/>
        </p:nvPicPr>
        <p:blipFill>
          <a:blip r:embed="rId2"/>
          <a:srcRect/>
          <a:stretch>
            <a:fillRect/>
          </a:stretch>
        </p:blipFill>
        <p:spPr bwMode="auto">
          <a:xfrm>
            <a:off x="152400" y="3505200"/>
            <a:ext cx="4343400" cy="2894013"/>
          </a:xfrm>
          <a:prstGeom prst="rect">
            <a:avLst/>
          </a:prstGeom>
          <a:noFill/>
          <a:ln w="28575">
            <a:solidFill>
              <a:srgbClr val="000099"/>
            </a:solidFill>
            <a:miter lim="800000"/>
            <a:headEnd/>
            <a:tailEnd/>
          </a:ln>
        </p:spPr>
      </p:pic>
      <p:pic>
        <p:nvPicPr>
          <p:cNvPr id="59395" name="Picture 12"/>
          <p:cNvPicPr>
            <a:picLocks noChangeAspect="1" noChangeArrowheads="1"/>
          </p:cNvPicPr>
          <p:nvPr/>
        </p:nvPicPr>
        <p:blipFill>
          <a:blip r:embed="rId3"/>
          <a:srcRect/>
          <a:stretch>
            <a:fillRect/>
          </a:stretch>
        </p:blipFill>
        <p:spPr bwMode="auto">
          <a:xfrm>
            <a:off x="4724400" y="3505200"/>
            <a:ext cx="4343400" cy="2940050"/>
          </a:xfrm>
          <a:prstGeom prst="rect">
            <a:avLst/>
          </a:prstGeom>
          <a:noFill/>
          <a:ln w="28575">
            <a:solidFill>
              <a:srgbClr val="000099"/>
            </a:solidFill>
            <a:miter lim="800000"/>
            <a:headEnd/>
            <a:tailEnd/>
          </a:ln>
        </p:spPr>
      </p:pic>
      <p:pic>
        <p:nvPicPr>
          <p:cNvPr id="59396" name="Picture 13"/>
          <p:cNvPicPr>
            <a:picLocks noChangeAspect="1" noChangeArrowheads="1"/>
          </p:cNvPicPr>
          <p:nvPr/>
        </p:nvPicPr>
        <p:blipFill>
          <a:blip r:embed="rId4"/>
          <a:srcRect/>
          <a:stretch>
            <a:fillRect/>
          </a:stretch>
        </p:blipFill>
        <p:spPr bwMode="auto">
          <a:xfrm>
            <a:off x="0" y="0"/>
            <a:ext cx="2978150" cy="2971800"/>
          </a:xfrm>
          <a:prstGeom prst="rect">
            <a:avLst/>
          </a:prstGeom>
          <a:noFill/>
          <a:ln w="28575">
            <a:solidFill>
              <a:srgbClr val="000099"/>
            </a:solidFill>
            <a:miter lim="800000"/>
            <a:headEnd/>
            <a:tailEnd/>
          </a:ln>
        </p:spPr>
      </p:pic>
      <p:pic>
        <p:nvPicPr>
          <p:cNvPr id="59397" name="Picture 14"/>
          <p:cNvPicPr>
            <a:picLocks noChangeAspect="1" noChangeArrowheads="1"/>
          </p:cNvPicPr>
          <p:nvPr/>
        </p:nvPicPr>
        <p:blipFill>
          <a:blip r:embed="rId5"/>
          <a:srcRect/>
          <a:stretch>
            <a:fillRect/>
          </a:stretch>
        </p:blipFill>
        <p:spPr bwMode="auto">
          <a:xfrm>
            <a:off x="6019800" y="0"/>
            <a:ext cx="3124200" cy="2971800"/>
          </a:xfrm>
          <a:prstGeom prst="rect">
            <a:avLst/>
          </a:prstGeom>
          <a:noFill/>
          <a:ln w="28575">
            <a:solidFill>
              <a:srgbClr val="000099"/>
            </a:solidFill>
            <a:miter lim="800000"/>
            <a:headEnd/>
            <a:tailEnd/>
          </a:ln>
        </p:spPr>
      </p:pic>
      <p:pic>
        <p:nvPicPr>
          <p:cNvPr id="59398" name="Picture 15"/>
          <p:cNvPicPr>
            <a:picLocks noChangeAspect="1" noChangeArrowheads="1"/>
          </p:cNvPicPr>
          <p:nvPr/>
        </p:nvPicPr>
        <p:blipFill>
          <a:blip r:embed="rId6"/>
          <a:srcRect/>
          <a:stretch>
            <a:fillRect/>
          </a:stretch>
        </p:blipFill>
        <p:spPr bwMode="auto">
          <a:xfrm>
            <a:off x="3048000" y="0"/>
            <a:ext cx="2878138" cy="2971800"/>
          </a:xfrm>
          <a:prstGeom prst="rect">
            <a:avLst/>
          </a:prstGeom>
          <a:noFill/>
          <a:ln w="28575">
            <a:solidFill>
              <a:srgbClr val="000099"/>
            </a:solidFill>
            <a:miter lim="800000"/>
            <a:headEnd/>
            <a:tailEnd/>
          </a:ln>
        </p:spPr>
      </p:pic>
      <p:sp>
        <p:nvSpPr>
          <p:cNvPr id="59399" name="AutoShape 25">
            <a:hlinkClick r:id="rId7" action="ppaction://hlinksldjump"/>
          </p:cNvPr>
          <p:cNvSpPr>
            <a:spLocks noChangeArrowheads="1"/>
          </p:cNvSpPr>
          <p:nvPr/>
        </p:nvSpPr>
        <p:spPr bwMode="auto">
          <a:xfrm>
            <a:off x="3657600" y="2590800"/>
            <a:ext cx="1752600" cy="1066800"/>
          </a:xfrm>
          <a:prstGeom prst="actionButtonBackPrevious">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59400" name="AutoShape 26">
            <a:hlinkClick r:id="rId7" action="ppaction://hlinksldjump"/>
          </p:cNvPr>
          <p:cNvSpPr>
            <a:spLocks noChangeArrowheads="1"/>
          </p:cNvSpPr>
          <p:nvPr/>
        </p:nvSpPr>
        <p:spPr bwMode="auto">
          <a:xfrm>
            <a:off x="7086600" y="2590800"/>
            <a:ext cx="1447800" cy="1143000"/>
          </a:xfrm>
          <a:prstGeom prst="actionButtonBackPrevious">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59401" name="AutoShape 27">
            <a:hlinkClick r:id="rId8" action="ppaction://hlinksldjump"/>
          </p:cNvPr>
          <p:cNvSpPr>
            <a:spLocks noChangeArrowheads="1"/>
          </p:cNvSpPr>
          <p:nvPr/>
        </p:nvSpPr>
        <p:spPr bwMode="auto">
          <a:xfrm>
            <a:off x="685800" y="4876800"/>
            <a:ext cx="1371600" cy="1066800"/>
          </a:xfrm>
          <a:prstGeom prst="actionButtonBackPrevious">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59402" name="AutoShape 28">
            <a:hlinkClick r:id="rId9" action="ppaction://hlinksldjump"/>
          </p:cNvPr>
          <p:cNvSpPr>
            <a:spLocks noChangeArrowheads="1"/>
          </p:cNvSpPr>
          <p:nvPr/>
        </p:nvSpPr>
        <p:spPr bwMode="auto">
          <a:xfrm>
            <a:off x="2895600" y="4876800"/>
            <a:ext cx="1371600" cy="1066800"/>
          </a:xfrm>
          <a:prstGeom prst="actionButtonForwardNext">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59403" name="AutoShape 30">
            <a:hlinkClick r:id="rId10" action="ppaction://hlinksldjump"/>
          </p:cNvPr>
          <p:cNvSpPr>
            <a:spLocks noChangeArrowheads="1"/>
          </p:cNvSpPr>
          <p:nvPr/>
        </p:nvSpPr>
        <p:spPr bwMode="auto">
          <a:xfrm>
            <a:off x="7620000" y="4876800"/>
            <a:ext cx="1143000" cy="1219200"/>
          </a:xfrm>
          <a:prstGeom prst="actionButtonForwardNext">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31" name="Rectangle 30"/>
          <p:cNvSpPr/>
          <p:nvPr/>
        </p:nvSpPr>
        <p:spPr>
          <a:xfrm>
            <a:off x="1219200" y="64770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bí</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đỏ</a:t>
            </a:r>
            <a:endParaRPr lang="vi-VN" b="1" dirty="0">
              <a:solidFill>
                <a:srgbClr val="FF0000"/>
              </a:solidFill>
              <a:latin typeface="Times New Roman" pitchFamily="18" charset="0"/>
              <a:cs typeface="Times New Roman" pitchFamily="18" charset="0"/>
            </a:endParaRPr>
          </a:p>
        </p:txBody>
      </p:sp>
      <p:sp>
        <p:nvSpPr>
          <p:cNvPr id="32" name="Rectangle 31"/>
          <p:cNvSpPr/>
          <p:nvPr/>
        </p:nvSpPr>
        <p:spPr>
          <a:xfrm>
            <a:off x="304800" y="3048000"/>
            <a:ext cx="22860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rau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muống</a:t>
            </a:r>
            <a:endParaRPr lang="vi-VN" b="1" dirty="0">
              <a:solidFill>
                <a:srgbClr val="FF0000"/>
              </a:solidFill>
              <a:latin typeface="Times New Roman" pitchFamily="18" charset="0"/>
              <a:cs typeface="Times New Roman" pitchFamily="18" charset="0"/>
            </a:endParaRPr>
          </a:p>
        </p:txBody>
      </p:sp>
      <p:sp>
        <p:nvSpPr>
          <p:cNvPr id="33" name="Rectangle 32"/>
          <p:cNvSpPr/>
          <p:nvPr/>
        </p:nvSpPr>
        <p:spPr>
          <a:xfrm>
            <a:off x="6858000" y="3048000"/>
            <a:ext cx="1600200" cy="3810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lúa</a:t>
            </a:r>
            <a:endParaRPr lang="vi-VN" b="1" dirty="0">
              <a:solidFill>
                <a:srgbClr val="FF0000"/>
              </a:solidFill>
              <a:latin typeface="Times New Roman" pitchFamily="18" charset="0"/>
              <a:cs typeface="Times New Roman" pitchFamily="18" charset="0"/>
            </a:endParaRPr>
          </a:p>
        </p:txBody>
      </p:sp>
      <p:sp>
        <p:nvSpPr>
          <p:cNvPr id="34" name="Rectangle 33"/>
          <p:cNvSpPr/>
          <p:nvPr/>
        </p:nvSpPr>
        <p:spPr>
          <a:xfrm>
            <a:off x="5867400" y="64770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dưa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leo</a:t>
            </a:r>
            <a:endParaRPr lang="vi-VN" b="1" dirty="0">
              <a:solidFill>
                <a:srgbClr val="FF0000"/>
              </a:solidFill>
              <a:latin typeface="Times New Roman" pitchFamily="18" charset="0"/>
              <a:cs typeface="Times New Roman" pitchFamily="18" charset="0"/>
            </a:endParaRPr>
          </a:p>
        </p:txBody>
      </p:sp>
      <p:sp>
        <p:nvSpPr>
          <p:cNvPr id="35" name="Rectangle 34"/>
          <p:cNvSpPr/>
          <p:nvPr/>
        </p:nvSpPr>
        <p:spPr>
          <a:xfrm>
            <a:off x="3657600" y="30480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hào</a:t>
            </a:r>
            <a:endParaRPr lang="vi-VN" b="1" dirty="0">
              <a:solidFill>
                <a:srgbClr val="FF0000"/>
              </a:solidFill>
              <a:latin typeface="Times New Roman" pitchFamily="18" charset="0"/>
              <a:cs typeface="Times New Roman"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7" name="Group 22"/>
          <p:cNvGrpSpPr>
            <a:grpSpLocks/>
          </p:cNvGrpSpPr>
          <p:nvPr/>
        </p:nvGrpSpPr>
        <p:grpSpPr bwMode="auto">
          <a:xfrm>
            <a:off x="0" y="52388"/>
            <a:ext cx="4572000" cy="3224212"/>
            <a:chOff x="762000" y="2023730"/>
            <a:chExt cx="7772400" cy="4648201"/>
          </a:xfrm>
        </p:grpSpPr>
        <p:pic>
          <p:nvPicPr>
            <p:cNvPr id="60427" name="Picture 22" descr="https://i.ytimg.com/vi/RXh9K5A6wzU/maxresdefault.jpg"/>
            <p:cNvPicPr>
              <a:picLocks noChangeAspect="1" noChangeArrowheads="1"/>
            </p:cNvPicPr>
            <p:nvPr/>
          </p:nvPicPr>
          <p:blipFill>
            <a:blip r:embed="rId2"/>
            <a:srcRect/>
            <a:stretch>
              <a:fillRect/>
            </a:stretch>
          </p:blipFill>
          <p:spPr bwMode="auto">
            <a:xfrm>
              <a:off x="762000" y="2023730"/>
              <a:ext cx="7772400" cy="4648201"/>
            </a:xfrm>
            <a:prstGeom prst="rect">
              <a:avLst/>
            </a:prstGeom>
            <a:noFill/>
            <a:ln w="57150">
              <a:solidFill>
                <a:srgbClr val="FF0000"/>
              </a:solidFill>
              <a:miter lim="800000"/>
              <a:headEnd/>
              <a:tailEnd/>
            </a:ln>
          </p:spPr>
        </p:pic>
        <p:sp>
          <p:nvSpPr>
            <p:cNvPr id="60428" name="Rectangle 2"/>
            <p:cNvSpPr>
              <a:spLocks noChangeArrowheads="1"/>
            </p:cNvSpPr>
            <p:nvPr/>
          </p:nvSpPr>
          <p:spPr bwMode="auto">
            <a:xfrm>
              <a:off x="5762468" y="5979042"/>
              <a:ext cx="2644516" cy="533400"/>
            </a:xfrm>
            <a:prstGeom prst="rect">
              <a:avLst/>
            </a:prstGeom>
            <a:solidFill>
              <a:srgbClr val="FFFF00"/>
            </a:solidFill>
            <a:ln w="28575">
              <a:solidFill>
                <a:srgbClr val="FF0000"/>
              </a:solidFill>
              <a:miter lim="800000"/>
              <a:headEnd/>
              <a:tailEnd/>
            </a:ln>
          </p:spPr>
          <p:txBody>
            <a:bodyPr wrap="none" anchor="ctr"/>
            <a:lstStyle/>
            <a:p>
              <a:pPr algn="ctr"/>
              <a:r>
                <a:rPr lang="en-US" sz="2400" b="1">
                  <a:solidFill>
                    <a:srgbClr val="000099"/>
                  </a:solidFill>
                  <a:latin typeface="Times New Roman" pitchFamily="18" charset="0"/>
                  <a:cs typeface="Times New Roman" pitchFamily="18" charset="0"/>
                </a:rPr>
                <a:t> CÂY BẦU</a:t>
              </a:r>
              <a:endParaRPr lang="vi-VN" altLang="en-US" sz="2400" b="1">
                <a:solidFill>
                  <a:srgbClr val="000099"/>
                </a:solidFill>
                <a:latin typeface="Times New Roman" pitchFamily="18" charset="0"/>
                <a:cs typeface="Times New Roman" pitchFamily="18" charset="0"/>
              </a:endParaRPr>
            </a:p>
          </p:txBody>
        </p:sp>
      </p:grpSp>
      <p:grpSp>
        <p:nvGrpSpPr>
          <p:cNvPr id="60418" name="Group 14"/>
          <p:cNvGrpSpPr>
            <a:grpSpLocks/>
          </p:cNvGrpSpPr>
          <p:nvPr/>
        </p:nvGrpSpPr>
        <p:grpSpPr bwMode="auto">
          <a:xfrm>
            <a:off x="0" y="3276600"/>
            <a:ext cx="4724400" cy="3505200"/>
            <a:chOff x="1312545" y="2905561"/>
            <a:chExt cx="4418012" cy="3732212"/>
          </a:xfrm>
        </p:grpSpPr>
        <p:pic>
          <p:nvPicPr>
            <p:cNvPr id="60425" name="Picture 2" descr="http://1.bp.blogspot.com/-2mHXdBQY83M/VneUp3jFjCI/AAAAAAAAAsg/cDDkmgEQEu4/s640/47.jpg"/>
            <p:cNvPicPr>
              <a:picLocks noChangeAspect="1" noChangeArrowheads="1"/>
            </p:cNvPicPr>
            <p:nvPr/>
          </p:nvPicPr>
          <p:blipFill>
            <a:blip r:embed="rId3"/>
            <a:srcRect/>
            <a:stretch>
              <a:fillRect/>
            </a:stretch>
          </p:blipFill>
          <p:spPr bwMode="auto">
            <a:xfrm>
              <a:off x="1312545" y="2905561"/>
              <a:ext cx="4418012" cy="3732212"/>
            </a:xfrm>
            <a:prstGeom prst="rect">
              <a:avLst/>
            </a:prstGeom>
            <a:noFill/>
            <a:ln w="28575">
              <a:solidFill>
                <a:srgbClr val="FF0000"/>
              </a:solidFill>
              <a:miter lim="800000"/>
              <a:headEnd/>
              <a:tailEnd/>
            </a:ln>
          </p:spPr>
        </p:pic>
        <p:sp>
          <p:nvSpPr>
            <p:cNvPr id="60426" name="Rectangle 2"/>
            <p:cNvSpPr>
              <a:spLocks noChangeArrowheads="1"/>
            </p:cNvSpPr>
            <p:nvPr/>
          </p:nvSpPr>
          <p:spPr bwMode="auto">
            <a:xfrm>
              <a:off x="3307776" y="6035803"/>
              <a:ext cx="2388492" cy="533400"/>
            </a:xfrm>
            <a:prstGeom prst="rect">
              <a:avLst/>
            </a:prstGeom>
            <a:solidFill>
              <a:srgbClr val="FFFF00"/>
            </a:solidFill>
            <a:ln w="28575">
              <a:solidFill>
                <a:srgbClr val="FF0000"/>
              </a:solidFill>
              <a:miter lim="800000"/>
              <a:headEnd/>
              <a:tailEnd/>
            </a:ln>
          </p:spPr>
          <p:txBody>
            <a:bodyPr wrap="none" anchor="ctr"/>
            <a:lstStyle/>
            <a:p>
              <a:pPr algn="ctr"/>
              <a:r>
                <a:rPr lang="en-US" sz="2400" b="1">
                  <a:solidFill>
                    <a:srgbClr val="000099"/>
                  </a:solidFill>
                  <a:latin typeface="Times New Roman" pitchFamily="18" charset="0"/>
                  <a:cs typeface="Times New Roman" pitchFamily="18" charset="0"/>
                </a:rPr>
                <a:t> CÂY DƯƠNG SỈ</a:t>
              </a:r>
              <a:endParaRPr lang="vi-VN" altLang="en-US" sz="2400" b="1">
                <a:solidFill>
                  <a:srgbClr val="000099"/>
                </a:solidFill>
                <a:latin typeface="Times New Roman" pitchFamily="18" charset="0"/>
                <a:cs typeface="Times New Roman" pitchFamily="18" charset="0"/>
              </a:endParaRPr>
            </a:p>
          </p:txBody>
        </p:sp>
      </p:grpSp>
      <p:grpSp>
        <p:nvGrpSpPr>
          <p:cNvPr id="60419" name="Group 13"/>
          <p:cNvGrpSpPr>
            <a:grpSpLocks/>
          </p:cNvGrpSpPr>
          <p:nvPr/>
        </p:nvGrpSpPr>
        <p:grpSpPr bwMode="auto">
          <a:xfrm>
            <a:off x="4648200" y="0"/>
            <a:ext cx="4419600" cy="3276600"/>
            <a:chOff x="4493126" y="2286000"/>
            <a:chExt cx="4574674" cy="3810000"/>
          </a:xfrm>
        </p:grpSpPr>
        <p:pic>
          <p:nvPicPr>
            <p:cNvPr id="60423" name="Picture 4" descr="http://chaobuoisang.net/images/stores/2014/02/08/diu-dang-huong-hoa-sung-18.jpg"/>
            <p:cNvPicPr>
              <a:picLocks noChangeAspect="1" noChangeArrowheads="1"/>
            </p:cNvPicPr>
            <p:nvPr/>
          </p:nvPicPr>
          <p:blipFill>
            <a:blip r:embed="rId4"/>
            <a:srcRect/>
            <a:stretch>
              <a:fillRect/>
            </a:stretch>
          </p:blipFill>
          <p:spPr bwMode="auto">
            <a:xfrm>
              <a:off x="4493126" y="2286000"/>
              <a:ext cx="4574674" cy="3810000"/>
            </a:xfrm>
            <a:prstGeom prst="rect">
              <a:avLst/>
            </a:prstGeom>
            <a:noFill/>
            <a:ln w="28575">
              <a:solidFill>
                <a:srgbClr val="FF0000"/>
              </a:solidFill>
              <a:miter lim="800000"/>
              <a:headEnd/>
              <a:tailEnd/>
            </a:ln>
          </p:spPr>
        </p:pic>
        <p:sp>
          <p:nvSpPr>
            <p:cNvPr id="60424" name="Rectangle 2"/>
            <p:cNvSpPr>
              <a:spLocks noChangeArrowheads="1"/>
            </p:cNvSpPr>
            <p:nvPr/>
          </p:nvSpPr>
          <p:spPr bwMode="auto">
            <a:xfrm>
              <a:off x="7223760" y="5562600"/>
              <a:ext cx="1828800" cy="533400"/>
            </a:xfrm>
            <a:prstGeom prst="rect">
              <a:avLst/>
            </a:prstGeom>
            <a:solidFill>
              <a:srgbClr val="FFFF00"/>
            </a:solidFill>
            <a:ln w="28575">
              <a:solidFill>
                <a:srgbClr val="FF0000"/>
              </a:solidFill>
              <a:miter lim="800000"/>
              <a:headEnd/>
              <a:tailEnd/>
            </a:ln>
          </p:spPr>
          <p:txBody>
            <a:bodyPr wrap="none" anchor="ctr"/>
            <a:lstStyle/>
            <a:p>
              <a:pPr algn="ctr"/>
              <a:r>
                <a:rPr lang="en-US" sz="2400" b="1">
                  <a:solidFill>
                    <a:srgbClr val="000099"/>
                  </a:solidFill>
                  <a:latin typeface="Times New Roman" pitchFamily="18" charset="0"/>
                  <a:cs typeface="Times New Roman" pitchFamily="18" charset="0"/>
                </a:rPr>
                <a:t>HOA SÚNG</a:t>
              </a:r>
              <a:endParaRPr lang="vi-VN" altLang="en-US" sz="2400" b="1">
                <a:solidFill>
                  <a:srgbClr val="000099"/>
                </a:solidFill>
                <a:latin typeface="Times New Roman" pitchFamily="18" charset="0"/>
                <a:cs typeface="Times New Roman" pitchFamily="18" charset="0"/>
              </a:endParaRPr>
            </a:p>
          </p:txBody>
        </p:sp>
      </p:grpSp>
      <p:grpSp>
        <p:nvGrpSpPr>
          <p:cNvPr id="60420" name="Group 12"/>
          <p:cNvGrpSpPr>
            <a:grpSpLocks/>
          </p:cNvGrpSpPr>
          <p:nvPr/>
        </p:nvGrpSpPr>
        <p:grpSpPr bwMode="auto">
          <a:xfrm>
            <a:off x="4724400" y="3352800"/>
            <a:ext cx="4343400" cy="3505200"/>
            <a:chOff x="1757815" y="3807526"/>
            <a:chExt cx="2737985" cy="2339329"/>
          </a:xfrm>
        </p:grpSpPr>
        <p:pic>
          <p:nvPicPr>
            <p:cNvPr id="60421" name="Picture 2" descr="http://saigonhoa.com/wp-content/uploads/2014/07/cay-sa-vuon-nha.jpg"/>
            <p:cNvPicPr>
              <a:picLocks noChangeAspect="1" noChangeArrowheads="1"/>
            </p:cNvPicPr>
            <p:nvPr/>
          </p:nvPicPr>
          <p:blipFill>
            <a:blip r:embed="rId5"/>
            <a:srcRect/>
            <a:stretch>
              <a:fillRect/>
            </a:stretch>
          </p:blipFill>
          <p:spPr bwMode="auto">
            <a:xfrm>
              <a:off x="1757815" y="3807526"/>
              <a:ext cx="2737985" cy="2339329"/>
            </a:xfrm>
            <a:prstGeom prst="rect">
              <a:avLst/>
            </a:prstGeom>
            <a:noFill/>
            <a:ln w="28575">
              <a:solidFill>
                <a:srgbClr val="FF0000"/>
              </a:solidFill>
              <a:miter lim="800000"/>
              <a:headEnd/>
              <a:tailEnd/>
            </a:ln>
          </p:spPr>
        </p:pic>
        <p:sp>
          <p:nvSpPr>
            <p:cNvPr id="60422" name="Rectangle 2"/>
            <p:cNvSpPr>
              <a:spLocks noChangeArrowheads="1"/>
            </p:cNvSpPr>
            <p:nvPr/>
          </p:nvSpPr>
          <p:spPr bwMode="auto">
            <a:xfrm>
              <a:off x="3631173" y="5790870"/>
              <a:ext cx="864627" cy="305130"/>
            </a:xfrm>
            <a:prstGeom prst="rect">
              <a:avLst/>
            </a:prstGeom>
            <a:solidFill>
              <a:srgbClr val="FFFF00"/>
            </a:solidFill>
            <a:ln w="28575">
              <a:solidFill>
                <a:srgbClr val="FF0000"/>
              </a:solidFill>
              <a:miter lim="800000"/>
              <a:headEnd/>
              <a:tailEnd/>
            </a:ln>
          </p:spPr>
          <p:txBody>
            <a:bodyPr wrap="none" anchor="ctr"/>
            <a:lstStyle/>
            <a:p>
              <a:pPr algn="ctr"/>
              <a:r>
                <a:rPr lang="en-US" sz="2400" b="1">
                  <a:solidFill>
                    <a:srgbClr val="000099"/>
                  </a:solidFill>
                  <a:latin typeface="Times New Roman" pitchFamily="18" charset="0"/>
                  <a:cs typeface="Times New Roman" pitchFamily="18" charset="0"/>
                </a:rPr>
                <a:t> CÂY SẢ</a:t>
              </a:r>
              <a:endParaRPr lang="vi-VN" altLang="en-US" sz="2400" b="1">
                <a:solidFill>
                  <a:srgbClr val="000099"/>
                </a:solidFill>
                <a:latin typeface="Times New Roman" pitchFamily="18" charset="0"/>
                <a:cs typeface="Times New Roman" pitchFamily="18" charset="0"/>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 Box 8"/>
          <p:cNvSpPr txBox="1">
            <a:spLocks noChangeArrowheads="1"/>
          </p:cNvSpPr>
          <p:nvPr/>
        </p:nvSpPr>
        <p:spPr bwMode="auto">
          <a:xfrm>
            <a:off x="4953000" y="2895600"/>
            <a:ext cx="184150" cy="366713"/>
          </a:xfrm>
          <a:prstGeom prst="rect">
            <a:avLst/>
          </a:prstGeom>
          <a:noFill/>
          <a:ln w="9525">
            <a:noFill/>
            <a:miter lim="800000"/>
            <a:headEnd/>
            <a:tailEnd/>
          </a:ln>
        </p:spPr>
        <p:txBody>
          <a:bodyPr wrap="none">
            <a:spAutoFit/>
          </a:bodyPr>
          <a:lstStyle/>
          <a:p>
            <a:endParaRPr lang="vi-VN">
              <a:latin typeface="Times New Roman" pitchFamily="18" charset="0"/>
              <a:cs typeface="Times New Roman" pitchFamily="18" charset="0"/>
            </a:endParaRPr>
          </a:p>
        </p:txBody>
      </p:sp>
      <p:grpSp>
        <p:nvGrpSpPr>
          <p:cNvPr id="61442" name="Group 9"/>
          <p:cNvGrpSpPr>
            <a:grpSpLocks/>
          </p:cNvGrpSpPr>
          <p:nvPr/>
        </p:nvGrpSpPr>
        <p:grpSpPr bwMode="auto">
          <a:xfrm>
            <a:off x="0" y="1828800"/>
            <a:ext cx="9144000" cy="4419600"/>
            <a:chOff x="0" y="0"/>
            <a:chExt cx="5760" cy="2976"/>
          </a:xfrm>
        </p:grpSpPr>
        <p:pic>
          <p:nvPicPr>
            <p:cNvPr id="61458" name="Picture 10"/>
            <p:cNvPicPr>
              <a:picLocks noChangeAspect="1" noChangeArrowheads="1"/>
            </p:cNvPicPr>
            <p:nvPr/>
          </p:nvPicPr>
          <p:blipFill>
            <a:blip r:embed="rId2"/>
            <a:srcRect/>
            <a:stretch>
              <a:fillRect/>
            </a:stretch>
          </p:blipFill>
          <p:spPr bwMode="auto">
            <a:xfrm>
              <a:off x="0" y="0"/>
              <a:ext cx="1824" cy="1392"/>
            </a:xfrm>
            <a:prstGeom prst="rect">
              <a:avLst/>
            </a:prstGeom>
            <a:noFill/>
            <a:ln w="28575">
              <a:solidFill>
                <a:srgbClr val="000099"/>
              </a:solidFill>
              <a:miter lim="800000"/>
              <a:headEnd/>
              <a:tailEnd/>
            </a:ln>
          </p:spPr>
        </p:pic>
        <p:pic>
          <p:nvPicPr>
            <p:cNvPr id="61459" name="Picture 11"/>
            <p:cNvPicPr>
              <a:picLocks noChangeAspect="1" noChangeArrowheads="1"/>
            </p:cNvPicPr>
            <p:nvPr/>
          </p:nvPicPr>
          <p:blipFill>
            <a:blip r:embed="rId3"/>
            <a:srcRect/>
            <a:stretch>
              <a:fillRect/>
            </a:stretch>
          </p:blipFill>
          <p:spPr bwMode="auto">
            <a:xfrm>
              <a:off x="1872" y="0"/>
              <a:ext cx="1920" cy="1392"/>
            </a:xfrm>
            <a:prstGeom prst="rect">
              <a:avLst/>
            </a:prstGeom>
            <a:noFill/>
            <a:ln w="28575">
              <a:solidFill>
                <a:srgbClr val="000099"/>
              </a:solidFill>
              <a:miter lim="800000"/>
              <a:headEnd/>
              <a:tailEnd/>
            </a:ln>
          </p:spPr>
        </p:pic>
        <p:pic>
          <p:nvPicPr>
            <p:cNvPr id="61460" name="Picture 12"/>
            <p:cNvPicPr>
              <a:picLocks noChangeAspect="1" noChangeArrowheads="1"/>
            </p:cNvPicPr>
            <p:nvPr/>
          </p:nvPicPr>
          <p:blipFill>
            <a:blip r:embed="rId4"/>
            <a:srcRect/>
            <a:stretch>
              <a:fillRect/>
            </a:stretch>
          </p:blipFill>
          <p:spPr bwMode="auto">
            <a:xfrm>
              <a:off x="3840" y="0"/>
              <a:ext cx="1920" cy="1392"/>
            </a:xfrm>
            <a:prstGeom prst="rect">
              <a:avLst/>
            </a:prstGeom>
            <a:noFill/>
            <a:ln w="28575">
              <a:solidFill>
                <a:srgbClr val="000099"/>
              </a:solidFill>
              <a:miter lim="800000"/>
              <a:headEnd/>
              <a:tailEnd/>
            </a:ln>
          </p:spPr>
        </p:pic>
        <p:pic>
          <p:nvPicPr>
            <p:cNvPr id="61461" name="Picture 13"/>
            <p:cNvPicPr>
              <a:picLocks noChangeAspect="1" noChangeArrowheads="1"/>
            </p:cNvPicPr>
            <p:nvPr/>
          </p:nvPicPr>
          <p:blipFill>
            <a:blip r:embed="rId5"/>
            <a:srcRect/>
            <a:stretch>
              <a:fillRect/>
            </a:stretch>
          </p:blipFill>
          <p:spPr bwMode="auto">
            <a:xfrm>
              <a:off x="0" y="1440"/>
              <a:ext cx="1440" cy="1536"/>
            </a:xfrm>
            <a:prstGeom prst="rect">
              <a:avLst/>
            </a:prstGeom>
            <a:noFill/>
            <a:ln w="28575">
              <a:solidFill>
                <a:srgbClr val="000099"/>
              </a:solidFill>
              <a:miter lim="800000"/>
              <a:headEnd/>
              <a:tailEnd/>
            </a:ln>
          </p:spPr>
        </p:pic>
        <p:pic>
          <p:nvPicPr>
            <p:cNvPr id="61462" name="Picture 14"/>
            <p:cNvPicPr>
              <a:picLocks noChangeAspect="1" noChangeArrowheads="1"/>
            </p:cNvPicPr>
            <p:nvPr/>
          </p:nvPicPr>
          <p:blipFill>
            <a:blip r:embed="rId6"/>
            <a:srcRect/>
            <a:stretch>
              <a:fillRect/>
            </a:stretch>
          </p:blipFill>
          <p:spPr bwMode="auto">
            <a:xfrm>
              <a:off x="1488" y="1440"/>
              <a:ext cx="1344" cy="1536"/>
            </a:xfrm>
            <a:prstGeom prst="rect">
              <a:avLst/>
            </a:prstGeom>
            <a:noFill/>
            <a:ln w="28575">
              <a:solidFill>
                <a:srgbClr val="000099"/>
              </a:solidFill>
              <a:miter lim="800000"/>
              <a:headEnd/>
              <a:tailEnd/>
            </a:ln>
          </p:spPr>
        </p:pic>
        <p:pic>
          <p:nvPicPr>
            <p:cNvPr id="61463" name="Picture 15"/>
            <p:cNvPicPr>
              <a:picLocks noChangeAspect="1" noChangeArrowheads="1"/>
            </p:cNvPicPr>
            <p:nvPr/>
          </p:nvPicPr>
          <p:blipFill>
            <a:blip r:embed="rId7"/>
            <a:srcRect/>
            <a:stretch>
              <a:fillRect/>
            </a:stretch>
          </p:blipFill>
          <p:spPr bwMode="auto">
            <a:xfrm>
              <a:off x="2880" y="1440"/>
              <a:ext cx="1392" cy="1536"/>
            </a:xfrm>
            <a:prstGeom prst="rect">
              <a:avLst/>
            </a:prstGeom>
            <a:noFill/>
            <a:ln w="28575">
              <a:solidFill>
                <a:srgbClr val="000099"/>
              </a:solidFill>
              <a:miter lim="800000"/>
              <a:headEnd/>
              <a:tailEnd/>
            </a:ln>
          </p:spPr>
        </p:pic>
        <p:pic>
          <p:nvPicPr>
            <p:cNvPr id="61464" name="Picture 16"/>
            <p:cNvPicPr>
              <a:picLocks noChangeAspect="1" noChangeArrowheads="1"/>
            </p:cNvPicPr>
            <p:nvPr/>
          </p:nvPicPr>
          <p:blipFill>
            <a:blip r:embed="rId8"/>
            <a:srcRect/>
            <a:stretch>
              <a:fillRect/>
            </a:stretch>
          </p:blipFill>
          <p:spPr bwMode="auto">
            <a:xfrm>
              <a:off x="4320" y="1440"/>
              <a:ext cx="1440" cy="1536"/>
            </a:xfrm>
            <a:prstGeom prst="rect">
              <a:avLst/>
            </a:prstGeom>
            <a:noFill/>
            <a:ln w="28575">
              <a:solidFill>
                <a:srgbClr val="000099"/>
              </a:solidFill>
              <a:miter lim="800000"/>
              <a:headEnd/>
              <a:tailEnd/>
            </a:ln>
          </p:spPr>
        </p:pic>
        <p:sp>
          <p:nvSpPr>
            <p:cNvPr id="61465" name="Oval 17"/>
            <p:cNvSpPr>
              <a:spLocks noChangeArrowheads="1"/>
            </p:cNvSpPr>
            <p:nvPr/>
          </p:nvSpPr>
          <p:spPr bwMode="auto">
            <a:xfrm>
              <a:off x="96" y="1152"/>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1</a:t>
              </a:r>
            </a:p>
          </p:txBody>
        </p:sp>
        <p:sp>
          <p:nvSpPr>
            <p:cNvPr id="61466" name="Oval 18"/>
            <p:cNvSpPr>
              <a:spLocks noChangeArrowheads="1"/>
            </p:cNvSpPr>
            <p:nvPr/>
          </p:nvSpPr>
          <p:spPr bwMode="auto">
            <a:xfrm>
              <a:off x="0" y="2579"/>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4</a:t>
              </a:r>
            </a:p>
          </p:txBody>
        </p:sp>
        <p:sp>
          <p:nvSpPr>
            <p:cNvPr id="61467" name="Oval 19"/>
            <p:cNvSpPr>
              <a:spLocks noChangeArrowheads="1"/>
            </p:cNvSpPr>
            <p:nvPr/>
          </p:nvSpPr>
          <p:spPr bwMode="auto">
            <a:xfrm>
              <a:off x="1488" y="2784"/>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5</a:t>
              </a:r>
            </a:p>
          </p:txBody>
        </p:sp>
        <p:sp>
          <p:nvSpPr>
            <p:cNvPr id="61468" name="Oval 20"/>
            <p:cNvSpPr>
              <a:spLocks noChangeArrowheads="1"/>
            </p:cNvSpPr>
            <p:nvPr/>
          </p:nvSpPr>
          <p:spPr bwMode="auto">
            <a:xfrm>
              <a:off x="2928" y="2784"/>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6</a:t>
              </a:r>
            </a:p>
          </p:txBody>
        </p:sp>
        <p:sp>
          <p:nvSpPr>
            <p:cNvPr id="61469" name="Oval 21"/>
            <p:cNvSpPr>
              <a:spLocks noChangeArrowheads="1"/>
            </p:cNvSpPr>
            <p:nvPr/>
          </p:nvSpPr>
          <p:spPr bwMode="auto">
            <a:xfrm>
              <a:off x="4368" y="2527"/>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7</a:t>
              </a:r>
            </a:p>
          </p:txBody>
        </p:sp>
        <p:sp>
          <p:nvSpPr>
            <p:cNvPr id="61470" name="Oval 22"/>
            <p:cNvSpPr>
              <a:spLocks noChangeArrowheads="1"/>
            </p:cNvSpPr>
            <p:nvPr/>
          </p:nvSpPr>
          <p:spPr bwMode="auto">
            <a:xfrm>
              <a:off x="1920" y="1152"/>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2</a:t>
              </a:r>
            </a:p>
          </p:txBody>
        </p:sp>
        <p:sp>
          <p:nvSpPr>
            <p:cNvPr id="61471" name="Oval 23"/>
            <p:cNvSpPr>
              <a:spLocks noChangeArrowheads="1"/>
            </p:cNvSpPr>
            <p:nvPr/>
          </p:nvSpPr>
          <p:spPr bwMode="auto">
            <a:xfrm>
              <a:off x="4128" y="1152"/>
              <a:ext cx="240" cy="192"/>
            </a:xfrm>
            <a:prstGeom prst="ellipse">
              <a:avLst/>
            </a:prstGeom>
            <a:solidFill>
              <a:schemeClr val="accent1"/>
            </a:solidFill>
            <a:ln w="28575">
              <a:solidFill>
                <a:srgbClr val="000099"/>
              </a:solidFill>
              <a:round/>
              <a:headEnd/>
              <a:tailEnd/>
            </a:ln>
          </p:spPr>
          <p:txBody>
            <a:bodyPr wrap="none" anchor="ctr"/>
            <a:lstStyle/>
            <a:p>
              <a:pPr algn="ctr"/>
              <a:r>
                <a:rPr lang="en-US" b="1">
                  <a:solidFill>
                    <a:srgbClr val="FF0000"/>
                  </a:solidFill>
                  <a:latin typeface="Times New Roman" pitchFamily="18" charset="0"/>
                  <a:cs typeface="Times New Roman" pitchFamily="18" charset="0"/>
                </a:rPr>
                <a:t>3</a:t>
              </a:r>
            </a:p>
          </p:txBody>
        </p:sp>
      </p:grpSp>
      <p:sp>
        <p:nvSpPr>
          <p:cNvPr id="61443" name="AutoShape 24">
            <a:hlinkClick r:id="rId9" action="ppaction://hlinksldjump"/>
          </p:cNvPr>
          <p:cNvSpPr>
            <a:spLocks noChangeArrowheads="1"/>
          </p:cNvSpPr>
          <p:nvPr/>
        </p:nvSpPr>
        <p:spPr bwMode="auto">
          <a:xfrm>
            <a:off x="838200" y="2514600"/>
            <a:ext cx="1600200" cy="990600"/>
          </a:xfrm>
          <a:prstGeom prst="actionButtonBackPrevious">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61444" name="AutoShape 25">
            <a:hlinkClick r:id="rId10" action="ppaction://hlinksldjump"/>
          </p:cNvPr>
          <p:cNvSpPr>
            <a:spLocks noChangeArrowheads="1"/>
          </p:cNvSpPr>
          <p:nvPr/>
        </p:nvSpPr>
        <p:spPr bwMode="auto">
          <a:xfrm>
            <a:off x="3657600" y="2590800"/>
            <a:ext cx="1752600" cy="1066800"/>
          </a:xfrm>
          <a:prstGeom prst="actionButtonBackPrevious">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61445" name="AutoShape 26">
            <a:hlinkClick r:id="rId10" action="ppaction://hlinksldjump"/>
          </p:cNvPr>
          <p:cNvSpPr>
            <a:spLocks noChangeArrowheads="1"/>
          </p:cNvSpPr>
          <p:nvPr/>
        </p:nvSpPr>
        <p:spPr bwMode="auto">
          <a:xfrm>
            <a:off x="7086600" y="2590800"/>
            <a:ext cx="1447800" cy="1143000"/>
          </a:xfrm>
          <a:prstGeom prst="actionButtonBackPrevious">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61446" name="AutoShape 27">
            <a:hlinkClick r:id="rId11" action="ppaction://hlinksldjump"/>
          </p:cNvPr>
          <p:cNvSpPr>
            <a:spLocks noChangeArrowheads="1"/>
          </p:cNvSpPr>
          <p:nvPr/>
        </p:nvSpPr>
        <p:spPr bwMode="auto">
          <a:xfrm>
            <a:off x="685800" y="4876800"/>
            <a:ext cx="1371600" cy="1066800"/>
          </a:xfrm>
          <a:prstGeom prst="actionButtonBackPrevious">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61447" name="AutoShape 28">
            <a:hlinkClick r:id="rId12" action="ppaction://hlinksldjump"/>
          </p:cNvPr>
          <p:cNvSpPr>
            <a:spLocks noChangeArrowheads="1"/>
          </p:cNvSpPr>
          <p:nvPr/>
        </p:nvSpPr>
        <p:spPr bwMode="auto">
          <a:xfrm>
            <a:off x="2895600" y="4876800"/>
            <a:ext cx="1371600" cy="1066800"/>
          </a:xfrm>
          <a:prstGeom prst="actionButtonForwardNext">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61448" name="AutoShape 29">
            <a:hlinkClick r:id="rId10" action="ppaction://hlinksldjump"/>
          </p:cNvPr>
          <p:cNvSpPr>
            <a:spLocks noChangeArrowheads="1"/>
          </p:cNvSpPr>
          <p:nvPr/>
        </p:nvSpPr>
        <p:spPr bwMode="auto">
          <a:xfrm>
            <a:off x="5334000" y="4876800"/>
            <a:ext cx="1295400" cy="1066800"/>
          </a:xfrm>
          <a:prstGeom prst="actionButtonBackPrevious">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61449" name="AutoShape 30">
            <a:hlinkClick r:id="rId13" action="ppaction://hlinksldjump"/>
          </p:cNvPr>
          <p:cNvSpPr>
            <a:spLocks noChangeArrowheads="1"/>
          </p:cNvSpPr>
          <p:nvPr/>
        </p:nvSpPr>
        <p:spPr bwMode="auto">
          <a:xfrm>
            <a:off x="7620000" y="4876800"/>
            <a:ext cx="1143000" cy="1219200"/>
          </a:xfrm>
          <a:prstGeom prst="actionButtonForwardNext">
            <a:avLst/>
          </a:prstGeom>
          <a:noFill/>
          <a:ln w="9525">
            <a:noFill/>
            <a:miter lim="800000"/>
            <a:headEnd/>
            <a:tailEnd/>
          </a:ln>
        </p:spPr>
        <p:txBody>
          <a:bodyPr wrap="none" anchor="ctr"/>
          <a:lstStyle/>
          <a:p>
            <a:endParaRPr lang="vi-VN">
              <a:latin typeface="Times New Roman" pitchFamily="18" charset="0"/>
              <a:cs typeface="Times New Roman" pitchFamily="18" charset="0"/>
            </a:endParaRPr>
          </a:p>
        </p:txBody>
      </p:sp>
      <p:sp>
        <p:nvSpPr>
          <p:cNvPr id="61450" name="Rectangle 2"/>
          <p:cNvSpPr>
            <a:spLocks noChangeArrowheads="1"/>
          </p:cNvSpPr>
          <p:nvPr/>
        </p:nvSpPr>
        <p:spPr bwMode="auto">
          <a:xfrm>
            <a:off x="0" y="304800"/>
            <a:ext cx="8534400" cy="685800"/>
          </a:xfrm>
          <a:prstGeom prst="rect">
            <a:avLst/>
          </a:prstGeom>
          <a:noFill/>
          <a:ln w="9525">
            <a:noFill/>
            <a:miter lim="800000"/>
            <a:headEnd/>
            <a:tailEnd/>
          </a:ln>
        </p:spPr>
        <p:txBody>
          <a:bodyPr wrap="none" anchor="ctr"/>
          <a:lstStyle/>
          <a:p>
            <a:r>
              <a:rPr lang="en-US" sz="3600" b="1">
                <a:solidFill>
                  <a:srgbClr val="0000FF"/>
                </a:solidFill>
                <a:latin typeface="Times New Roman" pitchFamily="18" charset="0"/>
                <a:cs typeface="Times New Roman" pitchFamily="18" charset="0"/>
              </a:rPr>
              <a:t>Hoạt động 3: Phân loại thân cây theo cấu tạo</a:t>
            </a:r>
            <a:endParaRPr lang="vi-VN" altLang="en-US" sz="3600" b="1">
              <a:solidFill>
                <a:srgbClr val="0000FF"/>
              </a:solidFill>
              <a:latin typeface="Times New Roman" pitchFamily="18" charset="0"/>
              <a:cs typeface="Times New Roman" pitchFamily="18" charset="0"/>
            </a:endParaRPr>
          </a:p>
        </p:txBody>
      </p:sp>
      <p:sp>
        <p:nvSpPr>
          <p:cNvPr id="30" name="Rectangle 29"/>
          <p:cNvSpPr/>
          <p:nvPr/>
        </p:nvSpPr>
        <p:spPr>
          <a:xfrm>
            <a:off x="685800" y="35814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nhãn</a:t>
            </a:r>
            <a:endParaRPr lang="vi-VN" b="1" dirty="0">
              <a:solidFill>
                <a:srgbClr val="FF0000"/>
              </a:solidFill>
              <a:latin typeface="Times New Roman" pitchFamily="18" charset="0"/>
              <a:cs typeface="Times New Roman" pitchFamily="18" charset="0"/>
            </a:endParaRPr>
          </a:p>
        </p:txBody>
      </p:sp>
      <p:sp>
        <p:nvSpPr>
          <p:cNvPr id="31" name="Rectangle 30"/>
          <p:cNvSpPr/>
          <p:nvPr/>
        </p:nvSpPr>
        <p:spPr>
          <a:xfrm>
            <a:off x="3581400" y="35814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bí</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đỏ</a:t>
            </a:r>
            <a:endParaRPr lang="vi-VN" b="1" dirty="0">
              <a:solidFill>
                <a:srgbClr val="FF0000"/>
              </a:solidFill>
              <a:latin typeface="Times New Roman" pitchFamily="18" charset="0"/>
              <a:cs typeface="Times New Roman" pitchFamily="18" charset="0"/>
            </a:endParaRPr>
          </a:p>
        </p:txBody>
      </p:sp>
      <p:sp>
        <p:nvSpPr>
          <p:cNvPr id="32" name="Rectangle 31"/>
          <p:cNvSpPr/>
          <p:nvPr/>
        </p:nvSpPr>
        <p:spPr>
          <a:xfrm>
            <a:off x="0" y="5943600"/>
            <a:ext cx="22860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rau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muống</a:t>
            </a:r>
            <a:endParaRPr lang="vi-VN" b="1" dirty="0">
              <a:solidFill>
                <a:srgbClr val="FF0000"/>
              </a:solidFill>
              <a:latin typeface="Times New Roman" pitchFamily="18" charset="0"/>
              <a:cs typeface="Times New Roman" pitchFamily="18" charset="0"/>
            </a:endParaRPr>
          </a:p>
        </p:txBody>
      </p:sp>
      <p:sp>
        <p:nvSpPr>
          <p:cNvPr id="33" name="Rectangle 32"/>
          <p:cNvSpPr/>
          <p:nvPr/>
        </p:nvSpPr>
        <p:spPr>
          <a:xfrm>
            <a:off x="2971800" y="5867400"/>
            <a:ext cx="1600200" cy="3810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lúa</a:t>
            </a:r>
            <a:endParaRPr lang="vi-VN" b="1" dirty="0">
              <a:solidFill>
                <a:srgbClr val="FF0000"/>
              </a:solidFill>
              <a:latin typeface="Times New Roman" pitchFamily="18" charset="0"/>
              <a:cs typeface="Times New Roman" pitchFamily="18" charset="0"/>
            </a:endParaRPr>
          </a:p>
        </p:txBody>
      </p:sp>
      <p:sp>
        <p:nvSpPr>
          <p:cNvPr id="34" name="Rectangle 33"/>
          <p:cNvSpPr/>
          <p:nvPr/>
        </p:nvSpPr>
        <p:spPr>
          <a:xfrm>
            <a:off x="7010400" y="35814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dưa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leo</a:t>
            </a:r>
            <a:endParaRPr lang="vi-VN" b="1" dirty="0">
              <a:solidFill>
                <a:srgbClr val="FF0000"/>
              </a:solidFill>
              <a:latin typeface="Times New Roman" pitchFamily="18" charset="0"/>
              <a:cs typeface="Times New Roman" pitchFamily="18" charset="0"/>
            </a:endParaRPr>
          </a:p>
        </p:txBody>
      </p:sp>
      <p:sp>
        <p:nvSpPr>
          <p:cNvPr id="35" name="Rectangle 34"/>
          <p:cNvSpPr/>
          <p:nvPr/>
        </p:nvSpPr>
        <p:spPr>
          <a:xfrm>
            <a:off x="5029200" y="59436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hào</a:t>
            </a:r>
            <a:endParaRPr lang="vi-VN" b="1" dirty="0">
              <a:solidFill>
                <a:srgbClr val="FF0000"/>
              </a:solidFill>
              <a:latin typeface="Times New Roman" pitchFamily="18" charset="0"/>
              <a:cs typeface="Times New Roman" pitchFamily="18" charset="0"/>
            </a:endParaRPr>
          </a:p>
        </p:txBody>
      </p:sp>
      <p:sp>
        <p:nvSpPr>
          <p:cNvPr id="36" name="Rectangle 35"/>
          <p:cNvSpPr/>
          <p:nvPr/>
        </p:nvSpPr>
        <p:spPr>
          <a:xfrm>
            <a:off x="6858000" y="5943600"/>
            <a:ext cx="22860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gỗ</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trong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rừng</a:t>
            </a:r>
            <a:endParaRPr lang="vi-VN" b="1" dirty="0">
              <a:solidFill>
                <a:srgbClr val="FF0000"/>
              </a:solidFill>
              <a:latin typeface="Times New Roman" pitchFamily="18" charset="0"/>
              <a:cs typeface="Times New Roman"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ChangeArrowheads="1"/>
          </p:cNvSpPr>
          <p:nvPr/>
        </p:nvSpPr>
        <p:spPr bwMode="auto">
          <a:xfrm>
            <a:off x="0" y="304800"/>
            <a:ext cx="8534400" cy="685800"/>
          </a:xfrm>
          <a:prstGeom prst="rect">
            <a:avLst/>
          </a:prstGeom>
          <a:noFill/>
          <a:ln w="9525">
            <a:noFill/>
            <a:miter lim="800000"/>
            <a:headEnd/>
            <a:tailEnd/>
          </a:ln>
        </p:spPr>
        <p:txBody>
          <a:bodyPr wrap="none" anchor="ctr"/>
          <a:lstStyle/>
          <a:p>
            <a:r>
              <a:rPr lang="en-US" sz="3600" b="1">
                <a:solidFill>
                  <a:srgbClr val="0000FF"/>
                </a:solidFill>
                <a:latin typeface="Times New Roman" pitchFamily="18" charset="0"/>
                <a:cs typeface="Times New Roman" pitchFamily="18" charset="0"/>
              </a:rPr>
              <a:t>Hoạt động 3: Phân loại thân cây theo cấu tạo </a:t>
            </a:r>
            <a:endParaRPr lang="vi-VN" altLang="en-US" sz="3600" b="1">
              <a:solidFill>
                <a:srgbClr val="0000FF"/>
              </a:solidFill>
              <a:latin typeface="Times New Roman" pitchFamily="18" charset="0"/>
              <a:cs typeface="Times New Roman" pitchFamily="18" charset="0"/>
            </a:endParaRPr>
          </a:p>
        </p:txBody>
      </p:sp>
      <p:grpSp>
        <p:nvGrpSpPr>
          <p:cNvPr id="4" name="Group 12"/>
          <p:cNvGrpSpPr>
            <a:grpSpLocks/>
          </p:cNvGrpSpPr>
          <p:nvPr/>
        </p:nvGrpSpPr>
        <p:grpSpPr bwMode="auto">
          <a:xfrm>
            <a:off x="1143000" y="1752600"/>
            <a:ext cx="6858000" cy="4562475"/>
            <a:chOff x="2819400" y="2362200"/>
            <a:chExt cx="6858000" cy="4562475"/>
          </a:xfrm>
        </p:grpSpPr>
        <p:pic>
          <p:nvPicPr>
            <p:cNvPr id="62473" name="Picture 2" descr="http://phunutoday.vn/upload_images/images/2014/11/04/cong-dung-chua-benh-cua-su-hao.jpg"/>
            <p:cNvPicPr>
              <a:picLocks noChangeAspect="1" noChangeArrowheads="1"/>
            </p:cNvPicPr>
            <p:nvPr/>
          </p:nvPicPr>
          <p:blipFill>
            <a:blip r:embed="rId2"/>
            <a:srcRect/>
            <a:stretch>
              <a:fillRect/>
            </a:stretch>
          </p:blipFill>
          <p:spPr bwMode="auto">
            <a:xfrm>
              <a:off x="2819400" y="2362200"/>
              <a:ext cx="6858000" cy="4562475"/>
            </a:xfrm>
            <a:prstGeom prst="rect">
              <a:avLst/>
            </a:prstGeom>
            <a:noFill/>
            <a:ln w="38100">
              <a:solidFill>
                <a:srgbClr val="FF0000"/>
              </a:solidFill>
              <a:miter lim="800000"/>
              <a:headEnd/>
              <a:tailEnd/>
            </a:ln>
          </p:spPr>
        </p:pic>
        <p:sp>
          <p:nvSpPr>
            <p:cNvPr id="62474" name="Rectangle 2"/>
            <p:cNvSpPr>
              <a:spLocks noChangeArrowheads="1"/>
            </p:cNvSpPr>
            <p:nvPr/>
          </p:nvSpPr>
          <p:spPr bwMode="auto">
            <a:xfrm>
              <a:off x="7543800" y="6324600"/>
              <a:ext cx="2133600" cy="533400"/>
            </a:xfrm>
            <a:prstGeom prst="rect">
              <a:avLst/>
            </a:prstGeom>
            <a:solidFill>
              <a:srgbClr val="FFFF00"/>
            </a:solidFill>
            <a:ln w="28575">
              <a:solidFill>
                <a:srgbClr val="FF0000"/>
              </a:solidFill>
              <a:miter lim="800000"/>
              <a:headEnd/>
              <a:tailEnd/>
            </a:ln>
          </p:spPr>
          <p:txBody>
            <a:bodyPr wrap="none" anchor="ctr"/>
            <a:lstStyle/>
            <a:p>
              <a:pPr algn="ctr"/>
              <a:r>
                <a:rPr lang="en-US" sz="2400" b="1">
                  <a:solidFill>
                    <a:srgbClr val="000099"/>
                  </a:solidFill>
                  <a:latin typeface="Times New Roman" pitchFamily="18" charset="0"/>
                  <a:cs typeface="Times New Roman" pitchFamily="18" charset="0"/>
                </a:rPr>
                <a:t> CÂY SU HÀO</a:t>
              </a:r>
              <a:endParaRPr lang="vi-VN" altLang="en-US" sz="2400" b="1">
                <a:solidFill>
                  <a:srgbClr val="000099"/>
                </a:solidFill>
                <a:latin typeface="Times New Roman" pitchFamily="18" charset="0"/>
                <a:cs typeface="Times New Roman" pitchFamily="18" charset="0"/>
              </a:endParaRPr>
            </a:p>
          </p:txBody>
        </p:sp>
      </p:grpSp>
      <p:grpSp>
        <p:nvGrpSpPr>
          <p:cNvPr id="5" name="Group 21"/>
          <p:cNvGrpSpPr>
            <a:grpSpLocks/>
          </p:cNvGrpSpPr>
          <p:nvPr/>
        </p:nvGrpSpPr>
        <p:grpSpPr bwMode="auto">
          <a:xfrm>
            <a:off x="838200" y="1676400"/>
            <a:ext cx="7315200" cy="5105400"/>
            <a:chOff x="990600" y="1600200"/>
            <a:chExt cx="7315200" cy="5105400"/>
          </a:xfrm>
        </p:grpSpPr>
        <p:pic>
          <p:nvPicPr>
            <p:cNvPr id="62471" name="Picture 2" descr="http://img.khoahoc.tv/photos/Image/2007/05/02/onion.jpg"/>
            <p:cNvPicPr>
              <a:picLocks noChangeAspect="1" noChangeArrowheads="1"/>
            </p:cNvPicPr>
            <p:nvPr/>
          </p:nvPicPr>
          <p:blipFill>
            <a:blip r:embed="rId3"/>
            <a:srcRect/>
            <a:stretch>
              <a:fillRect/>
            </a:stretch>
          </p:blipFill>
          <p:spPr bwMode="auto">
            <a:xfrm>
              <a:off x="990600" y="1600200"/>
              <a:ext cx="7315200" cy="5105400"/>
            </a:xfrm>
            <a:prstGeom prst="rect">
              <a:avLst/>
            </a:prstGeom>
            <a:noFill/>
            <a:ln w="9525">
              <a:noFill/>
              <a:miter lim="800000"/>
              <a:headEnd/>
              <a:tailEnd/>
            </a:ln>
          </p:spPr>
        </p:pic>
        <p:sp>
          <p:nvSpPr>
            <p:cNvPr id="62472" name="Rectangle 2"/>
            <p:cNvSpPr>
              <a:spLocks noChangeArrowheads="1"/>
            </p:cNvSpPr>
            <p:nvPr/>
          </p:nvSpPr>
          <p:spPr bwMode="auto">
            <a:xfrm>
              <a:off x="6477000" y="6096000"/>
              <a:ext cx="1752600" cy="533400"/>
            </a:xfrm>
            <a:prstGeom prst="rect">
              <a:avLst/>
            </a:prstGeom>
            <a:solidFill>
              <a:srgbClr val="FFFF00"/>
            </a:solidFill>
            <a:ln w="28575">
              <a:solidFill>
                <a:srgbClr val="FF0000"/>
              </a:solidFill>
              <a:miter lim="800000"/>
              <a:headEnd/>
              <a:tailEnd/>
            </a:ln>
          </p:spPr>
          <p:txBody>
            <a:bodyPr wrap="none" anchor="ctr"/>
            <a:lstStyle/>
            <a:p>
              <a:pPr algn="ctr"/>
              <a:r>
                <a:rPr lang="en-US" sz="2400" b="1">
                  <a:solidFill>
                    <a:srgbClr val="000099"/>
                  </a:solidFill>
                  <a:latin typeface="Times New Roman" pitchFamily="18" charset="0"/>
                  <a:cs typeface="Times New Roman" pitchFamily="18" charset="0"/>
                </a:rPr>
                <a:t>HÀNH TÂY</a:t>
              </a:r>
              <a:endParaRPr lang="vi-VN" altLang="en-US" sz="2400" b="1">
                <a:solidFill>
                  <a:srgbClr val="000099"/>
                </a:solidFill>
                <a:latin typeface="Times New Roman" pitchFamily="18" charset="0"/>
                <a:cs typeface="Times New Roman" pitchFamily="18" charset="0"/>
              </a:endParaRPr>
            </a:p>
          </p:txBody>
        </p:sp>
      </p:grpSp>
      <p:grpSp>
        <p:nvGrpSpPr>
          <p:cNvPr id="6" name="Group 21"/>
          <p:cNvGrpSpPr>
            <a:grpSpLocks/>
          </p:cNvGrpSpPr>
          <p:nvPr/>
        </p:nvGrpSpPr>
        <p:grpSpPr bwMode="auto">
          <a:xfrm>
            <a:off x="685800" y="1676400"/>
            <a:ext cx="7620000" cy="5029200"/>
            <a:chOff x="968692" y="2431955"/>
            <a:chExt cx="7072312" cy="4002520"/>
          </a:xfrm>
        </p:grpSpPr>
        <p:pic>
          <p:nvPicPr>
            <p:cNvPr id="62469" name="Picture 21" descr="https://opeconomica.files.wordpress.com/2014/12/2014-12-08_khoai-mon.jpg"/>
            <p:cNvPicPr>
              <a:picLocks noChangeAspect="1" noChangeArrowheads="1"/>
            </p:cNvPicPr>
            <p:nvPr/>
          </p:nvPicPr>
          <p:blipFill>
            <a:blip r:embed="rId4"/>
            <a:srcRect/>
            <a:stretch>
              <a:fillRect/>
            </a:stretch>
          </p:blipFill>
          <p:spPr bwMode="auto">
            <a:xfrm>
              <a:off x="968692" y="2431955"/>
              <a:ext cx="7072312" cy="3997395"/>
            </a:xfrm>
            <a:prstGeom prst="rect">
              <a:avLst/>
            </a:prstGeom>
            <a:noFill/>
            <a:ln w="9525">
              <a:noFill/>
              <a:miter lim="800000"/>
              <a:headEnd/>
              <a:tailEnd/>
            </a:ln>
          </p:spPr>
        </p:pic>
        <p:sp>
          <p:nvSpPr>
            <p:cNvPr id="62470" name="Rectangle 2"/>
            <p:cNvSpPr>
              <a:spLocks noChangeArrowheads="1"/>
            </p:cNvSpPr>
            <p:nvPr/>
          </p:nvSpPr>
          <p:spPr bwMode="auto">
            <a:xfrm>
              <a:off x="5684281" y="5901062"/>
              <a:ext cx="2286000" cy="533413"/>
            </a:xfrm>
            <a:prstGeom prst="rect">
              <a:avLst/>
            </a:prstGeom>
            <a:solidFill>
              <a:srgbClr val="FFFF00"/>
            </a:solidFill>
            <a:ln w="28575">
              <a:solidFill>
                <a:srgbClr val="FF0000"/>
              </a:solidFill>
              <a:miter lim="800000"/>
              <a:headEnd/>
              <a:tailEnd/>
            </a:ln>
          </p:spPr>
          <p:txBody>
            <a:bodyPr wrap="none" anchor="ctr"/>
            <a:lstStyle/>
            <a:p>
              <a:pPr algn="ctr"/>
              <a:r>
                <a:rPr lang="en-US" sz="2400" b="1">
                  <a:solidFill>
                    <a:srgbClr val="000099"/>
                  </a:solidFill>
                  <a:latin typeface="Times New Roman" pitchFamily="18" charset="0"/>
                  <a:cs typeface="Times New Roman" pitchFamily="18" charset="0"/>
                </a:rPr>
                <a:t> KHOAI MÔN</a:t>
              </a:r>
              <a:endParaRPr lang="vi-VN" altLang="en-US" sz="2400" b="1">
                <a:solidFill>
                  <a:srgbClr val="000099"/>
                </a:solidFill>
                <a:latin typeface="Times New Roman" pitchFamily="18" charset="0"/>
                <a:cs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nodeType="clickEffect">
                                  <p:stCondLst>
                                    <p:cond delay="0"/>
                                  </p:stCondLst>
                                  <p:childTnLst>
                                    <p:animEffect transition="out" filter="box(in)">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4"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ox(in)">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xit" presetSubtype="16" fill="hold" nodeType="clickEffect">
                                  <p:stCondLst>
                                    <p:cond delay="0"/>
                                  </p:stCondLst>
                                  <p:childTnLst>
                                    <p:animEffect transition="out" filter="box(in)">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4" presetClass="entr" presetSubtype="16"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ox(i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ChangeArrowheads="1"/>
          </p:cNvSpPr>
          <p:nvPr/>
        </p:nvSpPr>
        <p:spPr bwMode="auto">
          <a:xfrm>
            <a:off x="0" y="685800"/>
            <a:ext cx="8915400" cy="1200150"/>
          </a:xfrm>
          <a:prstGeom prst="rect">
            <a:avLst/>
          </a:prstGeom>
          <a:noFill/>
          <a:ln w="9525">
            <a:noFill/>
            <a:miter lim="800000"/>
            <a:headEnd/>
            <a:tailEnd/>
          </a:ln>
        </p:spPr>
        <p:txBody>
          <a:bodyPr>
            <a:spAutoFit/>
          </a:bodyPr>
          <a:lstStyle/>
          <a:p>
            <a:r>
              <a:rPr lang="en-US" sz="3600" b="1">
                <a:latin typeface="Times New Roman" pitchFamily="18" charset="0"/>
                <a:cs typeface="Times New Roman" pitchFamily="18" charset="0"/>
              </a:rPr>
              <a:t>- Các cây thường có thân mọc đứng; một số cây có thân leo, thân bò.</a:t>
            </a:r>
            <a:endParaRPr lang="vi-VN" sz="3600" b="1"/>
          </a:p>
        </p:txBody>
      </p:sp>
      <p:sp>
        <p:nvSpPr>
          <p:cNvPr id="63490" name="Rectangle 2"/>
          <p:cNvSpPr>
            <a:spLocks noChangeArrowheads="1"/>
          </p:cNvSpPr>
          <p:nvPr/>
        </p:nvSpPr>
        <p:spPr bwMode="auto">
          <a:xfrm>
            <a:off x="0" y="0"/>
            <a:ext cx="8534400" cy="685800"/>
          </a:xfrm>
          <a:prstGeom prst="rect">
            <a:avLst/>
          </a:prstGeom>
          <a:noFill/>
          <a:ln w="9525">
            <a:noFill/>
            <a:miter lim="800000"/>
            <a:headEnd/>
            <a:tailEnd/>
          </a:ln>
        </p:spPr>
        <p:txBody>
          <a:bodyPr wrap="none" anchor="ctr"/>
          <a:lstStyle/>
          <a:p>
            <a:r>
              <a:rPr lang="en-US" sz="3600" b="1">
                <a:solidFill>
                  <a:srgbClr val="0000FF"/>
                </a:solidFill>
                <a:latin typeface="Times New Roman" pitchFamily="18" charset="0"/>
                <a:cs typeface="Times New Roman" pitchFamily="18" charset="0"/>
              </a:rPr>
              <a:t>Hoạt động 2: Phân loại thân cây theo cách mọc</a:t>
            </a:r>
            <a:endParaRPr lang="vi-VN" altLang="en-US" sz="3600" b="1">
              <a:solidFill>
                <a:srgbClr val="0000FF"/>
              </a:solidFill>
              <a:latin typeface="Times New Roman" pitchFamily="18" charset="0"/>
              <a:cs typeface="Times New Roman" pitchFamily="18" charset="0"/>
            </a:endParaRPr>
          </a:p>
        </p:txBody>
      </p:sp>
      <p:sp>
        <p:nvSpPr>
          <p:cNvPr id="63491" name="Rectangle 2"/>
          <p:cNvSpPr>
            <a:spLocks noChangeArrowheads="1"/>
          </p:cNvSpPr>
          <p:nvPr/>
        </p:nvSpPr>
        <p:spPr bwMode="auto">
          <a:xfrm>
            <a:off x="0" y="1905000"/>
            <a:ext cx="8534400" cy="685800"/>
          </a:xfrm>
          <a:prstGeom prst="rect">
            <a:avLst/>
          </a:prstGeom>
          <a:noFill/>
          <a:ln w="9525">
            <a:noFill/>
            <a:miter lim="800000"/>
            <a:headEnd/>
            <a:tailEnd/>
          </a:ln>
        </p:spPr>
        <p:txBody>
          <a:bodyPr wrap="none" anchor="ctr"/>
          <a:lstStyle/>
          <a:p>
            <a:r>
              <a:rPr lang="en-US" sz="3600" b="1">
                <a:solidFill>
                  <a:srgbClr val="0000FF"/>
                </a:solidFill>
                <a:latin typeface="Times New Roman" pitchFamily="18" charset="0"/>
                <a:cs typeface="Times New Roman" pitchFamily="18" charset="0"/>
              </a:rPr>
              <a:t>Hoạt động 3: Phân loại thân cây theo cấu tạo</a:t>
            </a:r>
            <a:endParaRPr lang="vi-VN" altLang="en-US" sz="3600" b="1">
              <a:solidFill>
                <a:srgbClr val="0000FF"/>
              </a:solidFill>
              <a:latin typeface="Times New Roman" pitchFamily="18" charset="0"/>
              <a:cs typeface="Times New Roman" pitchFamily="18" charset="0"/>
            </a:endParaRPr>
          </a:p>
        </p:txBody>
      </p:sp>
      <p:sp>
        <p:nvSpPr>
          <p:cNvPr id="38919" name="Rectangle 8"/>
          <p:cNvSpPr>
            <a:spLocks noChangeArrowheads="1"/>
          </p:cNvSpPr>
          <p:nvPr/>
        </p:nvSpPr>
        <p:spPr bwMode="auto">
          <a:xfrm>
            <a:off x="0" y="2590800"/>
            <a:ext cx="9144000" cy="1200150"/>
          </a:xfrm>
          <a:prstGeom prst="rect">
            <a:avLst/>
          </a:prstGeom>
          <a:noFill/>
          <a:ln w="9525">
            <a:noFill/>
            <a:miter lim="800000"/>
            <a:headEnd/>
            <a:tailEnd/>
          </a:ln>
        </p:spPr>
        <p:txBody>
          <a:bodyPr>
            <a:spAutoFit/>
          </a:bodyPr>
          <a:lstStyle/>
          <a:p>
            <a:pPr>
              <a:spcBef>
                <a:spcPct val="50000"/>
              </a:spcBef>
              <a:buFontTx/>
              <a:buChar char="-"/>
            </a:pPr>
            <a:r>
              <a:rPr lang="en-US" sz="3600" b="1">
                <a:solidFill>
                  <a:srgbClr val="FF0000"/>
                </a:solidFill>
                <a:latin typeface="Times New Roman" pitchFamily="18" charset="0"/>
                <a:cs typeface="Times New Roman" pitchFamily="18" charset="0"/>
              </a:rPr>
              <a:t> Theo cấu tạo, thân cây được phân thành mấy loại? Đó là những loại nào? </a:t>
            </a:r>
          </a:p>
        </p:txBody>
      </p:sp>
      <p:sp>
        <p:nvSpPr>
          <p:cNvPr id="10" name="Rectangle 8"/>
          <p:cNvSpPr>
            <a:spLocks noChangeArrowheads="1"/>
          </p:cNvSpPr>
          <p:nvPr/>
        </p:nvSpPr>
        <p:spPr bwMode="auto">
          <a:xfrm>
            <a:off x="0" y="3276600"/>
            <a:ext cx="8915400" cy="1200150"/>
          </a:xfrm>
          <a:prstGeom prst="rect">
            <a:avLst/>
          </a:prstGeom>
          <a:noFill/>
          <a:ln w="9525">
            <a:noFill/>
            <a:miter lim="800000"/>
            <a:headEnd/>
            <a:tailEnd/>
          </a:ln>
        </p:spPr>
        <p:txBody>
          <a:bodyPr>
            <a:spAutoFit/>
          </a:bodyPr>
          <a:lstStyle/>
          <a:p>
            <a:pPr>
              <a:spcBef>
                <a:spcPct val="50000"/>
              </a:spcBef>
              <a:buFontTx/>
              <a:buChar char="-"/>
            </a:pPr>
            <a:r>
              <a:rPr lang="en-US" sz="3600" b="1">
                <a:latin typeface="Times New Roman" pitchFamily="18" charset="0"/>
                <a:cs typeface="Times New Roman" pitchFamily="18" charset="0"/>
              </a:rPr>
              <a:t> Có loại cây thân gỗ (nhãn, xoài,…), có loại cây thân thảo (lúa, rau muống,…).</a:t>
            </a:r>
          </a:p>
        </p:txBody>
      </p:sp>
      <p:sp>
        <p:nvSpPr>
          <p:cNvPr id="11" name="Rectangle 10"/>
          <p:cNvSpPr>
            <a:spLocks noChangeArrowheads="1"/>
          </p:cNvSpPr>
          <p:nvPr/>
        </p:nvSpPr>
        <p:spPr bwMode="auto">
          <a:xfrm>
            <a:off x="0" y="4419600"/>
            <a:ext cx="6588125" cy="646113"/>
          </a:xfrm>
          <a:prstGeom prst="rect">
            <a:avLst/>
          </a:prstGeom>
          <a:noFill/>
          <a:ln w="9525">
            <a:noFill/>
            <a:miter lim="800000"/>
            <a:headEnd/>
            <a:tailEnd/>
          </a:ln>
        </p:spPr>
        <p:txBody>
          <a:bodyPr wrap="none">
            <a:spAutoFit/>
          </a:bodyPr>
          <a:lstStyle/>
          <a:p>
            <a:pPr>
              <a:spcBef>
                <a:spcPct val="50000"/>
              </a:spcBef>
              <a:buFontTx/>
              <a:buChar char="-"/>
            </a:pPr>
            <a:r>
              <a:rPr lang="en-US" sz="3600" b="1">
                <a:solidFill>
                  <a:srgbClr val="FF0000"/>
                </a:solidFill>
                <a:latin typeface="Times New Roman" pitchFamily="18" charset="0"/>
                <a:cs typeface="Times New Roman" pitchFamily="18" charset="0"/>
              </a:rPr>
              <a:t> Thân cây su hào có gì đặc biệt?</a:t>
            </a:r>
          </a:p>
        </p:txBody>
      </p:sp>
      <p:sp>
        <p:nvSpPr>
          <p:cNvPr id="12" name="Rectangle 11"/>
          <p:cNvSpPr>
            <a:spLocks noChangeArrowheads="1"/>
          </p:cNvSpPr>
          <p:nvPr/>
        </p:nvSpPr>
        <p:spPr bwMode="auto">
          <a:xfrm>
            <a:off x="0" y="4800600"/>
            <a:ext cx="7931150" cy="646113"/>
          </a:xfrm>
          <a:prstGeom prst="rect">
            <a:avLst/>
          </a:prstGeom>
          <a:noFill/>
          <a:ln w="9525">
            <a:noFill/>
            <a:miter lim="800000"/>
            <a:headEnd/>
            <a:tailEnd/>
          </a:ln>
        </p:spPr>
        <p:txBody>
          <a:bodyPr wrap="none">
            <a:spAutoFit/>
          </a:bodyPr>
          <a:lstStyle/>
          <a:p>
            <a:pPr>
              <a:spcBef>
                <a:spcPct val="50000"/>
              </a:spcBef>
              <a:buFontTx/>
              <a:buChar char="-"/>
            </a:pPr>
            <a:r>
              <a:rPr lang="en-US" sz="3600" b="1">
                <a:latin typeface="Times New Roman" pitchFamily="18" charset="0"/>
                <a:cs typeface="Times New Roman" pitchFamily="18" charset="0"/>
              </a:rPr>
              <a:t> Cây su hào có thân phình to thành củ.</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8919"/>
                                        </p:tgtEl>
                                        <p:attrNameLst>
                                          <p:attrName>style.visibility</p:attrName>
                                        </p:attrNameLst>
                                      </p:cBhvr>
                                      <p:to>
                                        <p:strVal val="visible"/>
                                      </p:to>
                                    </p:set>
                                    <p:animEffect transition="in" filter="box(in)">
                                      <p:cBhvr>
                                        <p:cTn id="7" dur="500"/>
                                        <p:tgtEl>
                                          <p:spTgt spid="389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grpId="1" nodeType="clickEffect">
                                  <p:stCondLst>
                                    <p:cond delay="0"/>
                                  </p:stCondLst>
                                  <p:childTnLst>
                                    <p:animEffect transition="out" filter="box(in)">
                                      <p:cBhvr>
                                        <p:cTn id="11" dur="500"/>
                                        <p:tgtEl>
                                          <p:spTgt spid="38919"/>
                                        </p:tgtEl>
                                      </p:cBhvr>
                                    </p:animEffect>
                                    <p:set>
                                      <p:cBhvr>
                                        <p:cTn id="12" dur="1" fill="hold">
                                          <p:stCondLst>
                                            <p:cond delay="499"/>
                                          </p:stCondLst>
                                        </p:cTn>
                                        <p:tgtEl>
                                          <p:spTgt spid="38919"/>
                                        </p:tgtEl>
                                        <p:attrNameLst>
                                          <p:attrName>style.visibility</p:attrName>
                                        </p:attrNameLst>
                                      </p:cBhvr>
                                      <p:to>
                                        <p:strVal val="hidden"/>
                                      </p:to>
                                    </p:set>
                                  </p:childTnLst>
                                </p:cTn>
                              </p:par>
                              <p:par>
                                <p:cTn id="13" presetID="4" presetClass="entr" presetSubtype="16"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ox(in)">
                                      <p:cBhvr>
                                        <p:cTn id="15" dur="500"/>
                                        <p:tgtEl>
                                          <p:spTgt spid="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ox(in)">
                                      <p:cBhvr>
                                        <p:cTn id="20" dur="500"/>
                                        <p:tgtEl>
                                          <p:spTgt spid="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xit" presetSubtype="16" fill="hold" grpId="1" nodeType="clickEffect">
                                  <p:stCondLst>
                                    <p:cond delay="0"/>
                                  </p:stCondLst>
                                  <p:childTnLst>
                                    <p:animEffect transition="out" filter="box(in)">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par>
                                <p:cTn id="26" presetID="4"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ox(in)">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9" grpId="0"/>
      <p:bldP spid="38919" grpId="1"/>
      <p:bldP spid="10" grpId="0"/>
      <p:bldP spid="11" grpId="0"/>
      <p:bldP spid="11" grpId="1"/>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p:cNvSpPr>
            <a:spLocks noChangeArrowheads="1"/>
          </p:cNvSpPr>
          <p:nvPr/>
        </p:nvSpPr>
        <p:spPr bwMode="auto">
          <a:xfrm>
            <a:off x="0" y="1219200"/>
            <a:ext cx="8915400" cy="1323975"/>
          </a:xfrm>
          <a:prstGeom prst="rect">
            <a:avLst/>
          </a:prstGeom>
          <a:noFill/>
          <a:ln w="9525">
            <a:noFill/>
            <a:miter lim="800000"/>
            <a:headEnd/>
            <a:tailEnd/>
          </a:ln>
        </p:spPr>
        <p:txBody>
          <a:bodyPr>
            <a:spAutoFit/>
          </a:bodyPr>
          <a:lstStyle/>
          <a:p>
            <a:r>
              <a:rPr lang="en-US" sz="4000" b="1">
                <a:latin typeface="Times New Roman" pitchFamily="18" charset="0"/>
                <a:cs typeface="Times New Roman" pitchFamily="18" charset="0"/>
              </a:rPr>
              <a:t>- Các cây thường có thân mọc đứng; một số cây có thân leo, thân bò.</a:t>
            </a:r>
            <a:endParaRPr lang="vi-VN" sz="4000" b="1"/>
          </a:p>
        </p:txBody>
      </p:sp>
      <p:sp>
        <p:nvSpPr>
          <p:cNvPr id="46085" name="Rectangle 2"/>
          <p:cNvSpPr>
            <a:spLocks noChangeArrowheads="1"/>
          </p:cNvSpPr>
          <p:nvPr/>
        </p:nvSpPr>
        <p:spPr bwMode="auto">
          <a:xfrm>
            <a:off x="2743200" y="152400"/>
            <a:ext cx="2819400" cy="685800"/>
          </a:xfrm>
          <a:prstGeom prst="rect">
            <a:avLst/>
          </a:prstGeom>
          <a:noFill/>
          <a:ln w="9525">
            <a:noFill/>
            <a:miter lim="800000"/>
            <a:headEnd/>
            <a:tailEnd/>
          </a:ln>
        </p:spPr>
        <p:txBody>
          <a:bodyPr wrap="none" anchor="ctr"/>
          <a:lstStyle/>
          <a:p>
            <a:pPr algn="ctr"/>
            <a:r>
              <a:rPr lang="en-US" sz="4000" b="1" u="sng">
                <a:solidFill>
                  <a:srgbClr val="FF0000"/>
                </a:solidFill>
                <a:latin typeface="Times New Roman" pitchFamily="18" charset="0"/>
                <a:cs typeface="Times New Roman" pitchFamily="18" charset="0"/>
              </a:rPr>
              <a:t>KẾT LUẬN</a:t>
            </a:r>
            <a:r>
              <a:rPr lang="en-US" sz="4000" b="1">
                <a:solidFill>
                  <a:srgbClr val="FF0000"/>
                </a:solidFill>
                <a:latin typeface="Times New Roman" pitchFamily="18" charset="0"/>
                <a:cs typeface="Times New Roman" pitchFamily="18" charset="0"/>
              </a:rPr>
              <a:t>:</a:t>
            </a:r>
            <a:endParaRPr lang="vi-VN" altLang="en-US" sz="4000" b="1">
              <a:solidFill>
                <a:srgbClr val="FF0000"/>
              </a:solidFill>
              <a:latin typeface="Times New Roman" pitchFamily="18" charset="0"/>
              <a:cs typeface="Times New Roman" pitchFamily="18" charset="0"/>
            </a:endParaRPr>
          </a:p>
        </p:txBody>
      </p:sp>
      <p:sp>
        <p:nvSpPr>
          <p:cNvPr id="46086" name="Rectangle 8"/>
          <p:cNvSpPr>
            <a:spLocks noChangeArrowheads="1"/>
          </p:cNvSpPr>
          <p:nvPr/>
        </p:nvSpPr>
        <p:spPr bwMode="auto">
          <a:xfrm>
            <a:off x="0" y="2743200"/>
            <a:ext cx="8915400" cy="1323975"/>
          </a:xfrm>
          <a:prstGeom prst="rect">
            <a:avLst/>
          </a:prstGeom>
          <a:noFill/>
          <a:ln w="9525">
            <a:noFill/>
            <a:miter lim="800000"/>
            <a:headEnd/>
            <a:tailEnd/>
          </a:ln>
        </p:spPr>
        <p:txBody>
          <a:bodyPr>
            <a:spAutoFit/>
          </a:bodyPr>
          <a:lstStyle/>
          <a:p>
            <a:pPr>
              <a:spcBef>
                <a:spcPct val="50000"/>
              </a:spcBef>
              <a:buFontTx/>
              <a:buChar char="-"/>
            </a:pPr>
            <a:r>
              <a:rPr lang="en-US" sz="4000" b="1">
                <a:latin typeface="Times New Roman" pitchFamily="18" charset="0"/>
                <a:cs typeface="Times New Roman" pitchFamily="18" charset="0"/>
              </a:rPr>
              <a:t> Có loại cây thân gỗ (nhãn, xoài,…), có loại cây thân thảo (lúa, rau muống,…).</a:t>
            </a:r>
          </a:p>
        </p:txBody>
      </p:sp>
      <p:sp>
        <p:nvSpPr>
          <p:cNvPr id="46087" name="Rectangle 10"/>
          <p:cNvSpPr>
            <a:spLocks noChangeArrowheads="1"/>
          </p:cNvSpPr>
          <p:nvPr/>
        </p:nvSpPr>
        <p:spPr bwMode="auto">
          <a:xfrm>
            <a:off x="0" y="4191000"/>
            <a:ext cx="8797925" cy="708025"/>
          </a:xfrm>
          <a:prstGeom prst="rect">
            <a:avLst/>
          </a:prstGeom>
          <a:noFill/>
          <a:ln w="9525">
            <a:noFill/>
            <a:miter lim="800000"/>
            <a:headEnd/>
            <a:tailEnd/>
          </a:ln>
        </p:spPr>
        <p:txBody>
          <a:bodyPr wrap="none">
            <a:spAutoFit/>
          </a:bodyPr>
          <a:lstStyle/>
          <a:p>
            <a:pPr>
              <a:spcBef>
                <a:spcPct val="50000"/>
              </a:spcBef>
              <a:buFontTx/>
              <a:buChar char="-"/>
            </a:pPr>
            <a:r>
              <a:rPr lang="en-US" sz="4000" b="1">
                <a:latin typeface="Times New Roman" pitchFamily="18" charset="0"/>
                <a:cs typeface="Times New Roman" pitchFamily="18" charset="0"/>
              </a:rPr>
              <a:t> Cây su hào có thân phình to thành củ.</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box(in)">
                                      <p:cBhvr>
                                        <p:cTn id="7" dur="500"/>
                                        <p:tgtEl>
                                          <p:spTgt spid="4608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46086"/>
                                        </p:tgtEl>
                                        <p:attrNameLst>
                                          <p:attrName>style.visibility</p:attrName>
                                        </p:attrNameLst>
                                      </p:cBhvr>
                                      <p:to>
                                        <p:strVal val="visible"/>
                                      </p:to>
                                    </p:set>
                                    <p:animEffect transition="in" filter="box(in)">
                                      <p:cBhvr>
                                        <p:cTn id="10" dur="500"/>
                                        <p:tgtEl>
                                          <p:spTgt spid="46086"/>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46087"/>
                                        </p:tgtEl>
                                        <p:attrNameLst>
                                          <p:attrName>style.visibility</p:attrName>
                                        </p:attrNameLst>
                                      </p:cBhvr>
                                      <p:to>
                                        <p:strVal val="visible"/>
                                      </p:to>
                                    </p:set>
                                    <p:animEffect transition="in" filter="box(in)">
                                      <p:cBhvr>
                                        <p:cTn id="13" dur="500"/>
                                        <p:tgtEl>
                                          <p:spTgt spid="4608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46085"/>
                                        </p:tgtEl>
                                        <p:attrNameLst>
                                          <p:attrName>style.visibility</p:attrName>
                                        </p:attrNameLst>
                                      </p:cBhvr>
                                      <p:to>
                                        <p:strVal val="visible"/>
                                      </p:to>
                                    </p:set>
                                    <p:animEffect transition="in" filter="diamond(in)">
                                      <p:cBhvr>
                                        <p:cTn id="18" dur="500"/>
                                        <p:tgtEl>
                                          <p:spTgt spid="46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p:bldP spid="46085" grpId="0"/>
      <p:bldP spid="46086" grpId="0"/>
      <p:bldP spid="4608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a:xfrm>
            <a:off x="1009650" y="676275"/>
            <a:ext cx="7123113" cy="923925"/>
          </a:xfrm>
        </p:spPr>
        <p:txBody>
          <a:bodyPr/>
          <a:lstStyle/>
          <a:p>
            <a:r>
              <a:rPr lang="en-US" altLang="en-US" sz="3600" b="1">
                <a:latin typeface="Times New Roman" pitchFamily="18" charset="0"/>
                <a:cs typeface="Times New Roman" pitchFamily="18" charset="0"/>
              </a:rPr>
              <a:t>1. Chức năng của thân cây</a:t>
            </a:r>
          </a:p>
        </p:txBody>
      </p:sp>
      <p:sp>
        <p:nvSpPr>
          <p:cNvPr id="4" name="Content Placeholder 3"/>
          <p:cNvSpPr>
            <a:spLocks noGrp="1"/>
          </p:cNvSpPr>
          <p:nvPr>
            <p:ph sz="half" idx="1"/>
          </p:nvPr>
        </p:nvSpPr>
        <p:spPr>
          <a:xfrm>
            <a:off x="1009650" y="1809750"/>
            <a:ext cx="3105150" cy="4051300"/>
          </a:xfrm>
        </p:spPr>
        <p:txBody>
          <a:bodyPr rtlCol="0">
            <a:normAutofit/>
          </a:bodyPr>
          <a:lstStyle/>
          <a:p>
            <a:pPr marL="0" indent="0" fontAlgn="auto">
              <a:spcAft>
                <a:spcPts val="0"/>
              </a:spcAft>
              <a:buClr>
                <a:schemeClr val="tx1">
                  <a:lumMod val="75000"/>
                  <a:lumOff val="25000"/>
                </a:schemeClr>
              </a:buClr>
              <a:buFont typeface="Wingdings 2" charset="2"/>
              <a:buNone/>
              <a:defRPr/>
            </a:pPr>
            <a:r>
              <a:rPr lang="en-US" sz="3600" dirty="0" err="1">
                <a:solidFill>
                  <a:schemeClr val="tx1">
                    <a:lumMod val="75000"/>
                    <a:lumOff val="25000"/>
                  </a:schemeClr>
                </a:solidFill>
                <a:latin typeface="Times New Roman" pitchFamily="18" charset="0"/>
              </a:rPr>
              <a:t>Rạch</a:t>
            </a:r>
            <a:r>
              <a:rPr lang="en-US" sz="3600" dirty="0">
                <a:solidFill>
                  <a:schemeClr val="tx1">
                    <a:lumMod val="75000"/>
                    <a:lumOff val="25000"/>
                  </a:schemeClr>
                </a:solidFill>
                <a:latin typeface="Times New Roman" pitchFamily="18" charset="0"/>
              </a:rPr>
              <a:t> </a:t>
            </a:r>
            <a:r>
              <a:rPr lang="en-US" sz="3600" dirty="0" err="1">
                <a:solidFill>
                  <a:schemeClr val="tx1">
                    <a:lumMod val="75000"/>
                    <a:lumOff val="25000"/>
                  </a:schemeClr>
                </a:solidFill>
                <a:latin typeface="Times New Roman" pitchFamily="18" charset="0"/>
              </a:rPr>
              <a:t>thử</a:t>
            </a:r>
            <a:r>
              <a:rPr lang="en-US" sz="3600" dirty="0">
                <a:solidFill>
                  <a:schemeClr val="tx1">
                    <a:lumMod val="75000"/>
                    <a:lumOff val="25000"/>
                  </a:schemeClr>
                </a:solidFill>
                <a:latin typeface="Times New Roman" pitchFamily="18" charset="0"/>
              </a:rPr>
              <a:t> </a:t>
            </a:r>
            <a:r>
              <a:rPr lang="en-US" sz="3600" dirty="0" err="1">
                <a:solidFill>
                  <a:schemeClr val="tx1">
                    <a:lumMod val="75000"/>
                    <a:lumOff val="25000"/>
                  </a:schemeClr>
                </a:solidFill>
                <a:latin typeface="Times New Roman" pitchFamily="18" charset="0"/>
              </a:rPr>
              <a:t>vào</a:t>
            </a:r>
            <a:r>
              <a:rPr lang="en-US" sz="3600" dirty="0">
                <a:solidFill>
                  <a:schemeClr val="tx1">
                    <a:lumMod val="75000"/>
                    <a:lumOff val="25000"/>
                  </a:schemeClr>
                </a:solidFill>
                <a:latin typeface="Times New Roman" pitchFamily="18" charset="0"/>
              </a:rPr>
              <a:t> </a:t>
            </a:r>
            <a:r>
              <a:rPr lang="en-US" sz="3600" dirty="0" err="1">
                <a:solidFill>
                  <a:schemeClr val="tx1">
                    <a:lumMod val="75000"/>
                    <a:lumOff val="25000"/>
                  </a:schemeClr>
                </a:solidFill>
                <a:latin typeface="Times New Roman" pitchFamily="18" charset="0"/>
              </a:rPr>
              <a:t>thân</a:t>
            </a:r>
            <a:r>
              <a:rPr lang="en-US" sz="3600" dirty="0">
                <a:solidFill>
                  <a:schemeClr val="tx1">
                    <a:lumMod val="75000"/>
                    <a:lumOff val="25000"/>
                  </a:schemeClr>
                </a:solidFill>
                <a:latin typeface="Times New Roman" pitchFamily="18" charset="0"/>
              </a:rPr>
              <a:t> </a:t>
            </a:r>
            <a:r>
              <a:rPr lang="en-US" sz="3600" dirty="0" err="1">
                <a:solidFill>
                  <a:schemeClr val="tx1">
                    <a:lumMod val="75000"/>
                    <a:lumOff val="25000"/>
                  </a:schemeClr>
                </a:solidFill>
                <a:latin typeface="Times New Roman" pitchFamily="18" charset="0"/>
              </a:rPr>
              <a:t>cây</a:t>
            </a:r>
            <a:r>
              <a:rPr lang="en-US" sz="3600" dirty="0">
                <a:solidFill>
                  <a:schemeClr val="tx1">
                    <a:lumMod val="75000"/>
                    <a:lumOff val="25000"/>
                  </a:schemeClr>
                </a:solidFill>
                <a:latin typeface="Times New Roman" pitchFamily="18" charset="0"/>
              </a:rPr>
              <a:t> </a:t>
            </a:r>
            <a:r>
              <a:rPr lang="en-US" sz="3600" dirty="0" err="1">
                <a:solidFill>
                  <a:schemeClr val="tx1">
                    <a:lumMod val="75000"/>
                    <a:lumOff val="25000"/>
                  </a:schemeClr>
                </a:solidFill>
                <a:latin typeface="Times New Roman" pitchFamily="18" charset="0"/>
              </a:rPr>
              <a:t>cao</a:t>
            </a:r>
            <a:r>
              <a:rPr lang="en-US" sz="3600" dirty="0">
                <a:solidFill>
                  <a:schemeClr val="tx1">
                    <a:lumMod val="75000"/>
                    <a:lumOff val="25000"/>
                  </a:schemeClr>
                </a:solidFill>
                <a:latin typeface="Times New Roman" pitchFamily="18" charset="0"/>
              </a:rPr>
              <a:t> </a:t>
            </a:r>
            <a:r>
              <a:rPr lang="en-US" sz="3600" dirty="0" err="1">
                <a:solidFill>
                  <a:schemeClr val="tx1">
                    <a:lumMod val="75000"/>
                    <a:lumOff val="25000"/>
                  </a:schemeClr>
                </a:solidFill>
                <a:latin typeface="Times New Roman" pitchFamily="18" charset="0"/>
              </a:rPr>
              <a:t>su</a:t>
            </a:r>
            <a:r>
              <a:rPr lang="en-US" sz="3600" dirty="0">
                <a:solidFill>
                  <a:schemeClr val="tx1">
                    <a:lumMod val="75000"/>
                    <a:lumOff val="25000"/>
                  </a:schemeClr>
                </a:solidFill>
                <a:latin typeface="Times New Roman" pitchFamily="18" charset="0"/>
              </a:rPr>
              <a:t>. </a:t>
            </a:r>
            <a:r>
              <a:rPr lang="en-US" sz="3600" dirty="0" err="1">
                <a:solidFill>
                  <a:schemeClr val="tx1">
                    <a:lumMod val="75000"/>
                    <a:lumOff val="25000"/>
                  </a:schemeClr>
                </a:solidFill>
                <a:latin typeface="Times New Roman" pitchFamily="18" charset="0"/>
              </a:rPr>
              <a:t>Em</a:t>
            </a:r>
            <a:r>
              <a:rPr lang="en-US" sz="3600" dirty="0">
                <a:solidFill>
                  <a:schemeClr val="tx1">
                    <a:lumMod val="75000"/>
                    <a:lumOff val="25000"/>
                  </a:schemeClr>
                </a:solidFill>
                <a:latin typeface="Times New Roman" pitchFamily="18" charset="0"/>
              </a:rPr>
              <a:t> </a:t>
            </a:r>
            <a:r>
              <a:rPr lang="en-US" sz="3600" dirty="0" err="1">
                <a:solidFill>
                  <a:schemeClr val="tx1">
                    <a:lumMod val="75000"/>
                    <a:lumOff val="25000"/>
                  </a:schemeClr>
                </a:solidFill>
                <a:latin typeface="Times New Roman" pitchFamily="18" charset="0"/>
              </a:rPr>
              <a:t>thấy</a:t>
            </a:r>
            <a:r>
              <a:rPr lang="en-US" sz="3600" dirty="0">
                <a:solidFill>
                  <a:schemeClr val="tx1">
                    <a:lumMod val="75000"/>
                    <a:lumOff val="25000"/>
                  </a:schemeClr>
                </a:solidFill>
                <a:latin typeface="Times New Roman" pitchFamily="18" charset="0"/>
              </a:rPr>
              <a:t> </a:t>
            </a:r>
            <a:r>
              <a:rPr lang="en-US" sz="3600" dirty="0" err="1">
                <a:solidFill>
                  <a:schemeClr val="tx1">
                    <a:lumMod val="75000"/>
                    <a:lumOff val="25000"/>
                  </a:schemeClr>
                </a:solidFill>
                <a:latin typeface="Times New Roman" pitchFamily="18" charset="0"/>
              </a:rPr>
              <a:t>gì</a:t>
            </a:r>
            <a:r>
              <a:rPr lang="en-US" sz="3600" dirty="0">
                <a:solidFill>
                  <a:schemeClr val="tx1">
                    <a:lumMod val="75000"/>
                    <a:lumOff val="25000"/>
                  </a:schemeClr>
                </a:solidFill>
                <a:latin typeface="Times New Roman" pitchFamily="18" charset="0"/>
              </a:rPr>
              <a:t>?</a:t>
            </a:r>
          </a:p>
          <a:p>
            <a:pPr fontAlgn="auto">
              <a:spcAft>
                <a:spcPts val="0"/>
              </a:spcAft>
              <a:buClr>
                <a:schemeClr val="tx1">
                  <a:lumMod val="75000"/>
                  <a:lumOff val="25000"/>
                </a:schemeClr>
              </a:buClr>
              <a:buFont typeface="Wingdings 2" charset="2"/>
              <a:buChar char=""/>
              <a:defRPr/>
            </a:pPr>
            <a:endParaRPr lang="en-US" sz="3600" dirty="0">
              <a:solidFill>
                <a:schemeClr val="tx1">
                  <a:lumMod val="75000"/>
                  <a:lumOff val="25000"/>
                </a:schemeClr>
              </a:solidFill>
            </a:endParaRPr>
          </a:p>
        </p:txBody>
      </p:sp>
      <p:pic>
        <p:nvPicPr>
          <p:cNvPr id="6" name="Picture 10" descr="01"/>
          <p:cNvPicPr>
            <a:picLocks noGrp="1" noChangeAspect="1" noChangeArrowheads="1"/>
          </p:cNvPicPr>
          <p:nvPr>
            <p:ph sz="half" idx="2"/>
          </p:nvPr>
        </p:nvPicPr>
        <p:blipFill>
          <a:blip r:embed="rId2"/>
          <a:srcRect/>
          <a:stretch>
            <a:fillRect/>
          </a:stretch>
        </p:blipFill>
        <p:spPr>
          <a:xfrm>
            <a:off x="4114800" y="1825625"/>
            <a:ext cx="4727575" cy="4727575"/>
          </a:xfrm>
        </p:spPr>
      </p:pic>
      <p:sp>
        <p:nvSpPr>
          <p:cNvPr id="5" name="Content Placeholder 2"/>
          <p:cNvSpPr txBox="1">
            <a:spLocks/>
          </p:cNvSpPr>
          <p:nvPr/>
        </p:nvSpPr>
        <p:spPr bwMode="auto">
          <a:xfrm>
            <a:off x="762000" y="4876800"/>
            <a:ext cx="3352800" cy="1027113"/>
          </a:xfrm>
          <a:prstGeom prst="rect">
            <a:avLst/>
          </a:prstGeom>
          <a:noFill/>
          <a:ln w="9525">
            <a:noFill/>
            <a:miter lim="800000"/>
            <a:headEnd/>
            <a:tailEnd/>
          </a:ln>
        </p:spPr>
        <p:txBody>
          <a:bodyPr anchor="ctr"/>
          <a:lstStyle/>
          <a:p>
            <a:pPr defTabSz="457200">
              <a:spcBef>
                <a:spcPct val="20000"/>
              </a:spcBef>
              <a:spcAft>
                <a:spcPts val="600"/>
              </a:spcAft>
              <a:buClr>
                <a:srgbClr val="404040"/>
              </a:buClr>
              <a:buFont typeface="Wingdings 2" pitchFamily="18" charset="2"/>
              <a:buNone/>
            </a:pPr>
            <a:r>
              <a:rPr lang="en-US" altLang="en-US" sz="4000" b="1">
                <a:solidFill>
                  <a:srgbClr val="FF0000"/>
                </a:solidFill>
                <a:latin typeface="Times New Roman" pitchFamily="18" charset="0"/>
              </a:rPr>
              <a:t>Nhựa chảy ra</a:t>
            </a:r>
            <a:r>
              <a:rPr lang="en-US" altLang="en-US" sz="4000">
                <a:solidFill>
                  <a:srgbClr val="FF0000"/>
                </a:solidFill>
                <a:latin typeface="Times New Roman" pitchFamily="18" charset="0"/>
              </a:rPr>
              <a:t>.</a:t>
            </a:r>
          </a:p>
        </p:txBody>
      </p:sp>
      <p:cxnSp>
        <p:nvCxnSpPr>
          <p:cNvPr id="3" name="Straight Arrow Connector 2"/>
          <p:cNvCxnSpPr/>
          <p:nvPr/>
        </p:nvCxnSpPr>
        <p:spPr>
          <a:xfrm flipH="1">
            <a:off x="7924800" y="4419600"/>
            <a:ext cx="609600" cy="45720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a:xfrm>
            <a:off x="1009650" y="676275"/>
            <a:ext cx="7123113" cy="923925"/>
          </a:xfrm>
        </p:spPr>
        <p:txBody>
          <a:bodyPr/>
          <a:lstStyle/>
          <a:p>
            <a:r>
              <a:rPr lang="en-US" altLang="en-US" b="1">
                <a:latin typeface="Times New Roman" pitchFamily="18" charset="0"/>
                <a:cs typeface="Times New Roman" pitchFamily="18" charset="0"/>
              </a:rPr>
              <a:t>1. Chức năng của thân cây</a:t>
            </a:r>
            <a:endParaRPr lang="en-US" altLang="en-US">
              <a:ea typeface="Trebuchet MS" pitchFamily="34" charset="0"/>
              <a:cs typeface="Trebuchet MS" pitchFamily="34" charset="0"/>
            </a:endParaRPr>
          </a:p>
        </p:txBody>
      </p:sp>
      <p:sp>
        <p:nvSpPr>
          <p:cNvPr id="8195" name="Content Placeholder 2"/>
          <p:cNvSpPr>
            <a:spLocks noGrp="1"/>
          </p:cNvSpPr>
          <p:nvPr>
            <p:ph sz="half" idx="1"/>
          </p:nvPr>
        </p:nvSpPr>
        <p:spPr>
          <a:xfrm>
            <a:off x="609600" y="1809750"/>
            <a:ext cx="3352800" cy="4051300"/>
          </a:xfrm>
        </p:spPr>
        <p:txBody>
          <a:bodyPr rtlCol="0">
            <a:normAutofit fontScale="92500" lnSpcReduction="10000"/>
          </a:bodyPr>
          <a:lstStyle/>
          <a:p>
            <a:pPr marL="0" indent="0" fontAlgn="auto">
              <a:spcAft>
                <a:spcPts val="0"/>
              </a:spcAft>
              <a:buFont typeface="Wingdings 2" pitchFamily="18" charset="2"/>
              <a:buNone/>
              <a:defRPr/>
            </a:pPr>
            <a:r>
              <a:rPr lang="en-US" altLang="en-US" sz="4000">
                <a:latin typeface="Times New Roman" pitchFamily="18" charset="0"/>
              </a:rPr>
              <a:t>Nhựa chảy ra.</a:t>
            </a:r>
          </a:p>
        </p:txBody>
      </p:sp>
      <p:sp>
        <p:nvSpPr>
          <p:cNvPr id="8196" name="Content Placeholder 3"/>
          <p:cNvSpPr>
            <a:spLocks noGrp="1"/>
          </p:cNvSpPr>
          <p:nvPr>
            <p:ph sz="half" idx="2"/>
          </p:nvPr>
        </p:nvSpPr>
        <p:spPr>
          <a:xfrm>
            <a:off x="4662488" y="1809750"/>
            <a:ext cx="3470275" cy="5048250"/>
          </a:xfrm>
        </p:spPr>
        <p:txBody>
          <a:bodyPr rtlCol="0">
            <a:normAutofit fontScale="92500" lnSpcReduction="10000"/>
          </a:bodyPr>
          <a:lstStyle/>
          <a:p>
            <a:pPr marL="0" indent="0" algn="ctr" fontAlgn="auto">
              <a:spcAft>
                <a:spcPts val="0"/>
              </a:spcAft>
              <a:buFont typeface="Wingdings 2" pitchFamily="18" charset="2"/>
              <a:buNone/>
              <a:defRPr/>
            </a:pPr>
            <a:endParaRPr lang="en-US" altLang="en-US" b="1"/>
          </a:p>
          <a:p>
            <a:pPr marL="0" indent="0" algn="ctr" fontAlgn="auto">
              <a:spcAft>
                <a:spcPts val="0"/>
              </a:spcAft>
              <a:buFont typeface="Wingdings 2" pitchFamily="18" charset="2"/>
              <a:buNone/>
              <a:defRPr/>
            </a:pPr>
            <a:endParaRPr lang="en-US" altLang="en-US" b="1"/>
          </a:p>
          <a:p>
            <a:pPr marL="0" indent="0" algn="ctr" fontAlgn="auto">
              <a:spcAft>
                <a:spcPts val="0"/>
              </a:spcAft>
              <a:buFont typeface="Wingdings 2" pitchFamily="18" charset="2"/>
              <a:buNone/>
              <a:defRPr/>
            </a:pPr>
            <a:endParaRPr lang="en-US" altLang="en-US" b="1"/>
          </a:p>
          <a:p>
            <a:pPr marL="0" indent="0" algn="ctr" fontAlgn="auto">
              <a:spcAft>
                <a:spcPts val="0"/>
              </a:spcAft>
              <a:buFont typeface="Wingdings 2" pitchFamily="18" charset="2"/>
              <a:buNone/>
              <a:defRPr/>
            </a:pPr>
            <a:endParaRPr lang="en-US" altLang="en-US" b="1"/>
          </a:p>
          <a:p>
            <a:pPr marL="0" indent="0" algn="ctr" fontAlgn="auto">
              <a:spcAft>
                <a:spcPts val="0"/>
              </a:spcAft>
              <a:buFont typeface="Wingdings 2" pitchFamily="18" charset="2"/>
              <a:buNone/>
              <a:defRPr/>
            </a:pPr>
            <a:endParaRPr lang="en-US" altLang="en-US" b="1"/>
          </a:p>
          <a:p>
            <a:pPr marL="0" indent="0" algn="ctr" fontAlgn="auto">
              <a:spcAft>
                <a:spcPts val="0"/>
              </a:spcAft>
              <a:buFont typeface="Wingdings 2" pitchFamily="18" charset="2"/>
              <a:buNone/>
              <a:defRPr/>
            </a:pPr>
            <a:endParaRPr lang="en-US" altLang="en-US" b="1"/>
          </a:p>
          <a:p>
            <a:pPr marL="0" indent="0" algn="ctr" fontAlgn="auto">
              <a:spcAft>
                <a:spcPts val="0"/>
              </a:spcAft>
              <a:buFont typeface="Wingdings 2" pitchFamily="18" charset="2"/>
              <a:buNone/>
              <a:defRPr/>
            </a:pPr>
            <a:endParaRPr lang="en-US" altLang="en-US" b="1"/>
          </a:p>
          <a:p>
            <a:pPr marL="0" indent="0" algn="ctr" fontAlgn="auto">
              <a:spcAft>
                <a:spcPts val="0"/>
              </a:spcAft>
              <a:buFont typeface="Wingdings 2" pitchFamily="18" charset="2"/>
              <a:buNone/>
              <a:defRPr/>
            </a:pPr>
            <a:endParaRPr lang="en-US" altLang="en-US" b="1"/>
          </a:p>
          <a:p>
            <a:pPr marL="0" indent="0" algn="ctr" fontAlgn="auto">
              <a:spcAft>
                <a:spcPts val="0"/>
              </a:spcAft>
              <a:buFont typeface="Wingdings 2" pitchFamily="18" charset="2"/>
              <a:buNone/>
              <a:defRPr/>
            </a:pPr>
            <a:endParaRPr lang="en-US" altLang="en-US" b="1"/>
          </a:p>
          <a:p>
            <a:pPr marL="0" indent="0" algn="ctr" fontAlgn="auto">
              <a:spcAft>
                <a:spcPts val="0"/>
              </a:spcAft>
              <a:buFont typeface="Wingdings 2" pitchFamily="18" charset="2"/>
              <a:buNone/>
              <a:defRPr/>
            </a:pPr>
            <a:endParaRPr lang="en-US" altLang="en-US" b="1"/>
          </a:p>
          <a:p>
            <a:pPr marL="0" indent="0" algn="ctr" fontAlgn="auto">
              <a:spcAft>
                <a:spcPts val="0"/>
              </a:spcAft>
              <a:buFont typeface="Wingdings 2" pitchFamily="18" charset="2"/>
              <a:buNone/>
              <a:defRPr/>
            </a:pPr>
            <a:r>
              <a:rPr lang="en-US" altLang="en-US" b="1"/>
              <a:t>Cây đu đủ</a:t>
            </a:r>
          </a:p>
        </p:txBody>
      </p:sp>
      <p:pic>
        <p:nvPicPr>
          <p:cNvPr id="66564" name="Picture 2"/>
          <p:cNvPicPr>
            <a:picLocks noChangeAspect="1" noChangeArrowheads="1"/>
          </p:cNvPicPr>
          <p:nvPr/>
        </p:nvPicPr>
        <p:blipFill>
          <a:blip r:embed="rId2"/>
          <a:srcRect/>
          <a:stretch>
            <a:fillRect/>
          </a:stretch>
        </p:blipFill>
        <p:spPr bwMode="auto">
          <a:xfrm>
            <a:off x="4191000" y="1600200"/>
            <a:ext cx="4556125" cy="449580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ubtitle 2"/>
          <p:cNvSpPr>
            <a:spLocks noGrp="1"/>
          </p:cNvSpPr>
          <p:nvPr>
            <p:ph type="subTitle" idx="1"/>
          </p:nvPr>
        </p:nvSpPr>
        <p:spPr>
          <a:xfrm>
            <a:off x="1219200" y="2209800"/>
            <a:ext cx="7116763" cy="2819400"/>
          </a:xfrm>
        </p:spPr>
        <p:txBody>
          <a:bodyPr/>
          <a:lstStyle/>
          <a:p>
            <a:pPr marL="342900" indent="-342900">
              <a:buFont typeface="Arial" charset="0"/>
              <a:buChar char="•"/>
            </a:pPr>
            <a:r>
              <a:rPr lang="en-US" altLang="en-US" sz="3600">
                <a:solidFill>
                  <a:srgbClr val="404040"/>
                </a:solidFill>
                <a:latin typeface="Times New Roman" pitchFamily="18" charset="0"/>
                <a:cs typeface="Times New Roman" pitchFamily="18" charset="0"/>
              </a:rPr>
              <a:t>Chức năng của thân cây.</a:t>
            </a:r>
          </a:p>
          <a:p>
            <a:pPr marL="342900" indent="-342900">
              <a:buFont typeface="Arial" charset="0"/>
              <a:buChar char="•"/>
            </a:pPr>
            <a:r>
              <a:rPr lang="en-US" altLang="en-US" sz="3600">
                <a:solidFill>
                  <a:srgbClr val="404040"/>
                </a:solidFill>
                <a:latin typeface="Times New Roman" pitchFamily="18" charset="0"/>
                <a:cs typeface="Times New Roman" pitchFamily="18" charset="0"/>
              </a:rPr>
              <a:t>Lợi ích của thân cây đối với đời sống con người và động vật.</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1009650" y="676275"/>
            <a:ext cx="7123113" cy="923925"/>
          </a:xfrm>
        </p:spPr>
        <p:txBody>
          <a:bodyPr/>
          <a:lstStyle/>
          <a:p>
            <a:r>
              <a:rPr lang="en-US" altLang="en-US" b="1">
                <a:latin typeface="Times New Roman" pitchFamily="18" charset="0"/>
                <a:cs typeface="Times New Roman" pitchFamily="18" charset="0"/>
              </a:rPr>
              <a:t>1. Chức năng của thân cây</a:t>
            </a:r>
            <a:endParaRPr lang="en-US" altLang="en-US">
              <a:ea typeface="Trebuchet MS" pitchFamily="34" charset="0"/>
              <a:cs typeface="Trebuchet MS" pitchFamily="34" charset="0"/>
            </a:endParaRPr>
          </a:p>
        </p:txBody>
      </p:sp>
      <p:sp>
        <p:nvSpPr>
          <p:cNvPr id="68610" name="Content Placeholder 2"/>
          <p:cNvSpPr>
            <a:spLocks noGrp="1"/>
          </p:cNvSpPr>
          <p:nvPr>
            <p:ph sz="half" idx="1"/>
          </p:nvPr>
        </p:nvSpPr>
        <p:spPr>
          <a:xfrm>
            <a:off x="354013" y="1485900"/>
            <a:ext cx="3303587" cy="4800600"/>
          </a:xfrm>
        </p:spPr>
        <p:txBody>
          <a:bodyPr/>
          <a:lstStyle/>
          <a:p>
            <a:r>
              <a:rPr lang="en-US" altLang="en-US" sz="3200">
                <a:latin typeface="Times New Roman" pitchFamily="18" charset="0"/>
              </a:rPr>
              <a:t>Bấm một ngọn cây mướp nhưng không làm đứt rời khỏi thân.</a:t>
            </a:r>
          </a:p>
          <a:p>
            <a:r>
              <a:rPr lang="en-US" altLang="en-US" sz="3200">
                <a:latin typeface="Times New Roman" pitchFamily="18" charset="0"/>
              </a:rPr>
              <a:t>Vài ngày sau, em thấy ngọn cây như thế nào?</a:t>
            </a:r>
          </a:p>
        </p:txBody>
      </p:sp>
      <p:sp>
        <p:nvSpPr>
          <p:cNvPr id="68611" name="Content Placeholder 3"/>
          <p:cNvSpPr>
            <a:spLocks noGrp="1"/>
          </p:cNvSpPr>
          <p:nvPr>
            <p:ph sz="half" idx="2"/>
          </p:nvPr>
        </p:nvSpPr>
        <p:spPr>
          <a:xfrm>
            <a:off x="4662488" y="1809750"/>
            <a:ext cx="3470275" cy="4051300"/>
          </a:xfrm>
        </p:spPr>
        <p:txBody>
          <a:bodyPr/>
          <a:lstStyle/>
          <a:p>
            <a:endParaRPr lang="en-US" altLang="en-US"/>
          </a:p>
        </p:txBody>
      </p:sp>
      <p:pic>
        <p:nvPicPr>
          <p:cNvPr id="68612" name="Picture 2"/>
          <p:cNvPicPr>
            <a:picLocks noChangeAspect="1" noChangeArrowheads="1"/>
          </p:cNvPicPr>
          <p:nvPr/>
        </p:nvPicPr>
        <p:blipFill>
          <a:blip r:embed="rId2"/>
          <a:srcRect/>
          <a:stretch>
            <a:fillRect/>
          </a:stretch>
        </p:blipFill>
        <p:spPr bwMode="auto">
          <a:xfrm>
            <a:off x="3810000" y="1600200"/>
            <a:ext cx="4978400" cy="49530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5" descr="33"/>
          <p:cNvPicPr>
            <a:picLocks noChangeAspect="1" noChangeArrowheads="1" noCrop="1"/>
          </p:cNvPicPr>
          <p:nvPr/>
        </p:nvPicPr>
        <p:blipFill>
          <a:blip r:embed="rId2"/>
          <a:srcRect/>
          <a:stretch>
            <a:fillRect/>
          </a:stretch>
        </p:blipFill>
        <p:spPr bwMode="auto">
          <a:xfrm>
            <a:off x="0" y="5638800"/>
            <a:ext cx="915988" cy="1219200"/>
          </a:xfrm>
          <a:prstGeom prst="rect">
            <a:avLst/>
          </a:prstGeom>
          <a:noFill/>
          <a:ln w="9525">
            <a:noFill/>
            <a:miter lim="800000"/>
            <a:headEnd/>
            <a:tailEnd/>
          </a:ln>
        </p:spPr>
      </p:pic>
      <p:pic>
        <p:nvPicPr>
          <p:cNvPr id="22530" name="Picture 20" descr="33"/>
          <p:cNvPicPr>
            <a:picLocks noChangeAspect="1" noChangeArrowheads="1" noCrop="1"/>
          </p:cNvPicPr>
          <p:nvPr/>
        </p:nvPicPr>
        <p:blipFill>
          <a:blip r:embed="rId2"/>
          <a:srcRect/>
          <a:stretch>
            <a:fillRect/>
          </a:stretch>
        </p:blipFill>
        <p:spPr bwMode="auto">
          <a:xfrm>
            <a:off x="8228013" y="5638800"/>
            <a:ext cx="915987" cy="1219200"/>
          </a:xfrm>
          <a:prstGeom prst="rect">
            <a:avLst/>
          </a:prstGeom>
          <a:noFill/>
          <a:ln w="9525">
            <a:noFill/>
            <a:miter lim="800000"/>
            <a:headEnd/>
            <a:tailEnd/>
          </a:ln>
        </p:spPr>
      </p:pic>
      <p:pic>
        <p:nvPicPr>
          <p:cNvPr id="22531" name="Picture 14" descr="Firewrk8"/>
          <p:cNvPicPr>
            <a:picLocks noChangeAspect="1" noChangeArrowheads="1"/>
          </p:cNvPicPr>
          <p:nvPr/>
        </p:nvPicPr>
        <p:blipFill>
          <a:blip r:embed="rId3">
            <a:lum bright="6000" contrast="30000"/>
          </a:blip>
          <a:srcRect/>
          <a:stretch>
            <a:fillRect/>
          </a:stretch>
        </p:blipFill>
        <p:spPr bwMode="auto">
          <a:xfrm>
            <a:off x="5181600" y="4992688"/>
            <a:ext cx="2819400" cy="1865312"/>
          </a:xfrm>
          <a:prstGeom prst="rect">
            <a:avLst/>
          </a:prstGeom>
          <a:noFill/>
          <a:ln w="9525">
            <a:noFill/>
            <a:miter lim="800000"/>
            <a:headEnd/>
            <a:tailEnd/>
          </a:ln>
        </p:spPr>
      </p:pic>
      <p:sp>
        <p:nvSpPr>
          <p:cNvPr id="22532" name="WordArt 8"/>
          <p:cNvSpPr>
            <a:spLocks noChangeArrowheads="1" noChangeShapeType="1" noTextEdit="1"/>
          </p:cNvSpPr>
          <p:nvPr/>
        </p:nvSpPr>
        <p:spPr bwMode="auto">
          <a:xfrm>
            <a:off x="1835150" y="762000"/>
            <a:ext cx="5400675" cy="1600200"/>
          </a:xfrm>
          <a:prstGeom prst="rect">
            <a:avLst/>
          </a:prstGeom>
        </p:spPr>
        <p:txBody>
          <a:bodyPr wrap="none" fromWordArt="1">
            <a:prstTxWarp prst="textPlain">
              <a:avLst>
                <a:gd name="adj" fmla="val 50000"/>
              </a:avLst>
            </a:prstTxWarp>
          </a:bodyPr>
          <a:lstStyle/>
          <a:p>
            <a:r>
              <a:rPr lang="en-US" b="1" kern="10">
                <a:ln w="9525">
                  <a:solidFill>
                    <a:srgbClr val="0000FF"/>
                  </a:solidFill>
                  <a:round/>
                  <a:headEnd/>
                  <a:tailEnd/>
                </a:ln>
                <a:solidFill>
                  <a:srgbClr val="000000"/>
                </a:solidFill>
                <a:effectLst>
                  <a:outerShdw dist="38100" dir="2700000" algn="tl" rotWithShape="0">
                    <a:srgbClr val="000000">
                      <a:alpha val="43137"/>
                    </a:srgbClr>
                  </a:outerShdw>
                </a:effectLst>
                <a:latin typeface="Times New Roman"/>
                <a:cs typeface="Times New Roman"/>
              </a:rPr>
              <a:t>Tự nhiên và xã hội</a:t>
            </a:r>
          </a:p>
        </p:txBody>
      </p:sp>
      <p:pic>
        <p:nvPicPr>
          <p:cNvPr id="22533" name="Picture 12" descr="Firewrk8"/>
          <p:cNvPicPr>
            <a:picLocks noChangeAspect="1" noChangeArrowheads="1"/>
          </p:cNvPicPr>
          <p:nvPr/>
        </p:nvPicPr>
        <p:blipFill>
          <a:blip r:embed="rId3">
            <a:lum bright="6000" contrast="30000"/>
          </a:blip>
          <a:srcRect/>
          <a:stretch>
            <a:fillRect/>
          </a:stretch>
        </p:blipFill>
        <p:spPr bwMode="auto">
          <a:xfrm>
            <a:off x="0" y="0"/>
            <a:ext cx="1676400" cy="1828800"/>
          </a:xfrm>
          <a:prstGeom prst="rect">
            <a:avLst/>
          </a:prstGeom>
          <a:noFill/>
          <a:ln w="9525">
            <a:noFill/>
            <a:miter lim="800000"/>
            <a:headEnd/>
            <a:tailEnd/>
          </a:ln>
        </p:spPr>
      </p:pic>
      <p:sp>
        <p:nvSpPr>
          <p:cNvPr id="22534" name="WordArt 11"/>
          <p:cNvSpPr>
            <a:spLocks noChangeArrowheads="1" noChangeShapeType="1" noTextEdit="1"/>
          </p:cNvSpPr>
          <p:nvPr/>
        </p:nvSpPr>
        <p:spPr bwMode="auto">
          <a:xfrm>
            <a:off x="228600" y="2743200"/>
            <a:ext cx="8610600" cy="1828800"/>
          </a:xfrm>
          <a:prstGeom prst="rect">
            <a:avLst/>
          </a:prstGeom>
        </p:spPr>
        <p:txBody>
          <a:bodyPr wrap="none" fromWordArt="1">
            <a:prstTxWarp prst="textPlain">
              <a:avLst>
                <a:gd name="adj" fmla="val 50000"/>
              </a:avLst>
            </a:prstTxWarp>
          </a:bodyPr>
          <a:lstStyle/>
          <a:p>
            <a:r>
              <a:rPr lang="en-US" b="1" kern="1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 Bài 41: Thân cây</a:t>
            </a:r>
          </a:p>
        </p:txBody>
      </p:sp>
      <p:pic>
        <p:nvPicPr>
          <p:cNvPr id="22535" name="Picture 14" descr="Firewrk8"/>
          <p:cNvPicPr>
            <a:picLocks noChangeAspect="1" noChangeArrowheads="1"/>
          </p:cNvPicPr>
          <p:nvPr/>
        </p:nvPicPr>
        <p:blipFill>
          <a:blip r:embed="rId3">
            <a:lum bright="6000" contrast="30000"/>
          </a:blip>
          <a:srcRect/>
          <a:stretch>
            <a:fillRect/>
          </a:stretch>
        </p:blipFill>
        <p:spPr bwMode="auto">
          <a:xfrm>
            <a:off x="7315200" y="0"/>
            <a:ext cx="1828800" cy="1905000"/>
          </a:xfrm>
          <a:prstGeom prst="rect">
            <a:avLst/>
          </a:prstGeom>
          <a:noFill/>
          <a:ln w="9525">
            <a:noFill/>
            <a:miter lim="800000"/>
            <a:headEnd/>
            <a:tailEnd/>
          </a:ln>
        </p:spPr>
      </p:pic>
      <p:pic>
        <p:nvPicPr>
          <p:cNvPr id="22536" name="Picture 14" descr="Firewrk8"/>
          <p:cNvPicPr>
            <a:picLocks noChangeAspect="1" noChangeArrowheads="1"/>
          </p:cNvPicPr>
          <p:nvPr/>
        </p:nvPicPr>
        <p:blipFill>
          <a:blip r:embed="rId3">
            <a:lum bright="6000" contrast="30000"/>
          </a:blip>
          <a:srcRect/>
          <a:stretch>
            <a:fillRect/>
          </a:stretch>
        </p:blipFill>
        <p:spPr bwMode="auto">
          <a:xfrm>
            <a:off x="1219200" y="4953000"/>
            <a:ext cx="2819400" cy="1905000"/>
          </a:xfrm>
          <a:prstGeom prst="rect">
            <a:avLst/>
          </a:prstGeom>
          <a:noFill/>
          <a:ln w="9525">
            <a:noFill/>
            <a:miter lim="800000"/>
            <a:headEnd/>
            <a:tailEnd/>
          </a:ln>
        </p:spPr>
      </p:pic>
    </p:spTree>
  </p:cSld>
  <p:clrMapOvr>
    <a:masterClrMapping/>
  </p:clrMapOvr>
  <p:transition spd="slow">
    <p:dissolv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a:xfrm>
            <a:off x="1009650" y="676275"/>
            <a:ext cx="7123113" cy="923925"/>
          </a:xfrm>
        </p:spPr>
        <p:txBody>
          <a:bodyPr/>
          <a:lstStyle/>
          <a:p>
            <a:r>
              <a:rPr lang="en-US" altLang="en-US" b="1">
                <a:latin typeface="Times New Roman" pitchFamily="18" charset="0"/>
                <a:cs typeface="Times New Roman" pitchFamily="18" charset="0"/>
              </a:rPr>
              <a:t>1. Chức năng của thân cây</a:t>
            </a:r>
            <a:endParaRPr lang="en-US" altLang="en-US">
              <a:ea typeface="Trebuchet MS" pitchFamily="34" charset="0"/>
              <a:cs typeface="Trebuchet MS" pitchFamily="34" charset="0"/>
            </a:endParaRPr>
          </a:p>
        </p:txBody>
      </p:sp>
      <p:sp>
        <p:nvSpPr>
          <p:cNvPr id="69634" name="Content Placeholder 2"/>
          <p:cNvSpPr>
            <a:spLocks noGrp="1"/>
          </p:cNvSpPr>
          <p:nvPr>
            <p:ph sz="half" idx="1"/>
          </p:nvPr>
        </p:nvSpPr>
        <p:spPr>
          <a:xfrm>
            <a:off x="838200" y="2514600"/>
            <a:ext cx="2286000" cy="2228850"/>
          </a:xfrm>
        </p:spPr>
        <p:txBody>
          <a:bodyPr/>
          <a:lstStyle/>
          <a:p>
            <a:pPr marL="0" indent="0">
              <a:buFont typeface="Wingdings 2" pitchFamily="18" charset="2"/>
              <a:buNone/>
            </a:pPr>
            <a:r>
              <a:rPr lang="en-US" altLang="en-US" sz="4000" b="1">
                <a:solidFill>
                  <a:srgbClr val="FF0000"/>
                </a:solidFill>
                <a:latin typeface="Times New Roman" pitchFamily="18" charset="0"/>
              </a:rPr>
              <a:t>Ngọn cây bị héo</a:t>
            </a:r>
            <a:r>
              <a:rPr lang="en-US" altLang="en-US" sz="4000">
                <a:solidFill>
                  <a:srgbClr val="FF0000"/>
                </a:solidFill>
                <a:latin typeface="Times New Roman" pitchFamily="18" charset="0"/>
              </a:rPr>
              <a:t>.</a:t>
            </a:r>
          </a:p>
        </p:txBody>
      </p:sp>
      <p:pic>
        <p:nvPicPr>
          <p:cNvPr id="69635" name="Picture 3"/>
          <p:cNvPicPr>
            <a:picLocks noGrp="1" noChangeAspect="1" noChangeArrowheads="1"/>
          </p:cNvPicPr>
          <p:nvPr>
            <p:ph sz="half" idx="2"/>
          </p:nvPr>
        </p:nvPicPr>
        <p:blipFill>
          <a:blip r:embed="rId2"/>
          <a:srcRect/>
          <a:stretch>
            <a:fillRect/>
          </a:stretch>
        </p:blipFill>
        <p:spPr>
          <a:xfrm>
            <a:off x="3581400" y="1752600"/>
            <a:ext cx="5202238" cy="4800600"/>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4"/>
          <p:cNvSpPr>
            <a:spLocks noGrp="1"/>
          </p:cNvSpPr>
          <p:nvPr>
            <p:ph type="title"/>
          </p:nvPr>
        </p:nvSpPr>
        <p:spPr>
          <a:xfrm>
            <a:off x="2133600" y="1447800"/>
            <a:ext cx="5029200" cy="1468438"/>
          </a:xfrm>
        </p:spPr>
        <p:txBody>
          <a:bodyPr>
            <a:normAutofit fontScale="90000"/>
          </a:bodyPr>
          <a:lstStyle/>
          <a:p>
            <a:r>
              <a:rPr lang="en-US" altLang="en-US" sz="3200" cap="none">
                <a:latin typeface="Times New Roman" pitchFamily="18" charset="0"/>
                <a:ea typeface="Trebuchet MS" pitchFamily="34" charset="0"/>
                <a:cs typeface="Trebuchet MS" pitchFamily="34" charset="0"/>
              </a:rPr>
              <a:t>VÌ SAO NGọN CÂY Bị HÉO?</a:t>
            </a:r>
            <a:br>
              <a:rPr lang="en-US" altLang="en-US" sz="3200" cap="none">
                <a:latin typeface="Times New Roman" pitchFamily="18" charset="0"/>
                <a:ea typeface="Trebuchet MS" pitchFamily="34" charset="0"/>
                <a:cs typeface="Trebuchet MS" pitchFamily="34" charset="0"/>
              </a:rPr>
            </a:br>
            <a:endParaRPr lang="en-US" altLang="en-US" sz="3200" cap="none">
              <a:ea typeface="Trebuchet MS" pitchFamily="34" charset="0"/>
              <a:cs typeface="Trebuchet MS" pitchFamily="34" charset="0"/>
            </a:endParaRPr>
          </a:p>
        </p:txBody>
      </p:sp>
      <p:sp>
        <p:nvSpPr>
          <p:cNvPr id="11267" name="Text Placeholder 5"/>
          <p:cNvSpPr>
            <a:spLocks noGrp="1"/>
          </p:cNvSpPr>
          <p:nvPr>
            <p:ph type="body" idx="1"/>
          </p:nvPr>
        </p:nvSpPr>
        <p:spPr>
          <a:xfrm>
            <a:off x="1009650" y="3200400"/>
            <a:ext cx="7753350" cy="2436813"/>
          </a:xfrm>
        </p:spPr>
        <p:txBody>
          <a:bodyPr/>
          <a:lstStyle/>
          <a:p>
            <a:pPr algn="just">
              <a:spcBef>
                <a:spcPts val="600"/>
              </a:spcBef>
            </a:pPr>
            <a:r>
              <a:rPr lang="en-US" altLang="en-US" sz="3600" b="1">
                <a:solidFill>
                  <a:srgbClr val="FF0000"/>
                </a:solidFill>
                <a:latin typeface="Times New Roman" pitchFamily="18" charset="0"/>
              </a:rPr>
              <a:t>   Vì ngọn cây không nhận đủ nhựa cây để duy trì sự sống.</a:t>
            </a:r>
          </a:p>
          <a:p>
            <a:endParaRPr lang="en-US" altLang="en-US" sz="3600">
              <a:solidFill>
                <a:srgbClr val="40404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fade">
                                      <p:cBhvr>
                                        <p:cTn id="7" dur="500"/>
                                        <p:tgtEl>
                                          <p:spTgt spid="112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8"/>
          <p:cNvSpPr>
            <a:spLocks noGrp="1"/>
          </p:cNvSpPr>
          <p:nvPr>
            <p:ph type="title"/>
          </p:nvPr>
        </p:nvSpPr>
        <p:spPr>
          <a:xfrm>
            <a:off x="717550" y="1350963"/>
            <a:ext cx="7124700" cy="923925"/>
          </a:xfrm>
        </p:spPr>
        <p:txBody>
          <a:bodyPr/>
          <a:lstStyle/>
          <a:p>
            <a:r>
              <a:rPr lang="en-US" altLang="en-US" b="1">
                <a:latin typeface="Times New Roman" pitchFamily="18" charset="0"/>
                <a:cs typeface="Times New Roman" pitchFamily="18" charset="0"/>
              </a:rPr>
              <a:t>1. Chức năng của thân cây</a:t>
            </a:r>
            <a:endParaRPr lang="en-US" altLang="en-US">
              <a:ea typeface="Trebuchet MS" pitchFamily="34" charset="0"/>
              <a:cs typeface="Trebuchet MS" pitchFamily="34" charset="0"/>
            </a:endParaRPr>
          </a:p>
        </p:txBody>
      </p:sp>
      <p:sp>
        <p:nvSpPr>
          <p:cNvPr id="12291" name="Content Placeholder 9"/>
          <p:cNvSpPr>
            <a:spLocks noGrp="1"/>
          </p:cNvSpPr>
          <p:nvPr>
            <p:ph idx="1"/>
          </p:nvPr>
        </p:nvSpPr>
        <p:spPr>
          <a:xfrm>
            <a:off x="1206500" y="2362200"/>
            <a:ext cx="7124700" cy="2582863"/>
          </a:xfrm>
          <a:solidFill>
            <a:srgbClr val="FFFF00"/>
          </a:solidFill>
          <a:ln>
            <a:solidFill>
              <a:srgbClr val="FF0000"/>
            </a:solidFill>
          </a:ln>
        </p:spPr>
        <p:txBody>
          <a:bodyPr/>
          <a:lstStyle/>
          <a:p>
            <a:pPr marL="0" indent="0" algn="just">
              <a:buFont typeface="Wingdings 2" pitchFamily="18" charset="2"/>
              <a:buNone/>
            </a:pPr>
            <a:r>
              <a:rPr lang="en-US" altLang="en-US" sz="3600">
                <a:latin typeface="Times New Roman" pitchFamily="18" charset="0"/>
                <a:cs typeface="Times New Roman" pitchFamily="18" charset="0"/>
              </a:rPr>
              <a:t> Một trong những khả năng quan trọng của thân cây là: </a:t>
            </a:r>
            <a:r>
              <a:rPr lang="en-US" altLang="en-US" sz="3600" b="1">
                <a:latin typeface="Times New Roman" pitchFamily="18" charset="0"/>
                <a:cs typeface="Times New Roman" pitchFamily="18" charset="0"/>
              </a:rPr>
              <a:t>vận chuyển nhựa</a:t>
            </a:r>
            <a:r>
              <a:rPr lang="en-US" altLang="en-US" sz="3600">
                <a:latin typeface="Times New Roman" pitchFamily="18" charset="0"/>
                <a:cs typeface="Times New Roman" pitchFamily="18" charset="0"/>
              </a:rPr>
              <a:t> từ rễ lên lá và từ lá đi khắp các bộ phận của cây để </a:t>
            </a:r>
            <a:r>
              <a:rPr lang="en-US" altLang="en-US" sz="3600" b="1">
                <a:latin typeface="Times New Roman" pitchFamily="18" charset="0"/>
                <a:cs typeface="Times New Roman" pitchFamily="18" charset="0"/>
              </a:rPr>
              <a:t>nuôi cây</a:t>
            </a:r>
            <a:r>
              <a:rPr lang="en-US" altLang="en-US" sz="3600">
                <a:latin typeface="Times New Roman" pitchFamily="18" charset="0"/>
                <a:cs typeface="Times New Roman" pitchFamily="18" charset="0"/>
              </a:rPr>
              <a:t>.</a:t>
            </a:r>
          </a:p>
        </p:txBody>
      </p:sp>
      <p:sp>
        <p:nvSpPr>
          <p:cNvPr id="11" name="Right Arrow 10"/>
          <p:cNvSpPr/>
          <p:nvPr/>
        </p:nvSpPr>
        <p:spPr>
          <a:xfrm>
            <a:off x="228600" y="2743200"/>
            <a:ext cx="978408" cy="484632"/>
          </a:xfrm>
          <a:prstGeom prst="rightArrow">
            <a:avLst/>
          </a:prstGeom>
          <a:solidFill>
            <a:srgbClr val="FF0000"/>
          </a:solidFill>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2291">
                                            <p:bg/>
                                          </p:spTgt>
                                        </p:tgtEl>
                                        <p:attrNameLst>
                                          <p:attrName>style.visibility</p:attrName>
                                        </p:attrNameLst>
                                      </p:cBhvr>
                                      <p:to>
                                        <p:strVal val="visible"/>
                                      </p:to>
                                    </p:set>
                                    <p:animEffect transition="in" filter="barn(inVertical)">
                                      <p:cBhvr>
                                        <p:cTn id="11" dur="500"/>
                                        <p:tgtEl>
                                          <p:spTgt spid="12291">
                                            <p:bg/>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2291">
                                            <p:txEl>
                                              <p:pRg st="0" end="0"/>
                                            </p:txEl>
                                          </p:spTgt>
                                        </p:tgtEl>
                                        <p:attrNameLst>
                                          <p:attrName>style.visibility</p:attrName>
                                        </p:attrNameLst>
                                      </p:cBhvr>
                                      <p:to>
                                        <p:strVal val="visible"/>
                                      </p:to>
                                    </p:set>
                                    <p:animEffect transition="in" filter="barn(inVertical)">
                                      <p:cBhvr>
                                        <p:cTn id="16" dur="500"/>
                                        <p:tgtEl>
                                          <p:spTgt spid="122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762000" y="676275"/>
            <a:ext cx="7924800" cy="923925"/>
          </a:xfrm>
        </p:spPr>
        <p:txBody>
          <a:bodyPr rtlCol="0">
            <a:normAutofit fontScale="90000"/>
          </a:bodyPr>
          <a:lstStyle/>
          <a:p>
            <a:pPr marL="514350" indent="-514350" algn="just" fontAlgn="auto">
              <a:spcAft>
                <a:spcPts val="0"/>
              </a:spcAft>
              <a:buFont typeface="Verdana" pitchFamily="34" charset="0"/>
              <a:buAutoNum type="arabicPeriod" startAt="2"/>
              <a:defRPr/>
            </a:pPr>
            <a:r>
              <a:rPr lang="en-US" altLang="en-US" b="1">
                <a:latin typeface="Times New Roman" pitchFamily="18" charset="0"/>
                <a:cs typeface="Times New Roman" pitchFamily="18" charset="0"/>
              </a:rPr>
              <a:t>Lợi ích của thân cây đối với đời sống con người và động vật</a:t>
            </a:r>
            <a:endParaRPr lang="en-US" altLang="en-US" b="1">
              <a:cs typeface="Trebuchet MS" pitchFamily="34" charset="0"/>
            </a:endParaRPr>
          </a:p>
        </p:txBody>
      </p:sp>
      <p:sp>
        <p:nvSpPr>
          <p:cNvPr id="72706" name="Content Placeholder 2"/>
          <p:cNvSpPr>
            <a:spLocks noGrp="1"/>
          </p:cNvSpPr>
          <p:nvPr>
            <p:ph sz="half" idx="1"/>
          </p:nvPr>
        </p:nvSpPr>
        <p:spPr>
          <a:xfrm>
            <a:off x="261938" y="2133600"/>
            <a:ext cx="3929062" cy="3581400"/>
          </a:xfrm>
        </p:spPr>
        <p:txBody>
          <a:bodyPr/>
          <a:lstStyle/>
          <a:p>
            <a:pPr marL="0" indent="0">
              <a:buFont typeface="Wingdings 2" pitchFamily="18" charset="2"/>
              <a:buNone/>
            </a:pPr>
            <a:r>
              <a:rPr lang="en-US" altLang="en-US" sz="3600" b="1">
                <a:solidFill>
                  <a:srgbClr val="FF0000"/>
                </a:solidFill>
                <a:latin typeface="Times New Roman" pitchFamily="18" charset="0"/>
              </a:rPr>
              <a:t>- Quan sát hình 4,5,6,7, 8 trang 81 (sách giáo khoa) </a:t>
            </a:r>
          </a:p>
          <a:p>
            <a:pPr marL="0" indent="0">
              <a:buFont typeface="Wingdings 2" pitchFamily="18" charset="2"/>
              <a:buNone/>
            </a:pPr>
            <a:r>
              <a:rPr lang="en-US" altLang="en-US" sz="3600" b="1">
                <a:solidFill>
                  <a:srgbClr val="FF0000"/>
                </a:solidFill>
                <a:latin typeface="Times New Roman" pitchFamily="18" charset="0"/>
              </a:rPr>
              <a:t>- Thân cây được sử dụng làm gì?</a:t>
            </a:r>
          </a:p>
        </p:txBody>
      </p:sp>
      <p:pic>
        <p:nvPicPr>
          <p:cNvPr id="5" name="Picture 8" descr="04"/>
          <p:cNvPicPr>
            <a:picLocks noGrp="1" noChangeAspect="1" noChangeArrowheads="1"/>
          </p:cNvPicPr>
          <p:nvPr>
            <p:ph sz="half" idx="2"/>
          </p:nvPr>
        </p:nvPicPr>
        <p:blipFill>
          <a:blip r:embed="rId3"/>
          <a:srcRect/>
          <a:stretch>
            <a:fillRect/>
          </a:stretch>
        </p:blipFill>
        <p:spPr>
          <a:xfrm>
            <a:off x="4191000" y="1600200"/>
            <a:ext cx="4953000" cy="51054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Content Placeholder 4"/>
          <p:cNvSpPr>
            <a:spLocks noGrp="1"/>
          </p:cNvSpPr>
          <p:nvPr>
            <p:ph idx="1"/>
          </p:nvPr>
        </p:nvSpPr>
        <p:spPr>
          <a:xfrm>
            <a:off x="1123950" y="2895600"/>
            <a:ext cx="7124700" cy="1668463"/>
          </a:xfrm>
        </p:spPr>
        <p:txBody>
          <a:bodyPr/>
          <a:lstStyle/>
          <a:p>
            <a:pPr marL="0" indent="0" algn="just">
              <a:buFont typeface="Wingdings 2" pitchFamily="18" charset="2"/>
              <a:buNone/>
            </a:pPr>
            <a:r>
              <a:rPr lang="en-US" altLang="en-US" sz="3600" b="1">
                <a:solidFill>
                  <a:srgbClr val="FF0000"/>
                </a:solidFill>
                <a:latin typeface="Times New Roman" pitchFamily="18" charset="0"/>
              </a:rPr>
              <a:t>1. Kể tên một số thân cây dùng làm thức ăn cho người hoặc động vật?</a:t>
            </a:r>
          </a:p>
        </p:txBody>
      </p:sp>
      <p:sp>
        <p:nvSpPr>
          <p:cNvPr id="74754" name="Title 1"/>
          <p:cNvSpPr>
            <a:spLocks noGrp="1"/>
          </p:cNvSpPr>
          <p:nvPr>
            <p:ph type="title"/>
          </p:nvPr>
        </p:nvSpPr>
        <p:spPr/>
        <p:txBody>
          <a:bodyPr/>
          <a:lstStyle/>
          <a:p>
            <a:endParaRPr lang="en-US">
              <a:ea typeface="Trebuchet MS" pitchFamily="34" charset="0"/>
              <a:cs typeface="Trebuchet MS"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fade">
                                      <p:cBhvr>
                                        <p:cTn id="7" dur="500"/>
                                        <p:tgtEl>
                                          <p:spTgt spid="143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cỏ"/>
          <p:cNvPicPr>
            <a:picLocks noChangeAspect="1" noChangeArrowheads="1"/>
          </p:cNvPicPr>
          <p:nvPr/>
        </p:nvPicPr>
        <p:blipFill>
          <a:blip r:embed="rId2"/>
          <a:srcRect/>
          <a:stretch>
            <a:fillRect/>
          </a:stretch>
        </p:blipFill>
        <p:spPr bwMode="auto">
          <a:xfrm>
            <a:off x="6234113" y="1528763"/>
            <a:ext cx="2681287" cy="2133600"/>
          </a:xfrm>
          <a:prstGeom prst="rect">
            <a:avLst/>
          </a:prstGeom>
          <a:noFill/>
          <a:ln w="9525">
            <a:noFill/>
            <a:miter lim="800000"/>
            <a:headEnd/>
            <a:tailEnd/>
          </a:ln>
        </p:spPr>
      </p:pic>
      <p:pic>
        <p:nvPicPr>
          <p:cNvPr id="15364" name="Picture 4" descr="rau muong luoc"/>
          <p:cNvPicPr>
            <a:picLocks noChangeAspect="1" noChangeArrowheads="1"/>
          </p:cNvPicPr>
          <p:nvPr/>
        </p:nvPicPr>
        <p:blipFill>
          <a:blip r:embed="rId3"/>
          <a:srcRect/>
          <a:stretch>
            <a:fillRect/>
          </a:stretch>
        </p:blipFill>
        <p:spPr bwMode="auto">
          <a:xfrm>
            <a:off x="228600" y="1566863"/>
            <a:ext cx="3048000" cy="2057400"/>
          </a:xfrm>
          <a:prstGeom prst="rect">
            <a:avLst/>
          </a:prstGeom>
          <a:noFill/>
          <a:ln w="9525">
            <a:noFill/>
            <a:miter lim="800000"/>
            <a:headEnd/>
            <a:tailEnd/>
          </a:ln>
        </p:spPr>
      </p:pic>
      <p:pic>
        <p:nvPicPr>
          <p:cNvPr id="15365" name="Picture 5" descr="cay xa lach"/>
          <p:cNvPicPr>
            <a:picLocks noChangeAspect="1" noChangeArrowheads="1"/>
          </p:cNvPicPr>
          <p:nvPr/>
        </p:nvPicPr>
        <p:blipFill>
          <a:blip r:embed="rId4"/>
          <a:srcRect/>
          <a:stretch>
            <a:fillRect/>
          </a:stretch>
        </p:blipFill>
        <p:spPr bwMode="auto">
          <a:xfrm>
            <a:off x="247650" y="4271963"/>
            <a:ext cx="3028950" cy="2209800"/>
          </a:xfrm>
          <a:prstGeom prst="rect">
            <a:avLst/>
          </a:prstGeom>
          <a:noFill/>
          <a:ln w="9525">
            <a:noFill/>
            <a:miter lim="800000"/>
            <a:headEnd/>
            <a:tailEnd/>
          </a:ln>
        </p:spPr>
      </p:pic>
      <p:pic>
        <p:nvPicPr>
          <p:cNvPr id="15367" name="Picture 7" descr="cay mia"/>
          <p:cNvPicPr>
            <a:picLocks noChangeAspect="1" noChangeArrowheads="1"/>
          </p:cNvPicPr>
          <p:nvPr/>
        </p:nvPicPr>
        <p:blipFill>
          <a:blip r:embed="rId5"/>
          <a:srcRect/>
          <a:stretch>
            <a:fillRect/>
          </a:stretch>
        </p:blipFill>
        <p:spPr bwMode="auto">
          <a:xfrm>
            <a:off x="3429000" y="1566863"/>
            <a:ext cx="2590800" cy="3614737"/>
          </a:xfrm>
          <a:prstGeom prst="rect">
            <a:avLst/>
          </a:prstGeom>
          <a:noFill/>
          <a:ln w="9525">
            <a:noFill/>
            <a:miter lim="800000"/>
            <a:headEnd/>
            <a:tailEnd/>
          </a:ln>
        </p:spPr>
      </p:pic>
      <p:pic>
        <p:nvPicPr>
          <p:cNvPr id="15368" name="Picture 8" descr="rau lang"/>
          <p:cNvPicPr>
            <a:picLocks noChangeAspect="1" noChangeArrowheads="1"/>
          </p:cNvPicPr>
          <p:nvPr/>
        </p:nvPicPr>
        <p:blipFill>
          <a:blip r:embed="rId6"/>
          <a:srcRect/>
          <a:stretch>
            <a:fillRect/>
          </a:stretch>
        </p:blipFill>
        <p:spPr bwMode="auto">
          <a:xfrm>
            <a:off x="6229350" y="4257675"/>
            <a:ext cx="2743200" cy="2233613"/>
          </a:xfrm>
          <a:prstGeom prst="rect">
            <a:avLst/>
          </a:prstGeom>
          <a:noFill/>
          <a:ln w="9525">
            <a:noFill/>
            <a:miter lim="800000"/>
            <a:headEnd/>
            <a:tailEnd/>
          </a:ln>
        </p:spPr>
      </p:pic>
      <p:sp>
        <p:nvSpPr>
          <p:cNvPr id="15369" name="Text Box 9"/>
          <p:cNvSpPr txBox="1">
            <a:spLocks noChangeArrowheads="1"/>
          </p:cNvSpPr>
          <p:nvPr/>
        </p:nvSpPr>
        <p:spPr bwMode="auto">
          <a:xfrm>
            <a:off x="762000" y="3714750"/>
            <a:ext cx="1828800" cy="396875"/>
          </a:xfrm>
          <a:prstGeom prst="rect">
            <a:avLst/>
          </a:prstGeom>
          <a:noFill/>
          <a:ln w="9525">
            <a:noFill/>
            <a:miter lim="800000"/>
            <a:headEnd/>
            <a:tailEnd/>
          </a:ln>
        </p:spPr>
        <p:txBody>
          <a:bodyPr>
            <a:spAutoFit/>
          </a:bodyPr>
          <a:lstStyle/>
          <a:p>
            <a:pPr>
              <a:spcBef>
                <a:spcPct val="50000"/>
              </a:spcBef>
            </a:pPr>
            <a:r>
              <a:rPr lang="en-US" altLang="en-US" sz="2000" b="1"/>
              <a:t>Rau muống</a:t>
            </a:r>
          </a:p>
        </p:txBody>
      </p:sp>
      <p:sp>
        <p:nvSpPr>
          <p:cNvPr id="15370" name="Text Box 10"/>
          <p:cNvSpPr txBox="1">
            <a:spLocks noChangeArrowheads="1"/>
          </p:cNvSpPr>
          <p:nvPr/>
        </p:nvSpPr>
        <p:spPr bwMode="auto">
          <a:xfrm>
            <a:off x="685800" y="6491288"/>
            <a:ext cx="2133600" cy="396875"/>
          </a:xfrm>
          <a:prstGeom prst="rect">
            <a:avLst/>
          </a:prstGeom>
          <a:noFill/>
          <a:ln w="9525">
            <a:noFill/>
            <a:miter lim="800000"/>
            <a:headEnd/>
            <a:tailEnd/>
          </a:ln>
        </p:spPr>
        <p:txBody>
          <a:bodyPr>
            <a:spAutoFit/>
          </a:bodyPr>
          <a:lstStyle/>
          <a:p>
            <a:pPr>
              <a:spcBef>
                <a:spcPct val="50000"/>
              </a:spcBef>
            </a:pPr>
            <a:r>
              <a:rPr lang="en-US" altLang="en-US" sz="2000" b="1"/>
              <a:t>Rau xà lách</a:t>
            </a:r>
          </a:p>
        </p:txBody>
      </p:sp>
      <p:sp>
        <p:nvSpPr>
          <p:cNvPr id="15371" name="Text Box 11"/>
          <p:cNvSpPr txBox="1">
            <a:spLocks noChangeArrowheads="1"/>
          </p:cNvSpPr>
          <p:nvPr/>
        </p:nvSpPr>
        <p:spPr bwMode="auto">
          <a:xfrm>
            <a:off x="3848100" y="5376863"/>
            <a:ext cx="1752600" cy="457200"/>
          </a:xfrm>
          <a:prstGeom prst="rect">
            <a:avLst/>
          </a:prstGeom>
          <a:noFill/>
          <a:ln w="9525">
            <a:noFill/>
            <a:miter lim="800000"/>
            <a:headEnd/>
            <a:tailEnd/>
          </a:ln>
        </p:spPr>
        <p:txBody>
          <a:bodyPr>
            <a:spAutoFit/>
          </a:bodyPr>
          <a:lstStyle/>
          <a:p>
            <a:pPr>
              <a:spcBef>
                <a:spcPct val="50000"/>
              </a:spcBef>
            </a:pPr>
            <a:r>
              <a:rPr lang="en-US" altLang="en-US" sz="2400" b="1"/>
              <a:t>Cây mía</a:t>
            </a:r>
          </a:p>
        </p:txBody>
      </p:sp>
      <p:sp>
        <p:nvSpPr>
          <p:cNvPr id="15372" name="Text Box 12"/>
          <p:cNvSpPr txBox="1">
            <a:spLocks noChangeArrowheads="1"/>
          </p:cNvSpPr>
          <p:nvPr/>
        </p:nvSpPr>
        <p:spPr bwMode="auto">
          <a:xfrm>
            <a:off x="7086600" y="3667125"/>
            <a:ext cx="1752600" cy="457200"/>
          </a:xfrm>
          <a:prstGeom prst="rect">
            <a:avLst/>
          </a:prstGeom>
          <a:noFill/>
          <a:ln w="9525">
            <a:noFill/>
            <a:miter lim="800000"/>
            <a:headEnd/>
            <a:tailEnd/>
          </a:ln>
        </p:spPr>
        <p:txBody>
          <a:bodyPr>
            <a:spAutoFit/>
          </a:bodyPr>
          <a:lstStyle/>
          <a:p>
            <a:pPr>
              <a:spcBef>
                <a:spcPct val="50000"/>
              </a:spcBef>
            </a:pPr>
            <a:r>
              <a:rPr lang="en-US" altLang="en-US" sz="2400" b="1"/>
              <a:t>Cây cỏ</a:t>
            </a:r>
          </a:p>
        </p:txBody>
      </p:sp>
      <p:sp>
        <p:nvSpPr>
          <p:cNvPr id="15373" name="Text Box 13"/>
          <p:cNvSpPr txBox="1">
            <a:spLocks noChangeArrowheads="1"/>
          </p:cNvSpPr>
          <p:nvPr/>
        </p:nvSpPr>
        <p:spPr bwMode="auto">
          <a:xfrm>
            <a:off x="6858000" y="6434138"/>
            <a:ext cx="1752600" cy="457200"/>
          </a:xfrm>
          <a:prstGeom prst="rect">
            <a:avLst/>
          </a:prstGeom>
          <a:noFill/>
          <a:ln w="9525">
            <a:noFill/>
            <a:miter lim="800000"/>
            <a:headEnd/>
            <a:tailEnd/>
          </a:ln>
        </p:spPr>
        <p:txBody>
          <a:bodyPr>
            <a:spAutoFit/>
          </a:bodyPr>
          <a:lstStyle/>
          <a:p>
            <a:pPr>
              <a:spcBef>
                <a:spcPct val="50000"/>
              </a:spcBef>
            </a:pPr>
            <a:r>
              <a:rPr lang="en-US" altLang="en-US" sz="2400" b="1"/>
              <a:t>Rau lang</a:t>
            </a:r>
          </a:p>
        </p:txBody>
      </p:sp>
      <p:sp>
        <p:nvSpPr>
          <p:cNvPr id="17420" name="Title 1"/>
          <p:cNvSpPr>
            <a:spLocks noGrp="1"/>
          </p:cNvSpPr>
          <p:nvPr>
            <p:ph type="title"/>
          </p:nvPr>
        </p:nvSpPr>
        <p:spPr>
          <a:xfrm>
            <a:off x="228600" y="509588"/>
            <a:ext cx="8743950" cy="823912"/>
          </a:xfrm>
        </p:spPr>
        <p:txBody>
          <a:bodyPr>
            <a:normAutofit fontScale="90000"/>
          </a:bodyPr>
          <a:lstStyle/>
          <a:p>
            <a:r>
              <a:rPr lang="en-US" altLang="en-US" sz="4000" b="1">
                <a:latin typeface="Times New Roman" pitchFamily="18" charset="0"/>
                <a:ea typeface="Trebuchet MS" pitchFamily="34" charset="0"/>
                <a:cs typeface="Trebuchet MS" pitchFamily="34" charset="0"/>
              </a:rPr>
              <a:t>Một số thân cây dùng làm thức ăn </a:t>
            </a:r>
            <a:br>
              <a:rPr lang="en-US" altLang="en-US" sz="4000" b="1">
                <a:latin typeface="Times New Roman" pitchFamily="18" charset="0"/>
                <a:ea typeface="Trebuchet MS" pitchFamily="34" charset="0"/>
                <a:cs typeface="Trebuchet MS" pitchFamily="34" charset="0"/>
              </a:rPr>
            </a:br>
            <a:r>
              <a:rPr lang="en-US" altLang="en-US" sz="4000" b="1">
                <a:latin typeface="Times New Roman" pitchFamily="18" charset="0"/>
                <a:ea typeface="Trebuchet MS" pitchFamily="34" charset="0"/>
                <a:cs typeface="Trebuchet MS" pitchFamily="34" charset="0"/>
              </a:rPr>
              <a:t>cho người và động vật:</a:t>
            </a:r>
            <a:br>
              <a:rPr lang="en-US" altLang="en-US" sz="4000" b="1">
                <a:latin typeface="Times New Roman" pitchFamily="18" charset="0"/>
                <a:ea typeface="Trebuchet MS" pitchFamily="34" charset="0"/>
                <a:cs typeface="Trebuchet MS" pitchFamily="34" charset="0"/>
              </a:rPr>
            </a:br>
            <a:endParaRPr lang="en-US" altLang="en-US" sz="4000" b="1">
              <a:ea typeface="Trebuchet MS" pitchFamily="34" charset="0"/>
              <a:cs typeface="Trebuchet MS"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diamond(in)">
                                      <p:cBhvr>
                                        <p:cTn id="7" dur="2000"/>
                                        <p:tgtEl>
                                          <p:spTgt spid="15364"/>
                                        </p:tgtEl>
                                      </p:cBhvr>
                                    </p:animEffect>
                                  </p:childTnLst>
                                </p:cTn>
                              </p:par>
                              <p:par>
                                <p:cTn id="8" presetID="8" presetClass="entr" presetSubtype="16" fill="hold" nodeType="withEffect">
                                  <p:stCondLst>
                                    <p:cond delay="0"/>
                                  </p:stCondLst>
                                  <p:childTnLst>
                                    <p:set>
                                      <p:cBhvr>
                                        <p:cTn id="9" dur="1" fill="hold">
                                          <p:stCondLst>
                                            <p:cond delay="0"/>
                                          </p:stCondLst>
                                        </p:cTn>
                                        <p:tgtEl>
                                          <p:spTgt spid="15369">
                                            <p:txEl>
                                              <p:pRg st="0" end="0"/>
                                            </p:txEl>
                                          </p:spTgt>
                                        </p:tgtEl>
                                        <p:attrNameLst>
                                          <p:attrName>style.visibility</p:attrName>
                                        </p:attrNameLst>
                                      </p:cBhvr>
                                      <p:to>
                                        <p:strVal val="visible"/>
                                      </p:to>
                                    </p:set>
                                    <p:animEffect transition="in" filter="diamond(in)">
                                      <p:cBhvr>
                                        <p:cTn id="10" dur="2000"/>
                                        <p:tgtEl>
                                          <p:spTgt spid="15369">
                                            <p:txEl>
                                              <p:pRg st="0" end="0"/>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15363"/>
                                        </p:tgtEl>
                                        <p:attrNameLst>
                                          <p:attrName>style.visibility</p:attrName>
                                        </p:attrNameLst>
                                      </p:cBhvr>
                                      <p:to>
                                        <p:strVal val="visible"/>
                                      </p:to>
                                    </p:set>
                                    <p:animEffect transition="in" filter="diamond(in)">
                                      <p:cBhvr>
                                        <p:cTn id="13" dur="2000"/>
                                        <p:tgtEl>
                                          <p:spTgt spid="15363"/>
                                        </p:tgtEl>
                                      </p:cBhvr>
                                    </p:animEffect>
                                  </p:childTnLst>
                                </p:cTn>
                              </p:par>
                              <p:par>
                                <p:cTn id="14" presetID="8" presetClass="entr" presetSubtype="16" fill="hold" nodeType="withEffect">
                                  <p:stCondLst>
                                    <p:cond delay="0"/>
                                  </p:stCondLst>
                                  <p:childTnLst>
                                    <p:set>
                                      <p:cBhvr>
                                        <p:cTn id="15" dur="1" fill="hold">
                                          <p:stCondLst>
                                            <p:cond delay="0"/>
                                          </p:stCondLst>
                                        </p:cTn>
                                        <p:tgtEl>
                                          <p:spTgt spid="15372"/>
                                        </p:tgtEl>
                                        <p:attrNameLst>
                                          <p:attrName>style.visibility</p:attrName>
                                        </p:attrNameLst>
                                      </p:cBhvr>
                                      <p:to>
                                        <p:strVal val="visible"/>
                                      </p:to>
                                    </p:set>
                                    <p:animEffect transition="in" filter="diamond(in)">
                                      <p:cBhvr>
                                        <p:cTn id="16" dur="2000"/>
                                        <p:tgtEl>
                                          <p:spTgt spid="15372"/>
                                        </p:tgtEl>
                                      </p:cBhvr>
                                    </p:animEffect>
                                  </p:childTnLst>
                                </p:cTn>
                              </p:par>
                              <p:par>
                                <p:cTn id="17" presetID="8" presetClass="entr" presetSubtype="16" fill="hold" nodeType="withEffect">
                                  <p:stCondLst>
                                    <p:cond delay="0"/>
                                  </p:stCondLst>
                                  <p:childTnLst>
                                    <p:set>
                                      <p:cBhvr>
                                        <p:cTn id="18" dur="1" fill="hold">
                                          <p:stCondLst>
                                            <p:cond delay="0"/>
                                          </p:stCondLst>
                                        </p:cTn>
                                        <p:tgtEl>
                                          <p:spTgt spid="15365"/>
                                        </p:tgtEl>
                                        <p:attrNameLst>
                                          <p:attrName>style.visibility</p:attrName>
                                        </p:attrNameLst>
                                      </p:cBhvr>
                                      <p:to>
                                        <p:strVal val="visible"/>
                                      </p:to>
                                    </p:set>
                                    <p:animEffect transition="in" filter="diamond(in)">
                                      <p:cBhvr>
                                        <p:cTn id="19" dur="2000"/>
                                        <p:tgtEl>
                                          <p:spTgt spid="15365"/>
                                        </p:tgtEl>
                                      </p:cBhvr>
                                    </p:animEffect>
                                  </p:childTnLst>
                                </p:cTn>
                              </p:par>
                              <p:par>
                                <p:cTn id="20" presetID="8" presetClass="entr" presetSubtype="16" fill="hold" nodeType="withEffect">
                                  <p:stCondLst>
                                    <p:cond delay="0"/>
                                  </p:stCondLst>
                                  <p:childTnLst>
                                    <p:set>
                                      <p:cBhvr>
                                        <p:cTn id="21" dur="1" fill="hold">
                                          <p:stCondLst>
                                            <p:cond delay="0"/>
                                          </p:stCondLst>
                                        </p:cTn>
                                        <p:tgtEl>
                                          <p:spTgt spid="15370"/>
                                        </p:tgtEl>
                                        <p:attrNameLst>
                                          <p:attrName>style.visibility</p:attrName>
                                        </p:attrNameLst>
                                      </p:cBhvr>
                                      <p:to>
                                        <p:strVal val="visible"/>
                                      </p:to>
                                    </p:set>
                                    <p:animEffect transition="in" filter="diamond(in)">
                                      <p:cBhvr>
                                        <p:cTn id="22" dur="2000"/>
                                        <p:tgtEl>
                                          <p:spTgt spid="15370"/>
                                        </p:tgtEl>
                                      </p:cBhvr>
                                    </p:animEffect>
                                  </p:childTnLst>
                                </p:cTn>
                              </p:par>
                              <p:par>
                                <p:cTn id="23" presetID="8" presetClass="entr" presetSubtype="16" fill="hold" nodeType="withEffect">
                                  <p:stCondLst>
                                    <p:cond delay="0"/>
                                  </p:stCondLst>
                                  <p:childTnLst>
                                    <p:set>
                                      <p:cBhvr>
                                        <p:cTn id="24" dur="1" fill="hold">
                                          <p:stCondLst>
                                            <p:cond delay="0"/>
                                          </p:stCondLst>
                                        </p:cTn>
                                        <p:tgtEl>
                                          <p:spTgt spid="15367"/>
                                        </p:tgtEl>
                                        <p:attrNameLst>
                                          <p:attrName>style.visibility</p:attrName>
                                        </p:attrNameLst>
                                      </p:cBhvr>
                                      <p:to>
                                        <p:strVal val="visible"/>
                                      </p:to>
                                    </p:set>
                                    <p:animEffect transition="in" filter="diamond(in)">
                                      <p:cBhvr>
                                        <p:cTn id="25" dur="2000"/>
                                        <p:tgtEl>
                                          <p:spTgt spid="15367"/>
                                        </p:tgtEl>
                                      </p:cBhvr>
                                    </p:animEffect>
                                  </p:childTnLst>
                                </p:cTn>
                              </p:par>
                              <p:par>
                                <p:cTn id="26" presetID="8" presetClass="entr" presetSubtype="16" fill="hold" nodeType="withEffect">
                                  <p:stCondLst>
                                    <p:cond delay="0"/>
                                  </p:stCondLst>
                                  <p:childTnLst>
                                    <p:set>
                                      <p:cBhvr>
                                        <p:cTn id="27" dur="1" fill="hold">
                                          <p:stCondLst>
                                            <p:cond delay="0"/>
                                          </p:stCondLst>
                                        </p:cTn>
                                        <p:tgtEl>
                                          <p:spTgt spid="15371"/>
                                        </p:tgtEl>
                                        <p:attrNameLst>
                                          <p:attrName>style.visibility</p:attrName>
                                        </p:attrNameLst>
                                      </p:cBhvr>
                                      <p:to>
                                        <p:strVal val="visible"/>
                                      </p:to>
                                    </p:set>
                                    <p:animEffect transition="in" filter="diamond(in)">
                                      <p:cBhvr>
                                        <p:cTn id="28" dur="2000"/>
                                        <p:tgtEl>
                                          <p:spTgt spid="15371"/>
                                        </p:tgtEl>
                                      </p:cBhvr>
                                    </p:animEffect>
                                  </p:childTnLst>
                                </p:cTn>
                              </p:par>
                              <p:par>
                                <p:cTn id="29" presetID="8" presetClass="entr" presetSubtype="16" fill="hold" nodeType="withEffect">
                                  <p:stCondLst>
                                    <p:cond delay="0"/>
                                  </p:stCondLst>
                                  <p:childTnLst>
                                    <p:set>
                                      <p:cBhvr>
                                        <p:cTn id="30" dur="1" fill="hold">
                                          <p:stCondLst>
                                            <p:cond delay="0"/>
                                          </p:stCondLst>
                                        </p:cTn>
                                        <p:tgtEl>
                                          <p:spTgt spid="15368"/>
                                        </p:tgtEl>
                                        <p:attrNameLst>
                                          <p:attrName>style.visibility</p:attrName>
                                        </p:attrNameLst>
                                      </p:cBhvr>
                                      <p:to>
                                        <p:strVal val="visible"/>
                                      </p:to>
                                    </p:set>
                                    <p:animEffect transition="in" filter="diamond(in)">
                                      <p:cBhvr>
                                        <p:cTn id="31" dur="2000"/>
                                        <p:tgtEl>
                                          <p:spTgt spid="15368"/>
                                        </p:tgtEl>
                                      </p:cBhvr>
                                    </p:animEffect>
                                  </p:childTnLst>
                                </p:cTn>
                              </p:par>
                              <p:par>
                                <p:cTn id="32" presetID="8" presetClass="entr" presetSubtype="16" fill="hold" nodeType="withEffect">
                                  <p:stCondLst>
                                    <p:cond delay="0"/>
                                  </p:stCondLst>
                                  <p:childTnLst>
                                    <p:set>
                                      <p:cBhvr>
                                        <p:cTn id="33" dur="1" fill="hold">
                                          <p:stCondLst>
                                            <p:cond delay="0"/>
                                          </p:stCondLst>
                                        </p:cTn>
                                        <p:tgtEl>
                                          <p:spTgt spid="15373"/>
                                        </p:tgtEl>
                                        <p:attrNameLst>
                                          <p:attrName>style.visibility</p:attrName>
                                        </p:attrNameLst>
                                      </p:cBhvr>
                                      <p:to>
                                        <p:strVal val="visible"/>
                                      </p:to>
                                    </p:set>
                                    <p:animEffect transition="in" filter="diamond(in)">
                                      <p:cBhvr>
                                        <p:cTn id="34" dur="2000"/>
                                        <p:tgtEl>
                                          <p:spTgt spid="15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2"/>
          <p:cNvSpPr>
            <a:spLocks noGrp="1"/>
          </p:cNvSpPr>
          <p:nvPr>
            <p:ph idx="1"/>
          </p:nvPr>
        </p:nvSpPr>
        <p:spPr>
          <a:xfrm>
            <a:off x="1030288" y="2819400"/>
            <a:ext cx="7351712" cy="2003425"/>
          </a:xfrm>
        </p:spPr>
        <p:txBody>
          <a:bodyPr/>
          <a:lstStyle/>
          <a:p>
            <a:pPr marL="0" indent="0" algn="just">
              <a:buFont typeface="Wingdings 2" pitchFamily="18" charset="2"/>
              <a:buNone/>
            </a:pPr>
            <a:r>
              <a:rPr lang="en-US" altLang="en-US" sz="3600" b="1">
                <a:solidFill>
                  <a:srgbClr val="FF0000"/>
                </a:solidFill>
                <a:latin typeface="Times New Roman" pitchFamily="18" charset="0"/>
              </a:rPr>
              <a:t>2. Kể tên một số thân cây cho gỗ làm nhà, đóng tàu, thuyền, bàn ghế, giường, tủ,…?</a:t>
            </a:r>
          </a:p>
        </p:txBody>
      </p:sp>
      <p:sp>
        <p:nvSpPr>
          <p:cNvPr id="76802" name="Title 1"/>
          <p:cNvSpPr>
            <a:spLocks noGrp="1"/>
          </p:cNvSpPr>
          <p:nvPr>
            <p:ph type="title"/>
          </p:nvPr>
        </p:nvSpPr>
        <p:spPr/>
        <p:txBody>
          <a:bodyPr/>
          <a:lstStyle/>
          <a:p>
            <a:endParaRPr lang="en-US">
              <a:ea typeface="Trebuchet MS" pitchFamily="34" charset="0"/>
              <a:cs typeface="Trebuchet MS"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fade">
                                      <p:cBhvr>
                                        <p:cTn id="7" dur="500"/>
                                        <p:tgtEl>
                                          <p:spTgt spid="163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p:cNvSpPr txBox="1">
            <a:spLocks noChangeArrowheads="1"/>
          </p:cNvSpPr>
          <p:nvPr/>
        </p:nvSpPr>
        <p:spPr bwMode="auto">
          <a:xfrm>
            <a:off x="733425" y="3929063"/>
            <a:ext cx="2362200" cy="396875"/>
          </a:xfrm>
          <a:prstGeom prst="rect">
            <a:avLst/>
          </a:prstGeom>
          <a:noFill/>
          <a:ln w="9525">
            <a:noFill/>
            <a:miter lim="800000"/>
            <a:headEnd/>
            <a:tailEnd/>
          </a:ln>
        </p:spPr>
        <p:txBody>
          <a:bodyPr>
            <a:spAutoFit/>
          </a:bodyPr>
          <a:lstStyle/>
          <a:p>
            <a:pPr>
              <a:spcBef>
                <a:spcPct val="50000"/>
              </a:spcBef>
            </a:pPr>
            <a:r>
              <a:rPr lang="en-US" altLang="en-US" sz="2000" b="1"/>
              <a:t>Cây bạch đàn</a:t>
            </a:r>
          </a:p>
        </p:txBody>
      </p:sp>
      <p:sp>
        <p:nvSpPr>
          <p:cNvPr id="16388" name="Text Box 4"/>
          <p:cNvSpPr txBox="1">
            <a:spLocks noChangeArrowheads="1"/>
          </p:cNvSpPr>
          <p:nvPr/>
        </p:nvSpPr>
        <p:spPr bwMode="auto">
          <a:xfrm>
            <a:off x="752475" y="6403975"/>
            <a:ext cx="2133600" cy="396875"/>
          </a:xfrm>
          <a:prstGeom prst="rect">
            <a:avLst/>
          </a:prstGeom>
          <a:noFill/>
          <a:ln w="9525">
            <a:noFill/>
            <a:miter lim="800000"/>
            <a:headEnd/>
            <a:tailEnd/>
          </a:ln>
        </p:spPr>
        <p:txBody>
          <a:bodyPr>
            <a:spAutoFit/>
          </a:bodyPr>
          <a:lstStyle/>
          <a:p>
            <a:pPr>
              <a:spcBef>
                <a:spcPct val="50000"/>
              </a:spcBef>
            </a:pPr>
            <a:r>
              <a:rPr lang="en-US" altLang="en-US" sz="2000" b="1"/>
              <a:t>Cây xà cừ</a:t>
            </a:r>
          </a:p>
        </p:txBody>
      </p:sp>
      <p:sp>
        <p:nvSpPr>
          <p:cNvPr id="16389" name="Text Box 5"/>
          <p:cNvSpPr txBox="1">
            <a:spLocks noChangeArrowheads="1"/>
          </p:cNvSpPr>
          <p:nvPr/>
        </p:nvSpPr>
        <p:spPr bwMode="auto">
          <a:xfrm>
            <a:off x="5934075" y="3995738"/>
            <a:ext cx="3886200" cy="396875"/>
          </a:xfrm>
          <a:prstGeom prst="rect">
            <a:avLst/>
          </a:prstGeom>
          <a:noFill/>
          <a:ln w="9525">
            <a:noFill/>
            <a:miter lim="800000"/>
            <a:headEnd/>
            <a:tailEnd/>
          </a:ln>
        </p:spPr>
        <p:txBody>
          <a:bodyPr>
            <a:spAutoFit/>
          </a:bodyPr>
          <a:lstStyle/>
          <a:p>
            <a:pPr>
              <a:spcBef>
                <a:spcPct val="50000"/>
              </a:spcBef>
            </a:pPr>
            <a:r>
              <a:rPr lang="en-US" altLang="en-US" sz="2000" b="1"/>
              <a:t>Cây xoan (sầu đông)</a:t>
            </a:r>
          </a:p>
        </p:txBody>
      </p:sp>
      <p:sp>
        <p:nvSpPr>
          <p:cNvPr id="16390" name="Text Box 6"/>
          <p:cNvSpPr txBox="1">
            <a:spLocks noChangeArrowheads="1"/>
          </p:cNvSpPr>
          <p:nvPr/>
        </p:nvSpPr>
        <p:spPr bwMode="auto">
          <a:xfrm>
            <a:off x="6867525" y="6389688"/>
            <a:ext cx="1438275" cy="396875"/>
          </a:xfrm>
          <a:prstGeom prst="rect">
            <a:avLst/>
          </a:prstGeom>
          <a:noFill/>
          <a:ln w="9525">
            <a:noFill/>
            <a:miter lim="800000"/>
            <a:headEnd/>
            <a:tailEnd/>
          </a:ln>
        </p:spPr>
        <p:txBody>
          <a:bodyPr>
            <a:spAutoFit/>
          </a:bodyPr>
          <a:lstStyle/>
          <a:p>
            <a:pPr>
              <a:spcBef>
                <a:spcPct val="50000"/>
              </a:spcBef>
            </a:pPr>
            <a:r>
              <a:rPr lang="en-US" altLang="en-US" sz="2000" b="1"/>
              <a:t>Cây dừa</a:t>
            </a:r>
          </a:p>
        </p:txBody>
      </p:sp>
      <p:pic>
        <p:nvPicPr>
          <p:cNvPr id="16391" name="Picture 7" descr="cay bach dan"/>
          <p:cNvPicPr>
            <a:picLocks noChangeAspect="1" noChangeArrowheads="1"/>
          </p:cNvPicPr>
          <p:nvPr/>
        </p:nvPicPr>
        <p:blipFill>
          <a:blip r:embed="rId2"/>
          <a:srcRect/>
          <a:stretch>
            <a:fillRect/>
          </a:stretch>
        </p:blipFill>
        <p:spPr bwMode="auto">
          <a:xfrm>
            <a:off x="304800" y="2024063"/>
            <a:ext cx="2743200" cy="1847850"/>
          </a:xfrm>
          <a:prstGeom prst="rect">
            <a:avLst/>
          </a:prstGeom>
          <a:noFill/>
          <a:ln w="9525">
            <a:noFill/>
            <a:miter lim="800000"/>
            <a:headEnd/>
            <a:tailEnd/>
          </a:ln>
        </p:spPr>
      </p:pic>
      <p:pic>
        <p:nvPicPr>
          <p:cNvPr id="16392" name="Picture 8" descr="cay go lim"/>
          <p:cNvPicPr>
            <a:picLocks noChangeAspect="1" noChangeArrowheads="1"/>
          </p:cNvPicPr>
          <p:nvPr/>
        </p:nvPicPr>
        <p:blipFill>
          <a:blip r:embed="rId3"/>
          <a:srcRect/>
          <a:stretch>
            <a:fillRect/>
          </a:stretch>
        </p:blipFill>
        <p:spPr bwMode="auto">
          <a:xfrm>
            <a:off x="3214688" y="2009775"/>
            <a:ext cx="2667000" cy="3810000"/>
          </a:xfrm>
          <a:prstGeom prst="rect">
            <a:avLst/>
          </a:prstGeom>
          <a:noFill/>
          <a:ln w="9525">
            <a:noFill/>
            <a:miter lim="800000"/>
            <a:headEnd/>
            <a:tailEnd/>
          </a:ln>
        </p:spPr>
      </p:pic>
      <p:pic>
        <p:nvPicPr>
          <p:cNvPr id="16393" name="Picture 9" descr="cay xoan"/>
          <p:cNvPicPr>
            <a:picLocks noChangeAspect="1" noChangeArrowheads="1"/>
          </p:cNvPicPr>
          <p:nvPr/>
        </p:nvPicPr>
        <p:blipFill>
          <a:blip r:embed="rId4"/>
          <a:srcRect/>
          <a:stretch>
            <a:fillRect/>
          </a:stretch>
        </p:blipFill>
        <p:spPr bwMode="auto">
          <a:xfrm>
            <a:off x="6019800" y="2024063"/>
            <a:ext cx="2895600" cy="1938337"/>
          </a:xfrm>
          <a:prstGeom prst="rect">
            <a:avLst/>
          </a:prstGeom>
          <a:noFill/>
          <a:ln w="9525">
            <a:noFill/>
            <a:miter lim="800000"/>
            <a:headEnd/>
            <a:tailEnd/>
          </a:ln>
        </p:spPr>
      </p:pic>
      <p:pic>
        <p:nvPicPr>
          <p:cNvPr id="16394" name="Picture 10" descr="cay xa cu"/>
          <p:cNvPicPr>
            <a:picLocks noChangeAspect="1" noChangeArrowheads="1"/>
          </p:cNvPicPr>
          <p:nvPr/>
        </p:nvPicPr>
        <p:blipFill>
          <a:blip r:embed="rId5"/>
          <a:srcRect/>
          <a:stretch>
            <a:fillRect/>
          </a:stretch>
        </p:blipFill>
        <p:spPr bwMode="auto">
          <a:xfrm>
            <a:off x="304800" y="4495800"/>
            <a:ext cx="2667000" cy="1905000"/>
          </a:xfrm>
          <a:prstGeom prst="rect">
            <a:avLst/>
          </a:prstGeom>
          <a:noFill/>
          <a:ln w="9525">
            <a:noFill/>
            <a:miter lim="800000"/>
            <a:headEnd/>
            <a:tailEnd/>
          </a:ln>
        </p:spPr>
      </p:pic>
      <p:pic>
        <p:nvPicPr>
          <p:cNvPr id="16395" name="Picture 11" descr="cay dua"/>
          <p:cNvPicPr>
            <a:picLocks noChangeAspect="1" noChangeArrowheads="1"/>
          </p:cNvPicPr>
          <p:nvPr/>
        </p:nvPicPr>
        <p:blipFill>
          <a:blip r:embed="rId6"/>
          <a:srcRect/>
          <a:stretch>
            <a:fillRect/>
          </a:stretch>
        </p:blipFill>
        <p:spPr bwMode="auto">
          <a:xfrm>
            <a:off x="6019800" y="4538663"/>
            <a:ext cx="2895600" cy="1828800"/>
          </a:xfrm>
          <a:prstGeom prst="rect">
            <a:avLst/>
          </a:prstGeom>
          <a:noFill/>
          <a:ln w="9525">
            <a:noFill/>
            <a:miter lim="800000"/>
            <a:headEnd/>
            <a:tailEnd/>
          </a:ln>
        </p:spPr>
      </p:pic>
      <p:sp>
        <p:nvSpPr>
          <p:cNvPr id="16396" name="Text Box 12"/>
          <p:cNvSpPr txBox="1">
            <a:spLocks noChangeArrowheads="1"/>
          </p:cNvSpPr>
          <p:nvPr/>
        </p:nvSpPr>
        <p:spPr bwMode="auto">
          <a:xfrm>
            <a:off x="3581400" y="5927725"/>
            <a:ext cx="2133600" cy="396875"/>
          </a:xfrm>
          <a:prstGeom prst="rect">
            <a:avLst/>
          </a:prstGeom>
          <a:noFill/>
          <a:ln w="9525">
            <a:noFill/>
            <a:miter lim="800000"/>
            <a:headEnd/>
            <a:tailEnd/>
          </a:ln>
        </p:spPr>
        <p:txBody>
          <a:bodyPr>
            <a:spAutoFit/>
          </a:bodyPr>
          <a:lstStyle/>
          <a:p>
            <a:pPr>
              <a:spcBef>
                <a:spcPct val="50000"/>
              </a:spcBef>
            </a:pPr>
            <a:r>
              <a:rPr lang="en-US" altLang="en-US" sz="2000" b="1"/>
              <a:t>Cây gỗ lim</a:t>
            </a:r>
          </a:p>
        </p:txBody>
      </p:sp>
      <p:sp>
        <p:nvSpPr>
          <p:cNvPr id="77835" name="Title 1"/>
          <p:cNvSpPr>
            <a:spLocks noGrp="1"/>
          </p:cNvSpPr>
          <p:nvPr>
            <p:ph type="title"/>
          </p:nvPr>
        </p:nvSpPr>
        <p:spPr>
          <a:xfrm>
            <a:off x="985838" y="152400"/>
            <a:ext cx="7124700" cy="923925"/>
          </a:xfrm>
        </p:spPr>
        <p:txBody>
          <a:bodyPr/>
          <a:lstStyle/>
          <a:p>
            <a:r>
              <a:rPr lang="en-US" altLang="en-US" b="1">
                <a:latin typeface="Times New Roman" pitchFamily="18" charset="0"/>
                <a:ea typeface="Trebuchet MS" pitchFamily="34" charset="0"/>
                <a:cs typeface="Trebuchet MS" pitchFamily="34" charset="0"/>
              </a:rPr>
              <a:t>Một số thân cây cho gỗ:</a:t>
            </a:r>
            <a:endParaRPr lang="en-US" altLang="en-US" b="1">
              <a:ea typeface="Trebuchet MS" pitchFamily="34" charset="0"/>
              <a:cs typeface="Trebuchet MS"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391"/>
                                        </p:tgtEl>
                                        <p:attrNameLst>
                                          <p:attrName>style.visibility</p:attrName>
                                        </p:attrNameLst>
                                      </p:cBhvr>
                                      <p:to>
                                        <p:strVal val="visible"/>
                                      </p:to>
                                    </p:set>
                                    <p:anim calcmode="lin" valueType="num">
                                      <p:cBhvr additive="base">
                                        <p:cTn id="7" dur="500" fill="hold"/>
                                        <p:tgtEl>
                                          <p:spTgt spid="16391"/>
                                        </p:tgtEl>
                                        <p:attrNameLst>
                                          <p:attrName>ppt_x</p:attrName>
                                        </p:attrNameLst>
                                      </p:cBhvr>
                                      <p:tavLst>
                                        <p:tav tm="0">
                                          <p:val>
                                            <p:strVal val="#ppt_x"/>
                                          </p:val>
                                        </p:tav>
                                        <p:tav tm="100000">
                                          <p:val>
                                            <p:strVal val="#ppt_x"/>
                                          </p:val>
                                        </p:tav>
                                      </p:tavLst>
                                    </p:anim>
                                    <p:anim calcmode="lin" valueType="num">
                                      <p:cBhvr additive="base">
                                        <p:cTn id="8" dur="500" fill="hold"/>
                                        <p:tgtEl>
                                          <p:spTgt spid="1639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6387"/>
                                        </p:tgtEl>
                                        <p:attrNameLst>
                                          <p:attrName>style.visibility</p:attrName>
                                        </p:attrNameLst>
                                      </p:cBhvr>
                                      <p:to>
                                        <p:strVal val="visible"/>
                                      </p:to>
                                    </p:set>
                                    <p:animEffect transition="in" filter="fade">
                                      <p:cBhvr>
                                        <p:cTn id="13" dur="500"/>
                                        <p:tgtEl>
                                          <p:spTgt spid="1638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16394"/>
                                        </p:tgtEl>
                                        <p:attrNameLst>
                                          <p:attrName>style.visibility</p:attrName>
                                        </p:attrNameLst>
                                      </p:cBhvr>
                                      <p:to>
                                        <p:strVal val="visible"/>
                                      </p:to>
                                    </p:set>
                                    <p:animEffect transition="in" filter="fade">
                                      <p:cBhvr>
                                        <p:cTn id="18" dur="500"/>
                                        <p:tgtEl>
                                          <p:spTgt spid="1639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6388"/>
                                        </p:tgtEl>
                                        <p:attrNameLst>
                                          <p:attrName>style.visibility</p:attrName>
                                        </p:attrNameLst>
                                      </p:cBhvr>
                                      <p:to>
                                        <p:strVal val="visible"/>
                                      </p:to>
                                    </p:set>
                                    <p:animEffect transition="in" filter="fade">
                                      <p:cBhvr>
                                        <p:cTn id="23" dur="1000"/>
                                        <p:tgtEl>
                                          <p:spTgt spid="16388"/>
                                        </p:tgtEl>
                                      </p:cBhvr>
                                    </p:animEffect>
                                    <p:anim calcmode="lin" valueType="num">
                                      <p:cBhvr>
                                        <p:cTn id="24" dur="1000" fill="hold"/>
                                        <p:tgtEl>
                                          <p:spTgt spid="16388"/>
                                        </p:tgtEl>
                                        <p:attrNameLst>
                                          <p:attrName>ppt_x</p:attrName>
                                        </p:attrNameLst>
                                      </p:cBhvr>
                                      <p:tavLst>
                                        <p:tav tm="0">
                                          <p:val>
                                            <p:strVal val="#ppt_x"/>
                                          </p:val>
                                        </p:tav>
                                        <p:tav tm="100000">
                                          <p:val>
                                            <p:strVal val="#ppt_x"/>
                                          </p:val>
                                        </p:tav>
                                      </p:tavLst>
                                    </p:anim>
                                    <p:anim calcmode="lin" valueType="num">
                                      <p:cBhvr>
                                        <p:cTn id="25" dur="1000" fill="hold"/>
                                        <p:tgtEl>
                                          <p:spTgt spid="16388"/>
                                        </p:tgtEl>
                                        <p:attrNameLst>
                                          <p:attrName>ppt_y</p:attrName>
                                        </p:attrNameLst>
                                      </p:cBhvr>
                                      <p:tavLst>
                                        <p:tav tm="0">
                                          <p:val>
                                            <p:strVal val="#ppt_y+.1"/>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16392"/>
                                        </p:tgtEl>
                                        <p:attrNameLst>
                                          <p:attrName>style.visibility</p:attrName>
                                        </p:attrNameLst>
                                      </p:cBhvr>
                                      <p:to>
                                        <p:strVal val="visible"/>
                                      </p:to>
                                    </p:set>
                                    <p:animEffect transition="in" filter="fade">
                                      <p:cBhvr>
                                        <p:cTn id="30" dur="500"/>
                                        <p:tgtEl>
                                          <p:spTgt spid="1639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396"/>
                                        </p:tgtEl>
                                        <p:attrNameLst>
                                          <p:attrName>style.visibility</p:attrName>
                                        </p:attrNameLst>
                                      </p:cBhvr>
                                      <p:to>
                                        <p:strVal val="visible"/>
                                      </p:to>
                                    </p:set>
                                    <p:animEffect transition="in" filter="fade">
                                      <p:cBhvr>
                                        <p:cTn id="35" dur="1000"/>
                                        <p:tgtEl>
                                          <p:spTgt spid="16396"/>
                                        </p:tgtEl>
                                      </p:cBhvr>
                                    </p:animEffect>
                                    <p:anim calcmode="lin" valueType="num">
                                      <p:cBhvr>
                                        <p:cTn id="36" dur="1000" fill="hold"/>
                                        <p:tgtEl>
                                          <p:spTgt spid="16396"/>
                                        </p:tgtEl>
                                        <p:attrNameLst>
                                          <p:attrName>ppt_x</p:attrName>
                                        </p:attrNameLst>
                                      </p:cBhvr>
                                      <p:tavLst>
                                        <p:tav tm="0">
                                          <p:val>
                                            <p:strVal val="#ppt_x"/>
                                          </p:val>
                                        </p:tav>
                                        <p:tav tm="100000">
                                          <p:val>
                                            <p:strVal val="#ppt_x"/>
                                          </p:val>
                                        </p:tav>
                                      </p:tavLst>
                                    </p:anim>
                                    <p:anim calcmode="lin" valueType="num">
                                      <p:cBhvr>
                                        <p:cTn id="37" dur="1000" fill="hold"/>
                                        <p:tgtEl>
                                          <p:spTgt spid="16396"/>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16393"/>
                                        </p:tgtEl>
                                        <p:attrNameLst>
                                          <p:attrName>style.visibility</p:attrName>
                                        </p:attrNameLst>
                                      </p:cBhvr>
                                      <p:to>
                                        <p:strVal val="visible"/>
                                      </p:to>
                                    </p:set>
                                    <p:animEffect transition="in" filter="wipe(down)">
                                      <p:cBhvr>
                                        <p:cTn id="42" dur="500"/>
                                        <p:tgtEl>
                                          <p:spTgt spid="1639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6389"/>
                                        </p:tgtEl>
                                        <p:attrNameLst>
                                          <p:attrName>style.visibility</p:attrName>
                                        </p:attrNameLst>
                                      </p:cBhvr>
                                      <p:to>
                                        <p:strVal val="visible"/>
                                      </p:to>
                                    </p:set>
                                    <p:animEffect transition="in" filter="wipe(down)">
                                      <p:cBhvr>
                                        <p:cTn id="47" dur="500"/>
                                        <p:tgtEl>
                                          <p:spTgt spid="1638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6" presetClass="entr" presetSubtype="16" fill="hold" nodeType="clickEffect">
                                  <p:stCondLst>
                                    <p:cond delay="0"/>
                                  </p:stCondLst>
                                  <p:childTnLst>
                                    <p:set>
                                      <p:cBhvr>
                                        <p:cTn id="51" dur="1" fill="hold">
                                          <p:stCondLst>
                                            <p:cond delay="0"/>
                                          </p:stCondLst>
                                        </p:cTn>
                                        <p:tgtEl>
                                          <p:spTgt spid="16395"/>
                                        </p:tgtEl>
                                        <p:attrNameLst>
                                          <p:attrName>style.visibility</p:attrName>
                                        </p:attrNameLst>
                                      </p:cBhvr>
                                      <p:to>
                                        <p:strVal val="visible"/>
                                      </p:to>
                                    </p:set>
                                    <p:animEffect transition="in" filter="circle(in)">
                                      <p:cBhvr>
                                        <p:cTn id="52" dur="2000"/>
                                        <p:tgtEl>
                                          <p:spTgt spid="1639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6390"/>
                                        </p:tgtEl>
                                        <p:attrNameLst>
                                          <p:attrName>style.visibility</p:attrName>
                                        </p:attrNameLst>
                                      </p:cBhvr>
                                      <p:to>
                                        <p:strVal val="visible"/>
                                      </p:to>
                                    </p:set>
                                    <p:anim calcmode="lin" valueType="num">
                                      <p:cBhvr additive="base">
                                        <p:cTn id="57" dur="500" fill="hold"/>
                                        <p:tgtEl>
                                          <p:spTgt spid="16390"/>
                                        </p:tgtEl>
                                        <p:attrNameLst>
                                          <p:attrName>ppt_x</p:attrName>
                                        </p:attrNameLst>
                                      </p:cBhvr>
                                      <p:tavLst>
                                        <p:tav tm="0">
                                          <p:val>
                                            <p:strVal val="#ppt_x"/>
                                          </p:val>
                                        </p:tav>
                                        <p:tav tm="100000">
                                          <p:val>
                                            <p:strVal val="#ppt_x"/>
                                          </p:val>
                                        </p:tav>
                                      </p:tavLst>
                                    </p:anim>
                                    <p:anim calcmode="lin" valueType="num">
                                      <p:cBhvr additive="base">
                                        <p:cTn id="58" dur="500" fill="hold"/>
                                        <p:tgtEl>
                                          <p:spTgt spid="163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p:bldP spid="16388" grpId="0"/>
      <p:bldP spid="16389" grpId="0"/>
      <p:bldP spid="16390" grpId="0"/>
      <p:bldP spid="1639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rtlCol="0">
            <a:normAutofit fontScale="90000"/>
          </a:bodyPr>
          <a:lstStyle/>
          <a:p>
            <a:pPr fontAlgn="auto">
              <a:spcAft>
                <a:spcPts val="0"/>
              </a:spcAft>
              <a:defRPr/>
            </a:pPr>
            <a:r>
              <a:rPr lang="en-US" altLang="en-US" b="1">
                <a:latin typeface="Times New Roman" pitchFamily="18" charset="0"/>
                <a:cs typeface="Times New Roman" pitchFamily="18" charset="0"/>
              </a:rPr>
              <a:t>2. Lợi ích của thân cây đối với đời sống con người và động vật</a:t>
            </a:r>
            <a:endParaRPr lang="en-US" altLang="en-US" b="1">
              <a:cs typeface="Trebuchet MS" pitchFamily="34" charset="0"/>
            </a:endParaRPr>
          </a:p>
        </p:txBody>
      </p:sp>
      <p:sp>
        <p:nvSpPr>
          <p:cNvPr id="18435" name="Content Placeholder 2"/>
          <p:cNvSpPr>
            <a:spLocks noGrp="1"/>
          </p:cNvSpPr>
          <p:nvPr>
            <p:ph idx="1"/>
          </p:nvPr>
        </p:nvSpPr>
        <p:spPr>
          <a:xfrm>
            <a:off x="1025525" y="2819400"/>
            <a:ext cx="7124700" cy="1622425"/>
          </a:xfrm>
        </p:spPr>
        <p:txBody>
          <a:bodyPr/>
          <a:lstStyle/>
          <a:p>
            <a:pPr marL="0" indent="0" algn="just">
              <a:buFont typeface="Wingdings 2" pitchFamily="18" charset="2"/>
              <a:buNone/>
            </a:pPr>
            <a:r>
              <a:rPr lang="en-US" altLang="en-US" sz="3600" b="1" dirty="0">
                <a:solidFill>
                  <a:srgbClr val="FF0000"/>
                </a:solidFill>
                <a:latin typeface="Times New Roman" pitchFamily="18" charset="0"/>
              </a:rPr>
              <a:t>3. </a:t>
            </a:r>
            <a:r>
              <a:rPr lang="en-US" altLang="en-US" sz="3600" b="1" dirty="0" err="1">
                <a:solidFill>
                  <a:srgbClr val="FF0000"/>
                </a:solidFill>
                <a:latin typeface="Times New Roman" pitchFamily="18" charset="0"/>
              </a:rPr>
              <a:t>Kể</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tên</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một</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số</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thân</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cây</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cho</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nhựa</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để</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làm</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cao</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su</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làm</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sơn</a:t>
            </a:r>
            <a:r>
              <a:rPr lang="en-US" altLang="en-US" sz="3600" b="1" dirty="0">
                <a:solidFill>
                  <a:srgbClr val="FF0000"/>
                </a:solidFill>
                <a:latin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 calcmode="lin" valueType="num">
                                      <p:cBhvr additive="base">
                                        <p:cTn id="7" dur="500" fill="hold"/>
                                        <p:tgtEl>
                                          <p:spTgt spid="184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43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rtlCol="0">
            <a:normAutofit fontScale="90000"/>
          </a:bodyPr>
          <a:lstStyle/>
          <a:p>
            <a:pPr fontAlgn="auto">
              <a:spcAft>
                <a:spcPts val="0"/>
              </a:spcAft>
              <a:defRPr/>
            </a:pPr>
            <a:r>
              <a:rPr lang="en-US" altLang="en-US" b="1">
                <a:latin typeface="Times New Roman" pitchFamily="18" charset="0"/>
                <a:cs typeface="Times New Roman" pitchFamily="18" charset="0"/>
              </a:rPr>
              <a:t>2. Lợi ích của thân cây đối với đời sống con người và động vật</a:t>
            </a:r>
            <a:endParaRPr lang="en-US" altLang="en-US" b="1">
              <a:cs typeface="Trebuchet MS" pitchFamily="34" charset="0"/>
            </a:endParaRPr>
          </a:p>
        </p:txBody>
      </p:sp>
      <p:sp>
        <p:nvSpPr>
          <p:cNvPr id="21507" name="Content Placeholder 2"/>
          <p:cNvSpPr>
            <a:spLocks noGrp="1"/>
          </p:cNvSpPr>
          <p:nvPr>
            <p:ph idx="1"/>
          </p:nvPr>
        </p:nvSpPr>
        <p:spPr>
          <a:xfrm>
            <a:off x="1558925" y="2514600"/>
            <a:ext cx="6400800" cy="2125663"/>
          </a:xfrm>
          <a:solidFill>
            <a:srgbClr val="FFFF00"/>
          </a:solidFill>
        </p:spPr>
        <p:txBody>
          <a:bodyPr/>
          <a:lstStyle/>
          <a:p>
            <a:pPr marL="0" indent="0" algn="just">
              <a:buFont typeface="Wingdings 2" pitchFamily="18" charset="2"/>
              <a:buNone/>
            </a:pPr>
            <a:r>
              <a:rPr lang="en-US" altLang="en-US" sz="3600">
                <a:latin typeface="Times New Roman" pitchFamily="18" charset="0"/>
                <a:cs typeface="Times New Roman" pitchFamily="18" charset="0"/>
              </a:rPr>
              <a:t>Thân cây được dùng làm thức ăn cho người, động vật hoặc để làm nhà và đóng đồ,…</a:t>
            </a:r>
          </a:p>
        </p:txBody>
      </p:sp>
      <p:sp>
        <p:nvSpPr>
          <p:cNvPr id="4" name="Right Arrow 3"/>
          <p:cNvSpPr/>
          <p:nvPr/>
        </p:nvSpPr>
        <p:spPr>
          <a:xfrm>
            <a:off x="581025" y="2868613"/>
            <a:ext cx="977900" cy="484187"/>
          </a:xfrm>
          <a:prstGeom prst="rightArrow">
            <a:avLst/>
          </a:prstGeom>
          <a:solidFill>
            <a:srgbClr val="FF0000"/>
          </a:solidFill>
          <a:ln>
            <a:solidFill>
              <a:srgbClr val="FF0000"/>
            </a:solidFill>
          </a:ln>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mph" presetSubtype="2" fill="hold" grpId="0" nodeType="clickEffect">
                                  <p:stCondLst>
                                    <p:cond delay="0"/>
                                  </p:stCondLst>
                                  <p:childTnLst>
                                    <p:animClr clrSpc="rgb" dir="cw">
                                      <p:cBhvr>
                                        <p:cTn id="6" dur="2000" fill="hold"/>
                                        <p:tgtEl>
                                          <p:spTgt spid="4"/>
                                        </p:tgtEl>
                                        <p:attrNameLst>
                                          <p:attrName>fillcolor</p:attrName>
                                        </p:attrNameLst>
                                      </p:cBhvr>
                                      <p:to>
                                        <a:schemeClr val="accent2"/>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34" presetClass="emph" presetSubtype="0" fill="hold" grpId="0" nodeType="click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1507">
                                            <p:bg/>
                                          </p:spTgt>
                                        </p:tgtEl>
                                        <p:attrNameLst>
                                          <p:attrName>ppt_x</p:attrName>
                                          <p:attrName>ppt_y</p:attrName>
                                        </p:attrNameLst>
                                      </p:cBhvr>
                                    </p:animMotion>
                                    <p:animRot by="1500000">
                                      <p:cBhvr>
                                        <p:cTn id="13" dur="125" fill="hold">
                                          <p:stCondLst>
                                            <p:cond delay="0"/>
                                          </p:stCondLst>
                                        </p:cTn>
                                        <p:tgtEl>
                                          <p:spTgt spid="21507">
                                            <p:bg/>
                                          </p:spTgt>
                                        </p:tgtEl>
                                        <p:attrNameLst>
                                          <p:attrName>r</p:attrName>
                                        </p:attrNameLst>
                                      </p:cBhvr>
                                    </p:animRot>
                                    <p:animRot by="-1500000">
                                      <p:cBhvr>
                                        <p:cTn id="14" dur="125" fill="hold">
                                          <p:stCondLst>
                                            <p:cond delay="125"/>
                                          </p:stCondLst>
                                        </p:cTn>
                                        <p:tgtEl>
                                          <p:spTgt spid="21507">
                                            <p:bg/>
                                          </p:spTgt>
                                        </p:tgtEl>
                                        <p:attrNameLst>
                                          <p:attrName>r</p:attrName>
                                        </p:attrNameLst>
                                      </p:cBhvr>
                                    </p:animRot>
                                    <p:animRot by="-1500000">
                                      <p:cBhvr>
                                        <p:cTn id="15" dur="125" fill="hold">
                                          <p:stCondLst>
                                            <p:cond delay="250"/>
                                          </p:stCondLst>
                                        </p:cTn>
                                        <p:tgtEl>
                                          <p:spTgt spid="21507">
                                            <p:bg/>
                                          </p:spTgt>
                                        </p:tgtEl>
                                        <p:attrNameLst>
                                          <p:attrName>r</p:attrName>
                                        </p:attrNameLst>
                                      </p:cBhvr>
                                    </p:animRot>
                                    <p:animRot by="1500000">
                                      <p:cBhvr>
                                        <p:cTn id="16" dur="125" fill="hold">
                                          <p:stCondLst>
                                            <p:cond delay="375"/>
                                          </p:stCondLst>
                                        </p:cTn>
                                        <p:tgtEl>
                                          <p:spTgt spid="21507">
                                            <p:bg/>
                                          </p:spTgt>
                                        </p:tgtEl>
                                        <p:attrNameLst>
                                          <p:attrName>r</p:attrName>
                                        </p:attrNameLst>
                                      </p:cBhvr>
                                    </p:animRot>
                                  </p:childTnLst>
                                </p:cTn>
                              </p:par>
                            </p:childTnLst>
                          </p:cTn>
                        </p:par>
                      </p:childTnLst>
                    </p:cTn>
                  </p:par>
                  <p:par>
                    <p:cTn id="17" fill="hold" nodeType="clickPar">
                      <p:stCondLst>
                        <p:cond delay="indefinite"/>
                      </p:stCondLst>
                      <p:childTnLst>
                        <p:par>
                          <p:cTn id="18" fill="hold" nodeType="withGroup">
                            <p:stCondLst>
                              <p:cond delay="0"/>
                            </p:stCondLst>
                            <p:childTnLst>
                              <p:par>
                                <p:cTn id="19" presetID="34" presetClass="emph" presetSubtype="0" fill="hold" grpId="0" nodeType="clickEffect">
                                  <p:stCondLst>
                                    <p:cond delay="0"/>
                                  </p:stCondLst>
                                  <p:iterate type="lt">
                                    <p:tmPct val="10000"/>
                                  </p:iterate>
                                  <p:childTnLst>
                                    <p:animMotion origin="layout" path="M 0.0 0.0 L 0.0 -0.07213" pathEditMode="relative" ptsTypes="">
                                      <p:cBhvr>
                                        <p:cTn id="20" dur="250" accel="50000" decel="50000" autoRev="1" fill="hold">
                                          <p:stCondLst>
                                            <p:cond delay="0"/>
                                          </p:stCondLst>
                                        </p:cTn>
                                        <p:tgtEl>
                                          <p:spTgt spid="21507">
                                            <p:txEl>
                                              <p:pRg st="0" end="0"/>
                                            </p:txEl>
                                          </p:spTgt>
                                        </p:tgtEl>
                                        <p:attrNameLst>
                                          <p:attrName>ppt_x</p:attrName>
                                          <p:attrName>ppt_y</p:attrName>
                                        </p:attrNameLst>
                                      </p:cBhvr>
                                    </p:animMotion>
                                    <p:animRot by="1500000">
                                      <p:cBhvr>
                                        <p:cTn id="21" dur="125" fill="hold">
                                          <p:stCondLst>
                                            <p:cond delay="0"/>
                                          </p:stCondLst>
                                        </p:cTn>
                                        <p:tgtEl>
                                          <p:spTgt spid="21507">
                                            <p:txEl>
                                              <p:pRg st="0" end="0"/>
                                            </p:txEl>
                                          </p:spTgt>
                                        </p:tgtEl>
                                        <p:attrNameLst>
                                          <p:attrName>r</p:attrName>
                                        </p:attrNameLst>
                                      </p:cBhvr>
                                    </p:animRot>
                                    <p:animRot by="-1500000">
                                      <p:cBhvr>
                                        <p:cTn id="22" dur="125" fill="hold">
                                          <p:stCondLst>
                                            <p:cond delay="125"/>
                                          </p:stCondLst>
                                        </p:cTn>
                                        <p:tgtEl>
                                          <p:spTgt spid="21507">
                                            <p:txEl>
                                              <p:pRg st="0" end="0"/>
                                            </p:txEl>
                                          </p:spTgt>
                                        </p:tgtEl>
                                        <p:attrNameLst>
                                          <p:attrName>r</p:attrName>
                                        </p:attrNameLst>
                                      </p:cBhvr>
                                    </p:animRot>
                                    <p:animRot by="-1500000">
                                      <p:cBhvr>
                                        <p:cTn id="23" dur="125" fill="hold">
                                          <p:stCondLst>
                                            <p:cond delay="250"/>
                                          </p:stCondLst>
                                        </p:cTn>
                                        <p:tgtEl>
                                          <p:spTgt spid="21507">
                                            <p:txEl>
                                              <p:pRg st="0" end="0"/>
                                            </p:txEl>
                                          </p:spTgt>
                                        </p:tgtEl>
                                        <p:attrNameLst>
                                          <p:attrName>r</p:attrName>
                                        </p:attrNameLst>
                                      </p:cBhvr>
                                    </p:animRot>
                                    <p:animRot by="1500000">
                                      <p:cBhvr>
                                        <p:cTn id="24" dur="125" fill="hold">
                                          <p:stCondLst>
                                            <p:cond delay="375"/>
                                          </p:stCondLst>
                                        </p:cTn>
                                        <p:tgtEl>
                                          <p:spTgt spid="2150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FA972-DE9A-4808-B424-F69ED0462D2C}"/>
              </a:ext>
            </a:extLst>
          </p:cNvPr>
          <p:cNvSpPr>
            <a:spLocks noGrp="1"/>
          </p:cNvSpPr>
          <p:nvPr>
            <p:ph type="title"/>
          </p:nvPr>
        </p:nvSpPr>
        <p:spPr/>
        <p:txBody>
          <a:bodyPr/>
          <a:lstStyle/>
          <a:p>
            <a:r>
              <a:rPr lang="en-US" sz="3600" dirty="0">
                <a:solidFill>
                  <a:srgbClr val="FF0000"/>
                </a:solidFill>
                <a:latin typeface="Times New Roman" panose="02020603050405020304" pitchFamily="18" charset="0"/>
                <a:cs typeface="Times New Roman" panose="02020603050405020304" pitchFamily="18" charset="0"/>
              </a:rPr>
              <a:t>YÊU CẦU CẦN ĐẠT</a:t>
            </a:r>
          </a:p>
        </p:txBody>
      </p:sp>
      <p:sp>
        <p:nvSpPr>
          <p:cNvPr id="3" name="Content Placeholder 2">
            <a:extLst>
              <a:ext uri="{FF2B5EF4-FFF2-40B4-BE49-F238E27FC236}">
                <a16:creationId xmlns:a16="http://schemas.microsoft.com/office/drawing/2014/main" id="{F4EB22B4-486D-4380-9ED4-805EFF3487DF}"/>
              </a:ext>
            </a:extLst>
          </p:cNvPr>
          <p:cNvSpPr>
            <a:spLocks noGrp="1"/>
          </p:cNvSpPr>
          <p:nvPr>
            <p:ph idx="1"/>
          </p:nvPr>
        </p:nvSpPr>
        <p:spPr/>
        <p:txBody>
          <a:bodyPr/>
          <a:lstStyle/>
          <a:p>
            <a:pPr marL="0" indent="0">
              <a:lnSpc>
                <a:spcPct val="130000"/>
              </a:lnSpc>
              <a:spcBef>
                <a:spcPts val="300"/>
              </a:spcBef>
              <a:spcAft>
                <a:spcPts val="300"/>
              </a:spcAft>
              <a:buNone/>
              <a:tabLst>
                <a:tab pos="3990340" algn="l"/>
              </a:tabLst>
            </a:pPr>
            <a:r>
              <a:rPr lang="en-US" sz="2800" dirty="0">
                <a:solidFill>
                  <a:srgbClr val="000000"/>
                </a:solidFill>
                <a:effectLst/>
                <a:latin typeface="Times New Roman" panose="02020603050405020304" pitchFamily="18" charset="0"/>
                <a:ea typeface="Times New Roman" panose="02020603050405020304" pitchFamily="18" charset="0"/>
              </a:rPr>
              <a:t>- HS </a:t>
            </a:r>
            <a:r>
              <a:rPr lang="en-US" sz="2800" dirty="0" err="1">
                <a:solidFill>
                  <a:srgbClr val="000000"/>
                </a:solidFill>
                <a:effectLst/>
                <a:latin typeface="Times New Roman" panose="02020603050405020304" pitchFamily="18" charset="0"/>
                <a:ea typeface="Times New Roman" panose="02020603050405020304" pitchFamily="18" charset="0"/>
              </a:rPr>
              <a:t>nhận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tên</a:t>
            </a:r>
            <a:r>
              <a:rPr lang="en-US" sz="2800" dirty="0">
                <a:solidFill>
                  <a:srgbClr val="000000"/>
                </a:solidFill>
                <a:effectLst/>
                <a:latin typeface="Times New Roman" panose="02020603050405020304" pitchFamily="18" charset="0"/>
                <a:ea typeface="Times New Roman" panose="02020603050405020304" pitchFamily="18" charset="0"/>
              </a:rPr>
              <a:t> 1 </a:t>
            </a:r>
            <a:r>
              <a:rPr lang="en-US" sz="2800" dirty="0" err="1">
                <a:solidFill>
                  <a:srgbClr val="000000"/>
                </a:solidFill>
                <a:effectLst/>
                <a:latin typeface="Times New Roman" panose="02020603050405020304" pitchFamily="18" charset="0"/>
                <a:ea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mọc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đứng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leo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bò</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gỗ</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thảo</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p>
            <a:pPr marL="0" indent="0">
              <a:lnSpc>
                <a:spcPct val="130000"/>
              </a:lnSpc>
              <a:spcBef>
                <a:spcPts val="300"/>
              </a:spcBef>
              <a:spcAft>
                <a:spcPts val="300"/>
              </a:spcAft>
              <a:buNone/>
              <a:tabLst>
                <a:tab pos="3990340" algn="l"/>
              </a:tabLst>
            </a:pPr>
            <a:r>
              <a:rPr lang="it-IT" sz="2800" dirty="0">
                <a:solidFill>
                  <a:srgbClr val="000000"/>
                </a:solidFill>
                <a:latin typeface="Times New Roman" panose="02020603050405020304" pitchFamily="18" charset="0"/>
                <a:ea typeface="Calibri" panose="020F0502020204030204" pitchFamily="34" charset="0"/>
              </a:rPr>
              <a:t>- </a:t>
            </a:r>
            <a:r>
              <a:rPr lang="it-IT"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loại</a:t>
            </a:r>
            <a:r>
              <a:rPr lang="en-US" sz="2800" dirty="0">
                <a:solidFill>
                  <a:srgbClr val="000000"/>
                </a:solidFill>
                <a:effectLst/>
                <a:latin typeface="Times New Roman" panose="02020603050405020304" pitchFamily="18" charset="0"/>
                <a:ea typeface="Calibri" panose="020F0502020204030204" pitchFamily="34" charset="0"/>
              </a:rPr>
              <a:t> 1 </a:t>
            </a:r>
            <a:r>
              <a:rPr lang="en-US" sz="2800" dirty="0" err="1">
                <a:solidFill>
                  <a:srgbClr val="000000"/>
                </a:solidFill>
                <a:effectLst/>
                <a:latin typeface="Times New Roman" panose="02020603050405020304" pitchFamily="18" charset="0"/>
                <a:ea typeface="Calibri" panose="020F0502020204030204" pitchFamily="34" charset="0"/>
              </a:rPr>
              <a:t>số</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cây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theo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mọc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đứng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leo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bò</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theo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cấu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tạo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gỗ</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thảo</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p>
            <a:pPr marL="0" indent="0">
              <a:lnSpc>
                <a:spcPct val="130000"/>
              </a:lnSpc>
              <a:spcBef>
                <a:spcPts val="300"/>
              </a:spcBef>
              <a:spcAft>
                <a:spcPts val="300"/>
              </a:spcAft>
              <a:buNone/>
              <a:tabLst>
                <a:tab pos="3990340" algn="l"/>
              </a:tabLst>
            </a:pPr>
            <a:r>
              <a:rPr lang="en-US" sz="2800" dirty="0">
                <a:solidFill>
                  <a:srgbClr val="000000"/>
                </a:solidFill>
                <a:effectLst/>
                <a:latin typeface="Times New Roman" panose="02020603050405020304" pitchFamily="18" charset="0"/>
                <a:ea typeface="Calibri" panose="020F0502020204030204" pitchFamily="34" charset="0"/>
              </a:rPr>
              <a:t>- HS so </a:t>
            </a:r>
            <a:r>
              <a:rPr lang="en-US" sz="2800" dirty="0" err="1">
                <a:solidFill>
                  <a:srgbClr val="000000"/>
                </a:solidFill>
                <a:effectLst/>
                <a:latin typeface="Times New Roman" panose="02020603050405020304" pitchFamily="18" charset="0"/>
                <a:ea typeface="Calibri" panose="020F0502020204030204" pitchFamily="34" charset="0"/>
              </a:rPr>
              <a:t>sánh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được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loại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cây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trong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cuộc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hàng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ngày</a:t>
            </a:r>
            <a:r>
              <a:rPr lang="en-US" sz="2800" dirty="0">
                <a:solidFill>
                  <a:srgbClr val="000000"/>
                </a:solidFill>
                <a:effectLst/>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a:p>
            <a:endParaRPr lang="en-US" sz="2800" dirty="0"/>
          </a:p>
        </p:txBody>
      </p:sp>
    </p:spTree>
    <p:extLst>
      <p:ext uri="{BB962C8B-B14F-4D97-AF65-F5344CB8AC3E}">
        <p14:creationId xmlns:p14="http://schemas.microsoft.com/office/powerpoint/2010/main" val="39027986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066800" y="381000"/>
            <a:ext cx="7124700" cy="923925"/>
          </a:xfrm>
        </p:spPr>
        <p:txBody>
          <a:bodyPr rtlCol="0">
            <a:normAutofit fontScale="90000"/>
          </a:bodyPr>
          <a:lstStyle/>
          <a:p>
            <a:pPr fontAlgn="auto">
              <a:spcAft>
                <a:spcPts val="0"/>
              </a:spcAft>
              <a:defRPr/>
            </a:pPr>
            <a:r>
              <a:rPr lang="en-US" altLang="en-US">
                <a:latin typeface="Times New Roman" pitchFamily="18" charset="0"/>
                <a:cs typeface="Times New Roman" pitchFamily="18" charset="0"/>
              </a:rPr>
              <a:t>Một số thân cây được dùng làm thuốc</a:t>
            </a:r>
          </a:p>
        </p:txBody>
      </p:sp>
      <p:pic>
        <p:nvPicPr>
          <p:cNvPr id="9220" name="Picture 4" descr="20079435631"/>
          <p:cNvPicPr>
            <a:picLocks noChangeAspect="1" noChangeArrowheads="1"/>
          </p:cNvPicPr>
          <p:nvPr/>
        </p:nvPicPr>
        <p:blipFill>
          <a:blip r:embed="rId2"/>
          <a:srcRect/>
          <a:stretch>
            <a:fillRect/>
          </a:stretch>
        </p:blipFill>
        <p:spPr bwMode="auto">
          <a:xfrm>
            <a:off x="304800" y="1600200"/>
            <a:ext cx="3962400" cy="2057400"/>
          </a:xfrm>
          <a:prstGeom prst="rect">
            <a:avLst/>
          </a:prstGeom>
          <a:noFill/>
          <a:ln w="9525">
            <a:noFill/>
            <a:miter lim="800000"/>
            <a:headEnd/>
            <a:tailEnd/>
          </a:ln>
        </p:spPr>
      </p:pic>
      <p:pic>
        <p:nvPicPr>
          <p:cNvPr id="9221" name="Picture 5" descr="getdetailimage[1]"/>
          <p:cNvPicPr>
            <a:picLocks noChangeAspect="1" noChangeArrowheads="1"/>
          </p:cNvPicPr>
          <p:nvPr/>
        </p:nvPicPr>
        <p:blipFill>
          <a:blip r:embed="rId3"/>
          <a:srcRect/>
          <a:stretch>
            <a:fillRect/>
          </a:stretch>
        </p:blipFill>
        <p:spPr bwMode="auto">
          <a:xfrm>
            <a:off x="4800600" y="1524000"/>
            <a:ext cx="3962400" cy="4953000"/>
          </a:xfrm>
          <a:prstGeom prst="rect">
            <a:avLst/>
          </a:prstGeom>
          <a:noFill/>
          <a:ln w="9525">
            <a:noFill/>
            <a:miter lim="800000"/>
            <a:headEnd/>
            <a:tailEnd/>
          </a:ln>
        </p:spPr>
      </p:pic>
      <p:pic>
        <p:nvPicPr>
          <p:cNvPr id="9222" name="Picture 6" descr="tia%20to%201[1]"/>
          <p:cNvPicPr>
            <a:picLocks noChangeAspect="1" noChangeArrowheads="1"/>
          </p:cNvPicPr>
          <p:nvPr/>
        </p:nvPicPr>
        <p:blipFill>
          <a:blip r:embed="rId4"/>
          <a:srcRect/>
          <a:stretch>
            <a:fillRect/>
          </a:stretch>
        </p:blipFill>
        <p:spPr bwMode="auto">
          <a:xfrm>
            <a:off x="381000" y="4343400"/>
            <a:ext cx="3886200" cy="2112963"/>
          </a:xfrm>
          <a:prstGeom prst="rect">
            <a:avLst/>
          </a:prstGeom>
          <a:noFill/>
          <a:ln w="9525">
            <a:noFill/>
            <a:miter lim="800000"/>
            <a:headEnd/>
            <a:tailEnd/>
          </a:ln>
        </p:spPr>
      </p:pic>
      <p:sp>
        <p:nvSpPr>
          <p:cNvPr id="7" name="Text Box 3"/>
          <p:cNvSpPr txBox="1">
            <a:spLocks noChangeArrowheads="1"/>
          </p:cNvSpPr>
          <p:nvPr/>
        </p:nvSpPr>
        <p:spPr bwMode="auto">
          <a:xfrm>
            <a:off x="5715000" y="6396038"/>
            <a:ext cx="2133600" cy="396875"/>
          </a:xfrm>
          <a:prstGeom prst="rect">
            <a:avLst/>
          </a:prstGeom>
          <a:noFill/>
          <a:ln w="9525">
            <a:noFill/>
            <a:miter lim="800000"/>
            <a:headEnd/>
            <a:tailEnd/>
          </a:ln>
        </p:spPr>
        <p:txBody>
          <a:bodyPr>
            <a:spAutoFit/>
          </a:bodyPr>
          <a:lstStyle/>
          <a:p>
            <a:pPr>
              <a:spcBef>
                <a:spcPct val="50000"/>
              </a:spcBef>
            </a:pPr>
            <a:r>
              <a:rPr lang="en-US" altLang="en-US" sz="2000" b="1"/>
              <a:t>Cây ngải cứu</a:t>
            </a:r>
          </a:p>
        </p:txBody>
      </p:sp>
      <p:sp>
        <p:nvSpPr>
          <p:cNvPr id="8" name="Text Box 3"/>
          <p:cNvSpPr txBox="1">
            <a:spLocks noChangeArrowheads="1"/>
          </p:cNvSpPr>
          <p:nvPr/>
        </p:nvSpPr>
        <p:spPr bwMode="auto">
          <a:xfrm>
            <a:off x="1333500" y="6456363"/>
            <a:ext cx="2133600" cy="396875"/>
          </a:xfrm>
          <a:prstGeom prst="rect">
            <a:avLst/>
          </a:prstGeom>
          <a:noFill/>
          <a:ln w="9525">
            <a:noFill/>
            <a:miter lim="800000"/>
            <a:headEnd/>
            <a:tailEnd/>
          </a:ln>
        </p:spPr>
        <p:txBody>
          <a:bodyPr>
            <a:spAutoFit/>
          </a:bodyPr>
          <a:lstStyle/>
          <a:p>
            <a:pPr>
              <a:spcBef>
                <a:spcPct val="50000"/>
              </a:spcBef>
            </a:pPr>
            <a:r>
              <a:rPr lang="en-US" altLang="en-US" sz="2000" b="1"/>
              <a:t>Cây tía tô</a:t>
            </a:r>
          </a:p>
        </p:txBody>
      </p:sp>
      <p:sp>
        <p:nvSpPr>
          <p:cNvPr id="9" name="Text Box 3"/>
          <p:cNvSpPr txBox="1">
            <a:spLocks noChangeArrowheads="1"/>
          </p:cNvSpPr>
          <p:nvPr/>
        </p:nvSpPr>
        <p:spPr bwMode="auto">
          <a:xfrm>
            <a:off x="1219200" y="3802063"/>
            <a:ext cx="2133600" cy="396875"/>
          </a:xfrm>
          <a:prstGeom prst="rect">
            <a:avLst/>
          </a:prstGeom>
          <a:noFill/>
          <a:ln w="9525">
            <a:noFill/>
            <a:miter lim="800000"/>
            <a:headEnd/>
            <a:tailEnd/>
          </a:ln>
        </p:spPr>
        <p:txBody>
          <a:bodyPr>
            <a:spAutoFit/>
          </a:bodyPr>
          <a:lstStyle/>
          <a:p>
            <a:pPr>
              <a:spcBef>
                <a:spcPct val="50000"/>
              </a:spcBef>
            </a:pPr>
            <a:r>
              <a:rPr lang="en-US" altLang="en-US" sz="2000" b="1"/>
              <a:t>Cây hành lá</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p:cTn id="7" dur="500" fill="hold"/>
                                        <p:tgtEl>
                                          <p:spTgt spid="9220"/>
                                        </p:tgtEl>
                                        <p:attrNameLst>
                                          <p:attrName>ppt_w</p:attrName>
                                        </p:attrNameLst>
                                      </p:cBhvr>
                                      <p:tavLst>
                                        <p:tav tm="0">
                                          <p:val>
                                            <p:fltVal val="0"/>
                                          </p:val>
                                        </p:tav>
                                        <p:tav tm="100000">
                                          <p:val>
                                            <p:strVal val="#ppt_w"/>
                                          </p:val>
                                        </p:tav>
                                      </p:tavLst>
                                    </p:anim>
                                    <p:anim calcmode="lin" valueType="num">
                                      <p:cBhvr>
                                        <p:cTn id="8" dur="500" fill="hold"/>
                                        <p:tgtEl>
                                          <p:spTgt spid="9220"/>
                                        </p:tgtEl>
                                        <p:attrNameLst>
                                          <p:attrName>ppt_h</p:attrName>
                                        </p:attrNameLst>
                                      </p:cBhvr>
                                      <p:tavLst>
                                        <p:tav tm="0">
                                          <p:val>
                                            <p:fltVal val="0"/>
                                          </p:val>
                                        </p:tav>
                                        <p:tav tm="100000">
                                          <p:val>
                                            <p:strVal val="#ppt_h"/>
                                          </p:val>
                                        </p:tav>
                                      </p:tavLst>
                                    </p:anim>
                                    <p:animEffect transition="in" filter="fade">
                                      <p:cBhvr>
                                        <p:cTn id="9" dur="500"/>
                                        <p:tgtEl>
                                          <p:spTgt spid="922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9222"/>
                                        </p:tgtEl>
                                        <p:attrNameLst>
                                          <p:attrName>style.visibility</p:attrName>
                                        </p:attrNameLst>
                                      </p:cBhvr>
                                      <p:to>
                                        <p:strVal val="visible"/>
                                      </p:to>
                                    </p:set>
                                    <p:anim calcmode="lin" valueType="num">
                                      <p:cBhvr>
                                        <p:cTn id="14" dur="500" fill="hold"/>
                                        <p:tgtEl>
                                          <p:spTgt spid="9222"/>
                                        </p:tgtEl>
                                        <p:attrNameLst>
                                          <p:attrName>ppt_w</p:attrName>
                                        </p:attrNameLst>
                                      </p:cBhvr>
                                      <p:tavLst>
                                        <p:tav tm="0">
                                          <p:val>
                                            <p:fltVal val="0"/>
                                          </p:val>
                                        </p:tav>
                                        <p:tav tm="100000">
                                          <p:val>
                                            <p:strVal val="#ppt_w"/>
                                          </p:val>
                                        </p:tav>
                                      </p:tavLst>
                                    </p:anim>
                                    <p:anim calcmode="lin" valueType="num">
                                      <p:cBhvr>
                                        <p:cTn id="15" dur="500" fill="hold"/>
                                        <p:tgtEl>
                                          <p:spTgt spid="9222"/>
                                        </p:tgtEl>
                                        <p:attrNameLst>
                                          <p:attrName>ppt_h</p:attrName>
                                        </p:attrNameLst>
                                      </p:cBhvr>
                                      <p:tavLst>
                                        <p:tav tm="0">
                                          <p:val>
                                            <p:fltVal val="0"/>
                                          </p:val>
                                        </p:tav>
                                        <p:tav tm="100000">
                                          <p:val>
                                            <p:strVal val="#ppt_h"/>
                                          </p:val>
                                        </p:tav>
                                      </p:tavLst>
                                    </p:anim>
                                    <p:animEffect transition="in" filter="fade">
                                      <p:cBhvr>
                                        <p:cTn id="16" dur="500"/>
                                        <p:tgtEl>
                                          <p:spTgt spid="922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6" presetClass="emph" presetSubtype="0" fill="hold" nodeType="clickEffect">
                                  <p:stCondLst>
                                    <p:cond delay="0"/>
                                  </p:stCondLst>
                                  <p:childTnLst>
                                    <p:animEffect transition="out" filter="fade">
                                      <p:cBhvr>
                                        <p:cTn id="20" dur="500" tmFilter="0, 0; .2, .5; .8, .5; 1, 0"/>
                                        <p:tgtEl>
                                          <p:spTgt spid="9221"/>
                                        </p:tgtEl>
                                      </p:cBhvr>
                                    </p:animEffect>
                                    <p:animScale>
                                      <p:cBhvr>
                                        <p:cTn id="21" dur="250" autoRev="1" fill="hold"/>
                                        <p:tgtEl>
                                          <p:spTgt spid="9221"/>
                                        </p:tgtEl>
                                      </p:cBhvr>
                                      <p:by x="105000" y="105000"/>
                                    </p:animScale>
                                  </p:childTnLst>
                                </p:cTn>
                              </p:par>
                            </p:childTnLst>
                          </p:cTn>
                        </p:par>
                      </p:childTnLst>
                    </p:cTn>
                  </p:par>
                  <p:par>
                    <p:cTn id="22" fill="hold" nodeType="clickPar">
                      <p:stCondLst>
                        <p:cond delay="indefinite"/>
                      </p:stCondLst>
                      <p:childTnLst>
                        <p:par>
                          <p:cTn id="23" fill="hold" nodeType="withGroup">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1)">
                                      <p:cBhvr>
                                        <p:cTn id="26" dur="2000"/>
                                        <p:tgtEl>
                                          <p:spTgt spid="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5"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2000"/>
                                        <p:tgtEl>
                                          <p:spTgt spid="8"/>
                                        </p:tgtEl>
                                      </p:cBhvr>
                                    </p:animEffect>
                                    <p:anim calcmode="lin" valueType="num">
                                      <p:cBhvr>
                                        <p:cTn id="32" dur="2000" fill="hold"/>
                                        <p:tgtEl>
                                          <p:spTgt spid="8"/>
                                        </p:tgtEl>
                                        <p:attrNameLst>
                                          <p:attrName>ppt_w</p:attrName>
                                        </p:attrNameLst>
                                      </p:cBhvr>
                                      <p:tavLst>
                                        <p:tav tm="0" fmla="#ppt_w*sin(2.5*pi*$)">
                                          <p:val>
                                            <p:fltVal val="0"/>
                                          </p:val>
                                        </p:tav>
                                        <p:tav tm="100000">
                                          <p:val>
                                            <p:fltVal val="1"/>
                                          </p:val>
                                        </p:tav>
                                      </p:tavLst>
                                    </p:anim>
                                    <p:anim calcmode="lin" valueType="num">
                                      <p:cBhvr>
                                        <p:cTn id="33"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3"/>
          <p:cNvSpPr txBox="1">
            <a:spLocks noChangeArrowheads="1"/>
          </p:cNvSpPr>
          <p:nvPr/>
        </p:nvSpPr>
        <p:spPr bwMode="auto">
          <a:xfrm>
            <a:off x="838200" y="3876675"/>
            <a:ext cx="1828800" cy="396875"/>
          </a:xfrm>
          <a:prstGeom prst="rect">
            <a:avLst/>
          </a:prstGeom>
          <a:noFill/>
          <a:ln w="9525">
            <a:noFill/>
            <a:miter lim="800000"/>
            <a:headEnd/>
            <a:tailEnd/>
          </a:ln>
        </p:spPr>
        <p:txBody>
          <a:bodyPr>
            <a:spAutoFit/>
          </a:bodyPr>
          <a:lstStyle/>
          <a:p>
            <a:pPr>
              <a:spcBef>
                <a:spcPct val="50000"/>
              </a:spcBef>
            </a:pPr>
            <a:r>
              <a:rPr lang="en-US" altLang="en-US" sz="2000" b="1"/>
              <a:t>Bàn ghế</a:t>
            </a:r>
          </a:p>
        </p:txBody>
      </p:sp>
      <p:sp>
        <p:nvSpPr>
          <p:cNvPr id="17412" name="Text Box 4"/>
          <p:cNvSpPr txBox="1">
            <a:spLocks noChangeArrowheads="1"/>
          </p:cNvSpPr>
          <p:nvPr/>
        </p:nvSpPr>
        <p:spPr bwMode="auto">
          <a:xfrm>
            <a:off x="381000" y="6461125"/>
            <a:ext cx="2133600" cy="396875"/>
          </a:xfrm>
          <a:prstGeom prst="rect">
            <a:avLst/>
          </a:prstGeom>
          <a:noFill/>
          <a:ln w="9525">
            <a:noFill/>
            <a:miter lim="800000"/>
            <a:headEnd/>
            <a:tailEnd/>
          </a:ln>
        </p:spPr>
        <p:txBody>
          <a:bodyPr>
            <a:spAutoFit/>
          </a:bodyPr>
          <a:lstStyle/>
          <a:p>
            <a:pPr>
              <a:spcBef>
                <a:spcPct val="50000"/>
              </a:spcBef>
            </a:pPr>
            <a:r>
              <a:rPr lang="en-US" altLang="en-US" sz="2000" b="1"/>
              <a:t>Giường ngủ</a:t>
            </a:r>
          </a:p>
        </p:txBody>
      </p:sp>
      <p:sp>
        <p:nvSpPr>
          <p:cNvPr id="17413" name="Text Box 5"/>
          <p:cNvSpPr txBox="1">
            <a:spLocks noChangeArrowheads="1"/>
          </p:cNvSpPr>
          <p:nvPr/>
        </p:nvSpPr>
        <p:spPr bwMode="auto">
          <a:xfrm>
            <a:off x="4191000" y="3800475"/>
            <a:ext cx="1752600" cy="457200"/>
          </a:xfrm>
          <a:prstGeom prst="rect">
            <a:avLst/>
          </a:prstGeom>
          <a:noFill/>
          <a:ln w="9525">
            <a:noFill/>
            <a:miter lim="800000"/>
            <a:headEnd/>
            <a:tailEnd/>
          </a:ln>
        </p:spPr>
        <p:txBody>
          <a:bodyPr>
            <a:spAutoFit/>
          </a:bodyPr>
          <a:lstStyle/>
          <a:p>
            <a:pPr>
              <a:spcBef>
                <a:spcPct val="50000"/>
              </a:spcBef>
            </a:pPr>
            <a:r>
              <a:rPr lang="en-US" altLang="en-US" sz="2400" b="1"/>
              <a:t>Tủ</a:t>
            </a:r>
          </a:p>
        </p:txBody>
      </p:sp>
      <p:sp>
        <p:nvSpPr>
          <p:cNvPr id="17414" name="Text Box 6"/>
          <p:cNvSpPr txBox="1">
            <a:spLocks noChangeArrowheads="1"/>
          </p:cNvSpPr>
          <p:nvPr/>
        </p:nvSpPr>
        <p:spPr bwMode="auto">
          <a:xfrm>
            <a:off x="6334125" y="3805238"/>
            <a:ext cx="2438400" cy="457200"/>
          </a:xfrm>
          <a:prstGeom prst="rect">
            <a:avLst/>
          </a:prstGeom>
          <a:noFill/>
          <a:ln w="9525">
            <a:noFill/>
            <a:miter lim="800000"/>
            <a:headEnd/>
            <a:tailEnd/>
          </a:ln>
        </p:spPr>
        <p:txBody>
          <a:bodyPr>
            <a:spAutoFit/>
          </a:bodyPr>
          <a:lstStyle/>
          <a:p>
            <a:pPr>
              <a:spcBef>
                <a:spcPct val="50000"/>
              </a:spcBef>
            </a:pPr>
            <a:r>
              <a:rPr lang="en-US" altLang="en-US" sz="2400" b="1"/>
              <a:t>Đóng thuyền</a:t>
            </a:r>
          </a:p>
        </p:txBody>
      </p:sp>
      <p:pic>
        <p:nvPicPr>
          <p:cNvPr id="17415" name="Picture 7" descr="ban ghe go"/>
          <p:cNvPicPr>
            <a:picLocks noChangeAspect="1" noChangeArrowheads="1"/>
          </p:cNvPicPr>
          <p:nvPr/>
        </p:nvPicPr>
        <p:blipFill>
          <a:blip r:embed="rId2"/>
          <a:srcRect/>
          <a:stretch>
            <a:fillRect/>
          </a:stretch>
        </p:blipFill>
        <p:spPr bwMode="auto">
          <a:xfrm>
            <a:off x="152400" y="1971675"/>
            <a:ext cx="3133725" cy="1828800"/>
          </a:xfrm>
          <a:prstGeom prst="rect">
            <a:avLst/>
          </a:prstGeom>
          <a:noFill/>
          <a:ln w="9525">
            <a:noFill/>
            <a:miter lim="800000"/>
            <a:headEnd/>
            <a:tailEnd/>
          </a:ln>
        </p:spPr>
      </p:pic>
      <p:pic>
        <p:nvPicPr>
          <p:cNvPr id="17416" name="Picture 8" descr="tu go"/>
          <p:cNvPicPr>
            <a:picLocks noChangeAspect="1" noChangeArrowheads="1"/>
          </p:cNvPicPr>
          <p:nvPr/>
        </p:nvPicPr>
        <p:blipFill>
          <a:blip r:embed="rId3"/>
          <a:srcRect/>
          <a:stretch>
            <a:fillRect/>
          </a:stretch>
        </p:blipFill>
        <p:spPr bwMode="auto">
          <a:xfrm>
            <a:off x="3276600" y="1971675"/>
            <a:ext cx="2743200" cy="1828800"/>
          </a:xfrm>
          <a:prstGeom prst="rect">
            <a:avLst/>
          </a:prstGeom>
          <a:noFill/>
          <a:ln w="9525">
            <a:noFill/>
            <a:miter lim="800000"/>
            <a:headEnd/>
            <a:tailEnd/>
          </a:ln>
        </p:spPr>
      </p:pic>
      <p:pic>
        <p:nvPicPr>
          <p:cNvPr id="17417" name="Picture 9" descr="giuong ngu bang go"/>
          <p:cNvPicPr>
            <a:picLocks noChangeAspect="1" noChangeArrowheads="1"/>
          </p:cNvPicPr>
          <p:nvPr/>
        </p:nvPicPr>
        <p:blipFill>
          <a:blip r:embed="rId4"/>
          <a:srcRect/>
          <a:stretch>
            <a:fillRect/>
          </a:stretch>
        </p:blipFill>
        <p:spPr bwMode="auto">
          <a:xfrm>
            <a:off x="152400" y="4243388"/>
            <a:ext cx="2466975" cy="2286000"/>
          </a:xfrm>
          <a:prstGeom prst="rect">
            <a:avLst/>
          </a:prstGeom>
          <a:noFill/>
          <a:ln w="9525">
            <a:noFill/>
            <a:miter lim="800000"/>
            <a:headEnd/>
            <a:tailEnd/>
          </a:ln>
        </p:spPr>
      </p:pic>
      <p:pic>
        <p:nvPicPr>
          <p:cNvPr id="17418" name="Picture 10" descr="dong thuyen"/>
          <p:cNvPicPr>
            <a:picLocks noChangeAspect="1" noChangeArrowheads="1"/>
          </p:cNvPicPr>
          <p:nvPr/>
        </p:nvPicPr>
        <p:blipFill>
          <a:blip r:embed="rId5"/>
          <a:srcRect/>
          <a:stretch>
            <a:fillRect/>
          </a:stretch>
        </p:blipFill>
        <p:spPr bwMode="auto">
          <a:xfrm>
            <a:off x="6019800" y="1971675"/>
            <a:ext cx="2957513" cy="1905000"/>
          </a:xfrm>
          <a:prstGeom prst="rect">
            <a:avLst/>
          </a:prstGeom>
          <a:noFill/>
          <a:ln w="9525">
            <a:noFill/>
            <a:miter lim="800000"/>
            <a:headEnd/>
            <a:tailEnd/>
          </a:ln>
        </p:spPr>
      </p:pic>
      <p:pic>
        <p:nvPicPr>
          <p:cNvPr id="17419" name="Picture 11" descr="nha go"/>
          <p:cNvPicPr>
            <a:picLocks noChangeAspect="1" noChangeArrowheads="1"/>
          </p:cNvPicPr>
          <p:nvPr/>
        </p:nvPicPr>
        <p:blipFill>
          <a:blip r:embed="rId6"/>
          <a:srcRect/>
          <a:stretch>
            <a:fillRect/>
          </a:stretch>
        </p:blipFill>
        <p:spPr bwMode="auto">
          <a:xfrm>
            <a:off x="5710238" y="4243388"/>
            <a:ext cx="3276600" cy="2286000"/>
          </a:xfrm>
          <a:prstGeom prst="rect">
            <a:avLst/>
          </a:prstGeom>
          <a:noFill/>
          <a:ln w="9525">
            <a:noFill/>
            <a:miter lim="800000"/>
            <a:headEnd/>
            <a:tailEnd/>
          </a:ln>
        </p:spPr>
      </p:pic>
      <p:pic>
        <p:nvPicPr>
          <p:cNvPr id="17420" name="Picture 12" descr="củi"/>
          <p:cNvPicPr>
            <a:picLocks noChangeAspect="1" noChangeArrowheads="1"/>
          </p:cNvPicPr>
          <p:nvPr/>
        </p:nvPicPr>
        <p:blipFill>
          <a:blip r:embed="rId7"/>
          <a:srcRect/>
          <a:stretch>
            <a:fillRect/>
          </a:stretch>
        </p:blipFill>
        <p:spPr bwMode="auto">
          <a:xfrm>
            <a:off x="2590800" y="4243388"/>
            <a:ext cx="3124200" cy="2263775"/>
          </a:xfrm>
          <a:prstGeom prst="rect">
            <a:avLst/>
          </a:prstGeom>
          <a:noFill/>
          <a:ln w="9525">
            <a:noFill/>
            <a:miter lim="800000"/>
            <a:headEnd/>
            <a:tailEnd/>
          </a:ln>
        </p:spPr>
      </p:pic>
      <p:sp>
        <p:nvSpPr>
          <p:cNvPr id="17421" name="Text Box 13"/>
          <p:cNvSpPr txBox="1">
            <a:spLocks noChangeArrowheads="1"/>
          </p:cNvSpPr>
          <p:nvPr/>
        </p:nvSpPr>
        <p:spPr bwMode="auto">
          <a:xfrm>
            <a:off x="3467100" y="6461125"/>
            <a:ext cx="2133600" cy="396875"/>
          </a:xfrm>
          <a:prstGeom prst="rect">
            <a:avLst/>
          </a:prstGeom>
          <a:noFill/>
          <a:ln w="9525">
            <a:noFill/>
            <a:miter lim="800000"/>
            <a:headEnd/>
            <a:tailEnd/>
          </a:ln>
        </p:spPr>
        <p:txBody>
          <a:bodyPr>
            <a:spAutoFit/>
          </a:bodyPr>
          <a:lstStyle/>
          <a:p>
            <a:pPr>
              <a:spcBef>
                <a:spcPct val="50000"/>
              </a:spcBef>
            </a:pPr>
            <a:r>
              <a:rPr lang="en-US" altLang="en-US" sz="2000" b="1"/>
              <a:t>Làm củi</a:t>
            </a:r>
          </a:p>
        </p:txBody>
      </p:sp>
      <p:sp>
        <p:nvSpPr>
          <p:cNvPr id="17422" name="Text Box 14"/>
          <p:cNvSpPr txBox="1">
            <a:spLocks noChangeArrowheads="1"/>
          </p:cNvSpPr>
          <p:nvPr/>
        </p:nvSpPr>
        <p:spPr bwMode="auto">
          <a:xfrm>
            <a:off x="6753225" y="6461125"/>
            <a:ext cx="2133600" cy="396875"/>
          </a:xfrm>
          <a:prstGeom prst="rect">
            <a:avLst/>
          </a:prstGeom>
          <a:noFill/>
          <a:ln w="9525">
            <a:noFill/>
            <a:miter lim="800000"/>
            <a:headEnd/>
            <a:tailEnd/>
          </a:ln>
        </p:spPr>
        <p:txBody>
          <a:bodyPr>
            <a:spAutoFit/>
          </a:bodyPr>
          <a:lstStyle/>
          <a:p>
            <a:pPr>
              <a:spcBef>
                <a:spcPct val="50000"/>
              </a:spcBef>
            </a:pPr>
            <a:r>
              <a:rPr lang="en-US" altLang="en-US" sz="2000" b="1"/>
              <a:t>Làm nhà</a:t>
            </a:r>
          </a:p>
        </p:txBody>
      </p:sp>
      <p:sp>
        <p:nvSpPr>
          <p:cNvPr id="26638" name="Title 1"/>
          <p:cNvSpPr>
            <a:spLocks noGrp="1"/>
          </p:cNvSpPr>
          <p:nvPr>
            <p:ph type="title"/>
          </p:nvPr>
        </p:nvSpPr>
        <p:spPr/>
        <p:txBody>
          <a:bodyPr>
            <a:normAutofit/>
          </a:bodyPr>
          <a:lstStyle/>
          <a:p>
            <a:r>
              <a:rPr lang="en-US" altLang="en-US" sz="4000" b="1">
                <a:latin typeface="Times New Roman" pitchFamily="18" charset="0"/>
                <a:ea typeface="Trebuchet MS" pitchFamily="34" charset="0"/>
                <a:cs typeface="Trebuchet MS" pitchFamily="34" charset="0"/>
              </a:rPr>
              <a:t>Một số thân cây cho gỗ dùng để làm</a:t>
            </a:r>
            <a:endParaRPr lang="en-US" altLang="en-US" sz="4000" b="1">
              <a:ea typeface="Trebuchet MS" pitchFamily="34" charset="0"/>
              <a:cs typeface="Trebuchet MS"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7415"/>
                                        </p:tgtEl>
                                        <p:attrNameLst>
                                          <p:attrName>style.visibility</p:attrName>
                                        </p:attrNameLst>
                                      </p:cBhvr>
                                      <p:to>
                                        <p:strVal val="visible"/>
                                      </p:to>
                                    </p:set>
                                    <p:animEffect transition="in" filter="diamond(in)">
                                      <p:cBhvr>
                                        <p:cTn id="7" dur="1000"/>
                                        <p:tgtEl>
                                          <p:spTgt spid="17415"/>
                                        </p:tgtEl>
                                      </p:cBhvr>
                                    </p:animEffect>
                                  </p:childTnLst>
                                </p:cTn>
                              </p:par>
                              <p:par>
                                <p:cTn id="8" presetID="8" presetClass="entr" presetSubtype="16" fill="hold" nodeType="withEffect">
                                  <p:stCondLst>
                                    <p:cond delay="0"/>
                                  </p:stCondLst>
                                  <p:childTnLst>
                                    <p:set>
                                      <p:cBhvr>
                                        <p:cTn id="9" dur="1" fill="hold">
                                          <p:stCondLst>
                                            <p:cond delay="0"/>
                                          </p:stCondLst>
                                        </p:cTn>
                                        <p:tgtEl>
                                          <p:spTgt spid="17411"/>
                                        </p:tgtEl>
                                        <p:attrNameLst>
                                          <p:attrName>style.visibility</p:attrName>
                                        </p:attrNameLst>
                                      </p:cBhvr>
                                      <p:to>
                                        <p:strVal val="visible"/>
                                      </p:to>
                                    </p:set>
                                    <p:animEffect transition="in" filter="diamond(in)">
                                      <p:cBhvr>
                                        <p:cTn id="10" dur="1000"/>
                                        <p:tgtEl>
                                          <p:spTgt spid="17411"/>
                                        </p:tgtEl>
                                      </p:cBhvr>
                                    </p:animEffect>
                                  </p:childTnLst>
                                </p:cTn>
                              </p:par>
                              <p:par>
                                <p:cTn id="11" presetID="8" presetClass="entr" presetSubtype="16" fill="hold" nodeType="withEffect">
                                  <p:stCondLst>
                                    <p:cond delay="0"/>
                                  </p:stCondLst>
                                  <p:childTnLst>
                                    <p:set>
                                      <p:cBhvr>
                                        <p:cTn id="12" dur="1" fill="hold">
                                          <p:stCondLst>
                                            <p:cond delay="0"/>
                                          </p:stCondLst>
                                        </p:cTn>
                                        <p:tgtEl>
                                          <p:spTgt spid="17416"/>
                                        </p:tgtEl>
                                        <p:attrNameLst>
                                          <p:attrName>style.visibility</p:attrName>
                                        </p:attrNameLst>
                                      </p:cBhvr>
                                      <p:to>
                                        <p:strVal val="visible"/>
                                      </p:to>
                                    </p:set>
                                    <p:animEffect transition="in" filter="diamond(in)">
                                      <p:cBhvr>
                                        <p:cTn id="13" dur="1000"/>
                                        <p:tgtEl>
                                          <p:spTgt spid="17416"/>
                                        </p:tgtEl>
                                      </p:cBhvr>
                                    </p:animEffect>
                                  </p:childTnLst>
                                </p:cTn>
                              </p:par>
                              <p:par>
                                <p:cTn id="14" presetID="8" presetClass="entr" presetSubtype="16" fill="hold" nodeType="withEffect">
                                  <p:stCondLst>
                                    <p:cond delay="0"/>
                                  </p:stCondLst>
                                  <p:childTnLst>
                                    <p:set>
                                      <p:cBhvr>
                                        <p:cTn id="15" dur="1" fill="hold">
                                          <p:stCondLst>
                                            <p:cond delay="0"/>
                                          </p:stCondLst>
                                        </p:cTn>
                                        <p:tgtEl>
                                          <p:spTgt spid="17413">
                                            <p:txEl>
                                              <p:pRg st="0" end="0"/>
                                            </p:txEl>
                                          </p:spTgt>
                                        </p:tgtEl>
                                        <p:attrNameLst>
                                          <p:attrName>style.visibility</p:attrName>
                                        </p:attrNameLst>
                                      </p:cBhvr>
                                      <p:to>
                                        <p:strVal val="visible"/>
                                      </p:to>
                                    </p:set>
                                    <p:animEffect transition="in" filter="diamond(in)">
                                      <p:cBhvr>
                                        <p:cTn id="16" dur="1000"/>
                                        <p:tgtEl>
                                          <p:spTgt spid="17413">
                                            <p:txEl>
                                              <p:pRg st="0" end="0"/>
                                            </p:txEl>
                                          </p:spTgt>
                                        </p:tgtEl>
                                      </p:cBhvr>
                                    </p:animEffect>
                                  </p:childTnLst>
                                </p:cTn>
                              </p:par>
                              <p:par>
                                <p:cTn id="17" presetID="8" presetClass="entr" presetSubtype="16" fill="hold" nodeType="withEffect">
                                  <p:stCondLst>
                                    <p:cond delay="0"/>
                                  </p:stCondLst>
                                  <p:childTnLst>
                                    <p:set>
                                      <p:cBhvr>
                                        <p:cTn id="18" dur="1" fill="hold">
                                          <p:stCondLst>
                                            <p:cond delay="0"/>
                                          </p:stCondLst>
                                        </p:cTn>
                                        <p:tgtEl>
                                          <p:spTgt spid="17418"/>
                                        </p:tgtEl>
                                        <p:attrNameLst>
                                          <p:attrName>style.visibility</p:attrName>
                                        </p:attrNameLst>
                                      </p:cBhvr>
                                      <p:to>
                                        <p:strVal val="visible"/>
                                      </p:to>
                                    </p:set>
                                    <p:animEffect transition="in" filter="diamond(in)">
                                      <p:cBhvr>
                                        <p:cTn id="19" dur="1000"/>
                                        <p:tgtEl>
                                          <p:spTgt spid="17418"/>
                                        </p:tgtEl>
                                      </p:cBhvr>
                                    </p:animEffect>
                                  </p:childTnLst>
                                </p:cTn>
                              </p:par>
                              <p:par>
                                <p:cTn id="20" presetID="8" presetClass="entr" presetSubtype="16" fill="hold" nodeType="withEffect">
                                  <p:stCondLst>
                                    <p:cond delay="0"/>
                                  </p:stCondLst>
                                  <p:childTnLst>
                                    <p:set>
                                      <p:cBhvr>
                                        <p:cTn id="21" dur="1" fill="hold">
                                          <p:stCondLst>
                                            <p:cond delay="0"/>
                                          </p:stCondLst>
                                        </p:cTn>
                                        <p:tgtEl>
                                          <p:spTgt spid="17414"/>
                                        </p:tgtEl>
                                        <p:attrNameLst>
                                          <p:attrName>style.visibility</p:attrName>
                                        </p:attrNameLst>
                                      </p:cBhvr>
                                      <p:to>
                                        <p:strVal val="visible"/>
                                      </p:to>
                                    </p:set>
                                    <p:animEffect transition="in" filter="diamond(in)">
                                      <p:cBhvr>
                                        <p:cTn id="22" dur="1000"/>
                                        <p:tgtEl>
                                          <p:spTgt spid="17414"/>
                                        </p:tgtEl>
                                      </p:cBhvr>
                                    </p:animEffect>
                                  </p:childTnLst>
                                </p:cTn>
                              </p:par>
                              <p:par>
                                <p:cTn id="23" presetID="8" presetClass="entr" presetSubtype="16" fill="hold" nodeType="withEffect">
                                  <p:stCondLst>
                                    <p:cond delay="0"/>
                                  </p:stCondLst>
                                  <p:childTnLst>
                                    <p:set>
                                      <p:cBhvr>
                                        <p:cTn id="24" dur="1" fill="hold">
                                          <p:stCondLst>
                                            <p:cond delay="0"/>
                                          </p:stCondLst>
                                        </p:cTn>
                                        <p:tgtEl>
                                          <p:spTgt spid="17417"/>
                                        </p:tgtEl>
                                        <p:attrNameLst>
                                          <p:attrName>style.visibility</p:attrName>
                                        </p:attrNameLst>
                                      </p:cBhvr>
                                      <p:to>
                                        <p:strVal val="visible"/>
                                      </p:to>
                                    </p:set>
                                    <p:animEffect transition="in" filter="diamond(in)">
                                      <p:cBhvr>
                                        <p:cTn id="25" dur="1000"/>
                                        <p:tgtEl>
                                          <p:spTgt spid="17417"/>
                                        </p:tgtEl>
                                      </p:cBhvr>
                                    </p:animEffect>
                                  </p:childTnLst>
                                </p:cTn>
                              </p:par>
                              <p:par>
                                <p:cTn id="26" presetID="8" presetClass="entr" presetSubtype="16" fill="hold" nodeType="withEffect">
                                  <p:stCondLst>
                                    <p:cond delay="0"/>
                                  </p:stCondLst>
                                  <p:childTnLst>
                                    <p:set>
                                      <p:cBhvr>
                                        <p:cTn id="27" dur="1" fill="hold">
                                          <p:stCondLst>
                                            <p:cond delay="0"/>
                                          </p:stCondLst>
                                        </p:cTn>
                                        <p:tgtEl>
                                          <p:spTgt spid="17412">
                                            <p:txEl>
                                              <p:pRg st="0" end="0"/>
                                            </p:txEl>
                                          </p:spTgt>
                                        </p:tgtEl>
                                        <p:attrNameLst>
                                          <p:attrName>style.visibility</p:attrName>
                                        </p:attrNameLst>
                                      </p:cBhvr>
                                      <p:to>
                                        <p:strVal val="visible"/>
                                      </p:to>
                                    </p:set>
                                    <p:animEffect transition="in" filter="diamond(in)">
                                      <p:cBhvr>
                                        <p:cTn id="28" dur="1000"/>
                                        <p:tgtEl>
                                          <p:spTgt spid="17412">
                                            <p:txEl>
                                              <p:pRg st="0" end="0"/>
                                            </p:txEl>
                                          </p:spTgt>
                                        </p:tgtEl>
                                      </p:cBhvr>
                                    </p:animEffect>
                                  </p:childTnLst>
                                </p:cTn>
                              </p:par>
                              <p:par>
                                <p:cTn id="29" presetID="8" presetClass="entr" presetSubtype="16" fill="hold" nodeType="withEffect">
                                  <p:stCondLst>
                                    <p:cond delay="0"/>
                                  </p:stCondLst>
                                  <p:childTnLst>
                                    <p:set>
                                      <p:cBhvr>
                                        <p:cTn id="30" dur="1" fill="hold">
                                          <p:stCondLst>
                                            <p:cond delay="0"/>
                                          </p:stCondLst>
                                        </p:cTn>
                                        <p:tgtEl>
                                          <p:spTgt spid="17420"/>
                                        </p:tgtEl>
                                        <p:attrNameLst>
                                          <p:attrName>style.visibility</p:attrName>
                                        </p:attrNameLst>
                                      </p:cBhvr>
                                      <p:to>
                                        <p:strVal val="visible"/>
                                      </p:to>
                                    </p:set>
                                    <p:animEffect transition="in" filter="diamond(in)">
                                      <p:cBhvr>
                                        <p:cTn id="31" dur="1000"/>
                                        <p:tgtEl>
                                          <p:spTgt spid="17420"/>
                                        </p:tgtEl>
                                      </p:cBhvr>
                                    </p:animEffect>
                                  </p:childTnLst>
                                </p:cTn>
                              </p:par>
                              <p:par>
                                <p:cTn id="32" presetID="8" presetClass="entr" presetSubtype="16" fill="hold" nodeType="withEffect">
                                  <p:stCondLst>
                                    <p:cond delay="0"/>
                                  </p:stCondLst>
                                  <p:childTnLst>
                                    <p:set>
                                      <p:cBhvr>
                                        <p:cTn id="33" dur="1" fill="hold">
                                          <p:stCondLst>
                                            <p:cond delay="0"/>
                                          </p:stCondLst>
                                        </p:cTn>
                                        <p:tgtEl>
                                          <p:spTgt spid="17421"/>
                                        </p:tgtEl>
                                        <p:attrNameLst>
                                          <p:attrName>style.visibility</p:attrName>
                                        </p:attrNameLst>
                                      </p:cBhvr>
                                      <p:to>
                                        <p:strVal val="visible"/>
                                      </p:to>
                                    </p:set>
                                    <p:animEffect transition="in" filter="diamond(in)">
                                      <p:cBhvr>
                                        <p:cTn id="34" dur="1000"/>
                                        <p:tgtEl>
                                          <p:spTgt spid="17421"/>
                                        </p:tgtEl>
                                      </p:cBhvr>
                                    </p:animEffect>
                                  </p:childTnLst>
                                </p:cTn>
                              </p:par>
                              <p:par>
                                <p:cTn id="35" presetID="8" presetClass="entr" presetSubtype="16" fill="hold" nodeType="withEffect">
                                  <p:stCondLst>
                                    <p:cond delay="0"/>
                                  </p:stCondLst>
                                  <p:childTnLst>
                                    <p:set>
                                      <p:cBhvr>
                                        <p:cTn id="36" dur="1" fill="hold">
                                          <p:stCondLst>
                                            <p:cond delay="0"/>
                                          </p:stCondLst>
                                        </p:cTn>
                                        <p:tgtEl>
                                          <p:spTgt spid="17419"/>
                                        </p:tgtEl>
                                        <p:attrNameLst>
                                          <p:attrName>style.visibility</p:attrName>
                                        </p:attrNameLst>
                                      </p:cBhvr>
                                      <p:to>
                                        <p:strVal val="visible"/>
                                      </p:to>
                                    </p:set>
                                    <p:animEffect transition="in" filter="diamond(in)">
                                      <p:cBhvr>
                                        <p:cTn id="37" dur="1000"/>
                                        <p:tgtEl>
                                          <p:spTgt spid="17419"/>
                                        </p:tgtEl>
                                      </p:cBhvr>
                                    </p:animEffect>
                                  </p:childTnLst>
                                </p:cTn>
                              </p:par>
                              <p:par>
                                <p:cTn id="38" presetID="8" presetClass="entr" presetSubtype="16" fill="hold" nodeType="withEffect">
                                  <p:stCondLst>
                                    <p:cond delay="0"/>
                                  </p:stCondLst>
                                  <p:childTnLst>
                                    <p:set>
                                      <p:cBhvr>
                                        <p:cTn id="39" dur="1" fill="hold">
                                          <p:stCondLst>
                                            <p:cond delay="0"/>
                                          </p:stCondLst>
                                        </p:cTn>
                                        <p:tgtEl>
                                          <p:spTgt spid="17422"/>
                                        </p:tgtEl>
                                        <p:attrNameLst>
                                          <p:attrName>style.visibility</p:attrName>
                                        </p:attrNameLst>
                                      </p:cBhvr>
                                      <p:to>
                                        <p:strVal val="visible"/>
                                      </p:to>
                                    </p:set>
                                    <p:animEffect transition="in" filter="diamond(in)">
                                      <p:cBhvr>
                                        <p:cTn id="40" dur="1000"/>
                                        <p:tgtEl>
                                          <p:spTgt spid="17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4"/>
          <p:cNvSpPr>
            <a:spLocks noGrp="1"/>
          </p:cNvSpPr>
          <p:nvPr>
            <p:ph type="title"/>
          </p:nvPr>
        </p:nvSpPr>
        <p:spPr>
          <a:xfrm>
            <a:off x="914400" y="152400"/>
            <a:ext cx="7124700" cy="923925"/>
          </a:xfrm>
        </p:spPr>
        <p:txBody>
          <a:bodyPr/>
          <a:lstStyle/>
          <a:p>
            <a:r>
              <a:rPr lang="en-US" altLang="en-US" b="1">
                <a:latin typeface="Times New Roman" pitchFamily="18" charset="0"/>
                <a:cs typeface="Times New Roman" pitchFamily="18" charset="0"/>
              </a:rPr>
              <a:t>Cây cao su</a:t>
            </a:r>
          </a:p>
        </p:txBody>
      </p:sp>
      <p:pic>
        <p:nvPicPr>
          <p:cNvPr id="6" name="Picture 5" descr="00pic(6)[1]"/>
          <p:cNvPicPr>
            <a:picLocks noChangeAspect="1" noChangeArrowheads="1"/>
          </p:cNvPicPr>
          <p:nvPr/>
        </p:nvPicPr>
        <p:blipFill>
          <a:blip r:embed="rId2"/>
          <a:srcRect/>
          <a:stretch>
            <a:fillRect/>
          </a:stretch>
        </p:blipFill>
        <p:spPr bwMode="auto">
          <a:xfrm>
            <a:off x="762000" y="1295400"/>
            <a:ext cx="7696200" cy="5334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009650" y="909638"/>
            <a:ext cx="7124700" cy="923925"/>
          </a:xfrm>
        </p:spPr>
        <p:txBody>
          <a:bodyPr rtlCol="0">
            <a:normAutofit fontScale="90000"/>
          </a:bodyPr>
          <a:lstStyle/>
          <a:p>
            <a:pPr fontAlgn="auto">
              <a:spcAft>
                <a:spcPts val="0"/>
              </a:spcAft>
              <a:defRPr/>
            </a:pPr>
            <a:r>
              <a:rPr lang="en-US" altLang="en-US" b="1">
                <a:latin typeface="Times New Roman" pitchFamily="18" charset="0"/>
                <a:cs typeface="Times New Roman" pitchFamily="18" charset="0"/>
              </a:rPr>
              <a:t>3. Để bảo vệ thân cây ta phải:</a:t>
            </a:r>
          </a:p>
        </p:txBody>
      </p:sp>
      <p:sp>
        <p:nvSpPr>
          <p:cNvPr id="3" name="Content Placeholder 2">
            <a:extLst>
              <a:ext uri="{FF2B5EF4-FFF2-40B4-BE49-F238E27FC236}">
                <a16:creationId xmlns:a16="http://schemas.microsoft.com/office/drawing/2014/main" id="{67C68B0D-9B74-4CA0-BCB2-7F176E9E71B6}"/>
              </a:ext>
            </a:extLst>
          </p:cNvPr>
          <p:cNvSpPr>
            <a:spLocks noGrp="1"/>
          </p:cNvSpPr>
          <p:nvPr>
            <p:ph idx="1"/>
          </p:nvPr>
        </p:nvSpPr>
        <p:spPr/>
        <p:txBody>
          <a:bodyPr/>
          <a:lstStyle/>
          <a:p>
            <a:r>
              <a:rPr lang="en-US" dirty="0" err="1">
                <a:latin typeface="Times New Roman" panose="02020603050405020304" pitchFamily="18" charset="0"/>
                <a:cs typeface="Times New Roman" panose="02020603050405020304" pitchFamily="18" charset="0"/>
              </a:rPr>
              <a:t>Chăm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sóc</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Bắt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sâu</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cành</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Trồng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cây</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Bảo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rừng</a:t>
            </a:r>
            <a:endParaRPr lang="en-US" dirty="0">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additive="base">
                                        <p:cTn id="7" dur="500" fill="hold"/>
                                        <p:tgtEl>
                                          <p:spTgt spid="22530"/>
                                        </p:tgtEl>
                                        <p:attrNameLst>
                                          <p:attrName>ppt_x</p:attrName>
                                        </p:attrNameLst>
                                      </p:cBhvr>
                                      <p:tavLst>
                                        <p:tav tm="0">
                                          <p:val>
                                            <p:strVal val="#ppt_x"/>
                                          </p:val>
                                        </p:tav>
                                        <p:tav tm="100000">
                                          <p:val>
                                            <p:strVal val="#ppt_x"/>
                                          </p:val>
                                        </p:tav>
                                      </p:tavLst>
                                    </p:anim>
                                    <p:anim calcmode="lin" valueType="num">
                                      <p:cBhvr additive="base">
                                        <p:cTn id="8" dur="500" fill="hold"/>
                                        <p:tgtEl>
                                          <p:spTgt spid="225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ction="ppaction://hlinksldjump"/>
          </p:cNvPr>
          <p:cNvPicPr>
            <a:picLocks noChangeAspect="1"/>
          </p:cNvPicPr>
          <p:nvPr/>
        </p:nvPicPr>
        <p:blipFill>
          <a:blip r:embed="rId3"/>
          <a:stretch>
            <a:fillRect/>
          </a:stretch>
        </p:blipFill>
        <p:spPr>
          <a:xfrm>
            <a:off x="914400" y="1309877"/>
            <a:ext cx="2590800" cy="2195323"/>
          </a:xfrm>
          <a:prstGeom prst="rect">
            <a:avLst/>
          </a:prstGeom>
          <a:ln>
            <a:noFill/>
          </a:ln>
          <a:effectLst>
            <a:softEdge rad="112500"/>
          </a:effectLst>
        </p:spPr>
      </p:pic>
      <p:pic>
        <p:nvPicPr>
          <p:cNvPr id="5" name="Picture 4">
            <a:hlinkClick r:id="rId4" action="ppaction://hlinksldjump"/>
          </p:cNvPr>
          <p:cNvPicPr>
            <a:picLocks noChangeAspect="1"/>
          </p:cNvPicPr>
          <p:nvPr/>
        </p:nvPicPr>
        <p:blipFill>
          <a:blip r:embed="rId5"/>
          <a:stretch>
            <a:fillRect/>
          </a:stretch>
        </p:blipFill>
        <p:spPr>
          <a:xfrm>
            <a:off x="3673602" y="3815423"/>
            <a:ext cx="2362200" cy="2362200"/>
          </a:xfrm>
          <a:prstGeom prst="rect">
            <a:avLst/>
          </a:prstGeom>
          <a:ln>
            <a:noFill/>
          </a:ln>
          <a:effectLst>
            <a:softEdge rad="112500"/>
          </a:effectLst>
        </p:spPr>
      </p:pic>
      <p:pic>
        <p:nvPicPr>
          <p:cNvPr id="6" name="Picture 5">
            <a:hlinkClick r:id="rId6" action="ppaction://hlinksldjump"/>
          </p:cNvPr>
          <p:cNvPicPr>
            <a:picLocks noChangeAspect="1"/>
          </p:cNvPicPr>
          <p:nvPr/>
        </p:nvPicPr>
        <p:blipFill>
          <a:blip r:embed="rId7"/>
          <a:stretch>
            <a:fillRect/>
          </a:stretch>
        </p:blipFill>
        <p:spPr>
          <a:xfrm>
            <a:off x="6553200" y="1309877"/>
            <a:ext cx="2160190" cy="2042923"/>
          </a:xfrm>
          <a:prstGeom prst="rect">
            <a:avLst/>
          </a:prstGeom>
          <a:ln>
            <a:noFill/>
          </a:ln>
          <a:effectLst>
            <a:softEdge rad="112500"/>
          </a:effectLst>
        </p:spPr>
      </p:pic>
      <p:pic>
        <p:nvPicPr>
          <p:cNvPr id="10" name="Picture 9">
            <a:hlinkClick r:id="rId8" action="ppaction://hlinksldjump"/>
          </p:cNvPr>
          <p:cNvPicPr>
            <a:picLocks noChangeAspect="1"/>
          </p:cNvPicPr>
          <p:nvPr/>
        </p:nvPicPr>
        <p:blipFill>
          <a:blip r:embed="rId9"/>
          <a:stretch>
            <a:fillRect/>
          </a:stretch>
        </p:blipFill>
        <p:spPr>
          <a:xfrm>
            <a:off x="6553200" y="3806279"/>
            <a:ext cx="2153412" cy="2187503"/>
          </a:xfrm>
          <a:prstGeom prst="rect">
            <a:avLst/>
          </a:prstGeom>
          <a:ln>
            <a:noFill/>
          </a:ln>
          <a:effectLst>
            <a:softEdge rad="112500"/>
          </a:effectLst>
        </p:spPr>
      </p:pic>
      <p:pic>
        <p:nvPicPr>
          <p:cNvPr id="11" name="Picture 10">
            <a:hlinkClick r:id="rId10" action="ppaction://hlinksldjump"/>
          </p:cNvPr>
          <p:cNvPicPr>
            <a:picLocks noChangeAspect="1"/>
          </p:cNvPicPr>
          <p:nvPr/>
        </p:nvPicPr>
        <p:blipFill>
          <a:blip r:embed="rId11"/>
          <a:srcRect/>
          <a:stretch>
            <a:fillRect/>
          </a:stretch>
        </p:blipFill>
        <p:spPr bwMode="auto">
          <a:xfrm>
            <a:off x="3962400" y="1238250"/>
            <a:ext cx="2265363" cy="2187575"/>
          </a:xfrm>
          <a:prstGeom prst="rect">
            <a:avLst/>
          </a:prstGeom>
          <a:noFill/>
          <a:ln w="9525">
            <a:noFill/>
            <a:miter lim="800000"/>
            <a:headEnd/>
            <a:tailEnd/>
          </a:ln>
        </p:spPr>
      </p:pic>
      <p:pic>
        <p:nvPicPr>
          <p:cNvPr id="12" name="Picture 11">
            <a:hlinkClick r:id="rId12" action="ppaction://hlinksldjump"/>
          </p:cNvPr>
          <p:cNvPicPr>
            <a:picLocks noChangeAspect="1"/>
          </p:cNvPicPr>
          <p:nvPr/>
        </p:nvPicPr>
        <p:blipFill rotWithShape="1">
          <a:blip r:embed="rId13"/>
          <a:srcRect l="11233" r="10178"/>
          <a:stretch/>
        </p:blipFill>
        <p:spPr>
          <a:xfrm>
            <a:off x="1066800" y="4034007"/>
            <a:ext cx="2209800" cy="1959775"/>
          </a:xfrm>
          <a:prstGeom prst="rect">
            <a:avLst/>
          </a:prstGeom>
          <a:ln>
            <a:noFill/>
          </a:ln>
          <a:effectLst>
            <a:softEdge rad="112500"/>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4" fill="hold"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22" presetClass="exit" presetSubtype="4" fill="hold" nodeType="withEffect">
                                  <p:stCondLst>
                                    <p:cond delay="0"/>
                                  </p:stCondLst>
                                  <p:childTnLst>
                                    <p:animEffect transition="out" filter="wipe(down)">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22" presetClass="exit" presetSubtype="4" fill="hold" nodeType="withEffect">
                                  <p:stCondLst>
                                    <p:cond delay="0"/>
                                  </p:stCondLst>
                                  <p:childTnLst>
                                    <p:animEffect transition="out" filter="wipe(down)">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22" presetClass="exit" presetSubtype="4" fill="hold" nodeType="withEffect">
                                  <p:stCondLst>
                                    <p:cond delay="0"/>
                                  </p:stCondLst>
                                  <p:childTnLst>
                                    <p:animEffect transition="out" filter="wipe(down)">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22" presetClass="exit" presetSubtype="4" fill="hold" nodeType="withEffect">
                                  <p:stCondLst>
                                    <p:cond delay="0"/>
                                  </p:stCondLst>
                                  <p:childTnLst>
                                    <p:animEffect transition="out" filter="wipe(down)">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par>
                                <p:cTn id="20" presetID="22" presetClass="exit" presetSubtype="4" fill="hold" nodeType="withEffect">
                                  <p:stCondLst>
                                    <p:cond delay="0"/>
                                  </p:stCondLst>
                                  <p:childTnLst>
                                    <p:animEffect transition="out" filter="wipe(down)">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WordArt 2"/>
          <p:cNvSpPr>
            <a:spLocks noChangeArrowheads="1" noChangeShapeType="1" noTextEdit="1"/>
          </p:cNvSpPr>
          <p:nvPr/>
        </p:nvSpPr>
        <p:spPr bwMode="auto">
          <a:xfrm>
            <a:off x="1651000" y="457200"/>
            <a:ext cx="6248400" cy="1238250"/>
          </a:xfrm>
          <a:prstGeom prst="rect">
            <a:avLst/>
          </a:prstGeom>
        </p:spPr>
        <p:txBody>
          <a:bodyPr wrap="none" fromWordArt="1">
            <a:prstTxWarp prst="textPlain">
              <a:avLst>
                <a:gd name="adj" fmla="val 50000"/>
              </a:avLst>
            </a:prstTxWarp>
          </a:bodyPr>
          <a:lstStyle/>
          <a:p>
            <a:pPr algn="ctr"/>
            <a:r>
              <a:rPr lang="vi-VN" sz="5400" b="1" i="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Trò chơi </a:t>
            </a:r>
            <a:endParaRPr lang="en-US" sz="5400" b="1" i="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endParaRPr>
          </a:p>
        </p:txBody>
      </p:sp>
      <p:sp>
        <p:nvSpPr>
          <p:cNvPr id="87042" name="Content Placeholder 4"/>
          <p:cNvSpPr>
            <a:spLocks noGrp="1"/>
          </p:cNvSpPr>
          <p:nvPr>
            <p:ph idx="1"/>
          </p:nvPr>
        </p:nvSpPr>
        <p:spPr>
          <a:xfrm>
            <a:off x="1066800" y="1695450"/>
            <a:ext cx="7124700" cy="3649663"/>
          </a:xfrm>
        </p:spPr>
        <p:txBody>
          <a:bodyPr/>
          <a:lstStyle/>
          <a:p>
            <a:pPr marL="0" indent="0" algn="ctr">
              <a:buFont typeface="Wingdings 2" pitchFamily="18" charset="2"/>
              <a:buNone/>
            </a:pPr>
            <a:r>
              <a:rPr lang="en-US" altLang="en-US" sz="4800" b="1" dirty="0" err="1">
                <a:latin typeface="Times New Roman" pitchFamily="18" charset="0"/>
                <a:cs typeface="Times New Roman" pitchFamily="18" charset="0"/>
              </a:rPr>
              <a:t>Thi</a:t>
            </a:r>
            <a:r>
              <a:rPr lang="en-US" altLang="en-US" sz="4800" b="1" dirty="0">
                <a:latin typeface="Times New Roman" pitchFamily="18" charset="0"/>
                <a:cs typeface="Times New Roman" pitchFamily="18" charset="0"/>
              </a:rPr>
              <a:t> ai </a:t>
            </a:r>
            <a:r>
              <a:rPr lang="en-US" altLang="en-US" sz="4800" b="1" dirty="0" err="1">
                <a:latin typeface="Times New Roman" pitchFamily="18" charset="0"/>
                <a:cs typeface="Times New Roman" pitchFamily="18" charset="0"/>
              </a:rPr>
              <a:t>tìm</a:t>
            </a:r>
            <a:r>
              <a:rPr lang="en-US" altLang="en-US" sz="4800" b="1" dirty="0">
                <a:latin typeface="Times New Roman" pitchFamily="18" charset="0"/>
                <a:cs typeface="Times New Roman" pitchFamily="18" charset="0"/>
              </a:rPr>
              <a:t> </a:t>
            </a:r>
            <a:r>
              <a:rPr lang="en-US" altLang="en-US" sz="4800" b="1" dirty="0" err="1">
                <a:latin typeface="Times New Roman" pitchFamily="18" charset="0"/>
                <a:cs typeface="Times New Roman" pitchFamily="18" charset="0"/>
              </a:rPr>
              <a:t>nhiều</a:t>
            </a:r>
            <a:r>
              <a:rPr lang="en-US" altLang="en-US" sz="4800" b="1" dirty="0">
                <a:latin typeface="Times New Roman" pitchFamily="18" charset="0"/>
                <a:cs typeface="Times New Roman" pitchFamily="18" charset="0"/>
              </a:rPr>
              <a:t> </a:t>
            </a:r>
            <a:r>
              <a:rPr lang="en-US" altLang="en-US" sz="4800" b="1" dirty="0" err="1">
                <a:latin typeface="Times New Roman" pitchFamily="18" charset="0"/>
                <a:cs typeface="Times New Roman" pitchFamily="18" charset="0"/>
              </a:rPr>
              <a:t>nhất</a:t>
            </a:r>
            <a:r>
              <a:rPr lang="en-US" altLang="en-US" sz="4800" b="1" dirty="0">
                <a:latin typeface="Times New Roman" pitchFamily="18" charset="0"/>
                <a:cs typeface="Times New Roman" pitchFamily="18" charset="0"/>
              </a:rPr>
              <a:t>?</a:t>
            </a:r>
            <a:endParaRPr lang="en-US" altLang="en-US" sz="3600" dirty="0">
              <a:latin typeface="Times New Roman" pitchFamily="18" charset="0"/>
            </a:endParaRPr>
          </a:p>
          <a:p>
            <a:pPr marL="0" indent="0" algn="ctr">
              <a:buFont typeface="Wingdings 2" pitchFamily="18" charset="2"/>
              <a:buNone/>
            </a:pPr>
            <a:endParaRPr lang="en-US" altLang="en-US" sz="3600" dirty="0">
              <a:latin typeface="Times New Roman" pitchFamily="18" charset="0"/>
            </a:endParaRPr>
          </a:p>
          <a:p>
            <a:pPr marL="0" indent="0" algn="ctr">
              <a:buFont typeface="Wingdings 2" pitchFamily="18" charset="2"/>
              <a:buNone/>
            </a:pPr>
            <a:r>
              <a:rPr lang="en-US" altLang="en-US" sz="3600" dirty="0">
                <a:latin typeface="Times New Roman" pitchFamily="18" charset="0"/>
              </a:rPr>
              <a:t>1. </a:t>
            </a:r>
            <a:r>
              <a:rPr lang="en-US" altLang="en-US" sz="3600" dirty="0" err="1">
                <a:latin typeface="Times New Roman" pitchFamily="18" charset="0"/>
              </a:rPr>
              <a:t>Tìm</a:t>
            </a:r>
            <a:r>
              <a:rPr lang="en-US" altLang="en-US" sz="3600" dirty="0">
                <a:latin typeface="Times New Roman" pitchFamily="18" charset="0"/>
              </a:rPr>
              <a:t> </a:t>
            </a:r>
            <a:r>
              <a:rPr lang="en-US" altLang="en-US" sz="3600" dirty="0" err="1">
                <a:latin typeface="Times New Roman" pitchFamily="18" charset="0"/>
              </a:rPr>
              <a:t>thân</a:t>
            </a:r>
            <a:r>
              <a:rPr lang="en-US" altLang="en-US" sz="3600" dirty="0">
                <a:latin typeface="Times New Roman" pitchFamily="18" charset="0"/>
              </a:rPr>
              <a:t> </a:t>
            </a:r>
            <a:r>
              <a:rPr lang="en-US" altLang="en-US" sz="3600" dirty="0" err="1">
                <a:latin typeface="Times New Roman" pitchFamily="18" charset="0"/>
              </a:rPr>
              <a:t>cây</a:t>
            </a:r>
            <a:r>
              <a:rPr lang="en-US" altLang="en-US" sz="3600" dirty="0">
                <a:latin typeface="Times New Roman" pitchFamily="18" charset="0"/>
              </a:rPr>
              <a:t> </a:t>
            </a:r>
            <a:r>
              <a:rPr lang="en-US" altLang="en-US" sz="3600" dirty="0" err="1">
                <a:latin typeface="Times New Roman" pitchFamily="18" charset="0"/>
              </a:rPr>
              <a:t>dùng</a:t>
            </a:r>
            <a:r>
              <a:rPr lang="en-US" altLang="en-US" sz="3600" dirty="0">
                <a:latin typeface="Times New Roman" pitchFamily="18" charset="0"/>
              </a:rPr>
              <a:t> </a:t>
            </a:r>
            <a:r>
              <a:rPr lang="en-US" altLang="en-US" sz="3600" dirty="0" err="1">
                <a:latin typeface="Times New Roman" pitchFamily="18" charset="0"/>
              </a:rPr>
              <a:t>làm</a:t>
            </a:r>
            <a:r>
              <a:rPr lang="en-US" altLang="en-US" sz="3600" dirty="0">
                <a:latin typeface="Times New Roman" pitchFamily="18" charset="0"/>
              </a:rPr>
              <a:t> </a:t>
            </a:r>
            <a:r>
              <a:rPr lang="en-US" altLang="en-US" sz="3600" dirty="0" err="1">
                <a:latin typeface="Times New Roman" pitchFamily="18" charset="0"/>
              </a:rPr>
              <a:t>thức</a:t>
            </a:r>
            <a:r>
              <a:rPr lang="en-US" altLang="en-US" sz="3600" dirty="0">
                <a:latin typeface="Times New Roman" pitchFamily="18" charset="0"/>
              </a:rPr>
              <a:t> </a:t>
            </a:r>
            <a:r>
              <a:rPr lang="en-US" altLang="en-US" sz="3600" dirty="0" err="1">
                <a:latin typeface="Times New Roman" pitchFamily="18" charset="0"/>
              </a:rPr>
              <a:t>ăn</a:t>
            </a:r>
            <a:r>
              <a:rPr lang="en-US" altLang="en-US" sz="3600" dirty="0">
                <a:latin typeface="Times New Roman" pitchFamily="18" charset="0"/>
              </a:rPr>
              <a:t> </a:t>
            </a:r>
            <a:r>
              <a:rPr lang="en-US" altLang="en-US" sz="3600" dirty="0" err="1">
                <a:latin typeface="Times New Roman" pitchFamily="18" charset="0"/>
              </a:rPr>
              <a:t>cho</a:t>
            </a:r>
            <a:r>
              <a:rPr lang="en-US" altLang="en-US" sz="3600" dirty="0">
                <a:latin typeface="Times New Roman" pitchFamily="18" charset="0"/>
              </a:rPr>
              <a:t> con </a:t>
            </a:r>
            <a:r>
              <a:rPr lang="en-US" altLang="en-US" sz="3600" dirty="0" err="1">
                <a:latin typeface="Times New Roman" pitchFamily="18" charset="0"/>
              </a:rPr>
              <a:t>người</a:t>
            </a:r>
            <a:r>
              <a:rPr lang="en-US" altLang="en-US" sz="3600" dirty="0">
                <a:latin typeface="Times New Roman" pitchFamily="18" charset="0"/>
              </a:rPr>
              <a:t> </a:t>
            </a:r>
            <a:r>
              <a:rPr lang="en-US" altLang="en-US" sz="3600" dirty="0" err="1">
                <a:latin typeface="Times New Roman" pitchFamily="18" charset="0"/>
              </a:rPr>
              <a:t>và</a:t>
            </a:r>
            <a:r>
              <a:rPr lang="en-US" altLang="en-US" sz="3600" dirty="0">
                <a:latin typeface="Times New Roman" pitchFamily="18" charset="0"/>
              </a:rPr>
              <a:t> </a:t>
            </a:r>
            <a:r>
              <a:rPr lang="en-US" altLang="en-US" sz="3600" dirty="0" err="1">
                <a:latin typeface="Times New Roman" pitchFamily="18" charset="0"/>
              </a:rPr>
              <a:t>động</a:t>
            </a:r>
            <a:r>
              <a:rPr lang="en-US" altLang="en-US" sz="3600" dirty="0">
                <a:latin typeface="Times New Roman" pitchFamily="18" charset="0"/>
              </a:rPr>
              <a:t> </a:t>
            </a:r>
            <a:r>
              <a:rPr lang="en-US" altLang="en-US" sz="3600" dirty="0" err="1">
                <a:latin typeface="Times New Roman" pitchFamily="18" charset="0"/>
              </a:rPr>
              <a:t>vật</a:t>
            </a:r>
            <a:r>
              <a:rPr lang="en-US" altLang="en-US" sz="3600" dirty="0">
                <a:latin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grpId="0" nodeType="withEffect">
                                  <p:stCondLst>
                                    <p:cond delay="0"/>
                                  </p:stCondLst>
                                  <p:childTnLst>
                                    <p:animClr clrSpc="hsl" dir="cw">
                                      <p:cBhvr override="childStyle">
                                        <p:cTn id="6" dur="500" fill="hold"/>
                                        <p:tgtEl>
                                          <p:spTgt spid="21506"/>
                                        </p:tgtEl>
                                        <p:attrNameLst>
                                          <p:attrName>style.color</p:attrName>
                                        </p:attrNameLst>
                                      </p:cBhvr>
                                      <p:by>
                                        <p:hsl h="-7200000" s="0" l="0"/>
                                      </p:by>
                                    </p:animClr>
                                    <p:animClr clrSpc="hsl" dir="cw">
                                      <p:cBhvr>
                                        <p:cTn id="7" dur="500" fill="hold"/>
                                        <p:tgtEl>
                                          <p:spTgt spid="21506"/>
                                        </p:tgtEl>
                                        <p:attrNameLst>
                                          <p:attrName>fillcolor</p:attrName>
                                        </p:attrNameLst>
                                      </p:cBhvr>
                                      <p:by>
                                        <p:hsl h="-7200000" s="0" l="0"/>
                                      </p:by>
                                    </p:animClr>
                                    <p:animClr clrSpc="hsl" dir="cw">
                                      <p:cBhvr>
                                        <p:cTn id="8" dur="500" fill="hold"/>
                                        <p:tgtEl>
                                          <p:spTgt spid="21506"/>
                                        </p:tgtEl>
                                        <p:attrNameLst>
                                          <p:attrName>stroke.color</p:attrName>
                                        </p:attrNameLst>
                                      </p:cBhvr>
                                      <p:by>
                                        <p:hsl h="-7200000" s="0" l="0"/>
                                      </p:by>
                                    </p:animClr>
                                    <p:set>
                                      <p:cBhvr>
                                        <p:cTn id="9" dur="500" fill="hold"/>
                                        <p:tgtEl>
                                          <p:spTgt spid="2150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cỏ"/>
          <p:cNvPicPr>
            <a:picLocks noChangeAspect="1" noChangeArrowheads="1"/>
          </p:cNvPicPr>
          <p:nvPr/>
        </p:nvPicPr>
        <p:blipFill>
          <a:blip r:embed="rId2"/>
          <a:srcRect/>
          <a:stretch>
            <a:fillRect/>
          </a:stretch>
        </p:blipFill>
        <p:spPr bwMode="auto">
          <a:xfrm>
            <a:off x="6234113" y="1528763"/>
            <a:ext cx="2681287" cy="2133600"/>
          </a:xfrm>
          <a:prstGeom prst="rect">
            <a:avLst/>
          </a:prstGeom>
          <a:noFill/>
          <a:ln w="9525">
            <a:noFill/>
            <a:miter lim="800000"/>
            <a:headEnd/>
            <a:tailEnd/>
          </a:ln>
        </p:spPr>
      </p:pic>
      <p:pic>
        <p:nvPicPr>
          <p:cNvPr id="15364" name="Picture 4" descr="rau muong luoc"/>
          <p:cNvPicPr>
            <a:picLocks noChangeAspect="1" noChangeArrowheads="1"/>
          </p:cNvPicPr>
          <p:nvPr/>
        </p:nvPicPr>
        <p:blipFill>
          <a:blip r:embed="rId3"/>
          <a:srcRect/>
          <a:stretch>
            <a:fillRect/>
          </a:stretch>
        </p:blipFill>
        <p:spPr bwMode="auto">
          <a:xfrm>
            <a:off x="228600" y="1566863"/>
            <a:ext cx="3048000" cy="2057400"/>
          </a:xfrm>
          <a:prstGeom prst="rect">
            <a:avLst/>
          </a:prstGeom>
          <a:noFill/>
          <a:ln w="9525">
            <a:noFill/>
            <a:miter lim="800000"/>
            <a:headEnd/>
            <a:tailEnd/>
          </a:ln>
        </p:spPr>
      </p:pic>
      <p:pic>
        <p:nvPicPr>
          <p:cNvPr id="15365" name="Picture 5" descr="cay xa lach"/>
          <p:cNvPicPr>
            <a:picLocks noChangeAspect="1" noChangeArrowheads="1"/>
          </p:cNvPicPr>
          <p:nvPr/>
        </p:nvPicPr>
        <p:blipFill>
          <a:blip r:embed="rId4"/>
          <a:srcRect/>
          <a:stretch>
            <a:fillRect/>
          </a:stretch>
        </p:blipFill>
        <p:spPr bwMode="auto">
          <a:xfrm>
            <a:off x="247650" y="4271963"/>
            <a:ext cx="3028950" cy="2209800"/>
          </a:xfrm>
          <a:prstGeom prst="rect">
            <a:avLst/>
          </a:prstGeom>
          <a:noFill/>
          <a:ln w="9525">
            <a:noFill/>
            <a:miter lim="800000"/>
            <a:headEnd/>
            <a:tailEnd/>
          </a:ln>
        </p:spPr>
      </p:pic>
      <p:pic>
        <p:nvPicPr>
          <p:cNvPr id="15367" name="Picture 7" descr="cay mia"/>
          <p:cNvPicPr>
            <a:picLocks noChangeAspect="1" noChangeArrowheads="1"/>
          </p:cNvPicPr>
          <p:nvPr/>
        </p:nvPicPr>
        <p:blipFill>
          <a:blip r:embed="rId5"/>
          <a:srcRect/>
          <a:stretch>
            <a:fillRect/>
          </a:stretch>
        </p:blipFill>
        <p:spPr bwMode="auto">
          <a:xfrm>
            <a:off x="3429000" y="1566863"/>
            <a:ext cx="2590800" cy="3614737"/>
          </a:xfrm>
          <a:prstGeom prst="rect">
            <a:avLst/>
          </a:prstGeom>
          <a:noFill/>
          <a:ln w="9525">
            <a:noFill/>
            <a:miter lim="800000"/>
            <a:headEnd/>
            <a:tailEnd/>
          </a:ln>
        </p:spPr>
      </p:pic>
      <p:pic>
        <p:nvPicPr>
          <p:cNvPr id="15368" name="Picture 8" descr="rau lang"/>
          <p:cNvPicPr>
            <a:picLocks noChangeAspect="1" noChangeArrowheads="1"/>
          </p:cNvPicPr>
          <p:nvPr/>
        </p:nvPicPr>
        <p:blipFill>
          <a:blip r:embed="rId6"/>
          <a:srcRect/>
          <a:stretch>
            <a:fillRect/>
          </a:stretch>
        </p:blipFill>
        <p:spPr bwMode="auto">
          <a:xfrm>
            <a:off x="6229350" y="4257675"/>
            <a:ext cx="2743200" cy="2233613"/>
          </a:xfrm>
          <a:prstGeom prst="rect">
            <a:avLst/>
          </a:prstGeom>
          <a:noFill/>
          <a:ln w="9525">
            <a:noFill/>
            <a:miter lim="800000"/>
            <a:headEnd/>
            <a:tailEnd/>
          </a:ln>
        </p:spPr>
      </p:pic>
      <p:sp>
        <p:nvSpPr>
          <p:cNvPr id="15369" name="Text Box 9"/>
          <p:cNvSpPr txBox="1">
            <a:spLocks noChangeArrowheads="1"/>
          </p:cNvSpPr>
          <p:nvPr/>
        </p:nvSpPr>
        <p:spPr bwMode="auto">
          <a:xfrm>
            <a:off x="762000" y="3714750"/>
            <a:ext cx="1828800" cy="396875"/>
          </a:xfrm>
          <a:prstGeom prst="rect">
            <a:avLst/>
          </a:prstGeom>
          <a:noFill/>
          <a:ln w="9525">
            <a:noFill/>
            <a:miter lim="800000"/>
            <a:headEnd/>
            <a:tailEnd/>
          </a:ln>
        </p:spPr>
        <p:txBody>
          <a:bodyPr>
            <a:spAutoFit/>
          </a:bodyPr>
          <a:lstStyle/>
          <a:p>
            <a:pPr>
              <a:spcBef>
                <a:spcPct val="50000"/>
              </a:spcBef>
            </a:pPr>
            <a:r>
              <a:rPr lang="en-US" altLang="en-US" sz="2000" b="1"/>
              <a:t>Rau muống</a:t>
            </a:r>
          </a:p>
        </p:txBody>
      </p:sp>
      <p:sp>
        <p:nvSpPr>
          <p:cNvPr id="15370" name="Text Box 10"/>
          <p:cNvSpPr txBox="1">
            <a:spLocks noChangeArrowheads="1"/>
          </p:cNvSpPr>
          <p:nvPr/>
        </p:nvSpPr>
        <p:spPr bwMode="auto">
          <a:xfrm>
            <a:off x="685800" y="6491288"/>
            <a:ext cx="2133600" cy="396875"/>
          </a:xfrm>
          <a:prstGeom prst="rect">
            <a:avLst/>
          </a:prstGeom>
          <a:noFill/>
          <a:ln w="9525">
            <a:noFill/>
            <a:miter lim="800000"/>
            <a:headEnd/>
            <a:tailEnd/>
          </a:ln>
        </p:spPr>
        <p:txBody>
          <a:bodyPr>
            <a:spAutoFit/>
          </a:bodyPr>
          <a:lstStyle/>
          <a:p>
            <a:pPr>
              <a:spcBef>
                <a:spcPct val="50000"/>
              </a:spcBef>
            </a:pPr>
            <a:r>
              <a:rPr lang="en-US" altLang="en-US" sz="2000" b="1"/>
              <a:t>Rau xà lách</a:t>
            </a:r>
          </a:p>
        </p:txBody>
      </p:sp>
      <p:sp>
        <p:nvSpPr>
          <p:cNvPr id="15371" name="Text Box 11"/>
          <p:cNvSpPr txBox="1">
            <a:spLocks noChangeArrowheads="1"/>
          </p:cNvSpPr>
          <p:nvPr/>
        </p:nvSpPr>
        <p:spPr bwMode="auto">
          <a:xfrm>
            <a:off x="3848100" y="5376863"/>
            <a:ext cx="1752600" cy="457200"/>
          </a:xfrm>
          <a:prstGeom prst="rect">
            <a:avLst/>
          </a:prstGeom>
          <a:noFill/>
          <a:ln w="9525">
            <a:noFill/>
            <a:miter lim="800000"/>
            <a:headEnd/>
            <a:tailEnd/>
          </a:ln>
        </p:spPr>
        <p:txBody>
          <a:bodyPr>
            <a:spAutoFit/>
          </a:bodyPr>
          <a:lstStyle/>
          <a:p>
            <a:pPr>
              <a:spcBef>
                <a:spcPct val="50000"/>
              </a:spcBef>
            </a:pPr>
            <a:r>
              <a:rPr lang="en-US" altLang="en-US" sz="2400" b="1"/>
              <a:t>Cây mía</a:t>
            </a:r>
          </a:p>
        </p:txBody>
      </p:sp>
      <p:sp>
        <p:nvSpPr>
          <p:cNvPr id="15372" name="Text Box 12"/>
          <p:cNvSpPr txBox="1">
            <a:spLocks noChangeArrowheads="1"/>
          </p:cNvSpPr>
          <p:nvPr/>
        </p:nvSpPr>
        <p:spPr bwMode="auto">
          <a:xfrm>
            <a:off x="7086600" y="3667125"/>
            <a:ext cx="1752600" cy="457200"/>
          </a:xfrm>
          <a:prstGeom prst="rect">
            <a:avLst/>
          </a:prstGeom>
          <a:noFill/>
          <a:ln w="9525">
            <a:noFill/>
            <a:miter lim="800000"/>
            <a:headEnd/>
            <a:tailEnd/>
          </a:ln>
        </p:spPr>
        <p:txBody>
          <a:bodyPr>
            <a:spAutoFit/>
          </a:bodyPr>
          <a:lstStyle/>
          <a:p>
            <a:pPr>
              <a:spcBef>
                <a:spcPct val="50000"/>
              </a:spcBef>
            </a:pPr>
            <a:r>
              <a:rPr lang="en-US" altLang="en-US" sz="2400" b="1"/>
              <a:t>Cây cỏ</a:t>
            </a:r>
          </a:p>
        </p:txBody>
      </p:sp>
      <p:sp>
        <p:nvSpPr>
          <p:cNvPr id="15373" name="Text Box 13"/>
          <p:cNvSpPr txBox="1">
            <a:spLocks noChangeArrowheads="1"/>
          </p:cNvSpPr>
          <p:nvPr/>
        </p:nvSpPr>
        <p:spPr bwMode="auto">
          <a:xfrm>
            <a:off x="6858000" y="6434138"/>
            <a:ext cx="1752600" cy="457200"/>
          </a:xfrm>
          <a:prstGeom prst="rect">
            <a:avLst/>
          </a:prstGeom>
          <a:noFill/>
          <a:ln w="9525">
            <a:noFill/>
            <a:miter lim="800000"/>
            <a:headEnd/>
            <a:tailEnd/>
          </a:ln>
        </p:spPr>
        <p:txBody>
          <a:bodyPr>
            <a:spAutoFit/>
          </a:bodyPr>
          <a:lstStyle/>
          <a:p>
            <a:pPr>
              <a:spcBef>
                <a:spcPct val="50000"/>
              </a:spcBef>
            </a:pPr>
            <a:r>
              <a:rPr lang="en-US" altLang="en-US" sz="2400" b="1"/>
              <a:t>Rau lang</a:t>
            </a:r>
          </a:p>
        </p:txBody>
      </p:sp>
      <p:sp>
        <p:nvSpPr>
          <p:cNvPr id="29708" name="Title 1"/>
          <p:cNvSpPr>
            <a:spLocks noGrp="1"/>
          </p:cNvSpPr>
          <p:nvPr>
            <p:ph type="title"/>
          </p:nvPr>
        </p:nvSpPr>
        <p:spPr>
          <a:xfrm>
            <a:off x="990600" y="304800"/>
            <a:ext cx="7124700" cy="1223963"/>
          </a:xfrm>
        </p:spPr>
        <p:txBody>
          <a:bodyPr>
            <a:normAutofit fontScale="90000"/>
          </a:bodyPr>
          <a:lstStyle/>
          <a:p>
            <a:r>
              <a:rPr lang="en-US" altLang="en-US" sz="4000" b="1">
                <a:latin typeface="Times New Roman" pitchFamily="18" charset="0"/>
                <a:ea typeface="Trebuchet MS" pitchFamily="34" charset="0"/>
                <a:cs typeface="Trebuchet MS" pitchFamily="34" charset="0"/>
              </a:rPr>
              <a:t>Một số thân cây dùng làm thức ăn </a:t>
            </a:r>
            <a:br>
              <a:rPr lang="en-US" altLang="en-US" sz="4000" b="1">
                <a:latin typeface="Times New Roman" pitchFamily="18" charset="0"/>
                <a:ea typeface="Trebuchet MS" pitchFamily="34" charset="0"/>
                <a:cs typeface="Trebuchet MS" pitchFamily="34" charset="0"/>
              </a:rPr>
            </a:br>
            <a:r>
              <a:rPr lang="en-US" altLang="en-US" sz="4000" b="1">
                <a:latin typeface="Times New Roman" pitchFamily="18" charset="0"/>
                <a:ea typeface="Trebuchet MS" pitchFamily="34" charset="0"/>
                <a:cs typeface="Trebuchet MS" pitchFamily="34" charset="0"/>
              </a:rPr>
              <a:t>cho người và động vật:</a:t>
            </a:r>
            <a:br>
              <a:rPr lang="en-US" altLang="en-US" sz="4000" b="1">
                <a:latin typeface="Times New Roman" pitchFamily="18" charset="0"/>
                <a:ea typeface="Trebuchet MS" pitchFamily="34" charset="0"/>
                <a:cs typeface="Trebuchet MS" pitchFamily="34" charset="0"/>
              </a:rPr>
            </a:br>
            <a:endParaRPr lang="en-US" altLang="en-US" sz="4000" b="1">
              <a:ea typeface="Trebuchet MS" pitchFamily="34" charset="0"/>
              <a:cs typeface="Trebuchet MS"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diamond(in)">
                                      <p:cBhvr>
                                        <p:cTn id="7" dur="2000"/>
                                        <p:tgtEl>
                                          <p:spTgt spid="15364"/>
                                        </p:tgtEl>
                                      </p:cBhvr>
                                    </p:animEffect>
                                  </p:childTnLst>
                                </p:cTn>
                              </p:par>
                              <p:par>
                                <p:cTn id="8" presetID="8" presetClass="entr" presetSubtype="16" fill="hold" nodeType="withEffect">
                                  <p:stCondLst>
                                    <p:cond delay="0"/>
                                  </p:stCondLst>
                                  <p:childTnLst>
                                    <p:set>
                                      <p:cBhvr>
                                        <p:cTn id="9" dur="1" fill="hold">
                                          <p:stCondLst>
                                            <p:cond delay="0"/>
                                          </p:stCondLst>
                                        </p:cTn>
                                        <p:tgtEl>
                                          <p:spTgt spid="15369">
                                            <p:txEl>
                                              <p:pRg st="0" end="0"/>
                                            </p:txEl>
                                          </p:spTgt>
                                        </p:tgtEl>
                                        <p:attrNameLst>
                                          <p:attrName>style.visibility</p:attrName>
                                        </p:attrNameLst>
                                      </p:cBhvr>
                                      <p:to>
                                        <p:strVal val="visible"/>
                                      </p:to>
                                    </p:set>
                                    <p:animEffect transition="in" filter="diamond(in)">
                                      <p:cBhvr>
                                        <p:cTn id="10" dur="2000"/>
                                        <p:tgtEl>
                                          <p:spTgt spid="15369">
                                            <p:txEl>
                                              <p:pRg st="0" end="0"/>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15363"/>
                                        </p:tgtEl>
                                        <p:attrNameLst>
                                          <p:attrName>style.visibility</p:attrName>
                                        </p:attrNameLst>
                                      </p:cBhvr>
                                      <p:to>
                                        <p:strVal val="visible"/>
                                      </p:to>
                                    </p:set>
                                    <p:animEffect transition="in" filter="diamond(in)">
                                      <p:cBhvr>
                                        <p:cTn id="13" dur="2000"/>
                                        <p:tgtEl>
                                          <p:spTgt spid="15363"/>
                                        </p:tgtEl>
                                      </p:cBhvr>
                                    </p:animEffect>
                                  </p:childTnLst>
                                </p:cTn>
                              </p:par>
                              <p:par>
                                <p:cTn id="14" presetID="8" presetClass="entr" presetSubtype="16" fill="hold" nodeType="withEffect">
                                  <p:stCondLst>
                                    <p:cond delay="0"/>
                                  </p:stCondLst>
                                  <p:childTnLst>
                                    <p:set>
                                      <p:cBhvr>
                                        <p:cTn id="15" dur="1" fill="hold">
                                          <p:stCondLst>
                                            <p:cond delay="0"/>
                                          </p:stCondLst>
                                        </p:cTn>
                                        <p:tgtEl>
                                          <p:spTgt spid="15372"/>
                                        </p:tgtEl>
                                        <p:attrNameLst>
                                          <p:attrName>style.visibility</p:attrName>
                                        </p:attrNameLst>
                                      </p:cBhvr>
                                      <p:to>
                                        <p:strVal val="visible"/>
                                      </p:to>
                                    </p:set>
                                    <p:animEffect transition="in" filter="diamond(in)">
                                      <p:cBhvr>
                                        <p:cTn id="16" dur="2000"/>
                                        <p:tgtEl>
                                          <p:spTgt spid="15372"/>
                                        </p:tgtEl>
                                      </p:cBhvr>
                                    </p:animEffect>
                                  </p:childTnLst>
                                </p:cTn>
                              </p:par>
                              <p:par>
                                <p:cTn id="17" presetID="8" presetClass="entr" presetSubtype="16" fill="hold" nodeType="withEffect">
                                  <p:stCondLst>
                                    <p:cond delay="0"/>
                                  </p:stCondLst>
                                  <p:childTnLst>
                                    <p:set>
                                      <p:cBhvr>
                                        <p:cTn id="18" dur="1" fill="hold">
                                          <p:stCondLst>
                                            <p:cond delay="0"/>
                                          </p:stCondLst>
                                        </p:cTn>
                                        <p:tgtEl>
                                          <p:spTgt spid="15365"/>
                                        </p:tgtEl>
                                        <p:attrNameLst>
                                          <p:attrName>style.visibility</p:attrName>
                                        </p:attrNameLst>
                                      </p:cBhvr>
                                      <p:to>
                                        <p:strVal val="visible"/>
                                      </p:to>
                                    </p:set>
                                    <p:animEffect transition="in" filter="diamond(in)">
                                      <p:cBhvr>
                                        <p:cTn id="19" dur="2000"/>
                                        <p:tgtEl>
                                          <p:spTgt spid="15365"/>
                                        </p:tgtEl>
                                      </p:cBhvr>
                                    </p:animEffect>
                                  </p:childTnLst>
                                </p:cTn>
                              </p:par>
                              <p:par>
                                <p:cTn id="20" presetID="8" presetClass="entr" presetSubtype="16" fill="hold" nodeType="withEffect">
                                  <p:stCondLst>
                                    <p:cond delay="0"/>
                                  </p:stCondLst>
                                  <p:childTnLst>
                                    <p:set>
                                      <p:cBhvr>
                                        <p:cTn id="21" dur="1" fill="hold">
                                          <p:stCondLst>
                                            <p:cond delay="0"/>
                                          </p:stCondLst>
                                        </p:cTn>
                                        <p:tgtEl>
                                          <p:spTgt spid="15370"/>
                                        </p:tgtEl>
                                        <p:attrNameLst>
                                          <p:attrName>style.visibility</p:attrName>
                                        </p:attrNameLst>
                                      </p:cBhvr>
                                      <p:to>
                                        <p:strVal val="visible"/>
                                      </p:to>
                                    </p:set>
                                    <p:animEffect transition="in" filter="diamond(in)">
                                      <p:cBhvr>
                                        <p:cTn id="22" dur="2000"/>
                                        <p:tgtEl>
                                          <p:spTgt spid="15370"/>
                                        </p:tgtEl>
                                      </p:cBhvr>
                                    </p:animEffect>
                                  </p:childTnLst>
                                </p:cTn>
                              </p:par>
                              <p:par>
                                <p:cTn id="23" presetID="8" presetClass="entr" presetSubtype="16" fill="hold" nodeType="withEffect">
                                  <p:stCondLst>
                                    <p:cond delay="0"/>
                                  </p:stCondLst>
                                  <p:childTnLst>
                                    <p:set>
                                      <p:cBhvr>
                                        <p:cTn id="24" dur="1" fill="hold">
                                          <p:stCondLst>
                                            <p:cond delay="0"/>
                                          </p:stCondLst>
                                        </p:cTn>
                                        <p:tgtEl>
                                          <p:spTgt spid="15367"/>
                                        </p:tgtEl>
                                        <p:attrNameLst>
                                          <p:attrName>style.visibility</p:attrName>
                                        </p:attrNameLst>
                                      </p:cBhvr>
                                      <p:to>
                                        <p:strVal val="visible"/>
                                      </p:to>
                                    </p:set>
                                    <p:animEffect transition="in" filter="diamond(in)">
                                      <p:cBhvr>
                                        <p:cTn id="25" dur="2000"/>
                                        <p:tgtEl>
                                          <p:spTgt spid="15367"/>
                                        </p:tgtEl>
                                      </p:cBhvr>
                                    </p:animEffect>
                                  </p:childTnLst>
                                </p:cTn>
                              </p:par>
                              <p:par>
                                <p:cTn id="26" presetID="8" presetClass="entr" presetSubtype="16" fill="hold" nodeType="withEffect">
                                  <p:stCondLst>
                                    <p:cond delay="0"/>
                                  </p:stCondLst>
                                  <p:childTnLst>
                                    <p:set>
                                      <p:cBhvr>
                                        <p:cTn id="27" dur="1" fill="hold">
                                          <p:stCondLst>
                                            <p:cond delay="0"/>
                                          </p:stCondLst>
                                        </p:cTn>
                                        <p:tgtEl>
                                          <p:spTgt spid="15371"/>
                                        </p:tgtEl>
                                        <p:attrNameLst>
                                          <p:attrName>style.visibility</p:attrName>
                                        </p:attrNameLst>
                                      </p:cBhvr>
                                      <p:to>
                                        <p:strVal val="visible"/>
                                      </p:to>
                                    </p:set>
                                    <p:animEffect transition="in" filter="diamond(in)">
                                      <p:cBhvr>
                                        <p:cTn id="28" dur="2000"/>
                                        <p:tgtEl>
                                          <p:spTgt spid="15371"/>
                                        </p:tgtEl>
                                      </p:cBhvr>
                                    </p:animEffect>
                                  </p:childTnLst>
                                </p:cTn>
                              </p:par>
                              <p:par>
                                <p:cTn id="29" presetID="8" presetClass="entr" presetSubtype="16" fill="hold" nodeType="withEffect">
                                  <p:stCondLst>
                                    <p:cond delay="0"/>
                                  </p:stCondLst>
                                  <p:childTnLst>
                                    <p:set>
                                      <p:cBhvr>
                                        <p:cTn id="30" dur="1" fill="hold">
                                          <p:stCondLst>
                                            <p:cond delay="0"/>
                                          </p:stCondLst>
                                        </p:cTn>
                                        <p:tgtEl>
                                          <p:spTgt spid="15368"/>
                                        </p:tgtEl>
                                        <p:attrNameLst>
                                          <p:attrName>style.visibility</p:attrName>
                                        </p:attrNameLst>
                                      </p:cBhvr>
                                      <p:to>
                                        <p:strVal val="visible"/>
                                      </p:to>
                                    </p:set>
                                    <p:animEffect transition="in" filter="diamond(in)">
                                      <p:cBhvr>
                                        <p:cTn id="31" dur="2000"/>
                                        <p:tgtEl>
                                          <p:spTgt spid="15368"/>
                                        </p:tgtEl>
                                      </p:cBhvr>
                                    </p:animEffect>
                                  </p:childTnLst>
                                </p:cTn>
                              </p:par>
                              <p:par>
                                <p:cTn id="32" presetID="8" presetClass="entr" presetSubtype="16" fill="hold" nodeType="withEffect">
                                  <p:stCondLst>
                                    <p:cond delay="0"/>
                                  </p:stCondLst>
                                  <p:childTnLst>
                                    <p:set>
                                      <p:cBhvr>
                                        <p:cTn id="33" dur="1" fill="hold">
                                          <p:stCondLst>
                                            <p:cond delay="0"/>
                                          </p:stCondLst>
                                        </p:cTn>
                                        <p:tgtEl>
                                          <p:spTgt spid="15373"/>
                                        </p:tgtEl>
                                        <p:attrNameLst>
                                          <p:attrName>style.visibility</p:attrName>
                                        </p:attrNameLst>
                                      </p:cBhvr>
                                      <p:to>
                                        <p:strVal val="visible"/>
                                      </p:to>
                                    </p:set>
                                    <p:animEffect transition="in" filter="diamond(in)">
                                      <p:cBhvr>
                                        <p:cTn id="34" dur="2000"/>
                                        <p:tgtEl>
                                          <p:spTgt spid="15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WordArt 2"/>
          <p:cNvSpPr>
            <a:spLocks noChangeArrowheads="1" noChangeShapeType="1" noTextEdit="1"/>
          </p:cNvSpPr>
          <p:nvPr/>
        </p:nvSpPr>
        <p:spPr bwMode="auto">
          <a:xfrm>
            <a:off x="1651000" y="457200"/>
            <a:ext cx="6248400" cy="1238250"/>
          </a:xfrm>
          <a:prstGeom prst="rect">
            <a:avLst/>
          </a:prstGeom>
        </p:spPr>
        <p:txBody>
          <a:bodyPr wrap="none" fromWordArt="1">
            <a:prstTxWarp prst="textPlain">
              <a:avLst>
                <a:gd name="adj" fmla="val 50000"/>
              </a:avLst>
            </a:prstTxWarp>
          </a:bodyPr>
          <a:lstStyle/>
          <a:p>
            <a:pPr algn="ctr"/>
            <a:r>
              <a:rPr lang="vi-VN" sz="5400" b="1" i="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Trò chơi </a:t>
            </a:r>
            <a:endParaRPr lang="en-US" sz="5400" b="1" i="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endParaRPr>
          </a:p>
        </p:txBody>
      </p:sp>
      <p:sp>
        <p:nvSpPr>
          <p:cNvPr id="89090" name="Content Placeholder 4"/>
          <p:cNvSpPr>
            <a:spLocks noGrp="1"/>
          </p:cNvSpPr>
          <p:nvPr>
            <p:ph idx="1"/>
          </p:nvPr>
        </p:nvSpPr>
        <p:spPr>
          <a:xfrm>
            <a:off x="1066800" y="1695450"/>
            <a:ext cx="7124700" cy="3649663"/>
          </a:xfrm>
        </p:spPr>
        <p:txBody>
          <a:bodyPr/>
          <a:lstStyle/>
          <a:p>
            <a:pPr marL="0" indent="0" algn="ctr">
              <a:buFont typeface="Wingdings 2" pitchFamily="18" charset="2"/>
              <a:buNone/>
            </a:pPr>
            <a:r>
              <a:rPr lang="en-US" altLang="en-US" sz="4800" b="1" dirty="0" err="1">
                <a:latin typeface="Times New Roman" pitchFamily="18" charset="0"/>
                <a:cs typeface="Times New Roman" pitchFamily="18" charset="0"/>
              </a:rPr>
              <a:t>Thi</a:t>
            </a:r>
            <a:r>
              <a:rPr lang="en-US" altLang="en-US" sz="4800" b="1" dirty="0">
                <a:latin typeface="Times New Roman" pitchFamily="18" charset="0"/>
                <a:cs typeface="Times New Roman" pitchFamily="18" charset="0"/>
              </a:rPr>
              <a:t> ai </a:t>
            </a:r>
            <a:r>
              <a:rPr lang="en-US" altLang="en-US" sz="4800" b="1" dirty="0" err="1">
                <a:latin typeface="Times New Roman" pitchFamily="18" charset="0"/>
                <a:cs typeface="Times New Roman" pitchFamily="18" charset="0"/>
              </a:rPr>
              <a:t>tìm</a:t>
            </a:r>
            <a:r>
              <a:rPr lang="en-US" altLang="en-US" sz="4800" b="1" dirty="0">
                <a:latin typeface="Times New Roman" pitchFamily="18" charset="0"/>
                <a:cs typeface="Times New Roman" pitchFamily="18" charset="0"/>
              </a:rPr>
              <a:t> </a:t>
            </a:r>
            <a:r>
              <a:rPr lang="en-US" altLang="en-US" sz="4800" b="1" dirty="0" err="1">
                <a:latin typeface="Times New Roman" pitchFamily="18" charset="0"/>
                <a:cs typeface="Times New Roman" pitchFamily="18" charset="0"/>
              </a:rPr>
              <a:t>nhiều</a:t>
            </a:r>
            <a:r>
              <a:rPr lang="en-US" altLang="en-US" sz="4800" b="1" dirty="0">
                <a:latin typeface="Times New Roman" pitchFamily="18" charset="0"/>
                <a:cs typeface="Times New Roman" pitchFamily="18" charset="0"/>
              </a:rPr>
              <a:t> </a:t>
            </a:r>
            <a:r>
              <a:rPr lang="en-US" altLang="en-US" sz="4800" b="1" dirty="0" err="1">
                <a:latin typeface="Times New Roman" pitchFamily="18" charset="0"/>
                <a:cs typeface="Times New Roman" pitchFamily="18" charset="0"/>
              </a:rPr>
              <a:t>nhất</a:t>
            </a:r>
            <a:r>
              <a:rPr lang="en-US" altLang="en-US" sz="4800" b="1" dirty="0">
                <a:latin typeface="Times New Roman" pitchFamily="18" charset="0"/>
                <a:cs typeface="Times New Roman" pitchFamily="18" charset="0"/>
              </a:rPr>
              <a:t>?</a:t>
            </a:r>
            <a:endParaRPr lang="en-US" altLang="en-US" sz="3600" dirty="0">
              <a:latin typeface="Times New Roman" pitchFamily="18" charset="0"/>
            </a:endParaRPr>
          </a:p>
          <a:p>
            <a:pPr marL="0" indent="0" algn="ctr">
              <a:buFont typeface="Wingdings 2" pitchFamily="18" charset="2"/>
              <a:buNone/>
            </a:pPr>
            <a:endParaRPr lang="en-US" altLang="en-US" sz="3600" dirty="0">
              <a:latin typeface="Times New Roman" pitchFamily="18" charset="0"/>
            </a:endParaRPr>
          </a:p>
          <a:p>
            <a:pPr marL="0" indent="0" algn="ctr">
              <a:buFont typeface="Wingdings 2" pitchFamily="18" charset="2"/>
              <a:buNone/>
            </a:pPr>
            <a:r>
              <a:rPr lang="en-US" altLang="en-US" sz="3600" dirty="0">
                <a:latin typeface="Times New Roman" pitchFamily="18" charset="0"/>
              </a:rPr>
              <a:t>2. </a:t>
            </a:r>
            <a:r>
              <a:rPr lang="en-US" altLang="en-US" sz="3600" dirty="0" err="1">
                <a:latin typeface="Times New Roman" pitchFamily="18" charset="0"/>
              </a:rPr>
              <a:t>Tìm</a:t>
            </a:r>
            <a:r>
              <a:rPr lang="en-US" altLang="en-US" sz="3600" dirty="0">
                <a:latin typeface="Times New Roman" pitchFamily="18" charset="0"/>
              </a:rPr>
              <a:t> </a:t>
            </a:r>
            <a:r>
              <a:rPr lang="en-US" altLang="en-US" sz="3600" dirty="0" err="1">
                <a:latin typeface="Times New Roman" pitchFamily="18" charset="0"/>
              </a:rPr>
              <a:t>đồ</a:t>
            </a:r>
            <a:r>
              <a:rPr lang="en-US" altLang="en-US" sz="3600" dirty="0">
                <a:latin typeface="Times New Roman" pitchFamily="18" charset="0"/>
              </a:rPr>
              <a:t> </a:t>
            </a:r>
            <a:r>
              <a:rPr lang="en-US" altLang="en-US" sz="3600" dirty="0" err="1">
                <a:latin typeface="Times New Roman" pitchFamily="18" charset="0"/>
              </a:rPr>
              <a:t>dùng</a:t>
            </a:r>
            <a:r>
              <a:rPr lang="en-US" altLang="en-US" sz="3600" dirty="0">
                <a:latin typeface="Times New Roman" pitchFamily="18" charset="0"/>
              </a:rPr>
              <a:t> </a:t>
            </a:r>
            <a:r>
              <a:rPr lang="en-US" altLang="en-US" sz="3600" dirty="0" err="1">
                <a:latin typeface="Times New Roman" pitchFamily="18" charset="0"/>
              </a:rPr>
              <a:t>làm</a:t>
            </a:r>
            <a:r>
              <a:rPr lang="en-US" altLang="en-US" sz="3600" dirty="0">
                <a:latin typeface="Times New Roman" pitchFamily="18" charset="0"/>
              </a:rPr>
              <a:t> </a:t>
            </a:r>
            <a:r>
              <a:rPr lang="en-US" altLang="en-US" sz="3600" dirty="0" err="1">
                <a:latin typeface="Times New Roman" pitchFamily="18" charset="0"/>
              </a:rPr>
              <a:t>từ</a:t>
            </a:r>
            <a:r>
              <a:rPr lang="en-US" altLang="en-US" sz="3600" dirty="0">
                <a:latin typeface="Times New Roman" pitchFamily="18" charset="0"/>
              </a:rPr>
              <a:t> </a:t>
            </a:r>
            <a:r>
              <a:rPr lang="en-US" altLang="en-US" sz="3600" dirty="0" err="1">
                <a:latin typeface="Times New Roman" pitchFamily="18" charset="0"/>
              </a:rPr>
              <a:t>nhựa</a:t>
            </a:r>
            <a:r>
              <a:rPr lang="en-US" altLang="en-US" sz="3600" dirty="0">
                <a:latin typeface="Times New Roman" pitchFamily="18" charset="0"/>
              </a:rPr>
              <a:t> </a:t>
            </a:r>
            <a:r>
              <a:rPr lang="en-US" altLang="en-US" sz="3600" dirty="0" err="1">
                <a:latin typeface="Times New Roman" pitchFamily="18" charset="0"/>
              </a:rPr>
              <a:t>cây</a:t>
            </a:r>
            <a:r>
              <a:rPr lang="en-US" altLang="en-US" sz="3600" dirty="0">
                <a:latin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grpId="0" nodeType="withEffect">
                                  <p:stCondLst>
                                    <p:cond delay="0"/>
                                  </p:stCondLst>
                                  <p:childTnLst>
                                    <p:animClr clrSpc="hsl" dir="cw">
                                      <p:cBhvr override="childStyle">
                                        <p:cTn id="6" dur="500" fill="hold"/>
                                        <p:tgtEl>
                                          <p:spTgt spid="21506"/>
                                        </p:tgtEl>
                                        <p:attrNameLst>
                                          <p:attrName>style.color</p:attrName>
                                        </p:attrNameLst>
                                      </p:cBhvr>
                                      <p:by>
                                        <p:hsl h="-7200000" s="0" l="0"/>
                                      </p:by>
                                    </p:animClr>
                                    <p:animClr clrSpc="hsl" dir="cw">
                                      <p:cBhvr>
                                        <p:cTn id="7" dur="500" fill="hold"/>
                                        <p:tgtEl>
                                          <p:spTgt spid="21506"/>
                                        </p:tgtEl>
                                        <p:attrNameLst>
                                          <p:attrName>fillcolor</p:attrName>
                                        </p:attrNameLst>
                                      </p:cBhvr>
                                      <p:by>
                                        <p:hsl h="-7200000" s="0" l="0"/>
                                      </p:by>
                                    </p:animClr>
                                    <p:animClr clrSpc="hsl" dir="cw">
                                      <p:cBhvr>
                                        <p:cTn id="8" dur="500" fill="hold"/>
                                        <p:tgtEl>
                                          <p:spTgt spid="21506"/>
                                        </p:tgtEl>
                                        <p:attrNameLst>
                                          <p:attrName>stroke.color</p:attrName>
                                        </p:attrNameLst>
                                      </p:cBhvr>
                                      <p:by>
                                        <p:hsl h="-7200000" s="0" l="0"/>
                                      </p:by>
                                    </p:animClr>
                                    <p:set>
                                      <p:cBhvr>
                                        <p:cTn id="9" dur="500" fill="hold"/>
                                        <p:tgtEl>
                                          <p:spTgt spid="2150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3"/>
          <p:cNvSpPr txBox="1">
            <a:spLocks noChangeArrowheads="1"/>
          </p:cNvSpPr>
          <p:nvPr/>
        </p:nvSpPr>
        <p:spPr bwMode="auto">
          <a:xfrm>
            <a:off x="809625" y="5638800"/>
            <a:ext cx="2133600" cy="396875"/>
          </a:xfrm>
          <a:prstGeom prst="rect">
            <a:avLst/>
          </a:prstGeom>
          <a:noFill/>
          <a:ln w="9525">
            <a:noFill/>
            <a:miter lim="800000"/>
            <a:headEnd/>
            <a:tailEnd/>
          </a:ln>
        </p:spPr>
        <p:txBody>
          <a:bodyPr>
            <a:spAutoFit/>
          </a:bodyPr>
          <a:lstStyle/>
          <a:p>
            <a:pPr>
              <a:spcBef>
                <a:spcPct val="50000"/>
              </a:spcBef>
            </a:pPr>
            <a:r>
              <a:rPr lang="en-US" altLang="en-US" sz="2000" b="1"/>
              <a:t>Lốp xe</a:t>
            </a:r>
          </a:p>
        </p:txBody>
      </p:sp>
      <p:pic>
        <p:nvPicPr>
          <p:cNvPr id="19460" name="Picture 4" descr="lốp xe"/>
          <p:cNvPicPr>
            <a:picLocks noChangeAspect="1" noChangeArrowheads="1"/>
          </p:cNvPicPr>
          <p:nvPr/>
        </p:nvPicPr>
        <p:blipFill>
          <a:blip r:embed="rId2"/>
          <a:srcRect/>
          <a:stretch>
            <a:fillRect/>
          </a:stretch>
        </p:blipFill>
        <p:spPr bwMode="auto">
          <a:xfrm>
            <a:off x="117475" y="2543175"/>
            <a:ext cx="2825750" cy="2743200"/>
          </a:xfrm>
          <a:prstGeom prst="rect">
            <a:avLst/>
          </a:prstGeom>
          <a:noFill/>
          <a:ln w="9525">
            <a:noFill/>
            <a:miter lim="800000"/>
            <a:headEnd/>
            <a:tailEnd/>
          </a:ln>
        </p:spPr>
      </p:pic>
      <p:pic>
        <p:nvPicPr>
          <p:cNvPr id="19461" name="Picture 5" descr="ghe"/>
          <p:cNvPicPr>
            <a:picLocks noChangeAspect="1" noChangeArrowheads="1"/>
          </p:cNvPicPr>
          <p:nvPr/>
        </p:nvPicPr>
        <p:blipFill>
          <a:blip r:embed="rId3"/>
          <a:srcRect/>
          <a:stretch>
            <a:fillRect/>
          </a:stretch>
        </p:blipFill>
        <p:spPr bwMode="auto">
          <a:xfrm>
            <a:off x="6172200" y="2547938"/>
            <a:ext cx="2819400" cy="2743200"/>
          </a:xfrm>
          <a:prstGeom prst="rect">
            <a:avLst/>
          </a:prstGeom>
          <a:noFill/>
          <a:ln w="9525">
            <a:noFill/>
            <a:miter lim="800000"/>
            <a:headEnd/>
            <a:tailEnd/>
          </a:ln>
        </p:spPr>
      </p:pic>
      <p:pic>
        <p:nvPicPr>
          <p:cNvPr id="19462" name="Picture 6" descr="trai bóng"/>
          <p:cNvPicPr>
            <a:picLocks noChangeAspect="1" noChangeArrowheads="1"/>
          </p:cNvPicPr>
          <p:nvPr/>
        </p:nvPicPr>
        <p:blipFill>
          <a:blip r:embed="rId4"/>
          <a:srcRect/>
          <a:stretch>
            <a:fillRect/>
          </a:stretch>
        </p:blipFill>
        <p:spPr bwMode="auto">
          <a:xfrm>
            <a:off x="3200400" y="2547938"/>
            <a:ext cx="2743200" cy="2738437"/>
          </a:xfrm>
          <a:prstGeom prst="rect">
            <a:avLst/>
          </a:prstGeom>
          <a:noFill/>
          <a:ln w="9525">
            <a:noFill/>
            <a:miter lim="800000"/>
            <a:headEnd/>
            <a:tailEnd/>
          </a:ln>
        </p:spPr>
      </p:pic>
      <p:sp>
        <p:nvSpPr>
          <p:cNvPr id="19463" name="Text Box 7"/>
          <p:cNvSpPr txBox="1">
            <a:spLocks noChangeArrowheads="1"/>
          </p:cNvSpPr>
          <p:nvPr/>
        </p:nvSpPr>
        <p:spPr bwMode="auto">
          <a:xfrm>
            <a:off x="3519488" y="5643563"/>
            <a:ext cx="1752600" cy="396875"/>
          </a:xfrm>
          <a:prstGeom prst="rect">
            <a:avLst/>
          </a:prstGeom>
          <a:noFill/>
          <a:ln w="9525">
            <a:noFill/>
            <a:miter lim="800000"/>
            <a:headEnd/>
            <a:tailEnd/>
          </a:ln>
        </p:spPr>
        <p:txBody>
          <a:bodyPr>
            <a:spAutoFit/>
          </a:bodyPr>
          <a:lstStyle/>
          <a:p>
            <a:pPr>
              <a:spcBef>
                <a:spcPct val="50000"/>
              </a:spcBef>
            </a:pPr>
            <a:r>
              <a:rPr lang="en-US" altLang="en-US" sz="2000" b="1"/>
              <a:t>Trái bóng</a:t>
            </a:r>
          </a:p>
        </p:txBody>
      </p:sp>
      <p:sp>
        <p:nvSpPr>
          <p:cNvPr id="19464" name="Text Box 8"/>
          <p:cNvSpPr txBox="1">
            <a:spLocks noChangeArrowheads="1"/>
          </p:cNvSpPr>
          <p:nvPr/>
        </p:nvSpPr>
        <p:spPr bwMode="auto">
          <a:xfrm>
            <a:off x="6724650" y="5586413"/>
            <a:ext cx="2133600" cy="396875"/>
          </a:xfrm>
          <a:prstGeom prst="rect">
            <a:avLst/>
          </a:prstGeom>
          <a:noFill/>
          <a:ln w="9525">
            <a:noFill/>
            <a:miter lim="800000"/>
            <a:headEnd/>
            <a:tailEnd/>
          </a:ln>
        </p:spPr>
        <p:txBody>
          <a:bodyPr>
            <a:spAutoFit/>
          </a:bodyPr>
          <a:lstStyle/>
          <a:p>
            <a:pPr>
              <a:spcBef>
                <a:spcPct val="50000"/>
              </a:spcBef>
            </a:pPr>
            <a:r>
              <a:rPr lang="en-US" altLang="en-US" sz="2000" b="1"/>
              <a:t>Sơn tàu</a:t>
            </a:r>
          </a:p>
        </p:txBody>
      </p:sp>
      <p:sp>
        <p:nvSpPr>
          <p:cNvPr id="31752" name="Title 1"/>
          <p:cNvSpPr>
            <a:spLocks noGrp="1"/>
          </p:cNvSpPr>
          <p:nvPr>
            <p:ph type="title"/>
          </p:nvPr>
        </p:nvSpPr>
        <p:spPr/>
        <p:txBody>
          <a:bodyPr>
            <a:normAutofit fontScale="90000"/>
          </a:bodyPr>
          <a:lstStyle/>
          <a:p>
            <a:r>
              <a:rPr lang="en-US" altLang="en-US" sz="4000" b="1">
                <a:latin typeface="Times New Roman" pitchFamily="18" charset="0"/>
                <a:ea typeface="Trebuchet MS" pitchFamily="34" charset="0"/>
                <a:cs typeface="Trebuchet MS" pitchFamily="34" charset="0"/>
              </a:rPr>
              <a:t>Một số thân cây cho nhựa dùng để làm</a:t>
            </a:r>
            <a:endParaRPr lang="en-US" altLang="en-US" sz="4000" b="1">
              <a:ea typeface="Trebuchet MS" pitchFamily="34" charset="0"/>
              <a:cs typeface="Trebuchet MS"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diamond(in)">
                                      <p:cBhvr>
                                        <p:cTn id="7" dur="1000"/>
                                        <p:tgtEl>
                                          <p:spTgt spid="19460"/>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9459"/>
                                        </p:tgtEl>
                                        <p:attrNameLst>
                                          <p:attrName>style.visibility</p:attrName>
                                        </p:attrNameLst>
                                      </p:cBhvr>
                                      <p:to>
                                        <p:strVal val="visible"/>
                                      </p:to>
                                    </p:set>
                                    <p:animEffect transition="in" filter="diamond(in)">
                                      <p:cBhvr>
                                        <p:cTn id="10" dur="1000"/>
                                        <p:tgtEl>
                                          <p:spTgt spid="19459"/>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9463"/>
                                        </p:tgtEl>
                                        <p:attrNameLst>
                                          <p:attrName>style.visibility</p:attrName>
                                        </p:attrNameLst>
                                      </p:cBhvr>
                                      <p:to>
                                        <p:strVal val="visible"/>
                                      </p:to>
                                    </p:set>
                                    <p:animEffect transition="in" filter="diamond(in)">
                                      <p:cBhvr>
                                        <p:cTn id="13" dur="1000"/>
                                        <p:tgtEl>
                                          <p:spTgt spid="19463"/>
                                        </p:tgtEl>
                                      </p:cBhvr>
                                    </p:animEffect>
                                  </p:childTnLst>
                                </p:cTn>
                              </p:par>
                              <p:par>
                                <p:cTn id="14" presetID="8" presetClass="entr" presetSubtype="16" fill="hold" nodeType="withEffect">
                                  <p:stCondLst>
                                    <p:cond delay="0"/>
                                  </p:stCondLst>
                                  <p:childTnLst>
                                    <p:set>
                                      <p:cBhvr>
                                        <p:cTn id="15" dur="1" fill="hold">
                                          <p:stCondLst>
                                            <p:cond delay="0"/>
                                          </p:stCondLst>
                                        </p:cTn>
                                        <p:tgtEl>
                                          <p:spTgt spid="19461"/>
                                        </p:tgtEl>
                                        <p:attrNameLst>
                                          <p:attrName>style.visibility</p:attrName>
                                        </p:attrNameLst>
                                      </p:cBhvr>
                                      <p:to>
                                        <p:strVal val="visible"/>
                                      </p:to>
                                    </p:set>
                                    <p:animEffect transition="in" filter="diamond(in)">
                                      <p:cBhvr>
                                        <p:cTn id="16" dur="1000"/>
                                        <p:tgtEl>
                                          <p:spTgt spid="19461"/>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19464"/>
                                        </p:tgtEl>
                                        <p:attrNameLst>
                                          <p:attrName>style.visibility</p:attrName>
                                        </p:attrNameLst>
                                      </p:cBhvr>
                                      <p:to>
                                        <p:strVal val="visible"/>
                                      </p:to>
                                    </p:set>
                                    <p:animEffect transition="in" filter="diamond(in)">
                                      <p:cBhvr>
                                        <p:cTn id="19" dur="1000"/>
                                        <p:tgtEl>
                                          <p:spTgt spid="19464"/>
                                        </p:tgtEl>
                                      </p:cBhvr>
                                    </p:animEffect>
                                  </p:childTnLst>
                                </p:cTn>
                              </p:par>
                              <p:par>
                                <p:cTn id="20" presetID="22" presetClass="entr" presetSubtype="4" fill="hold" nodeType="withEffect">
                                  <p:stCondLst>
                                    <p:cond delay="0"/>
                                  </p:stCondLst>
                                  <p:childTnLst>
                                    <p:set>
                                      <p:cBhvr>
                                        <p:cTn id="21" dur="1" fill="hold">
                                          <p:stCondLst>
                                            <p:cond delay="0"/>
                                          </p:stCondLst>
                                        </p:cTn>
                                        <p:tgtEl>
                                          <p:spTgt spid="19462"/>
                                        </p:tgtEl>
                                        <p:attrNameLst>
                                          <p:attrName>style.visibility</p:attrName>
                                        </p:attrNameLst>
                                      </p:cBhvr>
                                      <p:to>
                                        <p:strVal val="visible"/>
                                      </p:to>
                                    </p:set>
                                    <p:animEffect transition="in" filter="wipe(down)">
                                      <p:cBhvr>
                                        <p:cTn id="22"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P spid="19463" grpId="0"/>
      <p:bldP spid="1946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38421-CE95-4CD0-974A-46915573A7A0}"/>
              </a:ext>
            </a:extLst>
          </p:cNvPr>
          <p:cNvSpPr>
            <a:spLocks noGrp="1"/>
          </p:cNvSpPr>
          <p:nvPr>
            <p:ph type="title"/>
          </p:nvPr>
        </p:nvSpPr>
        <p:spPr/>
        <p:txBody>
          <a:bodyPr/>
          <a:lstStyle/>
          <a:p>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tiếp</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EA9F2761-203E-4051-9487-5F215097BB52}"/>
              </a:ext>
            </a:extLst>
          </p:cNvPr>
          <p:cNvSpPr>
            <a:spLocks noGrp="1"/>
          </p:cNvSpPr>
          <p:nvPr>
            <p:ph idx="1"/>
          </p:nvPr>
        </p:nvSpPr>
        <p:spPr/>
        <p:txBody>
          <a:bodyPr/>
          <a:lstStyle/>
          <a:p>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chuẩn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sau</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Rễ</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cây</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9929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6" descr="http://us.123rf.com/450wm/blueringmedia/blueringmedia1310/blueringmedia131000078/22730334-minh-ha-a-cho-tha-y-ca-c-ba--pha-n-ca-a-ma-t-ca-y-ca-chua.jpg"/>
          <p:cNvPicPr>
            <a:picLocks noChangeAspect="1" noChangeArrowheads="1"/>
          </p:cNvPicPr>
          <p:nvPr/>
        </p:nvPicPr>
        <p:blipFill>
          <a:blip r:embed="rId2"/>
          <a:srcRect/>
          <a:stretch>
            <a:fillRect/>
          </a:stretch>
        </p:blipFill>
        <p:spPr bwMode="auto">
          <a:xfrm>
            <a:off x="2057400" y="1371600"/>
            <a:ext cx="5105400" cy="5410200"/>
          </a:xfrm>
          <a:prstGeom prst="rect">
            <a:avLst/>
          </a:prstGeom>
          <a:noFill/>
          <a:ln w="9525">
            <a:noFill/>
            <a:miter lim="800000"/>
            <a:headEnd/>
            <a:tailEnd/>
          </a:ln>
        </p:spPr>
      </p:pic>
      <p:sp>
        <p:nvSpPr>
          <p:cNvPr id="6" name="Rectangle 5"/>
          <p:cNvSpPr/>
          <p:nvPr/>
        </p:nvSpPr>
        <p:spPr>
          <a:xfrm>
            <a:off x="6248400" y="6172200"/>
            <a:ext cx="990600" cy="457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b="1" dirty="0">
                <a:solidFill>
                  <a:schemeClr val="tx1"/>
                </a:solidFill>
                <a:latin typeface="Times New Roman" pitchFamily="18" charset="0"/>
                <a:cs typeface="Times New Roman" pitchFamily="18" charset="0"/>
              </a:rPr>
              <a:t>RỄ</a:t>
            </a:r>
          </a:p>
        </p:txBody>
      </p:sp>
      <p:cxnSp>
        <p:nvCxnSpPr>
          <p:cNvPr id="8" name="Straight Connector 7"/>
          <p:cNvCxnSpPr/>
          <p:nvPr/>
        </p:nvCxnSpPr>
        <p:spPr>
          <a:xfrm>
            <a:off x="4191000" y="6477000"/>
            <a:ext cx="20574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endCxn id="20" idx="1"/>
          </p:cNvCxnSpPr>
          <p:nvPr/>
        </p:nvCxnSpPr>
        <p:spPr>
          <a:xfrm>
            <a:off x="4191000" y="5256213"/>
            <a:ext cx="2057400" cy="15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19" idx="1"/>
          </p:cNvCxnSpPr>
          <p:nvPr/>
        </p:nvCxnSpPr>
        <p:spPr>
          <a:xfrm>
            <a:off x="4953000" y="4037013"/>
            <a:ext cx="1295400" cy="15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886200" y="3201988"/>
            <a:ext cx="2514600" cy="7461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181600" y="2514600"/>
            <a:ext cx="9906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172200" y="2286000"/>
            <a:ext cx="990600" cy="457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b="1" dirty="0">
                <a:solidFill>
                  <a:schemeClr val="tx1"/>
                </a:solidFill>
                <a:latin typeface="Times New Roman" pitchFamily="18" charset="0"/>
                <a:cs typeface="Times New Roman" pitchFamily="18" charset="0"/>
              </a:rPr>
              <a:t>LÁ</a:t>
            </a:r>
          </a:p>
        </p:txBody>
      </p:sp>
      <p:sp>
        <p:nvSpPr>
          <p:cNvPr id="18" name="Rectangle 17"/>
          <p:cNvSpPr/>
          <p:nvPr/>
        </p:nvSpPr>
        <p:spPr>
          <a:xfrm>
            <a:off x="6248400" y="3048000"/>
            <a:ext cx="914400" cy="457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b="1" dirty="0">
                <a:solidFill>
                  <a:schemeClr val="tx1"/>
                </a:solidFill>
                <a:latin typeface="Times New Roman" pitchFamily="18" charset="0"/>
                <a:cs typeface="Times New Roman" pitchFamily="18" charset="0"/>
              </a:rPr>
              <a:t>QUẢ</a:t>
            </a:r>
          </a:p>
        </p:txBody>
      </p:sp>
      <p:sp>
        <p:nvSpPr>
          <p:cNvPr id="19" name="Rectangle 18"/>
          <p:cNvSpPr/>
          <p:nvPr/>
        </p:nvSpPr>
        <p:spPr>
          <a:xfrm>
            <a:off x="6248400" y="3810000"/>
            <a:ext cx="838200" cy="457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b="1" dirty="0">
                <a:solidFill>
                  <a:schemeClr val="tx1"/>
                </a:solidFill>
                <a:latin typeface="Times New Roman" pitchFamily="18" charset="0"/>
                <a:cs typeface="Times New Roman" pitchFamily="18" charset="0"/>
              </a:rPr>
              <a:t>HOA</a:t>
            </a:r>
          </a:p>
        </p:txBody>
      </p:sp>
      <p:sp>
        <p:nvSpPr>
          <p:cNvPr id="20" name="Rectangle 19"/>
          <p:cNvSpPr/>
          <p:nvPr/>
        </p:nvSpPr>
        <p:spPr>
          <a:xfrm>
            <a:off x="6248400" y="5029200"/>
            <a:ext cx="990600" cy="457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b="1" dirty="0">
                <a:solidFill>
                  <a:schemeClr val="tx1"/>
                </a:solidFill>
                <a:latin typeface="Times New Roman" pitchFamily="18" charset="0"/>
                <a:cs typeface="Times New Roman" pitchFamily="18" charset="0"/>
              </a:rPr>
              <a:t>THÂN</a:t>
            </a:r>
          </a:p>
        </p:txBody>
      </p:sp>
      <p:sp>
        <p:nvSpPr>
          <p:cNvPr id="21" name="Rectangle 20"/>
          <p:cNvSpPr/>
          <p:nvPr/>
        </p:nvSpPr>
        <p:spPr>
          <a:xfrm>
            <a:off x="1676400" y="1371600"/>
            <a:ext cx="5867400" cy="4572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2400" b="1" dirty="0">
                <a:solidFill>
                  <a:srgbClr val="0000CC"/>
                </a:solidFill>
                <a:latin typeface="Times New Roman" pitchFamily="18" charset="0"/>
                <a:cs typeface="Times New Roman" pitchFamily="18" charset="0"/>
              </a:rPr>
              <a:t>CÁC BỘ PHẬN THƯỜNG CÓ CỦA CÂY</a:t>
            </a:r>
            <a:endParaRPr lang="vi-VN" sz="2000" b="1" dirty="0">
              <a:solidFill>
                <a:srgbClr val="0000CC"/>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mph" presetSubtype="0" fill="hold" nodeType="clickEffect">
                                  <p:stCondLst>
                                    <p:cond delay="0"/>
                                  </p:stCondLst>
                                  <p:childTnLst>
                                    <p:animClr clrSpc="hsl" dir="cw">
                                      <p:cBhvr override="childStyle">
                                        <p:cTn id="6" dur="500" fill="hold"/>
                                        <p:tgtEl>
                                          <p:spTgt spid="9"/>
                                        </p:tgtEl>
                                        <p:attrNameLst>
                                          <p:attrName>style.color</p:attrName>
                                        </p:attrNameLst>
                                      </p:cBhvr>
                                      <p:by>
                                        <p:hsl h="-7200000" s="0" l="0"/>
                                      </p:by>
                                    </p:animClr>
                                    <p:animClr clrSpc="hsl" dir="cw">
                                      <p:cBhvr>
                                        <p:cTn id="7" dur="500" fill="hold"/>
                                        <p:tgtEl>
                                          <p:spTgt spid="9"/>
                                        </p:tgtEl>
                                        <p:attrNameLst>
                                          <p:attrName>fillcolor</p:attrName>
                                        </p:attrNameLst>
                                      </p:cBhvr>
                                      <p:by>
                                        <p:hsl h="-7200000" s="0" l="0"/>
                                      </p:by>
                                    </p:animClr>
                                    <p:animClr clrSpc="hsl" dir="cw">
                                      <p:cBhvr>
                                        <p:cTn id="8" dur="500" fill="hold"/>
                                        <p:tgtEl>
                                          <p:spTgt spid="9"/>
                                        </p:tgtEl>
                                        <p:attrNameLst>
                                          <p:attrName>stroke.color</p:attrName>
                                        </p:attrNameLst>
                                      </p:cBhvr>
                                      <p:by>
                                        <p:hsl h="-7200000" s="0" l="0"/>
                                      </p:by>
                                    </p:animClr>
                                    <p:set>
                                      <p:cBhvr>
                                        <p:cTn id="9" dur="500" fill="hold"/>
                                        <p:tgtEl>
                                          <p:spTgt spid="9"/>
                                        </p:tgtEl>
                                        <p:attrNameLst>
                                          <p:attrName>fill.type</p:attrName>
                                        </p:attrNameLst>
                                      </p:cBhvr>
                                      <p:to>
                                        <p:strVal val="solid"/>
                                      </p:to>
                                    </p:set>
                                  </p:childTnLst>
                                </p:cTn>
                              </p:par>
                              <p:par>
                                <p:cTn id="10" presetID="22" presetClass="emph" presetSubtype="0" fill="hold" grpId="0" nodeType="withEffect">
                                  <p:stCondLst>
                                    <p:cond delay="0"/>
                                  </p:stCondLst>
                                  <p:childTnLst>
                                    <p:animClr clrSpc="hsl" dir="cw">
                                      <p:cBhvr override="childStyle">
                                        <p:cTn id="11" dur="500" fill="hold"/>
                                        <p:tgtEl>
                                          <p:spTgt spid="20"/>
                                        </p:tgtEl>
                                        <p:attrNameLst>
                                          <p:attrName>style.color</p:attrName>
                                        </p:attrNameLst>
                                      </p:cBhvr>
                                      <p:by>
                                        <p:hsl h="-7200000" s="0" l="0"/>
                                      </p:by>
                                    </p:animClr>
                                    <p:animClr clrSpc="hsl" dir="cw">
                                      <p:cBhvr>
                                        <p:cTn id="12" dur="500" fill="hold"/>
                                        <p:tgtEl>
                                          <p:spTgt spid="20"/>
                                        </p:tgtEl>
                                        <p:attrNameLst>
                                          <p:attrName>fillcolor</p:attrName>
                                        </p:attrNameLst>
                                      </p:cBhvr>
                                      <p:by>
                                        <p:hsl h="-7200000" s="0" l="0"/>
                                      </p:by>
                                    </p:animClr>
                                    <p:animClr clrSpc="hsl" dir="cw">
                                      <p:cBhvr>
                                        <p:cTn id="13" dur="500" fill="hold"/>
                                        <p:tgtEl>
                                          <p:spTgt spid="20"/>
                                        </p:tgtEl>
                                        <p:attrNameLst>
                                          <p:attrName>stroke.color</p:attrName>
                                        </p:attrNameLst>
                                      </p:cBhvr>
                                      <p:by>
                                        <p:hsl h="-7200000" s="0" l="0"/>
                                      </p:by>
                                    </p:animClr>
                                    <p:set>
                                      <p:cBhvr>
                                        <p:cTn id="14" dur="500" fill="hold"/>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8"/>
          <p:cNvSpPr txBox="1">
            <a:spLocks noChangeArrowheads="1"/>
          </p:cNvSpPr>
          <p:nvPr/>
        </p:nvSpPr>
        <p:spPr bwMode="auto">
          <a:xfrm>
            <a:off x="4953000" y="1900238"/>
            <a:ext cx="184150" cy="366712"/>
          </a:xfrm>
          <a:prstGeom prst="rect">
            <a:avLst/>
          </a:prstGeom>
          <a:noFill/>
          <a:ln w="9525">
            <a:noFill/>
            <a:miter lim="800000"/>
            <a:headEnd/>
            <a:tailEnd/>
          </a:ln>
        </p:spPr>
        <p:txBody>
          <a:bodyPr wrap="none">
            <a:spAutoFit/>
          </a:bodyPr>
          <a:lstStyle/>
          <a:p>
            <a:endParaRPr lang="vi-VN"/>
          </a:p>
        </p:txBody>
      </p:sp>
      <p:grpSp>
        <p:nvGrpSpPr>
          <p:cNvPr id="2" name="Group 9"/>
          <p:cNvGrpSpPr>
            <a:grpSpLocks/>
          </p:cNvGrpSpPr>
          <p:nvPr/>
        </p:nvGrpSpPr>
        <p:grpSpPr bwMode="auto">
          <a:xfrm>
            <a:off x="0" y="1276350"/>
            <a:ext cx="9144000" cy="4419600"/>
            <a:chOff x="0" y="0"/>
            <a:chExt cx="5760" cy="2976"/>
          </a:xfrm>
        </p:grpSpPr>
        <p:pic>
          <p:nvPicPr>
            <p:cNvPr id="24587" name="Picture 10"/>
            <p:cNvPicPr>
              <a:picLocks noChangeAspect="1" noChangeArrowheads="1"/>
            </p:cNvPicPr>
            <p:nvPr/>
          </p:nvPicPr>
          <p:blipFill>
            <a:blip r:embed="rId2"/>
            <a:srcRect/>
            <a:stretch>
              <a:fillRect/>
            </a:stretch>
          </p:blipFill>
          <p:spPr bwMode="auto">
            <a:xfrm>
              <a:off x="0" y="0"/>
              <a:ext cx="1824" cy="1392"/>
            </a:xfrm>
            <a:prstGeom prst="rect">
              <a:avLst/>
            </a:prstGeom>
            <a:noFill/>
            <a:ln w="12700">
              <a:solidFill>
                <a:srgbClr val="0000FF"/>
              </a:solidFill>
              <a:miter lim="800000"/>
              <a:headEnd/>
              <a:tailEnd/>
            </a:ln>
          </p:spPr>
        </p:pic>
        <p:pic>
          <p:nvPicPr>
            <p:cNvPr id="24588" name="Picture 11"/>
            <p:cNvPicPr>
              <a:picLocks noChangeAspect="1" noChangeArrowheads="1"/>
            </p:cNvPicPr>
            <p:nvPr/>
          </p:nvPicPr>
          <p:blipFill>
            <a:blip r:embed="rId3"/>
            <a:srcRect/>
            <a:stretch>
              <a:fillRect/>
            </a:stretch>
          </p:blipFill>
          <p:spPr bwMode="auto">
            <a:xfrm>
              <a:off x="1872" y="0"/>
              <a:ext cx="1920" cy="1392"/>
            </a:xfrm>
            <a:prstGeom prst="rect">
              <a:avLst/>
            </a:prstGeom>
            <a:noFill/>
            <a:ln w="12700">
              <a:solidFill>
                <a:srgbClr val="0000FF"/>
              </a:solidFill>
              <a:miter lim="800000"/>
              <a:headEnd/>
              <a:tailEnd/>
            </a:ln>
          </p:spPr>
        </p:pic>
        <p:pic>
          <p:nvPicPr>
            <p:cNvPr id="24589" name="Picture 12"/>
            <p:cNvPicPr>
              <a:picLocks noChangeAspect="1" noChangeArrowheads="1"/>
            </p:cNvPicPr>
            <p:nvPr/>
          </p:nvPicPr>
          <p:blipFill>
            <a:blip r:embed="rId4"/>
            <a:srcRect/>
            <a:stretch>
              <a:fillRect/>
            </a:stretch>
          </p:blipFill>
          <p:spPr bwMode="auto">
            <a:xfrm>
              <a:off x="3840" y="0"/>
              <a:ext cx="1920" cy="1392"/>
            </a:xfrm>
            <a:prstGeom prst="rect">
              <a:avLst/>
            </a:prstGeom>
            <a:noFill/>
            <a:ln w="12700">
              <a:solidFill>
                <a:srgbClr val="0000FF"/>
              </a:solidFill>
              <a:miter lim="800000"/>
              <a:headEnd/>
              <a:tailEnd/>
            </a:ln>
          </p:spPr>
        </p:pic>
        <p:pic>
          <p:nvPicPr>
            <p:cNvPr id="24590" name="Picture 13"/>
            <p:cNvPicPr>
              <a:picLocks noChangeAspect="1" noChangeArrowheads="1"/>
            </p:cNvPicPr>
            <p:nvPr/>
          </p:nvPicPr>
          <p:blipFill>
            <a:blip r:embed="rId5"/>
            <a:srcRect/>
            <a:stretch>
              <a:fillRect/>
            </a:stretch>
          </p:blipFill>
          <p:spPr bwMode="auto">
            <a:xfrm>
              <a:off x="0" y="1440"/>
              <a:ext cx="1440" cy="1536"/>
            </a:xfrm>
            <a:prstGeom prst="rect">
              <a:avLst/>
            </a:prstGeom>
            <a:noFill/>
            <a:ln w="12700">
              <a:solidFill>
                <a:srgbClr val="0000FF"/>
              </a:solidFill>
              <a:miter lim="800000"/>
              <a:headEnd/>
              <a:tailEnd/>
            </a:ln>
          </p:spPr>
        </p:pic>
        <p:pic>
          <p:nvPicPr>
            <p:cNvPr id="24591" name="Picture 14"/>
            <p:cNvPicPr>
              <a:picLocks noChangeAspect="1" noChangeArrowheads="1"/>
            </p:cNvPicPr>
            <p:nvPr/>
          </p:nvPicPr>
          <p:blipFill>
            <a:blip r:embed="rId6"/>
            <a:srcRect/>
            <a:stretch>
              <a:fillRect/>
            </a:stretch>
          </p:blipFill>
          <p:spPr bwMode="auto">
            <a:xfrm>
              <a:off x="1488" y="1440"/>
              <a:ext cx="1344" cy="1536"/>
            </a:xfrm>
            <a:prstGeom prst="rect">
              <a:avLst/>
            </a:prstGeom>
            <a:noFill/>
            <a:ln w="12700">
              <a:solidFill>
                <a:srgbClr val="0000FF"/>
              </a:solidFill>
              <a:miter lim="800000"/>
              <a:headEnd/>
              <a:tailEnd/>
            </a:ln>
          </p:spPr>
        </p:pic>
        <p:pic>
          <p:nvPicPr>
            <p:cNvPr id="24592" name="Picture 15"/>
            <p:cNvPicPr>
              <a:picLocks noChangeAspect="1" noChangeArrowheads="1"/>
            </p:cNvPicPr>
            <p:nvPr/>
          </p:nvPicPr>
          <p:blipFill>
            <a:blip r:embed="rId7"/>
            <a:srcRect/>
            <a:stretch>
              <a:fillRect/>
            </a:stretch>
          </p:blipFill>
          <p:spPr bwMode="auto">
            <a:xfrm>
              <a:off x="2880" y="1440"/>
              <a:ext cx="1392" cy="1536"/>
            </a:xfrm>
            <a:prstGeom prst="rect">
              <a:avLst/>
            </a:prstGeom>
            <a:noFill/>
            <a:ln w="12700">
              <a:solidFill>
                <a:srgbClr val="0000FF"/>
              </a:solidFill>
              <a:miter lim="800000"/>
              <a:headEnd/>
              <a:tailEnd/>
            </a:ln>
          </p:spPr>
        </p:pic>
        <p:pic>
          <p:nvPicPr>
            <p:cNvPr id="24593" name="Picture 16"/>
            <p:cNvPicPr>
              <a:picLocks noChangeAspect="1" noChangeArrowheads="1"/>
            </p:cNvPicPr>
            <p:nvPr/>
          </p:nvPicPr>
          <p:blipFill>
            <a:blip r:embed="rId8"/>
            <a:srcRect/>
            <a:stretch>
              <a:fillRect/>
            </a:stretch>
          </p:blipFill>
          <p:spPr bwMode="auto">
            <a:xfrm>
              <a:off x="4320" y="1440"/>
              <a:ext cx="1440" cy="1536"/>
            </a:xfrm>
            <a:prstGeom prst="rect">
              <a:avLst/>
            </a:prstGeom>
            <a:noFill/>
            <a:ln w="12700">
              <a:solidFill>
                <a:srgbClr val="0000FF"/>
              </a:solidFill>
              <a:miter lim="800000"/>
              <a:headEnd/>
              <a:tailEnd/>
            </a:ln>
          </p:spPr>
        </p:pic>
        <p:sp>
          <p:nvSpPr>
            <p:cNvPr id="24594" name="Oval 17"/>
            <p:cNvSpPr>
              <a:spLocks noChangeArrowheads="1"/>
            </p:cNvSpPr>
            <p:nvPr/>
          </p:nvSpPr>
          <p:spPr bwMode="auto">
            <a:xfrm>
              <a:off x="96" y="1152"/>
              <a:ext cx="240" cy="192"/>
            </a:xfrm>
            <a:prstGeom prst="ellipse">
              <a:avLst/>
            </a:prstGeom>
            <a:solidFill>
              <a:schemeClr val="accent1"/>
            </a:solidFill>
            <a:ln w="12700">
              <a:solidFill>
                <a:srgbClr val="0000FF"/>
              </a:solidFill>
              <a:round/>
              <a:headEnd/>
              <a:tailEnd/>
            </a:ln>
          </p:spPr>
          <p:txBody>
            <a:bodyPr wrap="none" anchor="ctr"/>
            <a:lstStyle/>
            <a:p>
              <a:pPr algn="ctr"/>
              <a:r>
                <a:rPr lang="en-US" b="1">
                  <a:solidFill>
                    <a:srgbClr val="FF0000"/>
                  </a:solidFill>
                </a:rPr>
                <a:t>1</a:t>
              </a:r>
            </a:p>
          </p:txBody>
        </p:sp>
        <p:sp>
          <p:nvSpPr>
            <p:cNvPr id="24595" name="Oval 18"/>
            <p:cNvSpPr>
              <a:spLocks noChangeArrowheads="1"/>
            </p:cNvSpPr>
            <p:nvPr/>
          </p:nvSpPr>
          <p:spPr bwMode="auto">
            <a:xfrm>
              <a:off x="0" y="2784"/>
              <a:ext cx="240" cy="192"/>
            </a:xfrm>
            <a:prstGeom prst="ellipse">
              <a:avLst/>
            </a:prstGeom>
            <a:solidFill>
              <a:schemeClr val="accent1"/>
            </a:solidFill>
            <a:ln w="12700">
              <a:solidFill>
                <a:srgbClr val="0000FF"/>
              </a:solidFill>
              <a:round/>
              <a:headEnd/>
              <a:tailEnd/>
            </a:ln>
          </p:spPr>
          <p:txBody>
            <a:bodyPr wrap="none" anchor="ctr"/>
            <a:lstStyle/>
            <a:p>
              <a:pPr algn="ctr"/>
              <a:r>
                <a:rPr lang="en-US" b="1">
                  <a:solidFill>
                    <a:srgbClr val="FF0000"/>
                  </a:solidFill>
                </a:rPr>
                <a:t>4</a:t>
              </a:r>
            </a:p>
          </p:txBody>
        </p:sp>
        <p:sp>
          <p:nvSpPr>
            <p:cNvPr id="24596" name="Oval 19"/>
            <p:cNvSpPr>
              <a:spLocks noChangeArrowheads="1"/>
            </p:cNvSpPr>
            <p:nvPr/>
          </p:nvSpPr>
          <p:spPr bwMode="auto">
            <a:xfrm>
              <a:off x="1536" y="2784"/>
              <a:ext cx="240" cy="192"/>
            </a:xfrm>
            <a:prstGeom prst="ellipse">
              <a:avLst/>
            </a:prstGeom>
            <a:solidFill>
              <a:schemeClr val="accent1"/>
            </a:solidFill>
            <a:ln w="12700">
              <a:solidFill>
                <a:srgbClr val="0000FF"/>
              </a:solidFill>
              <a:round/>
              <a:headEnd/>
              <a:tailEnd/>
            </a:ln>
          </p:spPr>
          <p:txBody>
            <a:bodyPr wrap="none" anchor="ctr"/>
            <a:lstStyle/>
            <a:p>
              <a:pPr algn="ctr"/>
              <a:r>
                <a:rPr lang="en-US" b="1">
                  <a:solidFill>
                    <a:srgbClr val="FF0000"/>
                  </a:solidFill>
                </a:rPr>
                <a:t>5</a:t>
              </a:r>
            </a:p>
          </p:txBody>
        </p:sp>
        <p:sp>
          <p:nvSpPr>
            <p:cNvPr id="24597" name="Oval 20"/>
            <p:cNvSpPr>
              <a:spLocks noChangeArrowheads="1"/>
            </p:cNvSpPr>
            <p:nvPr/>
          </p:nvSpPr>
          <p:spPr bwMode="auto">
            <a:xfrm>
              <a:off x="2928" y="2784"/>
              <a:ext cx="240" cy="192"/>
            </a:xfrm>
            <a:prstGeom prst="ellipse">
              <a:avLst/>
            </a:prstGeom>
            <a:solidFill>
              <a:schemeClr val="accent1"/>
            </a:solidFill>
            <a:ln w="12700">
              <a:solidFill>
                <a:srgbClr val="0000FF"/>
              </a:solidFill>
              <a:round/>
              <a:headEnd/>
              <a:tailEnd/>
            </a:ln>
          </p:spPr>
          <p:txBody>
            <a:bodyPr wrap="none" anchor="ctr"/>
            <a:lstStyle/>
            <a:p>
              <a:pPr algn="ctr"/>
              <a:r>
                <a:rPr lang="en-US" b="1">
                  <a:solidFill>
                    <a:srgbClr val="FF0000"/>
                  </a:solidFill>
                </a:rPr>
                <a:t>6</a:t>
              </a:r>
            </a:p>
          </p:txBody>
        </p:sp>
        <p:sp>
          <p:nvSpPr>
            <p:cNvPr id="24598" name="Oval 21"/>
            <p:cNvSpPr>
              <a:spLocks noChangeArrowheads="1"/>
            </p:cNvSpPr>
            <p:nvPr/>
          </p:nvSpPr>
          <p:spPr bwMode="auto">
            <a:xfrm>
              <a:off x="4368" y="2784"/>
              <a:ext cx="240" cy="192"/>
            </a:xfrm>
            <a:prstGeom prst="ellipse">
              <a:avLst/>
            </a:prstGeom>
            <a:solidFill>
              <a:schemeClr val="accent1"/>
            </a:solidFill>
            <a:ln w="12700">
              <a:solidFill>
                <a:srgbClr val="0000FF"/>
              </a:solidFill>
              <a:round/>
              <a:headEnd/>
              <a:tailEnd/>
            </a:ln>
          </p:spPr>
          <p:txBody>
            <a:bodyPr wrap="none" anchor="ctr"/>
            <a:lstStyle/>
            <a:p>
              <a:pPr algn="ctr"/>
              <a:r>
                <a:rPr lang="en-US" b="1">
                  <a:solidFill>
                    <a:srgbClr val="FF0000"/>
                  </a:solidFill>
                </a:rPr>
                <a:t>7</a:t>
              </a:r>
            </a:p>
          </p:txBody>
        </p:sp>
        <p:sp>
          <p:nvSpPr>
            <p:cNvPr id="24599" name="Oval 22"/>
            <p:cNvSpPr>
              <a:spLocks noChangeArrowheads="1"/>
            </p:cNvSpPr>
            <p:nvPr/>
          </p:nvSpPr>
          <p:spPr bwMode="auto">
            <a:xfrm>
              <a:off x="1920" y="1152"/>
              <a:ext cx="240" cy="192"/>
            </a:xfrm>
            <a:prstGeom prst="ellipse">
              <a:avLst/>
            </a:prstGeom>
            <a:solidFill>
              <a:schemeClr val="accent1"/>
            </a:solidFill>
            <a:ln w="12700">
              <a:solidFill>
                <a:srgbClr val="0000FF"/>
              </a:solidFill>
              <a:round/>
              <a:headEnd/>
              <a:tailEnd/>
            </a:ln>
          </p:spPr>
          <p:txBody>
            <a:bodyPr wrap="none" anchor="ctr"/>
            <a:lstStyle/>
            <a:p>
              <a:pPr algn="ctr"/>
              <a:r>
                <a:rPr lang="en-US" b="1">
                  <a:solidFill>
                    <a:srgbClr val="FF0000"/>
                  </a:solidFill>
                </a:rPr>
                <a:t>2</a:t>
              </a:r>
            </a:p>
          </p:txBody>
        </p:sp>
        <p:sp>
          <p:nvSpPr>
            <p:cNvPr id="24600" name="Oval 23"/>
            <p:cNvSpPr>
              <a:spLocks noChangeArrowheads="1"/>
            </p:cNvSpPr>
            <p:nvPr/>
          </p:nvSpPr>
          <p:spPr bwMode="auto">
            <a:xfrm>
              <a:off x="3936" y="1152"/>
              <a:ext cx="240" cy="192"/>
            </a:xfrm>
            <a:prstGeom prst="ellipse">
              <a:avLst/>
            </a:prstGeom>
            <a:solidFill>
              <a:schemeClr val="accent1"/>
            </a:solidFill>
            <a:ln w="12700">
              <a:solidFill>
                <a:srgbClr val="0000FF"/>
              </a:solidFill>
              <a:round/>
              <a:headEnd/>
              <a:tailEnd/>
            </a:ln>
          </p:spPr>
          <p:txBody>
            <a:bodyPr wrap="none" anchor="ctr"/>
            <a:lstStyle/>
            <a:p>
              <a:pPr algn="ctr"/>
              <a:r>
                <a:rPr lang="en-US" b="1">
                  <a:solidFill>
                    <a:srgbClr val="FF0000"/>
                  </a:solidFill>
                </a:rPr>
                <a:t>3</a:t>
              </a:r>
            </a:p>
          </p:txBody>
        </p:sp>
      </p:grpSp>
      <p:sp>
        <p:nvSpPr>
          <p:cNvPr id="24579" name="AutoShape 24">
            <a:hlinkClick r:id="rId9" action="ppaction://hlinksldjump"/>
          </p:cNvPr>
          <p:cNvSpPr>
            <a:spLocks noChangeArrowheads="1"/>
          </p:cNvSpPr>
          <p:nvPr/>
        </p:nvSpPr>
        <p:spPr bwMode="auto">
          <a:xfrm>
            <a:off x="838200" y="1519238"/>
            <a:ext cx="1600200" cy="990600"/>
          </a:xfrm>
          <a:prstGeom prst="actionButtonBackPrevious">
            <a:avLst/>
          </a:prstGeom>
          <a:noFill/>
          <a:ln w="9525">
            <a:noFill/>
            <a:miter lim="800000"/>
            <a:headEnd/>
            <a:tailEnd/>
          </a:ln>
        </p:spPr>
        <p:txBody>
          <a:bodyPr wrap="none" anchor="ctr"/>
          <a:lstStyle/>
          <a:p>
            <a:endParaRPr lang="vi-VN"/>
          </a:p>
        </p:txBody>
      </p:sp>
      <p:sp>
        <p:nvSpPr>
          <p:cNvPr id="24580" name="AutoShape 25">
            <a:hlinkClick r:id="rId10" action="ppaction://hlinksldjump"/>
          </p:cNvPr>
          <p:cNvSpPr>
            <a:spLocks noChangeArrowheads="1"/>
          </p:cNvSpPr>
          <p:nvPr/>
        </p:nvSpPr>
        <p:spPr bwMode="auto">
          <a:xfrm>
            <a:off x="3657600" y="1595438"/>
            <a:ext cx="1752600" cy="1066800"/>
          </a:xfrm>
          <a:prstGeom prst="actionButtonBackPrevious">
            <a:avLst/>
          </a:prstGeom>
          <a:noFill/>
          <a:ln w="9525">
            <a:noFill/>
            <a:miter lim="800000"/>
            <a:headEnd/>
            <a:tailEnd/>
          </a:ln>
        </p:spPr>
        <p:txBody>
          <a:bodyPr wrap="none" anchor="ctr"/>
          <a:lstStyle/>
          <a:p>
            <a:endParaRPr lang="vi-VN"/>
          </a:p>
        </p:txBody>
      </p:sp>
      <p:sp>
        <p:nvSpPr>
          <p:cNvPr id="24581" name="AutoShape 26">
            <a:hlinkClick r:id="rId10" action="ppaction://hlinksldjump"/>
          </p:cNvPr>
          <p:cNvSpPr>
            <a:spLocks noChangeArrowheads="1"/>
          </p:cNvSpPr>
          <p:nvPr/>
        </p:nvSpPr>
        <p:spPr bwMode="auto">
          <a:xfrm>
            <a:off x="7086600" y="1595438"/>
            <a:ext cx="1447800" cy="1143000"/>
          </a:xfrm>
          <a:prstGeom prst="actionButtonBackPrevious">
            <a:avLst/>
          </a:prstGeom>
          <a:noFill/>
          <a:ln w="9525">
            <a:noFill/>
            <a:miter lim="800000"/>
            <a:headEnd/>
            <a:tailEnd/>
          </a:ln>
        </p:spPr>
        <p:txBody>
          <a:bodyPr wrap="none" anchor="ctr"/>
          <a:lstStyle/>
          <a:p>
            <a:endParaRPr lang="vi-VN"/>
          </a:p>
        </p:txBody>
      </p:sp>
      <p:sp>
        <p:nvSpPr>
          <p:cNvPr id="24582" name="AutoShape 27">
            <a:hlinkClick r:id="rId11" action="ppaction://hlinksldjump"/>
          </p:cNvPr>
          <p:cNvSpPr>
            <a:spLocks noChangeArrowheads="1"/>
          </p:cNvSpPr>
          <p:nvPr/>
        </p:nvSpPr>
        <p:spPr bwMode="auto">
          <a:xfrm>
            <a:off x="685800" y="3881438"/>
            <a:ext cx="1371600" cy="1066800"/>
          </a:xfrm>
          <a:prstGeom prst="actionButtonBackPrevious">
            <a:avLst/>
          </a:prstGeom>
          <a:noFill/>
          <a:ln w="9525">
            <a:noFill/>
            <a:miter lim="800000"/>
            <a:headEnd/>
            <a:tailEnd/>
          </a:ln>
        </p:spPr>
        <p:txBody>
          <a:bodyPr wrap="none" anchor="ctr"/>
          <a:lstStyle/>
          <a:p>
            <a:endParaRPr lang="vi-VN"/>
          </a:p>
        </p:txBody>
      </p:sp>
      <p:sp>
        <p:nvSpPr>
          <p:cNvPr id="24583" name="AutoShape 28">
            <a:hlinkClick r:id="rId12" action="ppaction://hlinksldjump"/>
          </p:cNvPr>
          <p:cNvSpPr>
            <a:spLocks noChangeArrowheads="1"/>
          </p:cNvSpPr>
          <p:nvPr/>
        </p:nvSpPr>
        <p:spPr bwMode="auto">
          <a:xfrm>
            <a:off x="2895600" y="3881438"/>
            <a:ext cx="1371600" cy="1066800"/>
          </a:xfrm>
          <a:prstGeom prst="actionButtonForwardNext">
            <a:avLst/>
          </a:prstGeom>
          <a:noFill/>
          <a:ln w="9525">
            <a:noFill/>
            <a:miter lim="800000"/>
            <a:headEnd/>
            <a:tailEnd/>
          </a:ln>
        </p:spPr>
        <p:txBody>
          <a:bodyPr wrap="none" anchor="ctr"/>
          <a:lstStyle/>
          <a:p>
            <a:endParaRPr lang="vi-VN"/>
          </a:p>
        </p:txBody>
      </p:sp>
      <p:sp>
        <p:nvSpPr>
          <p:cNvPr id="24584" name="AutoShape 29">
            <a:hlinkClick r:id="rId11" action="ppaction://hlinksldjump"/>
          </p:cNvPr>
          <p:cNvSpPr>
            <a:spLocks noChangeArrowheads="1"/>
          </p:cNvSpPr>
          <p:nvPr/>
        </p:nvSpPr>
        <p:spPr bwMode="auto">
          <a:xfrm>
            <a:off x="5334000" y="3881438"/>
            <a:ext cx="1295400" cy="1066800"/>
          </a:xfrm>
          <a:prstGeom prst="actionButtonBackPrevious">
            <a:avLst/>
          </a:prstGeom>
          <a:noFill/>
          <a:ln w="9525">
            <a:noFill/>
            <a:miter lim="800000"/>
            <a:headEnd/>
            <a:tailEnd/>
          </a:ln>
        </p:spPr>
        <p:txBody>
          <a:bodyPr wrap="none" anchor="ctr"/>
          <a:lstStyle/>
          <a:p>
            <a:endParaRPr lang="vi-VN"/>
          </a:p>
        </p:txBody>
      </p:sp>
      <p:sp>
        <p:nvSpPr>
          <p:cNvPr id="24585" name="AutoShape 30">
            <a:hlinkClick r:id="rId13" action="ppaction://hlinksldjump"/>
          </p:cNvPr>
          <p:cNvSpPr>
            <a:spLocks noChangeArrowheads="1"/>
          </p:cNvSpPr>
          <p:nvPr/>
        </p:nvSpPr>
        <p:spPr bwMode="auto">
          <a:xfrm>
            <a:off x="7620000" y="3881438"/>
            <a:ext cx="1143000" cy="1219200"/>
          </a:xfrm>
          <a:prstGeom prst="actionButtonForwardNext">
            <a:avLst/>
          </a:prstGeom>
          <a:noFill/>
          <a:ln w="9525">
            <a:noFill/>
            <a:miter lim="800000"/>
            <a:headEnd/>
            <a:tailEnd/>
          </a:ln>
        </p:spPr>
        <p:txBody>
          <a:bodyPr wrap="none" anchor="ctr"/>
          <a:lstStyle/>
          <a:p>
            <a:endParaRPr lang="vi-VN"/>
          </a:p>
        </p:txBody>
      </p:sp>
      <p:sp>
        <p:nvSpPr>
          <p:cNvPr id="24586" name="Rectangle 2"/>
          <p:cNvSpPr>
            <a:spLocks noChangeArrowheads="1"/>
          </p:cNvSpPr>
          <p:nvPr/>
        </p:nvSpPr>
        <p:spPr bwMode="auto">
          <a:xfrm>
            <a:off x="0" y="152400"/>
            <a:ext cx="8534400" cy="685800"/>
          </a:xfrm>
          <a:prstGeom prst="rect">
            <a:avLst/>
          </a:prstGeom>
          <a:noFill/>
          <a:ln w="9525">
            <a:noFill/>
            <a:miter lim="800000"/>
            <a:headEnd/>
            <a:tailEnd/>
          </a:ln>
        </p:spPr>
        <p:txBody>
          <a:bodyPr wrap="none" anchor="ctr"/>
          <a:lstStyle/>
          <a:p>
            <a:r>
              <a:rPr lang="en-US" sz="3400" b="1">
                <a:solidFill>
                  <a:srgbClr val="0000CC"/>
                </a:solidFill>
                <a:latin typeface="Times New Roman" pitchFamily="18" charset="0"/>
                <a:cs typeface="Times New Roman" pitchFamily="18" charset="0"/>
              </a:rPr>
              <a:t>Hoạt động 2: Phân loại thân cây theo cách mọc:</a:t>
            </a:r>
            <a:endParaRPr lang="vi-VN" altLang="en-US" sz="3400" b="1">
              <a:solidFill>
                <a:srgbClr val="0000CC"/>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5" descr="Untitled-3"/>
          <p:cNvPicPr>
            <a:picLocks noChangeAspect="1" noChangeArrowheads="1"/>
          </p:cNvPicPr>
          <p:nvPr/>
        </p:nvPicPr>
        <p:blipFill>
          <a:blip r:embed="rId2"/>
          <a:srcRect/>
          <a:stretch>
            <a:fillRect/>
          </a:stretch>
        </p:blipFill>
        <p:spPr bwMode="auto">
          <a:xfrm>
            <a:off x="685800" y="1790700"/>
            <a:ext cx="7620000" cy="4329113"/>
          </a:xfrm>
          <a:prstGeom prst="rect">
            <a:avLst/>
          </a:prstGeom>
          <a:noFill/>
          <a:ln w="19050">
            <a:solidFill>
              <a:schemeClr val="tx1"/>
            </a:solidFill>
            <a:miter lim="800000"/>
            <a:headEnd/>
            <a:tailEnd/>
          </a:ln>
        </p:spPr>
      </p:pic>
      <p:sp>
        <p:nvSpPr>
          <p:cNvPr id="13" name="Text Box 3"/>
          <p:cNvSpPr txBox="1">
            <a:spLocks noChangeArrowheads="1"/>
          </p:cNvSpPr>
          <p:nvPr/>
        </p:nvSpPr>
        <p:spPr bwMode="auto">
          <a:xfrm>
            <a:off x="3124200" y="6253163"/>
            <a:ext cx="2895600" cy="519112"/>
          </a:xfrm>
          <a:prstGeom prst="rect">
            <a:avLst/>
          </a:prstGeom>
          <a:solidFill>
            <a:srgbClr val="FFFF00"/>
          </a:solidFill>
          <a:ln w="28575">
            <a:solidFill>
              <a:schemeClr val="tx1"/>
            </a:solidFill>
            <a:miter lim="800000"/>
            <a:headEnd/>
            <a:tailEnd/>
          </a:ln>
        </p:spPr>
        <p:txBody>
          <a:bodyPr>
            <a:spAutoFit/>
          </a:bodyPr>
          <a:lstStyle/>
          <a:p>
            <a:pPr algn="ctr">
              <a:spcBef>
                <a:spcPct val="50000"/>
              </a:spcBef>
            </a:pPr>
            <a:r>
              <a:rPr lang="en-US" sz="2800" b="1">
                <a:solidFill>
                  <a:srgbClr val="FF0000"/>
                </a:solidFill>
                <a:latin typeface="Times New Roman" pitchFamily="18" charset="0"/>
                <a:cs typeface="Times New Roman" pitchFamily="18" charset="0"/>
              </a:rPr>
              <a:t>1.</a:t>
            </a:r>
            <a:r>
              <a:rPr lang="en-US" b="1">
                <a:solidFill>
                  <a:srgbClr val="FF0000"/>
                </a:solidFill>
                <a:latin typeface="Times New Roman" pitchFamily="18" charset="0"/>
                <a:cs typeface="Times New Roman" pitchFamily="18" charset="0"/>
              </a:rPr>
              <a:t>  </a:t>
            </a:r>
            <a:r>
              <a:rPr lang="en-US" sz="2800" b="1">
                <a:solidFill>
                  <a:srgbClr val="FF0000"/>
                </a:solidFill>
                <a:latin typeface="Times New Roman" pitchFamily="18" charset="0"/>
                <a:cs typeface="Times New Roman" pitchFamily="18" charset="0"/>
              </a:rPr>
              <a:t>Cây nhãn</a:t>
            </a:r>
          </a:p>
        </p:txBody>
      </p:sp>
      <p:sp>
        <p:nvSpPr>
          <p:cNvPr id="25603" name="Rectangle 2"/>
          <p:cNvSpPr>
            <a:spLocks noChangeArrowheads="1"/>
          </p:cNvSpPr>
          <p:nvPr/>
        </p:nvSpPr>
        <p:spPr bwMode="auto">
          <a:xfrm>
            <a:off x="0" y="381000"/>
            <a:ext cx="8534400" cy="685800"/>
          </a:xfrm>
          <a:prstGeom prst="rect">
            <a:avLst/>
          </a:prstGeom>
          <a:noFill/>
          <a:ln w="9525">
            <a:noFill/>
            <a:miter lim="800000"/>
            <a:headEnd/>
            <a:tailEnd/>
          </a:ln>
        </p:spPr>
        <p:txBody>
          <a:bodyPr wrap="none" anchor="ctr"/>
          <a:lstStyle/>
          <a:p>
            <a:r>
              <a:rPr lang="en-US" sz="3400" b="1">
                <a:solidFill>
                  <a:srgbClr val="0000CC"/>
                </a:solidFill>
                <a:latin typeface="Times New Roman" pitchFamily="18" charset="0"/>
                <a:cs typeface="Times New Roman" pitchFamily="18" charset="0"/>
              </a:rPr>
              <a:t>Hoạt động 2: Phân loại thân cây theo cách mọc</a:t>
            </a:r>
            <a:endParaRPr lang="vi-VN" altLang="en-US" sz="3400" b="1">
              <a:solidFill>
                <a:srgbClr val="0000CC"/>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2771</TotalTime>
  <Words>2218</Words>
  <Application>Microsoft Office PowerPoint</Application>
  <PresentationFormat>On-screen Show (4:3)</PresentationFormat>
  <Paragraphs>497</Paragraphs>
  <Slides>69</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69</vt:i4>
      </vt:variant>
    </vt:vector>
  </HeadingPairs>
  <TitlesOfParts>
    <vt:vector size="77" baseType="lpstr">
      <vt:lpstr>.VnTime</vt:lpstr>
      <vt:lpstr>Arial</vt:lpstr>
      <vt:lpstr>Calibri</vt:lpstr>
      <vt:lpstr>Times New Roman</vt:lpstr>
      <vt:lpstr>Verdana</vt:lpstr>
      <vt:lpstr>Wingdings</vt:lpstr>
      <vt:lpstr>Wingdings 2</vt:lpstr>
      <vt:lpstr>Office Theme</vt:lpstr>
      <vt:lpstr>PowerPoint Presentation</vt:lpstr>
      <vt:lpstr>  Chọn ý em cho là đúng nhất?</vt:lpstr>
      <vt:lpstr>  Chọn ý em cho là đúng nhất?</vt:lpstr>
      <vt:lpstr>  Chọn ý em cho là đúng nhất?</vt:lpstr>
      <vt:lpstr>PowerPoint Presentation</vt:lpstr>
      <vt:lpstr>YÊU CẦU CẦN ĐẠT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Chức năng của thân cây</vt:lpstr>
      <vt:lpstr>1. Chức năng của thân cây</vt:lpstr>
      <vt:lpstr>PowerPoint Presentation</vt:lpstr>
      <vt:lpstr>1. Chức năng của thân cây</vt:lpstr>
      <vt:lpstr>1. Chức năng của thân cây</vt:lpstr>
      <vt:lpstr>VÌ SAO NGọN CÂY Bị HÉO? </vt:lpstr>
      <vt:lpstr>1. Chức năng của thân cây</vt:lpstr>
      <vt:lpstr>Lợi ích của thân cây đối với đời sống con người và động vật</vt:lpstr>
      <vt:lpstr>PowerPoint Presentation</vt:lpstr>
      <vt:lpstr>Một số thân cây dùng làm thức ăn  cho người và động vật: </vt:lpstr>
      <vt:lpstr>PowerPoint Presentation</vt:lpstr>
      <vt:lpstr>Một số thân cây cho gỗ:</vt:lpstr>
      <vt:lpstr>2. Lợi ích của thân cây đối với đời sống con người và động vật</vt:lpstr>
      <vt:lpstr>2. Lợi ích của thân cây đối với đời sống con người và động vật</vt:lpstr>
      <vt:lpstr>Một số thân cây được dùng làm thuốc</vt:lpstr>
      <vt:lpstr>Một số thân cây cho gỗ dùng để làm</vt:lpstr>
      <vt:lpstr>Cây cao su</vt:lpstr>
      <vt:lpstr>3. Để bảo vệ thân cây ta phải:</vt:lpstr>
      <vt:lpstr>PowerPoint Presentation</vt:lpstr>
      <vt:lpstr>PowerPoint Presentation</vt:lpstr>
      <vt:lpstr>Một số thân cây dùng làm thức ăn  cho người và động vật: </vt:lpstr>
      <vt:lpstr>PowerPoint Presentation</vt:lpstr>
      <vt:lpstr>Một số thân cây cho nhựa dùng để làm</vt:lpstr>
      <vt:lpstr>Hoạt động nối tiếp</vt:lpstr>
    </vt:vector>
  </TitlesOfParts>
  <Company>ITQuangNam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Root</dc:creator>
  <cp:lastModifiedBy>Thao Phuong</cp:lastModifiedBy>
  <cp:revision>346</cp:revision>
  <dcterms:created xsi:type="dcterms:W3CDTF">2011-01-16T18:54:55Z</dcterms:created>
  <dcterms:modified xsi:type="dcterms:W3CDTF">2022-01-30T14:38:46Z</dcterms:modified>
</cp:coreProperties>
</file>