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FF66"/>
    <a:srgbClr val="FF3300"/>
    <a:srgbClr val="3333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98" autoAdjust="0"/>
  </p:normalViewPr>
  <p:slideViewPr>
    <p:cSldViewPr>
      <p:cViewPr varScale="1">
        <p:scale>
          <a:sx n="84" d="100"/>
          <a:sy n="84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840AD-13E9-4220-B3D3-3527E75FF1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E1F87-6738-4177-A9F0-B5A95F7F89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B4D700-CFBC-461B-8C46-5C7E3738F6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610469-A603-4F23-97DF-5F57B60B01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F3E9B-7A21-4669-B692-60B19CDCB8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C14716-7209-4E00-B5F1-63F89FC15C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8DDB3-F43B-43EF-8F5D-D7A76DDB86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0A4DAC-B236-4F92-B2D4-50F472839C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C9156C-A6B3-43A3-8A70-D121967F65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EB2F0-6B7F-490F-B0AA-21B91B9F6E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2E4AD-6AF5-43C3-84EF-AE257E0C1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D2D94B-0BF7-4E34-8D94-7A88408A50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EEB2F8BF-DFAD-4275-9420-344F7EA7B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8DB25FA-E5DE-4EBC-9F91-55BD7B1A7EEA}"/>
              </a:ext>
            </a:extLst>
          </p:cNvPr>
          <p:cNvSpPr txBox="1"/>
          <p:nvPr/>
        </p:nvSpPr>
        <p:spPr>
          <a:xfrm>
            <a:off x="762000" y="575310"/>
            <a:ext cx="7593938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Thứ</a:t>
            </a:r>
            <a:r>
              <a:rPr lang="en-US" sz="31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năm</a:t>
            </a:r>
            <a:r>
              <a:rPr lang="en-US" sz="3100" b="1" dirty="0">
                <a:solidFill>
                  <a:schemeClr val="bg1"/>
                </a:solidFill>
                <a:latin typeface="HP001 4 hàng" panose="020B0603050302020204" pitchFamily="34" charset="0"/>
              </a:rPr>
              <a:t>  </a:t>
            </a:r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ngày</a:t>
            </a:r>
            <a:r>
              <a:rPr lang="en-US" sz="3100" b="1" dirty="0">
                <a:solidFill>
                  <a:schemeClr val="bg1"/>
                </a:solidFill>
                <a:latin typeface="HP001 4 hàng" panose="020B0603050302020204" pitchFamily="34" charset="0"/>
              </a:rPr>
              <a:t> 27 </a:t>
            </a:r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tháng</a:t>
            </a:r>
            <a:r>
              <a:rPr lang="en-US" sz="3100" b="1" dirty="0">
                <a:solidFill>
                  <a:schemeClr val="bg1"/>
                </a:solidFill>
                <a:latin typeface="HP001 4 hàng" panose="020B0603050302020204" pitchFamily="34" charset="0"/>
              </a:rPr>
              <a:t> 1 </a:t>
            </a:r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năm</a:t>
            </a:r>
            <a:r>
              <a:rPr lang="en-US" sz="3100" b="1" dirty="0">
                <a:solidFill>
                  <a:schemeClr val="bg1"/>
                </a:solidFill>
                <a:latin typeface="HP001 4 hàng" panose="020B0603050302020204" pitchFamily="34" charset="0"/>
              </a:rPr>
              <a:t> 2022</a:t>
            </a:r>
            <a:endParaRPr lang="en-SG" sz="31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471F0-3CE8-4AE5-89FD-1A8580E2A3E0}"/>
              </a:ext>
            </a:extLst>
          </p:cNvPr>
          <p:cNvSpPr txBox="1"/>
          <p:nvPr/>
        </p:nvSpPr>
        <p:spPr>
          <a:xfrm>
            <a:off x="2743200" y="1295400"/>
            <a:ext cx="1122423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  <a:endParaRPr lang="en-SG" sz="31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2799C3-10D1-4E1F-9EDD-01DC1EE94967}"/>
              </a:ext>
            </a:extLst>
          </p:cNvPr>
          <p:cNvSpPr txBox="1"/>
          <p:nvPr/>
        </p:nvSpPr>
        <p:spPr>
          <a:xfrm>
            <a:off x="2204559" y="2015490"/>
            <a:ext cx="1986441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Luyện</a:t>
            </a:r>
            <a:r>
              <a:rPr lang="en-US" sz="31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1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tập</a:t>
            </a:r>
            <a:endParaRPr lang="en-SG" sz="31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79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068763"/>
          </a:xfrm>
        </p:spPr>
        <p:txBody>
          <a:bodyPr/>
          <a:lstStyle/>
          <a:p>
            <a:pPr eaLnBrk="1" hangingPunct="1"/>
            <a:r>
              <a:rPr lang="en-CA" sz="2800" b="1" u="sng"/>
              <a:t>Bài 1.</a:t>
            </a:r>
            <a:endParaRPr lang="en-US" sz="2800" b="1" u="sng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33400" y="2057400"/>
            <a:ext cx="6858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2800" b="1">
                <a:solidFill>
                  <a:srgbClr val="FF0066"/>
                </a:solidFill>
              </a:rPr>
              <a:t>&gt;</a:t>
            </a:r>
          </a:p>
          <a:p>
            <a:pPr algn="ctr"/>
            <a:r>
              <a:rPr lang="en-CA" sz="2800" b="1">
                <a:solidFill>
                  <a:srgbClr val="FF0066"/>
                </a:solidFill>
              </a:rPr>
              <a:t>&lt;</a:t>
            </a:r>
          </a:p>
          <a:p>
            <a:pPr algn="ctr"/>
            <a:r>
              <a:rPr lang="en-CA" sz="2800" b="1">
                <a:solidFill>
                  <a:srgbClr val="FF0066"/>
                </a:solidFill>
              </a:rPr>
              <a:t>=</a:t>
            </a:r>
            <a:endParaRPr lang="en-US" sz="2800" b="1">
              <a:solidFill>
                <a:srgbClr val="FF0066"/>
              </a:solidFill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1965325" y="1941513"/>
            <a:ext cx="260667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/>
              <a:t>7766..       .7676</a:t>
            </a:r>
          </a:p>
          <a:p>
            <a:endParaRPr lang="en-CA" sz="2000" b="1"/>
          </a:p>
          <a:p>
            <a:r>
              <a:rPr lang="en-CA" sz="2000" b="1"/>
              <a:t>8453........8435</a:t>
            </a:r>
          </a:p>
          <a:p>
            <a:endParaRPr lang="en-CA" sz="2000" b="1"/>
          </a:p>
          <a:p>
            <a:r>
              <a:rPr lang="en-CA" sz="2000" b="1"/>
              <a:t>9102........9120</a:t>
            </a:r>
            <a:endParaRPr lang="en-US" sz="2000" b="1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5562600" y="1905000"/>
            <a:ext cx="31242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/>
              <a:t>1000g..          ..1kg</a:t>
            </a:r>
          </a:p>
          <a:p>
            <a:r>
              <a:rPr lang="en-CA" sz="2000" b="1"/>
              <a:t>  </a:t>
            </a:r>
          </a:p>
          <a:p>
            <a:r>
              <a:rPr lang="en-CA" sz="2000" b="1"/>
              <a:t>950g..        ..1kg</a:t>
            </a:r>
          </a:p>
          <a:p>
            <a:r>
              <a:rPr lang="en-CA" sz="2000" b="1"/>
              <a:t>  </a:t>
            </a:r>
          </a:p>
          <a:p>
            <a:r>
              <a:rPr lang="en-CA" sz="2000" b="1"/>
              <a:t> 1km..         ..1200m</a:t>
            </a:r>
            <a:endParaRPr lang="en-US" sz="2000" b="1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4038600"/>
            <a:ext cx="868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>
                <a:solidFill>
                  <a:srgbClr val="FF0066"/>
                </a:solidFill>
              </a:rPr>
              <a:t>Nếu hai số </a:t>
            </a:r>
            <a:r>
              <a:rPr lang="en-CA" sz="2400" b="1">
                <a:solidFill>
                  <a:srgbClr val="FF0066"/>
                </a:solidFill>
              </a:rPr>
              <a:t>có cùng số chữ số </a:t>
            </a:r>
            <a:r>
              <a:rPr lang="en-CA" sz="2400" b="1">
                <a:solidFill>
                  <a:srgbClr val="3333FF"/>
                </a:solidFill>
              </a:rPr>
              <a:t>thì so sánh từng cặp chữ số ở cùng một hàng</a:t>
            </a:r>
            <a:r>
              <a:rPr lang="en-CA" sz="2400" b="1">
                <a:solidFill>
                  <a:srgbClr val="FF0066"/>
                </a:solidFill>
              </a:rPr>
              <a:t>, kể từ trái sang phải</a:t>
            </a:r>
            <a:endParaRPr lang="en-US" sz="2400" b="1">
              <a:solidFill>
                <a:srgbClr val="FF0066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767013" y="17160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FF0066"/>
                </a:solidFill>
              </a:rPr>
              <a:t>&gt;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667000" y="2325688"/>
            <a:ext cx="328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3333FF"/>
                </a:solidFill>
              </a:rPr>
              <a:t>&gt;</a:t>
            </a:r>
            <a:endParaRPr lang="en-US" sz="3600" b="1">
              <a:solidFill>
                <a:srgbClr val="3333FF"/>
              </a:solidFill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674938" y="2971800"/>
            <a:ext cx="481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FF0066"/>
                </a:solidFill>
              </a:rPr>
              <a:t>&lt;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607175" y="1752600"/>
            <a:ext cx="473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FF0066"/>
                </a:solidFill>
              </a:rPr>
              <a:t>=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454775" y="2362200"/>
            <a:ext cx="396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3333FF"/>
                </a:solidFill>
              </a:rPr>
              <a:t>&lt;</a:t>
            </a:r>
            <a:endParaRPr lang="en-US" sz="3600" b="1">
              <a:solidFill>
                <a:srgbClr val="3333FF"/>
              </a:solidFill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6400800" y="2971800"/>
            <a:ext cx="663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b="1">
                <a:solidFill>
                  <a:srgbClr val="FF0066"/>
                </a:solidFill>
              </a:rPr>
              <a:t>&lt;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2062" name="Text Box 17"/>
          <p:cNvSpPr txBox="1">
            <a:spLocks noChangeArrowheads="1"/>
          </p:cNvSpPr>
          <p:nvPr/>
        </p:nvSpPr>
        <p:spPr bwMode="auto">
          <a:xfrm>
            <a:off x="1447800" y="1905000"/>
            <a:ext cx="523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>
                <a:solidFill>
                  <a:srgbClr val="FF0066"/>
                </a:solidFill>
              </a:rPr>
              <a:t>a)</a:t>
            </a:r>
            <a:endParaRPr lang="en-US" sz="2000" b="1">
              <a:solidFill>
                <a:srgbClr val="FF0066"/>
              </a:solidFill>
            </a:endParaRPr>
          </a:p>
        </p:txBody>
      </p:sp>
      <p:sp>
        <p:nvSpPr>
          <p:cNvPr id="2063" name="Text Box 18"/>
          <p:cNvSpPr txBox="1">
            <a:spLocks noChangeArrowheads="1"/>
          </p:cNvSpPr>
          <p:nvPr/>
        </p:nvSpPr>
        <p:spPr bwMode="auto">
          <a:xfrm>
            <a:off x="4953000" y="1865313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>
                <a:solidFill>
                  <a:srgbClr val="FF0066"/>
                </a:solidFill>
              </a:rPr>
              <a:t>b)</a:t>
            </a:r>
            <a:endParaRPr lang="en-US" sz="2000" b="1">
              <a:solidFill>
                <a:srgbClr val="FF0066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975D4B-ED4D-4ABE-A776-ECBE32935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8" grpId="1"/>
      <p:bldP spid="5129" grpId="0"/>
      <p:bldP spid="5130" grpId="0"/>
      <p:bldP spid="5131" grpId="0"/>
      <p:bldP spid="5132" grpId="0"/>
      <p:bldP spid="5134" grpId="0"/>
      <p:bldP spid="51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686800" cy="6096000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en-CA" b="1" u="sng"/>
          </a:p>
          <a:p>
            <a:pPr marL="609600" indent="-609600" eaLnBrk="1" hangingPunct="1">
              <a:buFontTx/>
              <a:buNone/>
            </a:pPr>
            <a:r>
              <a:rPr lang="en-CA" b="1" u="sng"/>
              <a:t>Bài 2</a:t>
            </a:r>
            <a:r>
              <a:rPr lang="en-CA"/>
              <a:t>. Viết các số  </a:t>
            </a:r>
            <a:r>
              <a:rPr lang="en-CA" b="1"/>
              <a:t>4208 ;4802 ;4280 ;4082:</a:t>
            </a:r>
          </a:p>
          <a:p>
            <a:pPr marL="609600" indent="-609600" eaLnBrk="1" hangingPunct="1">
              <a:buFontTx/>
              <a:buNone/>
            </a:pPr>
            <a:r>
              <a:rPr lang="en-CA" b="1"/>
              <a:t>a</a:t>
            </a:r>
            <a:r>
              <a:rPr lang="en-CA"/>
              <a:t>)Theo thứ tự từ </a:t>
            </a:r>
            <a:r>
              <a:rPr lang="en-CA" b="1">
                <a:solidFill>
                  <a:srgbClr val="FF0066"/>
                </a:solidFill>
              </a:rPr>
              <a:t>bé đến lớn:</a:t>
            </a:r>
          </a:p>
          <a:p>
            <a:pPr marL="609600" indent="-609600" eaLnBrk="1" hangingPunct="1">
              <a:buFontTx/>
              <a:buNone/>
            </a:pPr>
            <a:endParaRPr lang="en-CA" b="1">
              <a:solidFill>
                <a:srgbClr val="FF0066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CA" b="1"/>
          </a:p>
          <a:p>
            <a:pPr marL="609600" indent="-609600" eaLnBrk="1" hangingPunct="1">
              <a:buFontTx/>
              <a:buNone/>
            </a:pPr>
            <a:r>
              <a:rPr lang="en-CA" b="1"/>
              <a:t>b)</a:t>
            </a:r>
            <a:r>
              <a:rPr lang="en-CA" b="1">
                <a:solidFill>
                  <a:srgbClr val="FF0066"/>
                </a:solidFill>
              </a:rPr>
              <a:t> </a:t>
            </a:r>
            <a:r>
              <a:rPr lang="en-CA"/>
              <a:t>Theo thứ tự từ </a:t>
            </a:r>
            <a:r>
              <a:rPr lang="en-CA" b="1">
                <a:solidFill>
                  <a:srgbClr val="3333FF"/>
                </a:solidFill>
              </a:rPr>
              <a:t>lớn</a:t>
            </a:r>
            <a:r>
              <a:rPr lang="en-CA">
                <a:solidFill>
                  <a:srgbClr val="3333FF"/>
                </a:solidFill>
              </a:rPr>
              <a:t> </a:t>
            </a:r>
            <a:r>
              <a:rPr lang="en-CA" b="1">
                <a:solidFill>
                  <a:srgbClr val="3333FF"/>
                </a:solidFill>
              </a:rPr>
              <a:t>đến bé:</a:t>
            </a:r>
          </a:p>
          <a:p>
            <a:pPr marL="609600" indent="-609600" eaLnBrk="1" hangingPunct="1">
              <a:buFontTx/>
              <a:buNone/>
            </a:pPr>
            <a:endParaRPr lang="en-CA" b="1">
              <a:solidFill>
                <a:srgbClr val="3333FF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CA" b="1">
              <a:solidFill>
                <a:srgbClr val="FF0066"/>
              </a:solidFill>
            </a:endParaRPr>
          </a:p>
          <a:p>
            <a:pPr marL="609600" indent="-609600" eaLnBrk="1" hangingPunct="1"/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524000" y="2590800"/>
            <a:ext cx="708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4082</a:t>
            </a:r>
            <a:r>
              <a:rPr lang="en-CA" sz="3200" b="1"/>
              <a:t> ;  </a:t>
            </a:r>
            <a:r>
              <a:rPr lang="en-CA" sz="3200" b="1">
                <a:solidFill>
                  <a:srgbClr val="FF0066"/>
                </a:solidFill>
              </a:rPr>
              <a:t>42</a:t>
            </a:r>
            <a:r>
              <a:rPr lang="en-CA" sz="3200" b="1">
                <a:solidFill>
                  <a:srgbClr val="3333FF"/>
                </a:solidFill>
              </a:rPr>
              <a:t>0</a:t>
            </a:r>
            <a:r>
              <a:rPr lang="en-CA" sz="3200" b="1">
                <a:solidFill>
                  <a:srgbClr val="FF0066"/>
                </a:solidFill>
              </a:rPr>
              <a:t>8</a:t>
            </a:r>
            <a:r>
              <a:rPr lang="en-CA" sz="3200" b="1"/>
              <a:t> ;  4</a:t>
            </a:r>
            <a:r>
              <a:rPr lang="en-CA" sz="3200" b="1">
                <a:solidFill>
                  <a:srgbClr val="FF0066"/>
                </a:solidFill>
              </a:rPr>
              <a:t>2</a:t>
            </a:r>
            <a:r>
              <a:rPr lang="en-CA" sz="3200" b="1">
                <a:solidFill>
                  <a:srgbClr val="3333FF"/>
                </a:solidFill>
              </a:rPr>
              <a:t>8</a:t>
            </a:r>
            <a:r>
              <a:rPr lang="en-CA" sz="3200" b="1"/>
              <a:t>0 ;   </a:t>
            </a:r>
            <a:r>
              <a:rPr lang="en-CA" sz="3200" b="1">
                <a:solidFill>
                  <a:srgbClr val="FF0066"/>
                </a:solidFill>
              </a:rPr>
              <a:t>4802 .</a:t>
            </a:r>
            <a:endParaRPr lang="en-US" sz="3200" b="1">
              <a:solidFill>
                <a:srgbClr val="FF0066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371600" y="44958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4</a:t>
            </a:r>
            <a:r>
              <a:rPr lang="en-US" sz="3200" b="1">
                <a:solidFill>
                  <a:srgbClr val="3333FF"/>
                </a:solidFill>
              </a:rPr>
              <a:t>8</a:t>
            </a:r>
            <a:r>
              <a:rPr lang="en-US" sz="3200" b="1"/>
              <a:t>02  ;  42</a:t>
            </a:r>
            <a:r>
              <a:rPr lang="en-US" sz="3200" b="1">
                <a:solidFill>
                  <a:srgbClr val="3333FF"/>
                </a:solidFill>
              </a:rPr>
              <a:t>8</a:t>
            </a:r>
            <a:r>
              <a:rPr lang="en-US" sz="3200" b="1"/>
              <a:t>0 ;   4</a:t>
            </a:r>
            <a:r>
              <a:rPr lang="en-US" sz="3200" b="1">
                <a:solidFill>
                  <a:srgbClr val="3333FF"/>
                </a:solidFill>
              </a:rPr>
              <a:t>2</a:t>
            </a:r>
            <a:r>
              <a:rPr lang="en-US" sz="3200" b="1"/>
              <a:t>08 ; 4082.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  <a:ln w="57150" cmpd="thinThick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CA" b="1" u="sng">
                <a:solidFill>
                  <a:srgbClr val="FF0066"/>
                </a:solidFill>
              </a:rPr>
              <a:t>Bài 3</a:t>
            </a:r>
            <a:r>
              <a:rPr lang="en-CA"/>
              <a:t>. Viết:</a:t>
            </a:r>
          </a:p>
          <a:p>
            <a:pPr eaLnBrk="1" hangingPunct="1">
              <a:buFontTx/>
              <a:buNone/>
            </a:pPr>
            <a:r>
              <a:rPr lang="en-CA"/>
              <a:t>a) Số bé nhất có ba chữ số;</a:t>
            </a:r>
          </a:p>
          <a:p>
            <a:pPr eaLnBrk="1" hangingPunct="1">
              <a:buFontTx/>
              <a:buNone/>
            </a:pPr>
            <a:endParaRPr lang="en-CA"/>
          </a:p>
          <a:p>
            <a:pPr eaLnBrk="1" hangingPunct="1">
              <a:buFontTx/>
              <a:buNone/>
            </a:pPr>
            <a:r>
              <a:rPr lang="en-CA"/>
              <a:t>b) Số bé nhất có bốn chữ số;</a:t>
            </a:r>
          </a:p>
          <a:p>
            <a:pPr eaLnBrk="1" hangingPunct="1">
              <a:buFontTx/>
              <a:buNone/>
            </a:pPr>
            <a:endParaRPr lang="en-CA"/>
          </a:p>
          <a:p>
            <a:pPr eaLnBrk="1" hangingPunct="1">
              <a:buFontTx/>
              <a:buNone/>
            </a:pPr>
            <a:r>
              <a:rPr lang="en-CA"/>
              <a:t>c) Số lớn nhất có ba chữ số;</a:t>
            </a:r>
          </a:p>
          <a:p>
            <a:pPr eaLnBrk="1" hangingPunct="1">
              <a:buFontTx/>
              <a:buNone/>
            </a:pPr>
            <a:endParaRPr lang="en-CA"/>
          </a:p>
          <a:p>
            <a:pPr eaLnBrk="1" hangingPunct="1">
              <a:buFontTx/>
              <a:buNone/>
            </a:pPr>
            <a:r>
              <a:rPr lang="en-CA"/>
              <a:t>d) Số lớn nhất có bốn chữ số;</a:t>
            </a:r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096000" y="1295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100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019800" y="2514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1000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096000" y="36576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chemeClr val="hlink"/>
                </a:solidFill>
              </a:rPr>
              <a:t>999</a:t>
            </a:r>
            <a:endParaRPr lang="en-US" sz="3200" b="1">
              <a:solidFill>
                <a:schemeClr val="hlink"/>
              </a:solidFill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080125" y="4800600"/>
            <a:ext cx="1311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9999</a:t>
            </a:r>
            <a:endParaRPr lang="en-US" sz="3200" b="1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4" grpId="0"/>
      <p:bldP spid="7176" grpId="0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eaLnBrk="1" hangingPunct="1"/>
            <a:r>
              <a:rPr lang="en-CA" b="1" u="sng">
                <a:solidFill>
                  <a:srgbClr val="FF0066"/>
                </a:solidFill>
              </a:rPr>
              <a:t>Bài 4</a:t>
            </a:r>
            <a:r>
              <a:rPr lang="en-CA"/>
              <a:t>.</a:t>
            </a:r>
          </a:p>
          <a:p>
            <a:pPr eaLnBrk="1" hangingPunct="1">
              <a:buFontTx/>
              <a:buNone/>
            </a:pPr>
            <a:r>
              <a:rPr lang="en-CA"/>
              <a:t>a) Trung điểm của đoạn thẳng AB ứng với số nào ?</a:t>
            </a:r>
            <a:endParaRPr lang="en-US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914400" y="3200400"/>
            <a:ext cx="708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9144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18288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 flipH="1">
            <a:off x="28194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8100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10"/>
          <p:cNvSpPr>
            <a:spLocks noChangeShapeType="1"/>
          </p:cNvSpPr>
          <p:nvPr/>
        </p:nvSpPr>
        <p:spPr bwMode="auto">
          <a:xfrm>
            <a:off x="48006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5791200" y="2971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68580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746125" y="247808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400" b="1">
                <a:solidFill>
                  <a:srgbClr val="3333FF"/>
                </a:solidFill>
              </a:rPr>
              <a:t>A</a:t>
            </a:r>
            <a:endParaRPr lang="en-US" sz="2400" b="1">
              <a:solidFill>
                <a:srgbClr val="3333FF"/>
              </a:solidFill>
            </a:endParaRPr>
          </a:p>
        </p:txBody>
      </p:sp>
      <p:sp>
        <p:nvSpPr>
          <p:cNvPr id="5132" name="Text Box 15"/>
          <p:cNvSpPr txBox="1">
            <a:spLocks noChangeArrowheads="1"/>
          </p:cNvSpPr>
          <p:nvPr/>
        </p:nvSpPr>
        <p:spPr bwMode="auto">
          <a:xfrm>
            <a:off x="6629400" y="2514600"/>
            <a:ext cx="592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b="1">
                <a:solidFill>
                  <a:srgbClr val="3333FF"/>
                </a:solidFill>
              </a:rPr>
              <a:t>B</a:t>
            </a:r>
            <a:endParaRPr lang="en-US" sz="2400" b="1">
              <a:solidFill>
                <a:srgbClr val="3333FF"/>
              </a:solidFill>
            </a:endParaRPr>
          </a:p>
        </p:txBody>
      </p:sp>
      <p:sp>
        <p:nvSpPr>
          <p:cNvPr id="5133" name="Text Box 17"/>
          <p:cNvSpPr txBox="1">
            <a:spLocks noChangeArrowheads="1"/>
          </p:cNvSpPr>
          <p:nvPr/>
        </p:nvSpPr>
        <p:spPr bwMode="auto">
          <a:xfrm>
            <a:off x="762000" y="3276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b="1"/>
              <a:t>0</a:t>
            </a:r>
            <a:endParaRPr lang="en-US" sz="2400" b="1"/>
          </a:p>
        </p:txBody>
      </p:sp>
      <p:sp>
        <p:nvSpPr>
          <p:cNvPr id="5134" name="Oval 18"/>
          <p:cNvSpPr>
            <a:spLocks noChangeArrowheads="1"/>
          </p:cNvSpPr>
          <p:nvPr/>
        </p:nvSpPr>
        <p:spPr bwMode="auto">
          <a:xfrm>
            <a:off x="1295400" y="3429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100</a:t>
            </a:r>
            <a:endParaRPr lang="en-US" b="1"/>
          </a:p>
        </p:txBody>
      </p:sp>
      <p:sp>
        <p:nvSpPr>
          <p:cNvPr id="5135" name="Oval 21"/>
          <p:cNvSpPr>
            <a:spLocks noChangeArrowheads="1"/>
          </p:cNvSpPr>
          <p:nvPr/>
        </p:nvSpPr>
        <p:spPr bwMode="auto">
          <a:xfrm>
            <a:off x="2362200" y="35814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36" name="Text Box 23"/>
          <p:cNvSpPr txBox="1">
            <a:spLocks noChangeArrowheads="1"/>
          </p:cNvSpPr>
          <p:nvPr/>
        </p:nvSpPr>
        <p:spPr bwMode="auto">
          <a:xfrm>
            <a:off x="2422525" y="3617913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/>
              <a:t>200</a:t>
            </a:r>
            <a:endParaRPr lang="en-US" b="1"/>
          </a:p>
        </p:txBody>
      </p:sp>
      <p:sp>
        <p:nvSpPr>
          <p:cNvPr id="5137" name="Oval 24"/>
          <p:cNvSpPr>
            <a:spLocks noChangeArrowheads="1"/>
          </p:cNvSpPr>
          <p:nvPr/>
        </p:nvSpPr>
        <p:spPr bwMode="auto">
          <a:xfrm>
            <a:off x="3276600" y="40386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300</a:t>
            </a:r>
            <a:endParaRPr lang="en-US" b="1"/>
          </a:p>
        </p:txBody>
      </p:sp>
      <p:sp>
        <p:nvSpPr>
          <p:cNvPr id="5138" name="Oval 26"/>
          <p:cNvSpPr>
            <a:spLocks noChangeArrowheads="1"/>
          </p:cNvSpPr>
          <p:nvPr/>
        </p:nvSpPr>
        <p:spPr bwMode="auto">
          <a:xfrm>
            <a:off x="4343400" y="36576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400</a:t>
            </a:r>
            <a:endParaRPr lang="en-US" b="1"/>
          </a:p>
        </p:txBody>
      </p:sp>
      <p:sp>
        <p:nvSpPr>
          <p:cNvPr id="5139" name="Oval 28"/>
          <p:cNvSpPr>
            <a:spLocks noChangeArrowheads="1"/>
          </p:cNvSpPr>
          <p:nvPr/>
        </p:nvSpPr>
        <p:spPr bwMode="auto">
          <a:xfrm>
            <a:off x="5410200" y="3505200"/>
            <a:ext cx="838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500</a:t>
            </a:r>
            <a:endParaRPr lang="en-US" b="1"/>
          </a:p>
        </p:txBody>
      </p:sp>
      <p:sp>
        <p:nvSpPr>
          <p:cNvPr id="5140" name="Text Box 30"/>
          <p:cNvSpPr txBox="1">
            <a:spLocks noChangeArrowheads="1"/>
          </p:cNvSpPr>
          <p:nvPr/>
        </p:nvSpPr>
        <p:spPr bwMode="auto">
          <a:xfrm>
            <a:off x="6553200" y="3313113"/>
            <a:ext cx="777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b="1"/>
              <a:t>600</a:t>
            </a:r>
            <a:endParaRPr lang="en-US" b="1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838200" y="3200400"/>
            <a:ext cx="2971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3810000" y="3200400"/>
            <a:ext cx="30480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3429000" y="4038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b="1">
                <a:solidFill>
                  <a:srgbClr val="3333FF"/>
                </a:solidFill>
              </a:rPr>
              <a:t>300</a:t>
            </a:r>
            <a:endParaRPr lang="en-US" sz="2400" b="1">
              <a:solidFill>
                <a:srgbClr val="3333FF"/>
              </a:solidFill>
            </a:endParaRP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3657600" y="2590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b="1">
                <a:solidFill>
                  <a:srgbClr val="3333FF"/>
                </a:solidFill>
              </a:rPr>
              <a:t>M</a:t>
            </a:r>
            <a:endParaRPr lang="en-US" b="1">
              <a:solidFill>
                <a:srgbClr val="3333FF"/>
              </a:solidFill>
            </a:endParaRPr>
          </a:p>
        </p:txBody>
      </p:sp>
      <p:sp>
        <p:nvSpPr>
          <p:cNvPr id="5145" name="Line 40"/>
          <p:cNvSpPr>
            <a:spLocks noChangeShapeType="1"/>
          </p:cNvSpPr>
          <p:nvPr/>
        </p:nvSpPr>
        <p:spPr bwMode="auto">
          <a:xfrm>
            <a:off x="1143000" y="1905000"/>
            <a:ext cx="1828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 animBg="1"/>
      <p:bldP spid="8224" grpId="0" animBg="1"/>
      <p:bldP spid="8230" grpId="0"/>
      <p:bldP spid="823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203</Words>
  <Application>Microsoft Office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HP001 4 hàng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0633.707676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THAISON BSI</dc:creator>
  <cp:lastModifiedBy>Lê Thị Khánh Ly (420000327)</cp:lastModifiedBy>
  <cp:revision>24</cp:revision>
  <dcterms:created xsi:type="dcterms:W3CDTF">2011-01-11T14:23:24Z</dcterms:created>
  <dcterms:modified xsi:type="dcterms:W3CDTF">2022-01-20T08:44:05Z</dcterms:modified>
</cp:coreProperties>
</file>