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3" r:id="rId2"/>
    <p:sldMasterId id="2147483806" r:id="rId3"/>
    <p:sldMasterId id="2147483819" r:id="rId4"/>
  </p:sldMasterIdLst>
  <p:notesMasterIdLst>
    <p:notesMasterId r:id="rId29"/>
  </p:notesMasterIdLst>
  <p:sldIdLst>
    <p:sldId id="390" r:id="rId5"/>
    <p:sldId id="374" r:id="rId6"/>
    <p:sldId id="384" r:id="rId7"/>
    <p:sldId id="391" r:id="rId8"/>
    <p:sldId id="375" r:id="rId9"/>
    <p:sldId id="332" r:id="rId10"/>
    <p:sldId id="387" r:id="rId11"/>
    <p:sldId id="388" r:id="rId12"/>
    <p:sldId id="389" r:id="rId13"/>
    <p:sldId id="376" r:id="rId14"/>
    <p:sldId id="386" r:id="rId15"/>
    <p:sldId id="346" r:id="rId16"/>
    <p:sldId id="382" r:id="rId17"/>
    <p:sldId id="307" r:id="rId18"/>
    <p:sldId id="385" r:id="rId19"/>
    <p:sldId id="361" r:id="rId20"/>
    <p:sldId id="362" r:id="rId21"/>
    <p:sldId id="363" r:id="rId22"/>
    <p:sldId id="349" r:id="rId23"/>
    <p:sldId id="373" r:id="rId24"/>
    <p:sldId id="383" r:id="rId25"/>
    <p:sldId id="377" r:id="rId26"/>
    <p:sldId id="378" r:id="rId27"/>
    <p:sldId id="379"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60093"/>
    <a:srgbClr val="0000FF"/>
    <a:srgbClr val="FF0000"/>
    <a:srgbClr val="006600"/>
    <a:srgbClr val="FFFF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46" autoAdjust="0"/>
  </p:normalViewPr>
  <p:slideViewPr>
    <p:cSldViewPr>
      <p:cViewPr varScale="1">
        <p:scale>
          <a:sx n="66" d="100"/>
          <a:sy n="66" d="100"/>
        </p:scale>
        <p:origin x="1184" y="4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pPr/>
              <a:t>1/20/2022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pPr/>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701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45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1671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26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9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16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06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18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48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0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7235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23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694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375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324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65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0312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046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782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35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5779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313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011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8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395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778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926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6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1856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319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062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6370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994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270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79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8636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2521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2496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497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3344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4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79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5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193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364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961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66057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108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199182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9677400" cy="1066800"/>
          </a:xfrm>
        </p:spPr>
        <p:txBody>
          <a:bodyPr/>
          <a:lstStyle/>
          <a:p>
            <a:r>
              <a:rPr lang="vi-VN" sz="6000" b="1" u="sng" dirty="0" smtClean="0">
                <a:solidFill>
                  <a:srgbClr val="FF0000"/>
                </a:solidFill>
                <a:effectLst>
                  <a:outerShdw blurRad="38100" dist="38100" dir="2700000" algn="tl">
                    <a:srgbClr val="000000">
                      <a:alpha val="43137"/>
                    </a:srgbClr>
                  </a:outerShdw>
                </a:effectLst>
              </a:rPr>
              <a:t>Tr</a:t>
            </a:r>
            <a:r>
              <a:rPr lang="en-US" sz="6000" b="1" u="sng" dirty="0" err="1" smtClean="0">
                <a:solidFill>
                  <a:srgbClr val="FF0000"/>
                </a:solidFill>
                <a:effectLst>
                  <a:outerShdw blurRad="38100" dist="38100" dir="2700000" algn="tl">
                    <a:srgbClr val="000000">
                      <a:alpha val="43137"/>
                    </a:srgbClr>
                  </a:outerShdw>
                </a:effectLst>
              </a:rPr>
              <a:t>ường</a:t>
            </a:r>
            <a:r>
              <a:rPr lang="en-US" sz="6000" b="1" u="sng" dirty="0" smtClean="0">
                <a:solidFill>
                  <a:srgbClr val="FF0000"/>
                </a:solidFill>
                <a:effectLst>
                  <a:outerShdw blurRad="38100" dist="38100" dir="2700000" algn="tl">
                    <a:srgbClr val="000000">
                      <a:alpha val="43137"/>
                    </a:srgbClr>
                  </a:outerShdw>
                </a:effectLst>
              </a:rPr>
              <a:t> </a:t>
            </a:r>
            <a:r>
              <a:rPr lang="en-US" sz="6000" b="1" u="sng" dirty="0" err="1" smtClean="0">
                <a:solidFill>
                  <a:srgbClr val="FF0000"/>
                </a:solidFill>
                <a:effectLst>
                  <a:outerShdw blurRad="38100" dist="38100" dir="2700000" algn="tl">
                    <a:srgbClr val="000000">
                      <a:alpha val="43137"/>
                    </a:srgbClr>
                  </a:outerShdw>
                </a:effectLst>
              </a:rPr>
              <a:t>Tiểu</a:t>
            </a:r>
            <a:r>
              <a:rPr lang="en-US" sz="6000" b="1" u="sng" dirty="0" smtClean="0">
                <a:solidFill>
                  <a:srgbClr val="FF0000"/>
                </a:solidFill>
                <a:effectLst>
                  <a:outerShdw blurRad="38100" dist="38100" dir="2700000" algn="tl">
                    <a:srgbClr val="000000">
                      <a:alpha val="43137"/>
                    </a:srgbClr>
                  </a:outerShdw>
                </a:effectLst>
              </a:rPr>
              <a:t> </a:t>
            </a:r>
            <a:r>
              <a:rPr lang="en-US" sz="6000" b="1" u="sng" dirty="0" err="1" smtClean="0">
                <a:solidFill>
                  <a:srgbClr val="FF0000"/>
                </a:solidFill>
                <a:effectLst>
                  <a:outerShdw blurRad="38100" dist="38100" dir="2700000" algn="tl">
                    <a:srgbClr val="000000">
                      <a:alpha val="43137"/>
                    </a:srgbClr>
                  </a:outerShdw>
                </a:effectLst>
              </a:rPr>
              <a:t>học</a:t>
            </a:r>
            <a:r>
              <a:rPr lang="en-US" sz="6000" b="1" u="sng" dirty="0" smtClean="0">
                <a:solidFill>
                  <a:srgbClr val="FF0000"/>
                </a:solidFill>
                <a:effectLst>
                  <a:outerShdw blurRad="38100" dist="38100" dir="2700000" algn="tl">
                    <a:srgbClr val="000000">
                      <a:alpha val="43137"/>
                    </a:srgbClr>
                  </a:outerShdw>
                </a:effectLst>
              </a:rPr>
              <a:t> </a:t>
            </a:r>
            <a:r>
              <a:rPr lang="en-US" sz="6000" b="1" u="sng" dirty="0" err="1" smtClean="0">
                <a:solidFill>
                  <a:srgbClr val="FF0000"/>
                </a:solidFill>
                <a:effectLst>
                  <a:outerShdw blurRad="38100" dist="38100" dir="2700000" algn="tl">
                    <a:srgbClr val="000000">
                      <a:alpha val="43137"/>
                    </a:srgbClr>
                  </a:outerShdw>
                </a:effectLst>
              </a:rPr>
              <a:t>Phúc</a:t>
            </a:r>
            <a:r>
              <a:rPr lang="en-US" sz="6000" b="1" u="sng" dirty="0" smtClean="0">
                <a:solidFill>
                  <a:srgbClr val="FF0000"/>
                </a:solidFill>
                <a:effectLst>
                  <a:outerShdw blurRad="38100" dist="38100" dir="2700000" algn="tl">
                    <a:srgbClr val="000000">
                      <a:alpha val="43137"/>
                    </a:srgbClr>
                  </a:outerShdw>
                </a:effectLst>
              </a:rPr>
              <a:t> </a:t>
            </a:r>
            <a:r>
              <a:rPr lang="en-US" sz="6000" b="1" u="sng" dirty="0" err="1" smtClean="0">
                <a:solidFill>
                  <a:srgbClr val="FF0000"/>
                </a:solidFill>
                <a:effectLst>
                  <a:outerShdw blurRad="38100" dist="38100" dir="2700000" algn="tl">
                    <a:srgbClr val="000000">
                      <a:alpha val="43137"/>
                    </a:srgbClr>
                  </a:outerShdw>
                </a:effectLst>
              </a:rPr>
              <a:t>Lợi</a:t>
            </a:r>
            <a:r>
              <a:rPr lang="en-US" sz="6600" b="1" u="sng" dirty="0" smtClean="0">
                <a:solidFill>
                  <a:srgbClr val="FF0000"/>
                </a:solidFill>
                <a:effectLst>
                  <a:outerShdw blurRad="38100" dist="38100" dir="2700000" algn="tl">
                    <a:srgbClr val="000000">
                      <a:alpha val="43137"/>
                    </a:srgbClr>
                  </a:outerShdw>
                </a:effectLst>
              </a:rPr>
              <a:t/>
            </a:r>
            <a:br>
              <a:rPr lang="en-US" sz="6600" b="1" u="sng" dirty="0" smtClean="0">
                <a:solidFill>
                  <a:srgbClr val="FF0000"/>
                </a:solidFill>
                <a:effectLst>
                  <a:outerShdw blurRad="38100" dist="38100" dir="2700000" algn="tl">
                    <a:srgbClr val="000000">
                      <a:alpha val="43137"/>
                    </a:srgbClr>
                  </a:outerShdw>
                </a:effectLst>
              </a:rPr>
            </a:br>
            <a:r>
              <a:rPr lang="en-US" sz="6600" b="1" dirty="0" err="1" smtClean="0">
                <a:solidFill>
                  <a:srgbClr val="FF0000"/>
                </a:solidFill>
                <a:effectLst>
                  <a:outerShdw blurRad="38100" dist="38100" dir="2700000" algn="tl">
                    <a:srgbClr val="000000">
                      <a:alpha val="43137"/>
                    </a:srgbClr>
                  </a:outerShdw>
                </a:effectLst>
              </a:rPr>
              <a:t>Tập</a:t>
            </a:r>
            <a:r>
              <a:rPr lang="en-US" sz="66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effectLst>
                  <a:outerShdw blurRad="38100" dist="38100" dir="2700000" algn="tl">
                    <a:srgbClr val="000000">
                      <a:alpha val="43137"/>
                    </a:srgbClr>
                  </a:outerShdw>
                </a:effectLst>
              </a:rPr>
              <a:t>đọc</a:t>
            </a:r>
            <a:r>
              <a:rPr lang="en-US" sz="6600" b="1" dirty="0" smtClean="0">
                <a:solidFill>
                  <a:srgbClr val="FF0000"/>
                </a:solidFill>
                <a:effectLst>
                  <a:outerShdw blurRad="38100" dist="38100" dir="2700000" algn="tl">
                    <a:srgbClr val="000000">
                      <a:alpha val="43137"/>
                    </a:srgbClr>
                  </a:outerShdw>
                </a:effectLst>
              </a:rPr>
              <a:t> – </a:t>
            </a:r>
            <a:r>
              <a:rPr lang="en-US" sz="6600" b="1" dirty="0" err="1" smtClean="0">
                <a:solidFill>
                  <a:srgbClr val="FF0000"/>
                </a:solidFill>
                <a:effectLst>
                  <a:outerShdw blurRad="38100" dist="38100" dir="2700000" algn="tl">
                    <a:srgbClr val="000000">
                      <a:alpha val="43137"/>
                    </a:srgbClr>
                  </a:outerShdw>
                </a:effectLst>
              </a:rPr>
              <a:t>Kể</a:t>
            </a:r>
            <a:r>
              <a:rPr lang="en-US" sz="66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effectLst>
                  <a:outerShdw blurRad="38100" dist="38100" dir="2700000" algn="tl">
                    <a:srgbClr val="000000">
                      <a:alpha val="43137"/>
                    </a:srgbClr>
                  </a:outerShdw>
                </a:effectLst>
              </a:rPr>
              <a:t>chuyện</a:t>
            </a:r>
            <a:r>
              <a:rPr lang="en-US" sz="6600" b="1" dirty="0" smtClean="0">
                <a:solidFill>
                  <a:srgbClr val="FF0000"/>
                </a:solidFill>
                <a:effectLst>
                  <a:outerShdw blurRad="38100" dist="38100" dir="2700000" algn="tl">
                    <a:srgbClr val="000000">
                      <a:alpha val="43137"/>
                    </a:srgbClr>
                  </a:outerShdw>
                </a:effectLst>
              </a:rPr>
              <a:t/>
            </a:r>
            <a:br>
              <a:rPr lang="en-US" sz="6600" b="1" dirty="0" smtClean="0">
                <a:solidFill>
                  <a:srgbClr val="FF0000"/>
                </a:solidFill>
                <a:effectLst>
                  <a:outerShdw blurRad="38100" dist="38100" dir="2700000" algn="tl">
                    <a:srgbClr val="000000">
                      <a:alpha val="43137"/>
                    </a:srgbClr>
                  </a:outerShdw>
                </a:effectLst>
              </a:rPr>
            </a:br>
            <a:r>
              <a:rPr lang="en-US" sz="6600" b="1" dirty="0" err="1" smtClean="0">
                <a:solidFill>
                  <a:srgbClr val="FF0000"/>
                </a:solidFill>
                <a:effectLst>
                  <a:outerShdw blurRad="38100" dist="38100" dir="2700000" algn="tl">
                    <a:srgbClr val="000000">
                      <a:alpha val="43137"/>
                    </a:srgbClr>
                  </a:outerShdw>
                </a:effectLst>
              </a:rPr>
              <a:t>Lớp</a:t>
            </a:r>
            <a:r>
              <a:rPr lang="en-US" sz="6600" b="1" dirty="0" smtClean="0">
                <a:solidFill>
                  <a:srgbClr val="FF0000"/>
                </a:solidFill>
                <a:effectLst>
                  <a:outerShdw blurRad="38100" dist="38100" dir="2700000" algn="tl">
                    <a:srgbClr val="000000">
                      <a:alpha val="43137"/>
                    </a:srgbClr>
                  </a:outerShdw>
                </a:effectLst>
              </a:rPr>
              <a:t> 3</a:t>
            </a:r>
            <a:endParaRPr lang="en-US"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6526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143000" y="1457326"/>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smtClean="0">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smtClean="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smtClean="0">
                <a:ln>
                  <a:noFill/>
                </a:ln>
                <a:solidFill>
                  <a:srgbClr val="1A0597"/>
                </a:solidFill>
                <a:effectLst/>
                <a:uLnTx/>
                <a:uFillTx/>
                <a:latin typeface="Times New Roman" panose="02020603050405020304" pitchFamily="18" charset="0"/>
                <a:ea typeface="+mn-ea"/>
                <a:cs typeface="Times New Roman" panose="02020603050405020304" pitchFamily="18" charset="0"/>
              </a:rPr>
              <a:t>đọc</a:t>
            </a:r>
            <a:endParaRPr kumimoji="0" lang="en-US" altLang="vi-VN" sz="3200" b="1" i="0" u="sng" strike="noStrike" kern="1200" cap="none" spc="0" normalizeH="0" baseline="0" noProof="0" dirty="0" smtClean="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
        <p:nvSpPr>
          <p:cNvPr id="8" name="Text Box 14">
            <a:hlinkClick r:id="rId2" action="ppaction://hlinksldjump"/>
          </p:cNvPr>
          <p:cNvSpPr txBox="1">
            <a:spLocks noChangeArrowheads="1"/>
          </p:cNvSpPr>
          <p:nvPr/>
        </p:nvSpPr>
        <p:spPr bwMode="auto">
          <a:xfrm>
            <a:off x="5105400" y="1533526"/>
            <a:ext cx="3352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none" strike="noStrike" kern="1200" cap="none" spc="0" normalizeH="0" baseline="0" noProof="0" smtClean="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smtClean="0">
                <a:ln>
                  <a:noFill/>
                </a:ln>
                <a:solidFill>
                  <a:srgbClr val="1A0597"/>
                </a:solidFill>
                <a:effectLst/>
                <a:uLnTx/>
                <a:uFillTx/>
                <a:latin typeface="Times New Roman" panose="02020603050405020304" pitchFamily="18" charset="0"/>
                <a:ea typeface="+mn-ea"/>
                <a:cs typeface="Times New Roman" panose="02020603050405020304" pitchFamily="18" charset="0"/>
              </a:rPr>
              <a:t>Tìm hiểu bài</a:t>
            </a:r>
          </a:p>
        </p:txBody>
      </p:sp>
      <p:sp>
        <p:nvSpPr>
          <p:cNvPr id="10" name="Line 15"/>
          <p:cNvSpPr>
            <a:spLocks noChangeShapeType="1"/>
          </p:cNvSpPr>
          <p:nvPr/>
        </p:nvSpPr>
        <p:spPr bwMode="auto">
          <a:xfrm>
            <a:off x="5504007" y="2036763"/>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9" name="Line 21"/>
          <p:cNvSpPr>
            <a:spLocks noChangeShapeType="1"/>
          </p:cNvSpPr>
          <p:nvPr/>
        </p:nvSpPr>
        <p:spPr bwMode="auto">
          <a:xfrm flipH="1">
            <a:off x="1978025" y="5568156"/>
            <a:ext cx="120650" cy="550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0" name="Line 7"/>
          <p:cNvSpPr>
            <a:spLocks noChangeShapeType="1"/>
          </p:cNvSpPr>
          <p:nvPr/>
        </p:nvSpPr>
        <p:spPr bwMode="auto">
          <a:xfrm flipH="1">
            <a:off x="4830907" y="4724400"/>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1" name="Line 7"/>
          <p:cNvSpPr>
            <a:spLocks noChangeShapeType="1"/>
          </p:cNvSpPr>
          <p:nvPr/>
        </p:nvSpPr>
        <p:spPr bwMode="auto">
          <a:xfrm flipH="1">
            <a:off x="2054225" y="5568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272" name="Text Box 14"/>
          <p:cNvSpPr txBox="1">
            <a:spLocks noChangeArrowheads="1"/>
          </p:cNvSpPr>
          <p:nvPr/>
        </p:nvSpPr>
        <p:spPr bwMode="auto">
          <a:xfrm>
            <a:off x="5105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Line 7"/>
          <p:cNvSpPr>
            <a:spLocks noChangeShapeType="1"/>
          </p:cNvSpPr>
          <p:nvPr/>
        </p:nvSpPr>
        <p:spPr bwMode="auto">
          <a:xfrm flipH="1">
            <a:off x="2663825" y="4044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3" name="Hình Chữ nhật 22"/>
          <p:cNvSpPr>
            <a:spLocks noChangeArrowheads="1"/>
          </p:cNvSpPr>
          <p:nvPr/>
        </p:nvSpPr>
        <p:spPr bwMode="auto">
          <a:xfrm>
            <a:off x="76200" y="2225893"/>
            <a:ext cx="172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trìu mến</a:t>
            </a:r>
          </a:p>
        </p:txBody>
      </p:sp>
      <p:sp>
        <p:nvSpPr>
          <p:cNvPr id="24" name="Hình Chữ nhật 23"/>
          <p:cNvSpPr>
            <a:spLocks noChangeArrowheads="1"/>
          </p:cNvSpPr>
          <p:nvPr/>
        </p:nvSpPr>
        <p:spPr bwMode="auto">
          <a:xfrm>
            <a:off x="1600200" y="2225893"/>
            <a:ext cx="182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dịu dàng,</a:t>
            </a:r>
          </a:p>
        </p:txBody>
      </p:sp>
      <p:sp>
        <p:nvSpPr>
          <p:cNvPr id="25" name="Hình Chữ nhật 24"/>
          <p:cNvSpPr>
            <a:spLocks noChangeArrowheads="1"/>
          </p:cNvSpPr>
          <p:nvPr/>
        </p:nvSpPr>
        <p:spPr bwMode="auto">
          <a:xfrm>
            <a:off x="3184525" y="2225893"/>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trung đoàn </a:t>
            </a:r>
          </a:p>
        </p:txBody>
      </p:sp>
      <p:sp>
        <p:nvSpPr>
          <p:cNvPr id="26" name="Hình Chữ nhật 25"/>
          <p:cNvSpPr>
            <a:spLocks noChangeArrowheads="1"/>
          </p:cNvSpPr>
          <p:nvPr/>
        </p:nvSpPr>
        <p:spPr bwMode="auto">
          <a:xfrm>
            <a:off x="352425" y="2911693"/>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nghẹn lại ,</a:t>
            </a:r>
            <a:endParaRPr kumimoji="0" lang="en-US" altLang="vi-VN"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9" name="Hình Chữ nhật 28"/>
          <p:cNvSpPr>
            <a:spLocks noChangeArrowheads="1"/>
          </p:cNvSpPr>
          <p:nvPr/>
        </p:nvSpPr>
        <p:spPr bwMode="auto">
          <a:xfrm>
            <a:off x="2133600" y="2911693"/>
            <a:ext cx="203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thống thiết. </a:t>
            </a:r>
            <a:endParaRPr kumimoji="0" lang="en-US" altLang="vi-VN"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1" name="Hình Chữ nhật 30"/>
          <p:cNvSpPr>
            <a:spLocks noChangeArrowheads="1"/>
          </p:cNvSpPr>
          <p:nvPr/>
        </p:nvSpPr>
        <p:spPr bwMode="auto">
          <a:xfrm>
            <a:off x="301914" y="3641436"/>
            <a:ext cx="4572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287"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27" name="Text Box 16"/>
          <p:cNvSpPr txBox="1">
            <a:spLocks noChangeArrowheads="1"/>
          </p:cNvSpPr>
          <p:nvPr/>
        </p:nvSpPr>
        <p:spPr bwMode="auto">
          <a:xfrm>
            <a:off x="5341938" y="778968"/>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smtClean="0">
                <a:solidFill>
                  <a:srgbClr val="FF0000"/>
                </a:solidFill>
                <a:latin typeface="Times New Roman" panose="02020603050405020304" pitchFamily="18" charset="0"/>
                <a:cs typeface="Times New Roman" panose="02020603050405020304" pitchFamily="18" charset="0"/>
              </a:rPr>
              <a:t>Phùng</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8940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3" grpId="0"/>
      <p:bldP spid="24" grpId="0"/>
      <p:bldP spid="25" grpId="0"/>
      <p:bldP spid="26" grpId="0"/>
      <p:bldP spid="29"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 Giải nghĩa từ:</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rPr>
              <a:t>Trung đoàn trưởng: </a:t>
            </a:r>
            <a:r>
              <a:rPr lang="en-US" altLang="en-US" smtClean="0">
                <a:latin typeface="Times New Roman" panose="02020603050405020304" pitchFamily="18" charset="0"/>
                <a:cs typeface="Times New Roman" panose="02020603050405020304" pitchFamily="18" charset="0"/>
              </a:rPr>
              <a:t>người chỉ huy trung đoàn (đơn vị bộ đội tương đối lớn)</a:t>
            </a:r>
            <a:endParaRPr lang="en-US" altLang="en-US">
              <a:latin typeface="Times New Roman" panose="02020603050405020304" pitchFamily="18" charset="0"/>
              <a:cs typeface="Times New Roman" panose="02020603050405020304" pitchFamily="18" charset="0"/>
            </a:endParaRPr>
          </a:p>
        </p:txBody>
      </p:sp>
      <p:sp>
        <p:nvSpPr>
          <p:cNvPr id="126991" name="Text Box 15">
            <a:hlinkClick r:id="rId3"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rPr>
              <a:t>Lán: </a:t>
            </a:r>
            <a:r>
              <a:rPr lang="en-US" altLang="en-US" smtClean="0">
                <a:latin typeface="Times New Roman" panose="02020603050405020304" pitchFamily="18" charset="0"/>
                <a:cs typeface="Times New Roman" panose="02020603050405020304" pitchFamily="18" charset="0"/>
              </a:rPr>
              <a:t>nhà dựng tạm, sơ sài, thường bằng tre nứa</a:t>
            </a:r>
            <a:endParaRPr lang="en-US" altLang="en-US">
              <a:latin typeface="Times New Roman" panose="02020603050405020304" pitchFamily="18" charset="0"/>
              <a:cs typeface="Times New Roman" panose="02020603050405020304" pitchFamily="18" charset="0"/>
            </a:endParaRPr>
          </a:p>
        </p:txBody>
      </p:sp>
      <p:sp>
        <p:nvSpPr>
          <p:cNvPr id="126992" name="Text Box 16">
            <a:hlinkClick r:id="rId4" action="ppaction://hlinksldjump"/>
          </p:cNvPr>
          <p:cNvSpPr txBox="1">
            <a:spLocks noChangeArrowheads="1"/>
          </p:cNvSpPr>
          <p:nvPr/>
        </p:nvSpPr>
        <p:spPr bwMode="auto">
          <a:xfrm>
            <a:off x="228600" y="2356992"/>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rPr>
              <a:t>Tây: </a:t>
            </a:r>
            <a:r>
              <a:rPr lang="en-US" altLang="en-US" smtClean="0">
                <a:latin typeface="Times New Roman" panose="02020603050405020304" pitchFamily="18" charset="0"/>
                <a:cs typeface="Times New Roman" panose="02020603050405020304" pitchFamily="18" charset="0"/>
              </a:rPr>
              <a:t>ở đây chỉ thực dân Pháp</a:t>
            </a:r>
            <a:endParaRPr lang="en-US" altLang="en-US" b="1">
              <a:latin typeface="Times New Roman" panose="02020603050405020304" pitchFamily="18" charset="0"/>
              <a:cs typeface="Times New Roman" panose="02020603050405020304" pitchFamily="18" charset="0"/>
            </a:endParaRPr>
          </a:p>
        </p:txBody>
      </p:sp>
      <p:sp>
        <p:nvSpPr>
          <p:cNvPr id="126993" name="Text Box 17">
            <a:hlinkClick r:id="rId5" action="ppaction://hlinksldjump"/>
          </p:cNvPr>
          <p:cNvSpPr txBox="1">
            <a:spLocks noChangeArrowheads="1"/>
          </p:cNvSpPr>
          <p:nvPr/>
        </p:nvSpPr>
        <p:spPr bwMode="auto">
          <a:xfrm>
            <a:off x="228600" y="30156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rPr>
              <a:t>Việt gian</a:t>
            </a:r>
            <a:r>
              <a:rPr lang="en-US" altLang="en-US" smtClean="0">
                <a:latin typeface="Times New Roman" panose="02020603050405020304" pitchFamily="18" charset="0"/>
                <a:cs typeface="Times New Roman" panose="02020603050405020304" pitchFamily="18" charset="0"/>
              </a:rPr>
              <a:t>: người Việt Nam làm tay sai cho giặc</a:t>
            </a:r>
            <a:endParaRPr lang="en-US" altLang="en-US">
              <a:latin typeface="Times New Roman" panose="02020603050405020304" pitchFamily="18" charset="0"/>
              <a:cs typeface="Times New Roman" panose="02020603050405020304" pitchFamily="18" charset="0"/>
            </a:endParaRPr>
          </a:p>
        </p:txBody>
      </p:sp>
      <p:sp>
        <p:nvSpPr>
          <p:cNvPr id="126994" name="Text Box 18">
            <a:hlinkClick r:id="rId4" action="ppaction://hlinksldjump"/>
          </p:cNvPr>
          <p:cNvSpPr txBox="1">
            <a:spLocks noChangeArrowheads="1"/>
          </p:cNvSpPr>
          <p:nvPr/>
        </p:nvSpPr>
        <p:spPr bwMode="auto">
          <a:xfrm>
            <a:off x="228600" y="369972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rPr>
              <a:t>Thống thiết: </a:t>
            </a:r>
            <a:r>
              <a:rPr lang="en-US" altLang="en-US" smtClean="0">
                <a:latin typeface="Times New Roman" panose="02020603050405020304" pitchFamily="18" charset="0"/>
                <a:cs typeface="Times New Roman" panose="02020603050405020304" pitchFamily="18" charset="0"/>
              </a:rPr>
              <a:t>tha thiết, cảm động</a:t>
            </a:r>
            <a:endParaRPr lang="en-US" altLang="en-US" b="1">
              <a:latin typeface="Times New Roman" panose="02020603050405020304" pitchFamily="18" charset="0"/>
              <a:cs typeface="Times New Roman" panose="02020603050405020304" pitchFamily="18" charset="0"/>
            </a:endParaRPr>
          </a:p>
        </p:txBody>
      </p:sp>
      <p:sp>
        <p:nvSpPr>
          <p:cNvPr id="126995" name="Text Box 19">
            <a:hlinkClick r:id="rId4" action="ppaction://hlinksldjump"/>
          </p:cNvPr>
          <p:cNvSpPr txBox="1">
            <a:spLocks noChangeArrowheads="1"/>
          </p:cNvSpPr>
          <p:nvPr/>
        </p:nvSpPr>
        <p:spPr bwMode="auto">
          <a:xfrm>
            <a:off x="228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rPr>
              <a:t>Vệ quốc quân (Vệ quốc đoàn): </a:t>
            </a:r>
            <a:r>
              <a:rPr lang="en-US" altLang="en-US" smtClean="0">
                <a:latin typeface="Times New Roman" panose="02020603050405020304" pitchFamily="18" charset="0"/>
                <a:cs typeface="Times New Roman" panose="02020603050405020304" pitchFamily="18" charset="0"/>
              </a:rPr>
              <a:t>tên của quân đội ta sau Cách mạng tháng Tám và trong thời kì đầu kháng chiến chống thực dân Pháp.</a:t>
            </a:r>
            <a:endParaRPr lang="en-US" altLang="en-US" b="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57200" y="63246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a:hlinkClick r:id="rId5" action="ppaction://hlinksldjump"/>
          </p:cNvPr>
          <p:cNvSpPr txBox="1">
            <a:spLocks noChangeArrowheads="1"/>
          </p:cNvSpPr>
          <p:nvPr/>
        </p:nvSpPr>
        <p:spPr bwMode="auto">
          <a:xfrm>
            <a:off x="248103" y="5854155"/>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a:t>
            </a:r>
            <a:r>
              <a:rPr lang="en-US" altLang="en-US" b="1" smtClean="0">
                <a:latin typeface="Times New Roman" panose="02020603050405020304" pitchFamily="18" charset="0"/>
                <a:cs typeface="Times New Roman" panose="02020603050405020304" pitchFamily="18" charset="0"/>
              </a:rPr>
              <a:t>Bảo tồn: </a:t>
            </a:r>
            <a:r>
              <a:rPr lang="en-US" altLang="en-US" smtClean="0">
                <a:latin typeface="Times New Roman" panose="02020603050405020304" pitchFamily="18" charset="0"/>
                <a:cs typeface="Times New Roman" panose="02020603050405020304" pitchFamily="18" charset="0"/>
              </a:rPr>
              <a:t>bảo vệ và gìn giữ trong thời gian dài</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66171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 y="0"/>
            <a:ext cx="9152938" cy="6858000"/>
          </a:xfrm>
          <a:prstGeom prst="rect">
            <a:avLst/>
          </a:prstGeom>
        </p:spPr>
      </p:pic>
      <p:sp>
        <p:nvSpPr>
          <p:cNvPr id="8" name="Rectangle 7"/>
          <p:cNvSpPr/>
          <p:nvPr/>
        </p:nvSpPr>
        <p:spPr>
          <a:xfrm>
            <a:off x="3886200" y="228600"/>
            <a:ext cx="979755" cy="646331"/>
          </a:xfrm>
          <a:prstGeom prst="rect">
            <a:avLst/>
          </a:prstGeom>
          <a:solidFill>
            <a:schemeClr val="bg1"/>
          </a:solidFill>
          <a:ln>
            <a:solidFill>
              <a:srgbClr val="0000FF"/>
            </a:solidFill>
          </a:ln>
        </p:spPr>
        <p:txBody>
          <a:bodyPr wrap="none">
            <a:spAutoFit/>
          </a:bodyPr>
          <a:lstStyle/>
          <a:p>
            <a:r>
              <a:rPr lang="en-US" altLang="en-US" sz="3600" b="1" smtClean="0">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819400"/>
            <a:ext cx="6172200" cy="1143000"/>
          </a:xfrm>
        </p:spPr>
        <p:txBody>
          <a:bodyPr/>
          <a:lstStyle/>
          <a:p>
            <a:r>
              <a:rPr lang="vi-VN" sz="8000" b="1" dirty="0" smtClean="0">
                <a:solidFill>
                  <a:srgbClr val="FF0000"/>
                </a:solidFill>
                <a:effectLst>
                  <a:outerShdw blurRad="38100" dist="38100" dir="2700000" algn="tl">
                    <a:srgbClr val="000000">
                      <a:alpha val="43137"/>
                    </a:srgbClr>
                  </a:outerShdw>
                </a:effectLst>
              </a:rPr>
              <a:t>Tìm hiểu bài</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smtClean="0">
                <a:latin typeface="Times New Roman" panose="02020603050405020304" pitchFamily="18" charset="0"/>
                <a:cs typeface="Times New Roman" panose="02020603050405020304" pitchFamily="18" charset="0"/>
              </a:rPr>
              <a:t>1</a:t>
            </a:r>
            <a:r>
              <a:rPr lang="en-US" altLang="en-US" sz="3600" b="1" dirty="0" smtClean="0">
                <a:latin typeface="Times New Roman" panose="02020603050405020304" pitchFamily="18" charset="0"/>
                <a:cs typeface="Times New Roman" panose="02020603050405020304" pitchFamily="18" charset="0"/>
              </a:rPr>
              <a:t>.</a:t>
            </a:r>
            <a:r>
              <a:rPr lang="vi-VN" altLang="en-US" sz="3600" b="1" dirty="0" smtClean="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tới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còn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smtClean="0">
                <a:latin typeface="Times New Roman" panose="02020603050405020304" pitchFamily="18" charset="0"/>
                <a:cs typeface="Times New Roman" panose="02020603050405020304" pitchFamily="18" charset="0"/>
              </a:rPr>
              <a:t>1</a:t>
            </a:r>
            <a:r>
              <a:rPr lang="en-US" altLang="en-US" sz="3600" b="1" dirty="0" smtClean="0">
                <a:latin typeface="Times New Roman" panose="02020603050405020304" pitchFamily="18" charset="0"/>
                <a:cs typeface="Times New Roman" panose="02020603050405020304" pitchFamily="18" charset="0"/>
              </a:rPr>
              <a:t>.</a:t>
            </a:r>
            <a:r>
              <a:rPr lang="vi-VN" altLang="en-US" sz="3600" b="1" dirty="0" smtClean="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tới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còn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181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1158001"/>
            <a:ext cx="8798725" cy="1077218"/>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mình</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3" name="Rectangle 2"/>
          <p:cNvSpPr/>
          <p:nvPr/>
        </p:nvSpPr>
        <p:spPr>
          <a:xfrm>
            <a:off x="153966" y="2369148"/>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smtClean="0">
                <a:solidFill>
                  <a:srgbClr val="FF0000"/>
                </a:solidFill>
                <a:latin typeface="Times New Roman" panose="02020603050405020304" pitchFamily="18" charset="0"/>
                <a:ea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rPr>
              <a:t>Vì</a:t>
            </a:r>
            <a:r>
              <a:rPr lang="en-US" sz="3200" dirty="0" smtClean="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xúc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ngờ</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rời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chỉ</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đấu</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7208" y="4248940"/>
            <a:ext cx="6616491"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4883482"/>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smtClean="0">
                <a:solidFill>
                  <a:srgbClr val="FF0000"/>
                </a:solidFill>
                <a:latin typeface="Times New Roman" panose="02020603050405020304" pitchFamily="18" charset="0"/>
                <a:ea typeface="Times New Roman" panose="02020603050405020304" pitchFamily="18" charset="0"/>
              </a:rPr>
              <a:t>- </a:t>
            </a:r>
            <a:r>
              <a:rPr lang="en-US" sz="3200">
                <a:solidFill>
                  <a:srgbClr val="FF0000"/>
                </a:solidFill>
                <a:latin typeface="Times New Roman" panose="02020603050405020304" pitchFamily="18" charset="0"/>
                <a:ea typeface="Times New Roman" panose="02020603050405020304" pitchFamily="18" charset="0"/>
              </a:rPr>
              <a:t>Lượm, Mừng và tất cả các bạn đều tha thiết xin ở lại.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10652" y="68674"/>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47491" y="548342"/>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331741"/>
            <a:ext cx="8798725" cy="584775"/>
          </a:xfrm>
          <a:prstGeom prst="rect">
            <a:avLst/>
          </a:prstGeom>
        </p:spPr>
        <p:txBody>
          <a:bodyPr wrap="square">
            <a:spAutoFit/>
          </a:bodyPr>
          <a:lstStyle/>
          <a:p>
            <a:pPr algn="just"/>
            <a:r>
              <a:rPr lang="vi-VN" sz="3200" b="1" dirty="0" smtClean="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7650" y="2364202"/>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khổ</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ăn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đói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muốn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ở </a:t>
            </a:r>
            <a:r>
              <a:rPr lang="en-US" sz="3200" dirty="0" err="1">
                <a:solidFill>
                  <a:srgbClr val="FF0000"/>
                </a:solidFill>
                <a:latin typeface="Times New Roman" panose="02020603050405020304" pitchFamily="18" charset="0"/>
                <a:ea typeface="Times New Roman" panose="02020603050405020304" pitchFamily="18" charset="0"/>
              </a:rPr>
              <a:t>chung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Tây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4748" y="4429645"/>
            <a:ext cx="7633821"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34000"/>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smtClean="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580071" y="4625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21175" y="559984"/>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045094"/>
            <a:ext cx="8798725"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Thái 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3966" y="2156718"/>
            <a:ext cx="8798725" cy="2878480"/>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200" dirty="0" smtClean="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8679" y="4837884"/>
            <a:ext cx="7105407"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99038"/>
            <a:ext cx="8865210" cy="1154162"/>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000" dirty="0" smtClean="0">
                <a:solidFill>
                  <a:srgbClr val="FF0000"/>
                </a:solidFill>
                <a:latin typeface="+mj-lt"/>
              </a:rPr>
              <a:t>Tiếng </a:t>
            </a:r>
            <a:r>
              <a:rPr lang="vi-VN" sz="3000" dirty="0">
                <a:solidFill>
                  <a:srgbClr val="FF0000"/>
                </a:solidFill>
                <a:latin typeface="+mj-lt"/>
              </a:rPr>
              <a:t>hát bay lượn trên mặt suối, tràn qua lớp cây rừng, bùng lên như ngọn lửa rực rỡ giữa đêm rừng lạnh tối</a:t>
            </a:r>
            <a:r>
              <a:rPr lang="vi-VN" sz="3000" dirty="0" smtClean="0">
                <a:solidFill>
                  <a:srgbClr val="FF0000"/>
                </a:solidFill>
                <a:latin typeface="+mj-lt"/>
              </a:rPr>
              <a:t>.</a:t>
            </a:r>
            <a:endParaRPr lang="en-US" sz="3000" dirty="0">
              <a:solidFill>
                <a:srgbClr val="FF0000"/>
              </a:solidFill>
              <a:effectLst/>
              <a:latin typeface="+mj-lt"/>
              <a:ea typeface="Times New Roman" panose="02020603050405020304" pitchFamily="18" charset="0"/>
            </a:endParaRPr>
          </a:p>
        </p:txBody>
      </p:sp>
      <p:sp>
        <p:nvSpPr>
          <p:cNvPr id="7" name="TextBox 3"/>
          <p:cNvSpPr txBox="1">
            <a:spLocks noChangeArrowheads="1"/>
          </p:cNvSpPr>
          <p:nvPr/>
        </p:nvSpPr>
        <p:spPr bwMode="auto">
          <a:xfrm>
            <a:off x="457749" y="-2310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33636" y="486126"/>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408709" y="3200400"/>
            <a:ext cx="80010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a:solidFill>
                  <a:srgbClr val="FF0000"/>
                </a:solidFill>
                <a:latin typeface="Times New Roman" panose="02020603050405020304" pitchFamily="18" charset="0"/>
                <a:cs typeface="Times New Roman" panose="02020603050405020304" pitchFamily="18" charset="0"/>
              </a:rPr>
              <a:t>Các 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5919" y="1600200"/>
            <a:ext cx="8610600"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smtClean="0">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0"/>
          </a:xfrm>
          <a:prstGeom prst="rect">
            <a:avLst/>
          </a:prstGeom>
        </p:spPr>
      </p:pic>
      <p:sp>
        <p:nvSpPr>
          <p:cNvPr id="2" name="TextBox 1"/>
          <p:cNvSpPr txBox="1"/>
          <p:nvPr/>
        </p:nvSpPr>
        <p:spPr>
          <a:xfrm>
            <a:off x="1600200" y="6064073"/>
            <a:ext cx="4743606" cy="830997"/>
          </a:xfrm>
          <a:prstGeom prst="rect">
            <a:avLst/>
          </a:prstGeom>
          <a:solidFill>
            <a:srgbClr val="FFFFCC"/>
          </a:solidFill>
        </p:spPr>
        <p:txBody>
          <a:bodyPr wrap="none" rtlCol="0">
            <a:spAutoFit/>
          </a:bodyPr>
          <a:lstStyle/>
          <a:p>
            <a:r>
              <a:rPr lang="en-US" sz="4800" dirty="0" err="1" smtClean="0">
                <a:solidFill>
                  <a:srgbClr val="FF0000"/>
                </a:solidFill>
              </a:rPr>
              <a:t>Bức</a:t>
            </a:r>
            <a:r>
              <a:rPr lang="en-US" sz="4800" dirty="0" smtClean="0">
                <a:solidFill>
                  <a:srgbClr val="FF0000"/>
                </a:solidFill>
              </a:rPr>
              <a:t> </a:t>
            </a:r>
            <a:r>
              <a:rPr lang="en-US" sz="4800" dirty="0" err="1" smtClean="0">
                <a:solidFill>
                  <a:srgbClr val="FF0000"/>
                </a:solidFill>
              </a:rPr>
              <a:t>tranh</a:t>
            </a:r>
            <a:r>
              <a:rPr lang="en-US" sz="4800" dirty="0" smtClean="0">
                <a:solidFill>
                  <a:srgbClr val="FF0000"/>
                </a:solidFill>
              </a:rPr>
              <a:t> </a:t>
            </a:r>
            <a:r>
              <a:rPr lang="en-US" sz="4800" dirty="0" err="1" smtClean="0">
                <a:solidFill>
                  <a:srgbClr val="FF0000"/>
                </a:solidFill>
              </a:rPr>
              <a:t>vẽ</a:t>
            </a:r>
            <a:r>
              <a:rPr lang="en-US" sz="4800" dirty="0" smtClean="0">
                <a:solidFill>
                  <a:srgbClr val="FF0000"/>
                </a:solidFill>
              </a:rPr>
              <a:t> </a:t>
            </a:r>
            <a:r>
              <a:rPr lang="en-US" sz="4800" dirty="0" err="1" smtClean="0">
                <a:solidFill>
                  <a:srgbClr val="FF0000"/>
                </a:solidFill>
              </a:rPr>
              <a:t>gì</a:t>
            </a:r>
            <a:r>
              <a:rPr lang="en-US" sz="4800" dirty="0" smtClean="0">
                <a:solidFill>
                  <a:srgbClr val="FF0000"/>
                </a:solidFill>
              </a:rPr>
              <a:t>?</a:t>
            </a:r>
            <a:endParaRPr lang="en-US" sz="4800" dirty="0">
              <a:solidFill>
                <a:srgbClr val="FF0000"/>
              </a:solidFill>
            </a:endParaRPr>
          </a:p>
        </p:txBody>
      </p:sp>
    </p:spTree>
    <p:extLst>
      <p:ext uri="{BB962C8B-B14F-4D97-AF65-F5344CB8AC3E}">
        <p14:creationId xmlns:p14="http://schemas.microsoft.com/office/powerpoint/2010/main" val="174312021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1371600"/>
            <a:ext cx="6600680" cy="2862322"/>
          </a:xfrm>
          <a:prstGeom prst="rect">
            <a:avLst/>
          </a:prstGeom>
        </p:spPr>
        <p:txBody>
          <a:bodyPr wrap="square">
            <a:spAutoFit/>
          </a:bodyPr>
          <a:lstStyle/>
          <a:p>
            <a:pPr algn="l"/>
            <a:r>
              <a:rPr lang="nl-NL" sz="3600" b="1" dirty="0" smtClean="0">
                <a:solidFill>
                  <a:srgbClr val="0000FF"/>
                </a:solidFill>
                <a:latin typeface="Times New Roman" pitchFamily="18" charset="0"/>
                <a:cs typeface="Times New Roman" pitchFamily="18" charset="0"/>
              </a:rPr>
              <a:t>      </a:t>
            </a:r>
            <a:r>
              <a:rPr lang="nl-NL" sz="3600" b="1" u="sng" dirty="0" smtClean="0">
                <a:solidFill>
                  <a:srgbClr val="FF0000"/>
                </a:solidFill>
                <a:latin typeface="Times New Roman" pitchFamily="18" charset="0"/>
                <a:cs typeface="Times New Roman" pitchFamily="18" charset="0"/>
              </a:rPr>
              <a:t>Nội </a:t>
            </a:r>
            <a:r>
              <a:rPr lang="nl-NL" sz="3600" b="1" u="sng" dirty="0">
                <a:solidFill>
                  <a:srgbClr val="FF0000"/>
                </a:solidFill>
                <a:latin typeface="Times New Roman" pitchFamily="18" charset="0"/>
                <a:cs typeface="Times New Roman" pitchFamily="18" charset="0"/>
              </a:rPr>
              <a:t>dung</a:t>
            </a:r>
            <a:r>
              <a:rPr lang="nl-NL" sz="3600" b="1" dirty="0">
                <a:solidFill>
                  <a:srgbClr val="0000FF"/>
                </a:solidFill>
                <a:latin typeface="Times New Roman" pitchFamily="18" charset="0"/>
                <a:cs typeface="Times New Roman" pitchFamily="18" charset="0"/>
              </a:rPr>
              <a:t>: </a:t>
            </a:r>
            <a:r>
              <a:rPr lang="nl-NL" sz="3600" b="1" dirty="0" smtClean="0">
                <a:solidFill>
                  <a:srgbClr val="0000FF"/>
                </a:solidFill>
                <a:latin typeface="Times New Roman" pitchFamily="18" charset="0"/>
                <a:cs typeface="Times New Roman" pitchFamily="18" charset="0"/>
              </a:rPr>
              <a:t>Ca </a:t>
            </a:r>
            <a:r>
              <a:rPr lang="nl-NL" sz="3600" b="1" dirty="0">
                <a:solidFill>
                  <a:srgbClr val="0000FF"/>
                </a:solidFill>
                <a:latin typeface="Times New Roman" pitchFamily="18" charset="0"/>
                <a:cs typeface="Times New Roman" pitchFamily="18" charset="0"/>
              </a:rPr>
              <a:t>ngợi tinh thần yêu nước không quản ngại khó khăn, gian khổ của các chiến sĩ nhỏ tuổi trong cuộc kháng chiến chống thực dân Pháp trước </a:t>
            </a:r>
            <a:r>
              <a:rPr lang="nl-NL" sz="3600" b="1" dirty="0" smtClean="0">
                <a:solidFill>
                  <a:srgbClr val="0000FF"/>
                </a:solidFill>
                <a:latin typeface="Times New Roman" pitchFamily="18" charset="0"/>
                <a:cs typeface="Times New Roman" pitchFamily="18" charset="0"/>
              </a:rPr>
              <a:t>đây.</a:t>
            </a:r>
            <a:endParaRPr lang="en-US" sz="3600" b="1" dirty="0">
              <a:solidFill>
                <a:srgbClr val="0000FF"/>
              </a:solidFill>
              <a:latin typeface="Times New Roman" pitchFamily="18" charset="0"/>
              <a:cs typeface="Times New Roman" pitchFamily="18" charset="0"/>
            </a:endParaRPr>
          </a:p>
        </p:txBody>
      </p:sp>
      <p:sp>
        <p:nvSpPr>
          <p:cNvPr id="3" name="TextBox 3"/>
          <p:cNvSpPr txBox="1">
            <a:spLocks noChangeArrowheads="1"/>
          </p:cNvSpPr>
          <p:nvPr/>
        </p:nvSpPr>
        <p:spPr bwMode="auto">
          <a:xfrm>
            <a:off x="152400" y="1524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224426531"/>
      </p:ext>
    </p:extLst>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7000"/>
            <a:ext cx="5029200" cy="1143000"/>
          </a:xfrm>
        </p:spPr>
        <p:txBody>
          <a:bodyPr/>
          <a:lstStyle/>
          <a:p>
            <a:r>
              <a:rPr lang="vi-VN" sz="8000" b="1" dirty="0" smtClean="0">
                <a:solidFill>
                  <a:srgbClr val="FF0000"/>
                </a:solidFill>
                <a:effectLst>
                  <a:outerShdw blurRad="38100" dist="38100" dir="2700000" algn="tl">
                    <a:srgbClr val="000000">
                      <a:alpha val="43137"/>
                    </a:srgbClr>
                  </a:outerShdw>
                </a:effectLst>
              </a:rPr>
              <a:t>Kể chuyện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20782" y="228600"/>
            <a:ext cx="9144000" cy="6858000"/>
          </a:xfrm>
        </p:spPr>
        <p:txBody>
          <a:bodyPr/>
          <a:lstStyle/>
          <a:p>
            <a:pPr eaLnBrk="1" hangingPunct="1">
              <a:lnSpc>
                <a:spcPct val="80000"/>
              </a:lnSpc>
              <a:buFontTx/>
              <a:buNone/>
            </a:pPr>
            <a:endParaRPr lang="en-US" altLang="vi-VN" sz="1800" dirty="0" smtClean="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en-US" altLang="vi-VN" sz="2800" dirty="0" smtClean="0">
                <a:solidFill>
                  <a:srgbClr val="00B0F0"/>
                </a:solidFill>
                <a:latin typeface="Times New Roman" panose="02020603050405020304" pitchFamily="18" charset="0"/>
                <a:cs typeface="Times New Roman" panose="02020603050405020304" pitchFamily="18" charset="0"/>
              </a:rPr>
              <a:t> </a:t>
            </a:r>
            <a:r>
              <a:rPr lang="en-US" altLang="vi-VN" b="1" dirty="0" smtClean="0">
                <a:solidFill>
                  <a:srgbClr val="0000FF"/>
                </a:solidFill>
                <a:latin typeface="Times New Roman" panose="02020603050405020304" pitchFamily="18" charset="0"/>
                <a:cs typeface="Times New Roman" panose="02020603050405020304" pitchFamily="18" charset="0"/>
              </a:rPr>
              <a:t>KỂ CHUYỆN</a:t>
            </a:r>
            <a:r>
              <a:rPr lang="en-US" altLang="vi-VN" dirty="0" smtClean="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r>
              <a:rPr lang="en-US" altLang="vi-VN" b="1" dirty="0" err="1" smtClean="0">
                <a:solidFill>
                  <a:srgbClr val="0000FF"/>
                </a:solidFill>
                <a:latin typeface="Times New Roman" panose="02020603050405020304" pitchFamily="18" charset="0"/>
                <a:cs typeface="Times New Roman" panose="02020603050405020304" pitchFamily="18" charset="0"/>
              </a:rPr>
              <a:t>Dựa</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theo</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các</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câu</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hỏi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gợi</a:t>
            </a:r>
            <a:r>
              <a:rPr lang="en-US" altLang="vi-VN" b="1" dirty="0" smtClean="0">
                <a:solidFill>
                  <a:srgbClr val="0000FF"/>
                </a:solidFill>
                <a:latin typeface="Times New Roman" panose="02020603050405020304" pitchFamily="18" charset="0"/>
                <a:cs typeface="Times New Roman" panose="02020603050405020304" pitchFamily="18" charset="0"/>
              </a:rPr>
              <a:t> ý </a:t>
            </a:r>
            <a:r>
              <a:rPr lang="en-US" altLang="vi-VN" b="1" dirty="0" err="1" smtClean="0">
                <a:solidFill>
                  <a:srgbClr val="0000FF"/>
                </a:solidFill>
                <a:latin typeface="Times New Roman" panose="02020603050405020304" pitchFamily="18" charset="0"/>
                <a:cs typeface="Times New Roman" panose="02020603050405020304" pitchFamily="18" charset="0"/>
              </a:rPr>
              <a:t>dưới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đây</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kể</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lại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câu</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chuyện</a:t>
            </a:r>
            <a:r>
              <a:rPr lang="en-US" altLang="vi-VN" b="1" dirty="0" smtClean="0">
                <a:solidFill>
                  <a:srgbClr val="0000FF"/>
                </a:solidFill>
                <a:latin typeface="Times New Roman" panose="02020603050405020304" pitchFamily="18" charset="0"/>
                <a:cs typeface="Times New Roman" panose="02020603050405020304" pitchFamily="18" charset="0"/>
              </a:rPr>
              <a:t> Ở </a:t>
            </a:r>
            <a:r>
              <a:rPr lang="en-US" altLang="vi-VN" b="1" dirty="0" err="1" smtClean="0">
                <a:solidFill>
                  <a:srgbClr val="0000FF"/>
                </a:solidFill>
                <a:latin typeface="Times New Roman" panose="02020603050405020304" pitchFamily="18" charset="0"/>
                <a:cs typeface="Times New Roman" panose="02020603050405020304" pitchFamily="18" charset="0"/>
              </a:rPr>
              <a:t>lại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với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chiến</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khu</a:t>
            </a:r>
            <a:r>
              <a:rPr lang="en-US" altLang="vi-VN" b="1" dirty="0" smtClean="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endParaRPr lang="en-US" altLang="vi-VN" b="1" dirty="0" smtClean="0">
              <a:solidFill>
                <a:srgbClr val="0000FF"/>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vi-VN" sz="2800" b="1" u="sng" dirty="0" smtClean="0">
                <a:solidFill>
                  <a:srgbClr val="FF0000"/>
                </a:solidFill>
                <a:latin typeface="Times New Roman" panose="02020603050405020304" pitchFamily="18" charset="0"/>
                <a:cs typeface="Times New Roman" panose="02020603050405020304" pitchFamily="18" charset="0"/>
              </a:rPr>
              <a:t>a/ </a:t>
            </a:r>
            <a:r>
              <a:rPr lang="en-US" altLang="vi-VN" sz="2800" b="1" u="sng"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u="sng" dirty="0" smtClean="0">
                <a:solidFill>
                  <a:srgbClr val="FF0000"/>
                </a:solidFill>
                <a:latin typeface="Times New Roman" panose="02020603050405020304" pitchFamily="18" charset="0"/>
                <a:cs typeface="Times New Roman" panose="02020603050405020304" pitchFamily="18" charset="0"/>
              </a:rPr>
              <a:t> 1</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Đề</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nghị</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của</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trung</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đoàn</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trưởng</a:t>
            </a:r>
            <a:r>
              <a:rPr lang="en-US" altLang="vi-VN" sz="2800" dirty="0" smtClean="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Trung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đoàn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trưởng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tới</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gặp</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ai</a:t>
            </a:r>
            <a:r>
              <a:rPr lang="en-US" altLang="vi-VN" sz="2800" dirty="0" smtClean="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Trung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đoàn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trưởng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nói</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gì</a:t>
            </a:r>
            <a:r>
              <a:rPr lang="en-US" altLang="vi-VN" sz="2800" dirty="0" smtClean="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smtClean="0">
                <a:solidFill>
                  <a:srgbClr val="FF0000"/>
                </a:solidFill>
                <a:latin typeface="Times New Roman" panose="02020603050405020304" pitchFamily="18" charset="0"/>
                <a:cs typeface="Times New Roman" panose="02020603050405020304" pitchFamily="18" charset="0"/>
              </a:rPr>
              <a:t>b/ </a:t>
            </a:r>
            <a:r>
              <a:rPr lang="en-US" altLang="vi-VN" sz="2800" b="1" u="sng"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u="sng" dirty="0" smtClean="0">
                <a:solidFill>
                  <a:srgbClr val="FF0000"/>
                </a:solidFill>
                <a:latin typeface="Times New Roman" panose="02020603050405020304" pitchFamily="18" charset="0"/>
                <a:cs typeface="Times New Roman" panose="02020603050405020304" pitchFamily="18" charset="0"/>
              </a:rPr>
              <a:t> 2</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Chúng</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em</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xin</a:t>
            </a:r>
            <a:r>
              <a:rPr lang="en-US" altLang="vi-VN" sz="2800" dirty="0" smtClean="0">
                <a:solidFill>
                  <a:srgbClr val="FF0000"/>
                </a:solidFill>
                <a:latin typeface="Times New Roman" panose="02020603050405020304" pitchFamily="18" charset="0"/>
                <a:cs typeface="Times New Roman" panose="02020603050405020304" pitchFamily="18" charset="0"/>
              </a:rPr>
              <a:t> ở </a:t>
            </a:r>
            <a:r>
              <a:rPr lang="en-US" altLang="vi-VN" sz="2800" dirty="0" err="1" smtClean="0">
                <a:solidFill>
                  <a:srgbClr val="FF0000"/>
                </a:solidFill>
                <a:latin typeface="Times New Roman" panose="02020603050405020304" pitchFamily="18" charset="0"/>
                <a:cs typeface="Times New Roman" panose="02020603050405020304" pitchFamily="18" charset="0"/>
              </a:rPr>
              <a:t>lại</a:t>
            </a:r>
            <a:r>
              <a:rPr lang="en-US" altLang="vi-VN" sz="2800" dirty="0" smtClean="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Lượm</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nói</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gì</a:t>
            </a:r>
            <a:r>
              <a:rPr lang="en-US" altLang="vi-VN" sz="2800" dirty="0" smtClean="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Toàn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đội</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hưởng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ứng</a:t>
            </a:r>
            <a:r>
              <a:rPr lang="en-US" altLang="vi-VN" sz="2800" dirty="0" smtClean="0">
                <a:solidFill>
                  <a:srgbClr val="0000FF"/>
                </a:solidFill>
                <a:latin typeface="Times New Roman" panose="02020603050405020304" pitchFamily="18" charset="0"/>
                <a:cs typeface="Times New Roman" panose="02020603050405020304" pitchFamily="18" charset="0"/>
              </a:rPr>
              <a:t> ý </a:t>
            </a:r>
            <a:r>
              <a:rPr lang="en-US" altLang="vi-VN" sz="2800" dirty="0" err="1" smtClean="0">
                <a:solidFill>
                  <a:srgbClr val="0000FF"/>
                </a:solidFill>
                <a:latin typeface="Times New Roman" panose="02020603050405020304" pitchFamily="18" charset="0"/>
                <a:cs typeface="Times New Roman" panose="02020603050405020304" pitchFamily="18" charset="0"/>
              </a:rPr>
              <a:t>kiến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của</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Lượm</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như</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thế</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nào</a:t>
            </a:r>
            <a:r>
              <a:rPr lang="en-US" altLang="vi-VN" sz="2800" dirty="0" smtClean="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Mừng</a:t>
            </a:r>
            <a:r>
              <a:rPr lang="en-US" altLang="vi-VN" sz="2800" dirty="0" smtClean="0">
                <a:solidFill>
                  <a:srgbClr val="0000FF"/>
                </a:solidFill>
                <a:latin typeface="Times New Roman" panose="02020603050405020304" pitchFamily="18" charset="0"/>
                <a:cs typeface="Times New Roman" panose="02020603050405020304" pitchFamily="18" charset="0"/>
              </a:rPr>
              <a:t> van </a:t>
            </a:r>
            <a:r>
              <a:rPr lang="en-US" altLang="vi-VN" sz="2800" dirty="0" err="1" smtClean="0">
                <a:solidFill>
                  <a:srgbClr val="0000FF"/>
                </a:solidFill>
                <a:latin typeface="Times New Roman" panose="02020603050405020304" pitchFamily="18" charset="0"/>
                <a:cs typeface="Times New Roman" panose="02020603050405020304" pitchFamily="18" charset="0"/>
              </a:rPr>
              <a:t>xin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điều</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gì</a:t>
            </a:r>
            <a:r>
              <a:rPr lang="en-US" altLang="vi-VN" sz="2800" dirty="0" smtClean="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b="1" u="sng" dirty="0" smtClean="0">
                <a:solidFill>
                  <a:srgbClr val="FF0000"/>
                </a:solidFill>
                <a:latin typeface="Times New Roman" panose="02020603050405020304" pitchFamily="18" charset="0"/>
                <a:cs typeface="Times New Roman" panose="02020603050405020304" pitchFamily="18" charset="0"/>
              </a:rPr>
              <a:t>c/ </a:t>
            </a:r>
            <a:r>
              <a:rPr lang="en-US" altLang="vi-VN" sz="2800" b="1" u="sng"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u="sng" dirty="0" smtClean="0">
                <a:solidFill>
                  <a:srgbClr val="FF0000"/>
                </a:solidFill>
                <a:latin typeface="Times New Roman" panose="02020603050405020304" pitchFamily="18" charset="0"/>
                <a:cs typeface="Times New Roman" panose="02020603050405020304" pitchFamily="18" charset="0"/>
              </a:rPr>
              <a:t> 3</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Lời</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hứa</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của</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người</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chỉ</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huy</a:t>
            </a:r>
            <a:r>
              <a:rPr lang="en-US" altLang="vi-VN" sz="2800" dirty="0" smtClean="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smtClean="0">
                <a:solidFill>
                  <a:srgbClr val="FF0000"/>
                </a:solidFill>
                <a:latin typeface="Times New Roman" panose="02020603050405020304" pitchFamily="18" charset="0"/>
                <a:cs typeface="Times New Roman" panose="02020603050405020304" pitchFamily="18" charset="0"/>
              </a:rPr>
              <a:t>d/ </a:t>
            </a:r>
            <a:r>
              <a:rPr lang="en-US" altLang="vi-VN" sz="2800" b="1" u="sng"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u="sng" dirty="0" smtClean="0">
                <a:solidFill>
                  <a:srgbClr val="FF0000"/>
                </a:solidFill>
                <a:latin typeface="Times New Roman" panose="02020603050405020304" pitchFamily="18" charset="0"/>
                <a:cs typeface="Times New Roman" panose="02020603050405020304" pitchFamily="18" charset="0"/>
              </a:rPr>
              <a:t> 4</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Tiếng</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hát</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giữa</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rừng</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đêm</a:t>
            </a:r>
            <a:r>
              <a:rPr lang="en-US" altLang="vi-VN" sz="1800" dirty="0" smtClean="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anim calcmode="lin" valueType="num">
                                      <p:cBhvr>
                                        <p:cTn id="8" dur="500" fill="hold"/>
                                        <p:tgtEl>
                                          <p:spTgt spid="48131">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anim calcmode="lin" valueType="num">
                                      <p:cBhvr>
                                        <p:cTn id="13" dur="500" fill="hold"/>
                                        <p:tgtEl>
                                          <p:spTgt spid="48131">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48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Effect transition="in" filter="wheel(4)">
                                      <p:cBhvr>
                                        <p:cTn id="19" dur="500"/>
                                        <p:tgtEl>
                                          <p:spTgt spid="48131">
                                            <p:txEl>
                                              <p:pRg st="4" end="4"/>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wheel(4)">
                                      <p:cBhvr>
                                        <p:cTn id="22" dur="500"/>
                                        <p:tgtEl>
                                          <p:spTgt spid="48131">
                                            <p:txEl>
                                              <p:pRg st="5" end="5"/>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animEffect transition="in" filter="wheel(4)">
                                      <p:cBhvr>
                                        <p:cTn id="25" dur="500"/>
                                        <p:tgtEl>
                                          <p:spTgt spid="48131">
                                            <p:txEl>
                                              <p:pRg st="6" end="6"/>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8131">
                                            <p:txEl>
                                              <p:pRg st="7" end="7"/>
                                            </p:txEl>
                                          </p:spTgt>
                                        </p:tgtEl>
                                        <p:attrNameLst>
                                          <p:attrName>style.visibility</p:attrName>
                                        </p:attrNameLst>
                                      </p:cBhvr>
                                      <p:to>
                                        <p:strVal val="visible"/>
                                      </p:to>
                                    </p:set>
                                    <p:animEffect transition="in" filter="wheel(4)">
                                      <p:cBhvr>
                                        <p:cTn id="28" dur="500"/>
                                        <p:tgtEl>
                                          <p:spTgt spid="48131">
                                            <p:txEl>
                                              <p:pRg st="7" end="7"/>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8131">
                                            <p:txEl>
                                              <p:pRg st="8" end="8"/>
                                            </p:txEl>
                                          </p:spTgt>
                                        </p:tgtEl>
                                        <p:attrNameLst>
                                          <p:attrName>style.visibility</p:attrName>
                                        </p:attrNameLst>
                                      </p:cBhvr>
                                      <p:to>
                                        <p:strVal val="visible"/>
                                      </p:to>
                                    </p:set>
                                    <p:animEffect transition="in" filter="wheel(4)">
                                      <p:cBhvr>
                                        <p:cTn id="31" dur="500"/>
                                        <p:tgtEl>
                                          <p:spTgt spid="48131">
                                            <p:txEl>
                                              <p:pRg st="8" end="8"/>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8131">
                                            <p:txEl>
                                              <p:pRg st="9" end="9"/>
                                            </p:txEl>
                                          </p:spTgt>
                                        </p:tgtEl>
                                        <p:attrNameLst>
                                          <p:attrName>style.visibility</p:attrName>
                                        </p:attrNameLst>
                                      </p:cBhvr>
                                      <p:to>
                                        <p:strVal val="visible"/>
                                      </p:to>
                                    </p:set>
                                    <p:animEffect transition="in" filter="wheel(4)">
                                      <p:cBhvr>
                                        <p:cTn id="34" dur="500"/>
                                        <p:tgtEl>
                                          <p:spTgt spid="48131">
                                            <p:txEl>
                                              <p:pRg st="9" end="9"/>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8131">
                                            <p:txEl>
                                              <p:pRg st="10" end="10"/>
                                            </p:txEl>
                                          </p:spTgt>
                                        </p:tgtEl>
                                        <p:attrNameLst>
                                          <p:attrName>style.visibility</p:attrName>
                                        </p:attrNameLst>
                                      </p:cBhvr>
                                      <p:to>
                                        <p:strVal val="visible"/>
                                      </p:to>
                                    </p:set>
                                    <p:animEffect transition="in" filter="wheel(4)">
                                      <p:cBhvr>
                                        <p:cTn id="37" dur="500"/>
                                        <p:tgtEl>
                                          <p:spTgt spid="48131">
                                            <p:txEl>
                                              <p:pRg st="10" end="10"/>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8131">
                                            <p:txEl>
                                              <p:pRg st="11" end="11"/>
                                            </p:txEl>
                                          </p:spTgt>
                                        </p:tgtEl>
                                        <p:attrNameLst>
                                          <p:attrName>style.visibility</p:attrName>
                                        </p:attrNameLst>
                                      </p:cBhvr>
                                      <p:to>
                                        <p:strVal val="visible"/>
                                      </p:to>
                                    </p:set>
                                    <p:animEffect transition="in" filter="wheel(4)">
                                      <p:cBhvr>
                                        <p:cTn id="40" dur="500"/>
                                        <p:tgtEl>
                                          <p:spTgt spid="48131">
                                            <p:txEl>
                                              <p:pRg st="11" end="11"/>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8131">
                                            <p:txEl>
                                              <p:pRg st="12" end="12"/>
                                            </p:txEl>
                                          </p:spTgt>
                                        </p:tgtEl>
                                        <p:attrNameLst>
                                          <p:attrName>style.visibility</p:attrName>
                                        </p:attrNameLst>
                                      </p:cBhvr>
                                      <p:to>
                                        <p:strVal val="visible"/>
                                      </p:to>
                                    </p:set>
                                    <p:animEffect transition="in" filter="wheel(4)">
                                      <p:cBhvr>
                                        <p:cTn id="43" dur="500"/>
                                        <p:tgtEl>
                                          <p:spTgt spid="481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idx="1"/>
          </p:nvPr>
        </p:nvSpPr>
        <p:spPr>
          <a:xfrm>
            <a:off x="457200" y="1752600"/>
            <a:ext cx="8686800" cy="6019800"/>
          </a:xfrm>
        </p:spPr>
        <p:txBody>
          <a:bodyPr/>
          <a:lstStyle/>
          <a:p>
            <a:pPr eaLnBrk="1" hangingPunct="1">
              <a:buFontTx/>
              <a:buNone/>
              <a:defRPr/>
            </a:pPr>
            <a:r>
              <a:rPr lang="en-US" altLang="vi-VN" dirty="0" smtClean="0">
                <a:solidFill>
                  <a:srgbClr val="0000FF"/>
                </a:solidFill>
                <a:latin typeface="Times New Roman" panose="02020603050405020304" pitchFamily="18" charset="0"/>
                <a:cs typeface="Times New Roman" panose="02020603050405020304" pitchFamily="18" charset="0"/>
              </a:rPr>
              <a:t>-</a:t>
            </a:r>
            <a:r>
              <a:rPr lang="vi-VN"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smtClean="0">
                <a:solidFill>
                  <a:srgbClr val="0000FF"/>
                </a:solidFill>
                <a:latin typeface="Times New Roman" panose="02020603050405020304" pitchFamily="18" charset="0"/>
                <a:cs typeface="Times New Roman" panose="02020603050405020304" pitchFamily="18" charset="0"/>
              </a:rPr>
              <a:t>Qua </a:t>
            </a:r>
            <a:r>
              <a:rPr lang="en-US" altLang="vi-VN" dirty="0" err="1" smtClean="0">
                <a:solidFill>
                  <a:srgbClr val="0000FF"/>
                </a:solidFill>
                <a:latin typeface="Times New Roman" panose="02020603050405020304" pitchFamily="18" charset="0"/>
                <a:cs typeface="Times New Roman" panose="02020603050405020304" pitchFamily="18" charset="0"/>
              </a:rPr>
              <a:t>câu</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chuyện</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này</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em</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hiểu</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điều</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gì</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về</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các</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chiến</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sĩ</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nhỏ</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tuổi</a:t>
            </a:r>
            <a:r>
              <a:rPr lang="en-US" altLang="vi-VN" dirty="0" smtClean="0">
                <a:solidFill>
                  <a:srgbClr val="0000FF"/>
                </a:solidFill>
                <a:latin typeface="Times New Roman" panose="02020603050405020304" pitchFamily="18" charset="0"/>
                <a:cs typeface="Times New Roman" panose="02020603050405020304" pitchFamily="18" charset="0"/>
              </a:rPr>
              <a:t> ? </a:t>
            </a:r>
          </a:p>
          <a:p>
            <a:pPr marL="0" indent="0" eaLnBrk="1" hangingPunct="1">
              <a:buNone/>
              <a:defRPr/>
            </a:pPr>
            <a:endParaRPr lang="vi-VN" altLang="vi-VN" b="1" dirty="0" smtClean="0">
              <a:solidFill>
                <a:srgbClr val="FF0000"/>
              </a:solidFill>
              <a:latin typeface="Times New Roman" panose="02020603050405020304" pitchFamily="18" charset="0"/>
              <a:cs typeface="Times New Roman" panose="02020603050405020304" pitchFamily="18" charset="0"/>
            </a:endParaRPr>
          </a:p>
          <a:p>
            <a:pPr marL="0" indent="0" eaLnBrk="1" hangingPunct="1">
              <a:buNone/>
              <a:defRPr/>
            </a:pPr>
            <a:r>
              <a:rPr lang="en-US" altLang="vi-VN" b="1" dirty="0" err="1" smtClean="0">
                <a:solidFill>
                  <a:srgbClr val="FF0000"/>
                </a:solidFill>
                <a:latin typeface="Times New Roman" panose="02020603050405020304" pitchFamily="18" charset="0"/>
                <a:cs typeface="Times New Roman" panose="02020603050405020304" pitchFamily="18" charset="0"/>
              </a:rPr>
              <a:t>Các</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chiến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sĩ</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nhỏ</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tuổi</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rất</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yêu</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nước</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không</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ngần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ngại</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khó</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khăn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gian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khổ,sẵn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sàng</a:t>
            </a:r>
            <a:r>
              <a:rPr lang="en-US" altLang="vi-VN" b="1" dirty="0" smtClean="0">
                <a:solidFill>
                  <a:srgbClr val="FF0000"/>
                </a:solidFill>
                <a:latin typeface="Times New Roman" panose="02020603050405020304" pitchFamily="18" charset="0"/>
                <a:cs typeface="Times New Roman" panose="02020603050405020304" pitchFamily="18" charset="0"/>
              </a:rPr>
              <a:t> hi </a:t>
            </a:r>
            <a:r>
              <a:rPr lang="en-US" altLang="vi-VN" b="1" dirty="0" err="1" smtClean="0">
                <a:solidFill>
                  <a:srgbClr val="FF0000"/>
                </a:solidFill>
                <a:latin typeface="Times New Roman" panose="02020603050405020304" pitchFamily="18" charset="0"/>
                <a:cs typeface="Times New Roman" panose="02020603050405020304" pitchFamily="18" charset="0"/>
              </a:rPr>
              <a:t>sinh</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vì</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Tổ</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quốc</a:t>
            </a:r>
            <a:endParaRPr lang="vi-VN" altLang="vi-VN" b="1" dirty="0">
              <a:solidFill>
                <a:srgbClr val="FF0000"/>
              </a:solidFill>
              <a:latin typeface="Times New Roman" panose="02020603050405020304" pitchFamily="18" charset="0"/>
              <a:cs typeface="Times New Roman" panose="02020603050405020304" pitchFamily="18" charset="0"/>
            </a:endParaRPr>
          </a:p>
        </p:txBody>
      </p:sp>
      <p:sp>
        <p:nvSpPr>
          <p:cNvPr id="3" name="TextBox 3"/>
          <p:cNvSpPr txBox="1">
            <a:spLocks noChangeArrowheads="1"/>
          </p:cNvSpPr>
          <p:nvPr/>
        </p:nvSpPr>
        <p:spPr bwMode="auto">
          <a:xfrm>
            <a:off x="624681" y="4572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vi-VN" altLang="vi-VN" sz="3600" b="1" i="0" u="sng"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chuyện</a:t>
            </a:r>
            <a:r>
              <a:rPr kumimoji="0" lang="vi-VN" altLang="vi-VN"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custDataLst>
      <p:tags r:id="rId1"/>
    </p:custDataLst>
    <p:extLst>
      <p:ext uri="{BB962C8B-B14F-4D97-AF65-F5344CB8AC3E}">
        <p14:creationId xmlns:p14="http://schemas.microsoft.com/office/powerpoint/2010/main" val="10184080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26"/>
          <p:cNvSpPr>
            <a:spLocks noChangeArrowheads="1"/>
          </p:cNvSpPr>
          <p:nvPr/>
        </p:nvSpPr>
        <p:spPr bwMode="auto">
          <a:xfrm>
            <a:off x="533400" y="2438400"/>
            <a:ext cx="7847013" cy="2062163"/>
          </a:xfrm>
          <a:prstGeom prst="rect">
            <a:avLst/>
          </a:prstGeom>
          <a:solidFill>
            <a:schemeClr val="accent1">
              <a:lumMod val="40000"/>
              <a:lumOff val="6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ca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ngợi</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chiến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sĩ</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ngần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ngại</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khăn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gian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khổ</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sẵn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sàng</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Tổ</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quốc</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vi-VN" sz="3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1507" name="TextBox 3"/>
          <p:cNvSpPr txBox="1">
            <a:spLocks noChangeArrowheads="1"/>
          </p:cNvSpPr>
          <p:nvPr/>
        </p:nvSpPr>
        <p:spPr bwMode="auto">
          <a:xfrm>
            <a:off x="617538" y="609600"/>
            <a:ext cx="77628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2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 </a:t>
            </a:r>
            <a:r>
              <a:rPr kumimoji="0" lang="en-US" altLang="vi-VN" sz="32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altLang="vi-VN" sz="32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chuyện</a:t>
            </a:r>
            <a:endParaRPr kumimoji="0" lang="vi-VN" altLang="vi-VN" sz="32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1435070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905000"/>
            <a:ext cx="7391400" cy="1143000"/>
          </a:xfrm>
        </p:spPr>
        <p:txBody>
          <a:bodyPr/>
          <a:lstStyle/>
          <a:p>
            <a:r>
              <a:rPr lang="vi-VN" sz="6600" b="1" dirty="0" smtClean="0">
                <a:solidFill>
                  <a:srgbClr val="FF0000"/>
                </a:solidFill>
                <a:effectLst>
                  <a:outerShdw blurRad="38100" dist="38100" dir="2700000" algn="tl">
                    <a:srgbClr val="000000">
                      <a:alpha val="43137"/>
                    </a:srgbClr>
                  </a:outerShdw>
                </a:effectLst>
              </a:rPr>
              <a:t>Tập đọc</a:t>
            </a:r>
            <a:r>
              <a:rPr lang="en-US" sz="66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effectLst>
                  <a:outerShdw blurRad="38100" dist="38100" dir="2700000" algn="tl">
                    <a:srgbClr val="000000">
                      <a:alpha val="43137"/>
                    </a:srgbClr>
                  </a:outerShdw>
                </a:effectLst>
              </a:rPr>
              <a:t>Kể</a:t>
            </a:r>
            <a:r>
              <a:rPr lang="en-US" sz="66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effectLst>
                  <a:outerShdw blurRad="38100" dist="38100" dir="2700000" algn="tl">
                    <a:srgbClr val="000000">
                      <a:alpha val="43137"/>
                    </a:srgbClr>
                  </a:outerShdw>
                </a:effectLst>
              </a:rPr>
              <a:t>chuyện</a:t>
            </a:r>
            <a:r>
              <a:rPr lang="en-US" sz="6600" b="1" dirty="0">
                <a:solidFill>
                  <a:srgbClr val="FF0000"/>
                </a:solidFill>
                <a:effectLst>
                  <a:outerShdw blurRad="38100" dist="38100" dir="2700000" algn="tl">
                    <a:srgbClr val="000000">
                      <a:alpha val="43137"/>
                    </a:srgbClr>
                  </a:outerShdw>
                </a:effectLst>
              </a:rPr>
              <a:t/>
            </a:r>
            <a:br>
              <a:rPr lang="en-US" sz="6600" b="1" dirty="0">
                <a:solidFill>
                  <a:srgbClr val="FF0000"/>
                </a:solidFill>
                <a:effectLst>
                  <a:outerShdw blurRad="38100" dist="38100" dir="2700000" algn="tl">
                    <a:srgbClr val="000000">
                      <a:alpha val="43137"/>
                    </a:srgbClr>
                  </a:outerShdw>
                </a:effectLst>
              </a:rPr>
            </a:br>
            <a:r>
              <a:rPr lang="en-US" sz="6600" b="1" dirty="0" smtClean="0">
                <a:solidFill>
                  <a:srgbClr val="FF0000"/>
                </a:solidFill>
                <a:effectLst>
                  <a:outerShdw blurRad="38100" dist="38100" dir="2700000" algn="tl">
                    <a:srgbClr val="000000">
                      <a:alpha val="43137"/>
                    </a:srgbClr>
                  </a:outerShdw>
                </a:effectLst>
              </a:rPr>
              <a:t>Ở </a:t>
            </a:r>
            <a:r>
              <a:rPr lang="en-US" sz="6600" b="1" dirty="0" err="1" smtClean="0">
                <a:solidFill>
                  <a:srgbClr val="FF0000"/>
                </a:solidFill>
                <a:effectLst>
                  <a:outerShdw blurRad="38100" dist="38100" dir="2700000" algn="tl">
                    <a:srgbClr val="000000">
                      <a:alpha val="43137"/>
                    </a:srgbClr>
                  </a:outerShdw>
                </a:effectLst>
              </a:rPr>
              <a:t>lại</a:t>
            </a:r>
            <a:r>
              <a:rPr lang="en-US" sz="66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effectLst>
                  <a:outerShdw blurRad="38100" dist="38100" dir="2700000" algn="tl">
                    <a:srgbClr val="000000">
                      <a:alpha val="43137"/>
                    </a:srgbClr>
                  </a:outerShdw>
                </a:effectLst>
              </a:rPr>
              <a:t>với</a:t>
            </a:r>
            <a:r>
              <a:rPr lang="en-US" sz="66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effectLst>
                  <a:outerShdw blurRad="38100" dist="38100" dir="2700000" algn="tl">
                    <a:srgbClr val="000000">
                      <a:alpha val="43137"/>
                    </a:srgbClr>
                  </a:outerShdw>
                </a:effectLst>
              </a:rPr>
              <a:t>chiến</a:t>
            </a:r>
            <a:r>
              <a:rPr lang="en-US" sz="66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effectLst>
                  <a:outerShdw blurRad="38100" dist="38100" dir="2700000" algn="tl">
                    <a:srgbClr val="000000">
                      <a:alpha val="43137"/>
                    </a:srgbClr>
                  </a:outerShdw>
                </a:effectLst>
              </a:rPr>
              <a:t>khu</a:t>
            </a:r>
            <a:endParaRPr lang="en-US" sz="6600" b="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533400" y="762000"/>
            <a:ext cx="8201284" cy="707886"/>
          </a:xfrm>
          <a:prstGeom prst="rect">
            <a:avLst/>
          </a:prstGeom>
          <a:noFill/>
        </p:spPr>
        <p:txBody>
          <a:bodyPr wrap="none" rtlCol="0">
            <a:spAutoFit/>
          </a:bodyPr>
          <a:lstStyle/>
          <a:p>
            <a:r>
              <a:rPr lang="en-US" sz="4000" dirty="0" err="1" smtClean="0"/>
              <a:t>Thứ</a:t>
            </a:r>
            <a:r>
              <a:rPr lang="en-US" sz="4000" dirty="0" smtClean="0"/>
              <a:t> </a:t>
            </a:r>
            <a:r>
              <a:rPr lang="en-US" sz="4000" dirty="0" err="1" smtClean="0"/>
              <a:t>hai</a:t>
            </a:r>
            <a:r>
              <a:rPr lang="en-US" sz="4000" dirty="0" smtClean="0"/>
              <a:t> </a:t>
            </a:r>
            <a:r>
              <a:rPr lang="en-US" sz="4000" dirty="0" err="1" smtClean="0"/>
              <a:t>ngày</a:t>
            </a:r>
            <a:r>
              <a:rPr lang="en-US" sz="4000" dirty="0" smtClean="0"/>
              <a:t> 24 </a:t>
            </a:r>
            <a:r>
              <a:rPr lang="en-US" sz="4000" dirty="0" err="1" smtClean="0"/>
              <a:t>tháng</a:t>
            </a:r>
            <a:r>
              <a:rPr lang="en-US" sz="4000" dirty="0" smtClean="0"/>
              <a:t> 1 </a:t>
            </a:r>
            <a:r>
              <a:rPr lang="en-US" sz="4000" dirty="0" err="1" smtClean="0"/>
              <a:t>năm</a:t>
            </a:r>
            <a:r>
              <a:rPr lang="en-US" sz="4000" dirty="0" smtClean="0"/>
              <a:t> 2022</a:t>
            </a:r>
            <a:endParaRPr lang="en-US" sz="4000" dirty="0"/>
          </a:p>
        </p:txBody>
      </p:sp>
    </p:spTree>
    <p:extLst>
      <p:ext uri="{BB962C8B-B14F-4D97-AF65-F5344CB8AC3E}">
        <p14:creationId xmlns:p14="http://schemas.microsoft.com/office/powerpoint/2010/main" val="24808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8763000" cy="4070345"/>
          </a:xfrm>
          <a:prstGeom prst="rect">
            <a:avLst/>
          </a:prstGeom>
        </p:spPr>
        <p:txBody>
          <a:bodyPr wrap="square">
            <a:spAutoFit/>
          </a:bodyPr>
          <a:lstStyle/>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lán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tồn</a:t>
            </a:r>
            <a:endParaRPr lang="vi-VN" sz="3200"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nước,không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dirty="0">
              <a:latin typeface=".VnTime" panose="020B7200000000000000" pitchFamily="34" charset="0"/>
              <a:ea typeface="Times New Roman" panose="02020603050405020304" pitchFamily="18" charset="0"/>
              <a:cs typeface="Times New Roman" panose="02020603050405020304" pitchFamily="18" charset="0"/>
            </a:endParaRPr>
          </a:p>
          <a:p>
            <a:pPr>
              <a:spcBef>
                <a:spcPts val="300"/>
              </a:spcBef>
              <a:spcAft>
                <a:spcPts val="300"/>
              </a:spcAft>
            </a:pPr>
            <a:r>
              <a:rPr lang="nl-NL" sz="3200" dirty="0" smtClean="0">
                <a:latin typeface="Times New Roman" panose="02020603050405020304" pitchFamily="18" charset="0"/>
                <a:ea typeface="Times New Roman" panose="02020603050405020304" pitchFamily="18" charset="0"/>
                <a:cs typeface="Times New Roman" panose="02020603050405020304" pitchFamily="18" charset="0"/>
              </a:rPr>
              <a:t>+ Bước </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đầu biết diễn tả đúng lời từng nhân vật . Phân biệt lời dẫn chuyện với lời nhân vật</a:t>
            </a:r>
            <a:endParaRPr lang="vi-VN"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228600" y="76200"/>
            <a:ext cx="6781800" cy="646331"/>
          </a:xfrm>
          <a:prstGeom prst="rect">
            <a:avLst/>
          </a:prstGeom>
          <a:noFill/>
        </p:spPr>
        <p:txBody>
          <a:bodyPr wrap="square" rtlCol="0">
            <a:spAutoFit/>
          </a:bodyPr>
          <a:lstStyle/>
          <a:p>
            <a:r>
              <a:rPr lang="vi-VN" sz="3600" dirty="0" smtClean="0"/>
              <a:t>Yêu cầu cần đạt: </a:t>
            </a:r>
            <a:endParaRPr lang="vi-VN" sz="3600" dirty="0"/>
          </a:p>
        </p:txBody>
      </p:sp>
    </p:spTree>
    <p:extLst>
      <p:ext uri="{BB962C8B-B14F-4D97-AF65-F5344CB8AC3E}">
        <p14:creationId xmlns:p14="http://schemas.microsoft.com/office/powerpoint/2010/main" val="3189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0" y="9658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smtClean="0">
                <a:latin typeface="Times New Roman" panose="02020603050405020304" pitchFamily="18" charset="0"/>
                <a:cs typeface="Times New Roman" panose="02020603050405020304" pitchFamily="18" charset="0"/>
              </a:rPr>
              <a:t>đọc</a:t>
            </a:r>
            <a:r>
              <a:rPr lang="en-US" altLang="en-US" b="1" u="sng" dirty="0" smtClean="0">
                <a:latin typeface="Times New Roman" panose="02020603050405020304" pitchFamily="18" charset="0"/>
                <a:cs typeface="Times New Roman" panose="02020603050405020304" pitchFamily="18" charset="0"/>
              </a:rPr>
              <a:t>- </a:t>
            </a:r>
            <a:r>
              <a:rPr lang="en-US" altLang="en-US" b="1" u="sng" dirty="0" err="1" smtClean="0">
                <a:latin typeface="Times New Roman" panose="02020603050405020304" pitchFamily="18" charset="0"/>
                <a:cs typeface="Times New Roman" panose="02020603050405020304" pitchFamily="18" charset="0"/>
              </a:rPr>
              <a:t>Kể</a:t>
            </a:r>
            <a:r>
              <a:rPr lang="en-US" altLang="en-US" b="1" u="sng" dirty="0" smtClean="0">
                <a:latin typeface="Times New Roman" panose="02020603050405020304" pitchFamily="18" charset="0"/>
                <a:cs typeface="Times New Roman" panose="02020603050405020304" pitchFamily="18" charset="0"/>
              </a:rPr>
              <a:t> </a:t>
            </a:r>
            <a:r>
              <a:rPr lang="en-US" altLang="en-US" b="1" u="sng" dirty="0" err="1" smtClean="0">
                <a:latin typeface="Times New Roman" panose="02020603050405020304" pitchFamily="18" charset="0"/>
                <a:cs typeface="Times New Roman" panose="02020603050405020304" pitchFamily="18" charset="0"/>
              </a:rPr>
              <a:t>chuyện</a:t>
            </a:r>
            <a:endParaRPr lang="en-US" altLang="en-US" b="1" u="sng" dirty="0">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1367481" y="517990"/>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Ở </a:t>
            </a:r>
            <a:r>
              <a:rPr lang="en-US" altLang="en-US" sz="4000" b="1" dirty="0" err="1" smtClean="0">
                <a:solidFill>
                  <a:srgbClr val="FF0000"/>
                </a:solidFill>
                <a:latin typeface="Times New Roman" panose="02020603050405020304" pitchFamily="18" charset="0"/>
                <a:cs typeface="Times New Roman" panose="02020603050405020304" pitchFamily="18" charset="0"/>
              </a:rPr>
              <a:t>lại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với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chiến</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1683308"/>
            <a:ext cx="9144000" cy="5174693"/>
          </a:xfrm>
          <a:prstGeom prst="rect">
            <a:avLst/>
          </a:prstGeom>
        </p:spPr>
      </p:pic>
      <p:sp>
        <p:nvSpPr>
          <p:cNvPr id="7" name="Text Box 16"/>
          <p:cNvSpPr txBox="1">
            <a:spLocks noChangeArrowheads="1"/>
          </p:cNvSpPr>
          <p:nvPr/>
        </p:nvSpPr>
        <p:spPr bwMode="auto">
          <a:xfrm>
            <a:off x="5562600" y="1221643"/>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smtClean="0">
                <a:solidFill>
                  <a:srgbClr val="FF0000"/>
                </a:solidFill>
                <a:latin typeface="Times New Roman" panose="02020603050405020304" pitchFamily="18" charset="0"/>
                <a:cs typeface="Times New Roman" panose="02020603050405020304" pitchFamily="18" charset="0"/>
              </a:rPr>
              <a:t>Phùng</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1"/>
          <p:cNvSpPr/>
          <p:nvPr/>
        </p:nvSpPr>
        <p:spPr>
          <a:xfrm>
            <a:off x="0" y="676023"/>
            <a:ext cx="2403764" cy="995363"/>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vi-VN" sz="3200" dirty="0">
                <a:latin typeface="+mj-lt"/>
              </a:rPr>
              <a:t>SGK/</a:t>
            </a:r>
            <a:r>
              <a:rPr lang="en-US" sz="3200" dirty="0">
                <a:latin typeface="+mj-lt"/>
              </a:rPr>
              <a:t>13</a:t>
            </a:r>
          </a:p>
        </p:txBody>
      </p:sp>
    </p:spTree>
    <p:extLst>
      <p:ext uri="{BB962C8B-B14F-4D97-AF65-F5344CB8AC3E}">
        <p14:creationId xmlns:p14="http://schemas.microsoft.com/office/powerpoint/2010/main" val="278662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763000" cy="5909310"/>
          </a:xfrm>
          <a:prstGeom prst="rect">
            <a:avLst/>
          </a:prstGeom>
          <a:noFill/>
        </p:spPr>
        <p:txBody>
          <a:bodyPr wrap="square" rtlCol="0">
            <a:spAutoFit/>
          </a:bodyPr>
          <a:lstStyle/>
          <a:p>
            <a:r>
              <a:rPr lang="vi-VN" sz="3600" dirty="0"/>
              <a:t>1. Trung đoàn trưởng bước vào lán, nhìn cả đội một lượt. Cặp mắt ông ánh lên vẻ trìu mến, dịu dàng. Ông ngồi yên lặng một lúc lâu, rồi lên tiếng:</a:t>
            </a:r>
          </a:p>
          <a:p>
            <a:r>
              <a:rPr lang="vi-VN" sz="3600" dirty="0"/>
              <a:t>- Các em ạ, hoàn cảnh chiến khu lúc này rất gian khổ. Mai đây chắc còn gian khổ, thiếu thốn hơn. Các em khó lòng chịu nổi. Nếu em nào muốn trở về sống với gia đình thì trung đoàn cho các em về. Các em thấy thế nào?</a:t>
            </a:r>
          </a:p>
          <a:p>
            <a:endParaRPr lang="en-US" dirty="0"/>
          </a:p>
        </p:txBody>
      </p:sp>
      <p:sp>
        <p:nvSpPr>
          <p:cNvPr id="12" name="Text Box 16"/>
          <p:cNvSpPr txBox="1">
            <a:spLocks noChangeArrowheads="1"/>
          </p:cNvSpPr>
          <p:nvPr/>
        </p:nvSpPr>
        <p:spPr bwMode="auto">
          <a:xfrm>
            <a:off x="1367481" y="164047"/>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Ở </a:t>
            </a:r>
            <a:r>
              <a:rPr lang="en-US" altLang="en-US" sz="4000" b="1" dirty="0" err="1" smtClean="0">
                <a:solidFill>
                  <a:srgbClr val="FF0000"/>
                </a:solidFill>
                <a:latin typeface="Times New Roman" panose="02020603050405020304" pitchFamily="18" charset="0"/>
                <a:cs typeface="Times New Roman" panose="02020603050405020304" pitchFamily="18" charset="0"/>
              </a:rPr>
              <a:t>lại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với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chiến</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746" y="0"/>
            <a:ext cx="8839200" cy="7263527"/>
          </a:xfrm>
          <a:prstGeom prst="rect">
            <a:avLst/>
          </a:prstGeom>
          <a:noFill/>
        </p:spPr>
        <p:txBody>
          <a:bodyPr wrap="square" rtlCol="0">
            <a:spAutoFit/>
          </a:bodyPr>
          <a:lstStyle/>
          <a:p>
            <a:pPr algn="just"/>
            <a:r>
              <a:rPr lang="vi-VN" sz="3200" dirty="0"/>
              <a:t>2. Trước ý kiến đột ngột của chỉ huy, bọn trẻ lặng đi. Tự nhiên ai cũng thấy cổ họng mình nghẹn lại.</a:t>
            </a:r>
          </a:p>
          <a:p>
            <a:pPr algn="just"/>
            <a:r>
              <a:rPr lang="vi-VN" sz="3200" dirty="0"/>
              <a:t>Lượm tới gần đống lửa, giọng em run lên:</a:t>
            </a:r>
          </a:p>
          <a:p>
            <a:pPr algn="just"/>
            <a:r>
              <a:rPr lang="vi-VN" sz="3200" dirty="0"/>
              <a:t>- Em xin được ở lại. Em thà chết trên chiến khu còn hơn về ở chung, ở lộn với tụi Tây, tụi Việt gian…</a:t>
            </a:r>
          </a:p>
          <a:p>
            <a:pPr algn="just"/>
            <a:r>
              <a:rPr lang="vi-VN" sz="3200" dirty="0"/>
              <a:t>Cả đội nhao nhao:</a:t>
            </a:r>
          </a:p>
          <a:p>
            <a:pPr algn="just"/>
            <a:r>
              <a:rPr lang="vi-VN" sz="3200" dirty="0"/>
              <a:t>- Chúng em xin ở lại.</a:t>
            </a:r>
          </a:p>
          <a:p>
            <a:pPr algn="just"/>
            <a:r>
              <a:rPr lang="vi-VN" sz="3200" dirty="0"/>
              <a:t>Mừng nói như van lơn:</a:t>
            </a:r>
          </a:p>
          <a:p>
            <a:pPr algn="just"/>
            <a:r>
              <a:rPr lang="vi-VN" sz="3200" dirty="0"/>
              <a:t>- Chúng em còn nhỏ, chưa làm được chi nhiều thì trung đoàn cho chúng em ăn ít cũng được. Đừng bắt chúng em phải về, tội chúng em lắm, anh nờ…</a:t>
            </a:r>
          </a:p>
          <a:p>
            <a:endParaRPr lang="en-US" dirty="0"/>
          </a:p>
        </p:txBody>
      </p:sp>
    </p:spTree>
    <p:extLst>
      <p:ext uri="{BB962C8B-B14F-4D97-AF65-F5344CB8AC3E}">
        <p14:creationId xmlns:p14="http://schemas.microsoft.com/office/powerpoint/2010/main" val="4035735722"/>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915400" cy="7632859"/>
          </a:xfrm>
          <a:prstGeom prst="rect">
            <a:avLst/>
          </a:prstGeom>
          <a:noFill/>
        </p:spPr>
        <p:txBody>
          <a:bodyPr wrap="square" rtlCol="0">
            <a:spAutoFit/>
          </a:bodyPr>
          <a:lstStyle/>
          <a:p>
            <a:pPr algn="just"/>
            <a:r>
              <a:rPr lang="vi-VN" sz="4000" dirty="0"/>
              <a:t>3. Trước những lời van xin thơ ngây mà thống thiết, van xin được chiến đấu, hi sinh vì Tổ quốc của các chiến sĩ nhỏ tuổi làm cho trung đoàn trưởng rơi nước mắt.</a:t>
            </a:r>
          </a:p>
          <a:p>
            <a:pPr algn="just"/>
            <a:r>
              <a:rPr lang="vi-VN" sz="4000" dirty="0"/>
              <a:t>Ông ôm Mừng vào lòng, nói:</a:t>
            </a:r>
          </a:p>
          <a:p>
            <a:pPr algn="just"/>
            <a:r>
              <a:rPr lang="vi-VN" sz="4000" dirty="0" smtClean="0"/>
              <a:t>- Nếu </a:t>
            </a:r>
            <a:r>
              <a:rPr lang="vi-VN" sz="4000" dirty="0"/>
              <a:t>các em đều xin ở lại, anh sẽ về báo cáo với Ban chỉ huy</a:t>
            </a:r>
            <a:r>
              <a:rPr lang="vi-VN" sz="4000" dirty="0" smtClean="0"/>
              <a:t>.</a:t>
            </a:r>
            <a:endParaRPr lang="en-US" sz="4000" dirty="0" smtClean="0"/>
          </a:p>
          <a:p>
            <a:pPr algn="just"/>
            <a:r>
              <a:rPr lang="vi-VN" sz="4000" dirty="0"/>
              <a:t>4. Bỗng một em cất tiếng hát, cả đội đồng thanh hát theo:</a:t>
            </a:r>
          </a:p>
          <a:p>
            <a:r>
              <a:rPr lang="vi-VN" sz="3600" dirty="0"/>
              <a:t/>
            </a:r>
            <a:br>
              <a:rPr lang="vi-VN" sz="3600" dirty="0"/>
            </a:br>
            <a:endParaRPr lang="vi-VN" sz="3600" dirty="0"/>
          </a:p>
          <a:p>
            <a:endParaRPr lang="en-US" dirty="0"/>
          </a:p>
        </p:txBody>
      </p:sp>
    </p:spTree>
    <p:extLst>
      <p:ext uri="{BB962C8B-B14F-4D97-AF65-F5344CB8AC3E}">
        <p14:creationId xmlns:p14="http://schemas.microsoft.com/office/powerpoint/2010/main" val="1389668423"/>
      </p:ext>
    </p:extLst>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991600" cy="5355312"/>
          </a:xfrm>
          <a:prstGeom prst="rect">
            <a:avLst/>
          </a:prstGeom>
          <a:noFill/>
        </p:spPr>
        <p:txBody>
          <a:bodyPr wrap="square" rtlCol="0">
            <a:spAutoFit/>
          </a:bodyPr>
          <a:lstStyle/>
          <a:p>
            <a:pPr algn="ctr"/>
            <a:r>
              <a:rPr lang="vi-VN" sz="3600" i="1" dirty="0"/>
              <a:t>"Đoàn vệ quốc quân một lần ra đi</a:t>
            </a:r>
            <a:br>
              <a:rPr lang="vi-VN" sz="3600" i="1" dirty="0"/>
            </a:br>
            <a:r>
              <a:rPr lang="vi-VN" sz="3600" i="1" dirty="0"/>
              <a:t>Nào có mong chi đâu ngày trở về</a:t>
            </a:r>
            <a:br>
              <a:rPr lang="vi-VN" sz="3600" i="1" dirty="0"/>
            </a:br>
            <a:r>
              <a:rPr lang="vi-VN" sz="3600" i="1" dirty="0"/>
              <a:t>Ra đi, ra đi bảo tồn sông núi</a:t>
            </a:r>
            <a:br>
              <a:rPr lang="vi-VN" sz="3600" i="1" dirty="0"/>
            </a:br>
            <a:r>
              <a:rPr lang="vi-VN" sz="3600" i="1" dirty="0"/>
              <a:t>Ra đi, ra đi, thà chết không lui..."</a:t>
            </a:r>
            <a:endParaRPr lang="vi-VN" sz="3600" dirty="0"/>
          </a:p>
          <a:p>
            <a:pPr algn="just"/>
            <a:r>
              <a:rPr lang="vi-VN" sz="3600" dirty="0"/>
              <a:t>Tiếng hát bay lượn trên mặt suốt, tràn qua lớp lớp cây rừng, bùng lên như ngọn lửa rực rỡ giữa đêm rừng lạnh tối, làm cho lòng người chỉ huy ấm hẳn lên</a:t>
            </a:r>
            <a:r>
              <a:rPr lang="vi-VN" sz="3600" dirty="0" smtClean="0"/>
              <a:t>.</a:t>
            </a:r>
            <a:endParaRPr lang="en-US" sz="3600" dirty="0" smtClean="0"/>
          </a:p>
          <a:p>
            <a:pPr algn="r"/>
            <a:r>
              <a:rPr lang="en-US" sz="3200" dirty="0"/>
              <a:t> </a:t>
            </a:r>
            <a:r>
              <a:rPr lang="en-US" sz="3200" dirty="0" smtClean="0"/>
              <a:t>                                    Theo </a:t>
            </a:r>
            <a:r>
              <a:rPr lang="en-US" sz="3200" b="1" dirty="0" err="1" smtClean="0"/>
              <a:t>Phùng</a:t>
            </a:r>
            <a:r>
              <a:rPr lang="en-US" sz="3200" b="1" dirty="0" smtClean="0"/>
              <a:t> </a:t>
            </a:r>
            <a:r>
              <a:rPr lang="en-US" sz="3200" b="1" dirty="0" err="1" smtClean="0"/>
              <a:t>Quán</a:t>
            </a:r>
            <a:endParaRPr lang="vi-VN" sz="3200" b="1" dirty="0"/>
          </a:p>
          <a:p>
            <a:endParaRPr lang="en-US" dirty="0"/>
          </a:p>
        </p:txBody>
      </p:sp>
    </p:spTree>
    <p:extLst>
      <p:ext uri="{BB962C8B-B14F-4D97-AF65-F5344CB8AC3E}">
        <p14:creationId xmlns:p14="http://schemas.microsoft.com/office/powerpoint/2010/main" val="1769594080"/>
      </p:ext>
    </p:extLst>
  </p:cSld>
  <p:clrMapOvr>
    <a:masterClrMapping/>
  </p:clrMapOvr>
  <p:transition>
    <p:check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1370</Words>
  <Application>Microsoft Office PowerPoint</Application>
  <PresentationFormat>On-screen Show (4:3)</PresentationFormat>
  <Paragraphs>104</Paragraphs>
  <Slides>24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.VnTime</vt:lpstr>
      <vt:lpstr>Arial</vt:lpstr>
      <vt:lpstr>Calibri</vt:lpstr>
      <vt:lpstr>Times New Roman</vt:lpstr>
      <vt:lpstr>Chủ đề của Office</vt:lpstr>
      <vt:lpstr>1_Chủ đề của Office</vt:lpstr>
      <vt:lpstr>2_Chủ đề của Office</vt:lpstr>
      <vt:lpstr>3_Chủ đề của Office</vt:lpstr>
      <vt:lpstr>Trường Tiểu học Phúc Lợi Tập đọc – Kể chuyện Lớp 3</vt:lpstr>
      <vt:lpstr>PowerPoint Presentation</vt:lpstr>
      <vt:lpstr>Tập đọc- Kể chuyện Ở lại với chiến khu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lpstr>Kể chuyện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Microsoft account</cp:lastModifiedBy>
  <cp:revision>197</cp:revision>
  <dcterms:created xsi:type="dcterms:W3CDTF">2008-12-07T16:10:08Z</dcterms:created>
  <dcterms:modified xsi:type="dcterms:W3CDTF">2022-01-20T14:46:57Z</dcterms:modified>
</cp:coreProperties>
</file>