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1" r:id="rId2"/>
    <p:sldMasterId id="2147483813" r:id="rId3"/>
  </p:sldMasterIdLst>
  <p:notesMasterIdLst>
    <p:notesMasterId r:id="rId17"/>
  </p:notesMasterIdLst>
  <p:sldIdLst>
    <p:sldId id="266" r:id="rId4"/>
    <p:sldId id="316" r:id="rId5"/>
    <p:sldId id="315" r:id="rId6"/>
    <p:sldId id="363" r:id="rId7"/>
    <p:sldId id="295" r:id="rId8"/>
    <p:sldId id="318" r:id="rId9"/>
    <p:sldId id="365" r:id="rId10"/>
    <p:sldId id="366" r:id="rId11"/>
    <p:sldId id="367" r:id="rId12"/>
    <p:sldId id="368" r:id="rId13"/>
    <p:sldId id="370" r:id="rId14"/>
    <p:sldId id="270" r:id="rId15"/>
    <p:sldId id="309" r:id="rId1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#9Slide03 AllRoundGothic" panose="020B0604020202020204" charset="0"/>
      <p:regular r:id="rId20"/>
    </p:embeddedFont>
    <p:embeddedFont>
      <p:font typeface="VNI-Centur" pitchFamily="2" charset="0"/>
      <p:regular r:id="rId21"/>
      <p:bold r:id="rId22"/>
      <p:italic r:id="rId23"/>
      <p:boldItalic r:id="rId24"/>
    </p:embeddedFont>
    <p:embeddedFont>
      <p:font typeface="#9Slide03 Arima Madurai Medium" panose="020B0604020202020204" charset="0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#9Slide03 Kaleko 105 Round Bold" panose="020B0604020202020204" charset="0"/>
      <p:bold r:id="rId28"/>
    </p:embeddedFont>
    <p:embeddedFont>
      <p:font typeface="HP001 5 hàng" panose="020B060305030202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宋体" panose="02010600030101010101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207313"/>
    <a:srgbClr val="3333CC"/>
    <a:srgbClr val="E6E6E6"/>
    <a:srgbClr val="23F4DA"/>
    <a:srgbClr val="FBAD37"/>
    <a:srgbClr val="08E4BA"/>
    <a:srgbClr val="FDDF63"/>
    <a:srgbClr val="2B1D49"/>
    <a:srgbClr val="3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88" d="100"/>
          <a:sy n="88" d="100"/>
        </p:scale>
        <p:origin x="63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17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40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5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257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3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1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B911CDC-89DC-4F1C-B90E-172B0131A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0217164-8FB7-459F-B20C-4B62FF51E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2C2527E-59B7-4466-A51B-4234E506A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777DC-E463-4F3E-B920-F00F044FE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30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hptt://violet.vn/lieupq71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02DA-00CB-4A3D-995E-FDC407951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43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57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6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8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3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5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5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89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0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88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8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7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9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7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1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AC1-36B7-4E77-A1CE-A1CD4CF078A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394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456-8EE9-4948-85AB-6FFF0808FC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700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FBD1-EBF0-44CD-AF42-5481CC30E5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676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04FA-8CD2-43D9-8EFB-C2F7F85D85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688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C30B-6AED-4D89-80C4-DC25C4EB015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107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5C7-F619-443D-A3EC-68DE5A3E82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52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989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663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9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725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451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E87-217B-4DA7-9BC7-C861CD3E40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581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5B23F-2B45-499F-A124-141DB45449C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680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DCA13-A0CF-43BC-91B2-034BA82AC8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898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93B9-1C33-4267-AB26-3D1D67FF8E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37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0965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1038-D716-4B80-84C9-D018B09B4E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67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4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10" r:id="rId16"/>
    <p:sldLayoutId id="214748370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9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81" r:id="rId2"/>
    <p:sldLayoutId id="2147483833" r:id="rId3"/>
    <p:sldLayoutId id="2147483831" r:id="rId4"/>
    <p:sldLayoutId id="2147483829" r:id="rId5"/>
    <p:sldLayoutId id="2147483826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BB2C5-E28E-46DD-BA48-26C1EFD21F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3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34" r:id="rId8"/>
    <p:sldLayoutId id="2147483832" r:id="rId9"/>
    <p:sldLayoutId id="2147483830" r:id="rId10"/>
    <p:sldLayoutId id="2147483828" r:id="rId11"/>
    <p:sldLayoutId id="2147483827" r:id="rId12"/>
    <p:sldLayoutId id="2147483825" r:id="rId13"/>
    <p:sldLayoutId id="2147483821" r:id="rId14"/>
    <p:sldLayoutId id="2147483822" r:id="rId15"/>
    <p:sldLayoutId id="2147483823" r:id="rId16"/>
    <p:sldLayoutId id="214748382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file:///C:\Program%20Files\Inknoe%20ClassPoint\Images\image_upload_without%20result_default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slide_annotate_without%20result_default.png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307283" y="250772"/>
            <a:ext cx="6426601" cy="32517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251520" y="-9324"/>
            <a:ext cx="8192733" cy="1885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317871" y="320348"/>
            <a:ext cx="1092587" cy="988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346506" y="2852059"/>
            <a:ext cx="1352600" cy="13008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188763" y="2344890"/>
            <a:ext cx="856849" cy="868183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6160FFC6-360D-4B90-B400-D8E6BCAE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537" y="1495339"/>
            <a:ext cx="5729491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 TẬP CUỐI HỌC KÌ 1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71327570-95BA-494E-A261-D7490F8DD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383" y="2145080"/>
            <a:ext cx="4495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9B1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en-US" sz="3600" b="1" dirty="0" err="1">
                <a:solidFill>
                  <a:srgbClr val="F9B1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altLang="en-US" sz="3600" b="1" dirty="0">
                <a:solidFill>
                  <a:srgbClr val="F9B1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+ 5)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67018AC4-21B4-455A-9C3F-2D10C9D41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793" y="903286"/>
            <a:ext cx="4562981" cy="63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47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MÔN TIẾNG VIỆT LỚP 3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67018AC4-21B4-455A-9C3F-2D10C9D41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012" y="283101"/>
            <a:ext cx="542618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700" b="1" dirty="0" smtClean="0">
                <a:solidFill>
                  <a:srgbClr val="47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PHÚC LỢI</a:t>
            </a:r>
            <a:endParaRPr lang="en-US" altLang="en-US" sz="2700" b="1" dirty="0">
              <a:solidFill>
                <a:srgbClr val="4799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36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76774E78-3CAB-4DC9-B4F2-9BA4BF469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08" y="627534"/>
            <a:ext cx="8206983" cy="1021556"/>
          </a:xfrm>
          <a:prstGeom prst="roundRect">
            <a:avLst/>
          </a:prstGeom>
          <a:solidFill>
            <a:srgbClr val="FDDF63"/>
          </a:solidFill>
          <a:ln>
            <a:solidFill>
              <a:srgbClr val="97270C"/>
            </a:solidFill>
          </a:ln>
          <a:effectLst/>
        </p:spPr>
        <p:txBody>
          <a:bodyPr wrap="square" tIns="91440" bIns="914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tập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3: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bị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mất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thẻ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đọc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sách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Hãy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viết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lá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đơn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nghị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thư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viện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trường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cấp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lại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thẻ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微软雅黑"/>
                <a:cs typeface="#9Slide03 Arima Madurai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08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C6F37315-DE4D-4F0F-BA6C-391FC8DBA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2260999"/>
            <a:ext cx="5086350" cy="22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C60D2216-8DC2-4B76-8BB1-29091DB7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8" y="2250282"/>
            <a:ext cx="5107781" cy="176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BF34380E-684A-4BF4-81B7-FE38AFF6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2245519"/>
            <a:ext cx="5000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9560A53B-01BC-4685-B083-0A309A92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8" y="2239567"/>
            <a:ext cx="3431381" cy="97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679D1B78-F1A4-4647-A9FF-E27CE7B9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7" y="2191942"/>
            <a:ext cx="5123260" cy="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92F4EC0A-2EBD-49D1-8898-C837B938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1857375"/>
            <a:ext cx="3920729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6BF25992-C3A9-4F8D-AF3F-75BF03622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8" y="1437086"/>
            <a:ext cx="5831681" cy="11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2C366A2C-3081-49FE-AC3A-77F9A205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8" y="1015605"/>
            <a:ext cx="4756547" cy="15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949F78E2-EBFC-4608-97F7-5C5227EB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8" y="622697"/>
            <a:ext cx="3937397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4B3B5D5E-9BBE-48C3-A583-5106BBA7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19276"/>
            <a:ext cx="2330054" cy="12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5065FC-C7C9-4522-938E-B2BAD9846238}"/>
              </a:ext>
            </a:extLst>
          </p:cNvPr>
          <p:cNvGrpSpPr/>
          <p:nvPr/>
        </p:nvGrpSpPr>
        <p:grpSpPr>
          <a:xfrm>
            <a:off x="218403" y="134355"/>
            <a:ext cx="3061252" cy="1557994"/>
            <a:chOff x="586409" y="309356"/>
            <a:chExt cx="2902226" cy="1838740"/>
          </a:xfrm>
        </p:grpSpPr>
        <p:sp>
          <p:nvSpPr>
            <p:cNvPr id="13" name="Explosion 2 2">
              <a:extLst>
                <a:ext uri="{FF2B5EF4-FFF2-40B4-BE49-F238E27FC236}">
                  <a16:creationId xmlns:a16="http://schemas.microsoft.com/office/drawing/2014/main" xmlns="" id="{34F6875D-1996-4FFA-8D54-321FA2D1977F}"/>
                </a:ext>
              </a:extLst>
            </p:cNvPr>
            <p:cNvSpPr/>
            <p:nvPr/>
          </p:nvSpPr>
          <p:spPr>
            <a:xfrm>
              <a:off x="586409" y="309356"/>
              <a:ext cx="2902226" cy="1838740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B25B51-8F26-4CF5-A538-176638439265}"/>
                </a:ext>
              </a:extLst>
            </p:cNvPr>
            <p:cNvSpPr txBox="1"/>
            <p:nvPr/>
          </p:nvSpPr>
          <p:spPr>
            <a:xfrm rot="20295636">
              <a:off x="989846" y="956092"/>
              <a:ext cx="1925741" cy="544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 TRÚC:</a:t>
              </a:r>
            </a:p>
          </p:txBody>
        </p:sp>
      </p:grpSp>
      <p:pic>
        <p:nvPicPr>
          <p:cNvPr id="3" name="btnInknoeActivity">
            <a:extLst>
              <a:ext uri="{FF2B5EF4-FFF2-40B4-BE49-F238E27FC236}">
                <a16:creationId xmlns:a16="http://schemas.microsoft.com/office/drawing/2014/main" xmlns="" id="{8FC3EF1E-EC90-4B49-AA6B-0EBC75BA9B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7" y="4431808"/>
            <a:ext cx="2219546" cy="5715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B44276A4-1D58-4EE7-93B4-B5B4327376EE}"/>
              </a:ext>
            </a:extLst>
          </p:cNvPr>
          <p:cNvSpPr/>
          <p:nvPr/>
        </p:nvSpPr>
        <p:spPr>
          <a:xfrm>
            <a:off x="404654" y="154128"/>
            <a:ext cx="2509843" cy="1380008"/>
          </a:xfrm>
          <a:prstGeom prst="cloudCallout">
            <a:avLst>
              <a:gd name="adj1" fmla="val 52932"/>
              <a:gd name="adj2" fmla="val 82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8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57" y="664029"/>
            <a:ext cx="6858000" cy="407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2743200" y="1315254"/>
            <a:ext cx="411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/>
            <a:r>
              <a:rPr lang="en-US" dirty="0">
                <a:solidFill>
                  <a:srgbClr val="660066"/>
                </a:solidFill>
                <a:latin typeface="VNI-Centur" pitchFamily="2" charset="0"/>
              </a:rPr>
              <a:t>- </a:t>
            </a:r>
            <a:r>
              <a:rPr lang="vi-VN" dirty="0">
                <a:solidFill>
                  <a:srgbClr val="660066"/>
                </a:solidFill>
              </a:rPr>
              <a:t>Đơn viết có đúng mẫu không? (trình tự của lá đơn, nội dung trong đơn, bạn đã kí tên trong đơn chưa?).</a:t>
            </a:r>
          </a:p>
        </p:txBody>
      </p:sp>
      <p:sp>
        <p:nvSpPr>
          <p:cNvPr id="8198" name="TextBox 12"/>
          <p:cNvSpPr txBox="1">
            <a:spLocks noChangeArrowheads="1"/>
          </p:cNvSpPr>
          <p:nvPr/>
        </p:nvSpPr>
        <p:spPr bwMode="auto">
          <a:xfrm>
            <a:off x="2900363" y="2429830"/>
            <a:ext cx="3800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/>
            <a:r>
              <a:rPr lang="vi-VN" dirty="0">
                <a:solidFill>
                  <a:srgbClr val="660066"/>
                </a:solidFill>
              </a:rPr>
              <a:t>- Cách diễn đạt trong lá đơn (dùng từ, đặt câu).</a:t>
            </a:r>
          </a:p>
        </p:txBody>
      </p:sp>
      <p:sp>
        <p:nvSpPr>
          <p:cNvPr id="8199" name="TextBox 12"/>
          <p:cNvSpPr txBox="1">
            <a:spLocks noChangeArrowheads="1"/>
          </p:cNvSpPr>
          <p:nvPr/>
        </p:nvSpPr>
        <p:spPr bwMode="auto">
          <a:xfrm>
            <a:off x="2743200" y="3235291"/>
            <a:ext cx="395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/>
            <a:r>
              <a:rPr lang="vi-VN" dirty="0">
                <a:solidFill>
                  <a:srgbClr val="660066"/>
                </a:solidFill>
              </a:rPr>
              <a:t>- </a:t>
            </a:r>
            <a:r>
              <a:rPr lang="en-US" dirty="0" err="1">
                <a:solidFill>
                  <a:srgbClr val="660066"/>
                </a:solidFill>
              </a:rPr>
              <a:t>Lý</a:t>
            </a:r>
            <a:r>
              <a:rPr lang="en-US" dirty="0">
                <a:solidFill>
                  <a:srgbClr val="660066"/>
                </a:solidFill>
              </a:rPr>
              <a:t> do </a:t>
            </a:r>
            <a:r>
              <a:rPr lang="en-US" dirty="0" err="1">
                <a:solidFill>
                  <a:srgbClr val="660066"/>
                </a:solidFill>
              </a:rPr>
              <a:t>trình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bày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trong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đơn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có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hợp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lí</a:t>
            </a:r>
            <a:r>
              <a:rPr lang="vi-VN" dirty="0">
                <a:solidFill>
                  <a:srgbClr val="660066"/>
                </a:solidFill>
              </a:rPr>
              <a:t> hay không?.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408" y="138075"/>
            <a:ext cx="2389472" cy="565489"/>
            <a:chOff x="105878" y="184099"/>
            <a:chExt cx="3551722" cy="753985"/>
          </a:xfrm>
        </p:grpSpPr>
        <p:sp>
          <p:nvSpPr>
            <p:cNvPr id="3" name="Rounded Rectangle 2"/>
            <p:cNvSpPr/>
            <p:nvPr/>
          </p:nvSpPr>
          <p:spPr>
            <a:xfrm>
              <a:off x="105878" y="209780"/>
              <a:ext cx="3551722" cy="728304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5579" y="184099"/>
              <a:ext cx="33320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709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3" y="4286997"/>
            <a:ext cx="2686050" cy="657225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0D53B562-1EBC-449B-A120-8E19D5989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9" y="3440817"/>
            <a:ext cx="3097859" cy="1571193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F523B2FC-C6A3-4F68-8054-496636364340}"/>
              </a:ext>
            </a:extLst>
          </p:cNvPr>
          <p:cNvGrpSpPr/>
          <p:nvPr/>
        </p:nvGrpSpPr>
        <p:grpSpPr>
          <a:xfrm>
            <a:off x="194441" y="656141"/>
            <a:ext cx="3024336" cy="3024336"/>
            <a:chOff x="194441" y="656141"/>
            <a:chExt cx="3024336" cy="3024336"/>
          </a:xfrm>
        </p:grpSpPr>
        <p:grpSp>
          <p:nvGrpSpPr>
            <p:cNvPr id="3" name="组合 2"/>
            <p:cNvGrpSpPr/>
            <p:nvPr/>
          </p:nvGrpSpPr>
          <p:grpSpPr>
            <a:xfrm>
              <a:off x="194441" y="656141"/>
              <a:ext cx="3024336" cy="3024336"/>
              <a:chOff x="539552" y="1419622"/>
              <a:chExt cx="3024336" cy="3024336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2" y="1419622"/>
                <a:ext cx="3024336" cy="3024336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 rot="544169">
                <a:off x="1115616" y="3084213"/>
                <a:ext cx="1621910" cy="336687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xmlns="" id="{D3B910E9-2CD4-480A-879F-820CB7B746E0}"/>
                </a:ext>
              </a:extLst>
            </p:cNvPr>
            <p:cNvSpPr txBox="1"/>
            <p:nvPr/>
          </p:nvSpPr>
          <p:spPr>
            <a:xfrm>
              <a:off x="293303" y="2027410"/>
              <a:ext cx="25763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DẶN DÒ: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508E5942-86D4-4191-9B0B-2AC92C4BAF36}"/>
              </a:ext>
            </a:extLst>
          </p:cNvPr>
          <p:cNvGrpSpPr/>
          <p:nvPr/>
        </p:nvGrpSpPr>
        <p:grpSpPr>
          <a:xfrm>
            <a:off x="3383508" y="1212631"/>
            <a:ext cx="2416260" cy="2889609"/>
            <a:chOff x="3383508" y="1212631"/>
            <a:chExt cx="2416260" cy="2889609"/>
          </a:xfrm>
        </p:grpSpPr>
        <p:grpSp>
          <p:nvGrpSpPr>
            <p:cNvPr id="14" name="组合 13"/>
            <p:cNvGrpSpPr/>
            <p:nvPr/>
          </p:nvGrpSpPr>
          <p:grpSpPr>
            <a:xfrm rot="21379380">
              <a:off x="3383508" y="1212631"/>
              <a:ext cx="2416260" cy="2889609"/>
              <a:chOff x="3362757" y="1321210"/>
              <a:chExt cx="2416260" cy="2579829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757" y="1321210"/>
                <a:ext cx="2416260" cy="2579829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3735776" y="2477943"/>
                <a:ext cx="1997510" cy="345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 sz="16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xmlns="" id="{7B0A7F69-A0E9-4865-9AC6-41FB9545A7F9}"/>
                </a:ext>
              </a:extLst>
            </p:cNvPr>
            <p:cNvSpPr txBox="1"/>
            <p:nvPr/>
          </p:nvSpPr>
          <p:spPr>
            <a:xfrm rot="21337259">
              <a:off x="3459359" y="2018523"/>
              <a:ext cx="22252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1.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Hoàn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thành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vở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9AAD7CE8-5D98-4AF3-AD44-84B1EC15F2A7}"/>
              </a:ext>
            </a:extLst>
          </p:cNvPr>
          <p:cNvGrpSpPr/>
          <p:nvPr/>
        </p:nvGrpSpPr>
        <p:grpSpPr>
          <a:xfrm>
            <a:off x="5800827" y="1168567"/>
            <a:ext cx="2416260" cy="2889609"/>
            <a:chOff x="5800827" y="1168567"/>
            <a:chExt cx="2416260" cy="2889609"/>
          </a:xfrm>
        </p:grpSpPr>
        <p:grpSp>
          <p:nvGrpSpPr>
            <p:cNvPr id="19" name="组合 18"/>
            <p:cNvGrpSpPr/>
            <p:nvPr/>
          </p:nvGrpSpPr>
          <p:grpSpPr>
            <a:xfrm rot="449500">
              <a:off x="5800827" y="1168567"/>
              <a:ext cx="2416260" cy="2889609"/>
              <a:chOff x="3362757" y="1321210"/>
              <a:chExt cx="2416260" cy="2579829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757" y="1321210"/>
                <a:ext cx="2416260" cy="2579829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3735776" y="2477942"/>
                <a:ext cx="1997510" cy="345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 sz="16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xmlns="" id="{AC120FAB-FD99-4AD6-BEA2-CFF2AE5CF449}"/>
                </a:ext>
              </a:extLst>
            </p:cNvPr>
            <p:cNvSpPr txBox="1"/>
            <p:nvPr/>
          </p:nvSpPr>
          <p:spPr>
            <a:xfrm rot="461276">
              <a:off x="6085974" y="1550119"/>
              <a:ext cx="211245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Chuẩn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Ôn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cuối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kì</a:t>
              </a:r>
              <a:r>
                <a:rPr lang="en-US" sz="2400" dirty="0">
                  <a:solidFill>
                    <a:srgbClr val="2B1D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 flipV="1">
            <a:off x="2983771" y="1884312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7" name="任意多边形 6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十六角星 6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b="1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948197" y="748669"/>
            <a:ext cx="1160119" cy="3528902"/>
            <a:chOff x="2102024" y="-1714093"/>
            <a:chExt cx="1143795" cy="3479248"/>
          </a:xfrm>
        </p:grpSpPr>
        <p:grpSp>
          <p:nvGrpSpPr>
            <p:cNvPr id="55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3</a:t>
                </a: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2917784" y="-402602"/>
            <a:ext cx="1160119" cy="3528902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2</a:t>
                </a: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" y="2302088"/>
            <a:ext cx="2812517" cy="272857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22718" y="1179683"/>
            <a:ext cx="4164185" cy="732032"/>
            <a:chOff x="2110311" y="1329732"/>
            <a:chExt cx="8016513" cy="1067749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FF000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95011" y="1359728"/>
              <a:ext cx="6923584" cy="942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8">
                <a:defRPr/>
              </a:pP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zh-CN" altLang="en-US" sz="3600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52566" y="-1388690"/>
            <a:ext cx="1160120" cy="3273002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1</a:t>
                </a: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4322717" y="2240784"/>
            <a:ext cx="4317988" cy="732031"/>
            <a:chOff x="2110311" y="1329732"/>
            <a:chExt cx="8312601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FF000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876270" y="1392232"/>
              <a:ext cx="7546642" cy="942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8">
                <a:defRPr/>
              </a:pP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phẩy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322718" y="3379884"/>
            <a:ext cx="4164185" cy="732032"/>
            <a:chOff x="2110311" y="1329732"/>
            <a:chExt cx="8016513" cy="1067749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FF000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895011" y="1338075"/>
              <a:ext cx="7086236" cy="942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dirty="0">
                  <a:solidFill>
                    <a:srgbClr val="648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77" name="六边形 23"/>
          <p:cNvSpPr/>
          <p:nvPr/>
        </p:nvSpPr>
        <p:spPr>
          <a:xfrm>
            <a:off x="496045" y="712149"/>
            <a:ext cx="2142119" cy="642328"/>
          </a:xfrm>
          <a:prstGeom prst="hexagon">
            <a:avLst/>
          </a:prstGeom>
          <a:solidFill>
            <a:srgbClr val="FCEAD3"/>
          </a:solidFill>
          <a:ln>
            <a:solidFill>
              <a:srgbClr val="412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4" rIns="68588" bIns="34294" rtlCol="0" anchor="ctr"/>
          <a:lstStyle/>
          <a:p>
            <a:pPr algn="ctr">
              <a:defRPr/>
            </a:pPr>
            <a:r>
              <a:rPr lang="en-US" altLang="en-US" sz="2000" b="1" dirty="0">
                <a:solidFill>
                  <a:srgbClr val="C60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 BÀI HỌC:</a:t>
            </a:r>
          </a:p>
        </p:txBody>
      </p:sp>
    </p:spTree>
    <p:extLst>
      <p:ext uri="{BB962C8B-B14F-4D97-AF65-F5344CB8AC3E}">
        <p14:creationId xmlns:p14="http://schemas.microsoft.com/office/powerpoint/2010/main" val="309705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69885A7D-3FCA-4169-9979-FC4D35C3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2" y="345021"/>
            <a:ext cx="692657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Thứ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ngày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06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tháng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01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2022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0A573A1F-7126-41EE-94F6-B4ADDE1CB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862784"/>
            <a:ext cx="58114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Ôn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học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kì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1 (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tiết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19749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35846"/>
            <a:ext cx="2712822" cy="203519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011868" y="-39334"/>
            <a:ext cx="3368231" cy="2011202"/>
            <a:chOff x="3011868" y="-39334"/>
            <a:chExt cx="3368231" cy="2011202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011868" y="1229164"/>
              <a:ext cx="3368231" cy="742704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华康方圆体W7(P)" pitchFamily="82" charset="-122"/>
                  <a:cs typeface="+mn-cs"/>
                </a:rPr>
                <a:t>HOẠT ĐỘNG 1: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40" y="3417610"/>
            <a:ext cx="2712822" cy="20351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00765"/>
            <a:ext cx="2712822" cy="2035191"/>
          </a:xfrm>
          <a:prstGeom prst="rect">
            <a:avLst/>
          </a:prstGeom>
        </p:spPr>
      </p:pic>
      <p:sp>
        <p:nvSpPr>
          <p:cNvPr id="11" name="文本框 67">
            <a:extLst>
              <a:ext uri="{FF2B5EF4-FFF2-40B4-BE49-F238E27FC236}">
                <a16:creationId xmlns:a16="http://schemas.microsoft.com/office/drawing/2014/main" xmlns="" id="{BCBD3E66-152C-4AC8-8B94-AD6CAA62CBC1}"/>
              </a:ext>
            </a:extLst>
          </p:cNvPr>
          <p:cNvSpPr txBox="1"/>
          <p:nvPr/>
        </p:nvSpPr>
        <p:spPr>
          <a:xfrm>
            <a:off x="2339752" y="2215755"/>
            <a:ext cx="4608512" cy="7119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#9Slide03 Kaleko 105 Round Bold" pitchFamily="2" charset="0"/>
                <a:ea typeface="微软雅黑"/>
                <a:cs typeface="#9Slide03 Arima Madurai" panose="00000500000000000000" pitchFamily="2" charset="0"/>
              </a:rPr>
              <a:t>ÔN TẬP: TẬP ĐỌC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Kaleko 105 Round Bold" pitchFamily="2" charset="0"/>
              <a:ea typeface="微软雅黑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35846"/>
            <a:ext cx="2712822" cy="203519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011868" y="-39334"/>
            <a:ext cx="3368231" cy="2011202"/>
            <a:chOff x="3011868" y="-39334"/>
            <a:chExt cx="3368231" cy="2011202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3011868" y="1229164"/>
              <a:ext cx="3368231" cy="742704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36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2:</a:t>
              </a:r>
              <a:endPara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40" y="3417610"/>
            <a:ext cx="2712822" cy="20351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00765"/>
            <a:ext cx="2712822" cy="2035191"/>
          </a:xfrm>
          <a:prstGeom prst="rect">
            <a:avLst/>
          </a:prstGeom>
        </p:spPr>
      </p:pic>
      <p:sp>
        <p:nvSpPr>
          <p:cNvPr id="11" name="文本框 67">
            <a:extLst>
              <a:ext uri="{FF2B5EF4-FFF2-40B4-BE49-F238E27FC236}">
                <a16:creationId xmlns:a16="http://schemas.microsoft.com/office/drawing/2014/main" xmlns="" id="{BCBD3E66-152C-4AC8-8B94-AD6CAA62CBC1}"/>
              </a:ext>
            </a:extLst>
          </p:cNvPr>
          <p:cNvSpPr txBox="1"/>
          <p:nvPr/>
        </p:nvSpPr>
        <p:spPr>
          <a:xfrm>
            <a:off x="2267744" y="2215755"/>
            <a:ext cx="5040560" cy="7119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#9Slide03 Kaleko 105 Round Bold" pitchFamily="2" charset="0"/>
                <a:cs typeface="#9Slide03 Arima Madurai" panose="00000500000000000000" pitchFamily="2" charset="0"/>
              </a:rPr>
              <a:t>DẤU CHẤM, DẤU PHẨY</a:t>
            </a:r>
            <a:endParaRPr lang="zh-CN" altLang="en-US" sz="3200" b="1" i="1" dirty="0">
              <a:solidFill>
                <a:srgbClr val="FF0000"/>
              </a:solidFill>
              <a:latin typeface="#9Slide03 Kaleko 105 Round Bold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7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64070" y="1433066"/>
            <a:ext cx="8357948" cy="2405983"/>
            <a:chOff x="1864675" y="1479273"/>
            <a:chExt cx="2448272" cy="1092477"/>
          </a:xfrm>
        </p:grpSpPr>
        <p:sp>
          <p:nvSpPr>
            <p:cNvPr id="2" name="圆角矩形 1"/>
            <p:cNvSpPr/>
            <p:nvPr/>
          </p:nvSpPr>
          <p:spPr>
            <a:xfrm>
              <a:off x="1864675" y="1479273"/>
              <a:ext cx="2448272" cy="1092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875717" y="1494368"/>
              <a:ext cx="2437230" cy="8804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Mau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xốp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nẻ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nền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rạn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nứt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phập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phều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gió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dông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lẻ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chống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chọi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bát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bần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quay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chòm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rặng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cắm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sâu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dirty="0" err="1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altLang="vi-VN" sz="2400" dirty="0">
                  <a:ln w="0"/>
                  <a:solidFill>
                    <a:srgbClr val="66003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76774E78-3CAB-4DC9-B4F2-9BA4BF469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3" y="21502"/>
            <a:ext cx="8206983" cy="1021556"/>
          </a:xfrm>
          <a:prstGeom prst="roundRect">
            <a:avLst/>
          </a:prstGeom>
          <a:solidFill>
            <a:srgbClr val="FDDF63"/>
          </a:solidFill>
          <a:ln>
            <a:solidFill>
              <a:srgbClr val="97270C"/>
            </a:solidFill>
          </a:ln>
          <a:effectLst/>
        </p:spPr>
        <p:txBody>
          <a:bodyPr wrap="square" tIns="91440" bIns="914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tập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2: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điền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dấu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chấm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hay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dấu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phẩy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vào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mỗi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ô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trống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đoạn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văn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sau</a:t>
            </a:r>
            <a:r>
              <a:rPr lang="en-US" altLang="en-US" sz="2400" b="1" dirty="0">
                <a:solidFill>
                  <a:srgbClr val="0033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B113E546-4607-4810-AB08-39068F508950}"/>
              </a:ext>
            </a:extLst>
          </p:cNvPr>
          <p:cNvCxnSpPr>
            <a:cxnSpLocks/>
          </p:cNvCxnSpPr>
          <p:nvPr/>
        </p:nvCxnSpPr>
        <p:spPr>
          <a:xfrm>
            <a:off x="3131840" y="411510"/>
            <a:ext cx="1376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BC8D672D-6B3A-4900-8C9D-31264B5BD84E}"/>
              </a:ext>
            </a:extLst>
          </p:cNvPr>
          <p:cNvCxnSpPr>
            <a:cxnSpLocks/>
          </p:cNvCxnSpPr>
          <p:nvPr/>
        </p:nvCxnSpPr>
        <p:spPr>
          <a:xfrm>
            <a:off x="5148064" y="427909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tnInknoeActivity">
            <a:extLst>
              <a:ext uri="{FF2B5EF4-FFF2-40B4-BE49-F238E27FC236}">
                <a16:creationId xmlns:a16="http://schemas.microsoft.com/office/drawing/2014/main" xmlns="" id="{B048F031-B3FF-4FC2-B040-8C76405735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9" y="4611860"/>
            <a:ext cx="1109773" cy="2857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F707302-EDB6-4467-8007-C9A3197EB3CB}"/>
              </a:ext>
            </a:extLst>
          </p:cNvPr>
          <p:cNvSpPr/>
          <p:nvPr/>
        </p:nvSpPr>
        <p:spPr>
          <a:xfrm>
            <a:off x="2824961" y="1468997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A15E180-D302-4119-91FA-74CE9F642837}"/>
              </a:ext>
            </a:extLst>
          </p:cNvPr>
          <p:cNvSpPr/>
          <p:nvPr/>
        </p:nvSpPr>
        <p:spPr>
          <a:xfrm>
            <a:off x="4788024" y="1468997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59AAE3D-B4F8-40A9-8B13-08ABF8C648B3}"/>
              </a:ext>
            </a:extLst>
          </p:cNvPr>
          <p:cNvSpPr/>
          <p:nvPr/>
        </p:nvSpPr>
        <p:spPr>
          <a:xfrm>
            <a:off x="3010344" y="1878125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11A79C7-A094-4247-86F2-39C784E5FF65}"/>
              </a:ext>
            </a:extLst>
          </p:cNvPr>
          <p:cNvSpPr/>
          <p:nvPr/>
        </p:nvSpPr>
        <p:spPr>
          <a:xfrm>
            <a:off x="2483768" y="2266682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EC144D-61F0-46FB-B8FD-EC980A86F625}"/>
              </a:ext>
            </a:extLst>
          </p:cNvPr>
          <p:cNvSpPr/>
          <p:nvPr/>
        </p:nvSpPr>
        <p:spPr>
          <a:xfrm>
            <a:off x="1763688" y="2626228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BD917A-4FCB-446A-BA44-345AFDEC898A}"/>
              </a:ext>
            </a:extLst>
          </p:cNvPr>
          <p:cNvSpPr/>
          <p:nvPr/>
        </p:nvSpPr>
        <p:spPr>
          <a:xfrm>
            <a:off x="8028384" y="2586431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5C3016-FCA7-4E69-BF17-F3838737EA03}"/>
              </a:ext>
            </a:extLst>
          </p:cNvPr>
          <p:cNvSpPr/>
          <p:nvPr/>
        </p:nvSpPr>
        <p:spPr>
          <a:xfrm>
            <a:off x="2123728" y="2972837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69A0DBB-81EF-4899-B773-9FE1B09C54E9}"/>
              </a:ext>
            </a:extLst>
          </p:cNvPr>
          <p:cNvSpPr/>
          <p:nvPr/>
        </p:nvSpPr>
        <p:spPr>
          <a:xfrm>
            <a:off x="4085055" y="2972836"/>
            <a:ext cx="360040" cy="35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69885A7D-3FCA-4169-9979-FC4D35C3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3" y="345021"/>
            <a:ext cx="205056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Bài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tập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2: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0A573A1F-7126-41EE-94F6-B4ADDE1CB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52852"/>
            <a:ext cx="90364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Cà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Mau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đất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xốp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.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Mùa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nắng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,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đất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nẻ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chân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chim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FBCF06-C4AB-468E-A417-6C4A3A177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19622"/>
            <a:ext cx="90364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nền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nhà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cũng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rạn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nứt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.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Trên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cái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đất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phập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phều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và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lắm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 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609BA4-D0D1-47B2-9571-5C043861E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30" y="1947084"/>
            <a:ext cx="90364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gió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lắm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dông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như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thế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,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cây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đứng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lẻ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khó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mà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chống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chọi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E4B2B5-E77C-447B-8952-C733CA257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43" y="2474546"/>
            <a:ext cx="90364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nổi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.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Cây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bình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bát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,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cây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bần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cũng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phải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quây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quần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thành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E189FE-F205-40F0-BF82-0675B57CA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30" y="3002008"/>
            <a:ext cx="90364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chòm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,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thành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rặng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,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rễ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phải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dài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,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phải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cắm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sâu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vào</a:t>
            </a:r>
            <a:r>
              <a:rPr lang="en-US" altLang="en-US" sz="2700" b="1" dirty="0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 </a:t>
            </a:r>
            <a:r>
              <a:rPr lang="en-US" altLang="en-US" sz="2700" b="1" dirty="0" err="1">
                <a:solidFill>
                  <a:srgbClr val="CC0099"/>
                </a:solidFill>
                <a:latin typeface="HP001 5 hàng" panose="020B0603050302020204" pitchFamily="34" charset="0"/>
                <a:ea typeface="微软雅黑"/>
              </a:rPr>
              <a:t>lòng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FB3135-17AB-4E5B-92C0-9288CA37B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549101"/>
            <a:ext cx="8297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đất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089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7EDE35-08F9-4C82-8BF7-D391D346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06" y="699542"/>
            <a:ext cx="4123394" cy="3092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64D3A7-4C25-4384-AD43-945ECFB0BDEB}"/>
              </a:ext>
            </a:extLst>
          </p:cNvPr>
          <p:cNvSpPr txBox="1"/>
          <p:nvPr/>
        </p:nvSpPr>
        <p:spPr>
          <a:xfrm>
            <a:off x="345720" y="408391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Cây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bình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bát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 err="1">
                <a:solidFill>
                  <a:srgbClr val="FFFF00"/>
                </a:solidFill>
              </a:rPr>
              <a:t>Cây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thuộc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họ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na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vỏ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quả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có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từng</a:t>
            </a:r>
            <a:r>
              <a:rPr lang="en-US" sz="2400" dirty="0">
                <a:solidFill>
                  <a:srgbClr val="FFFF00"/>
                </a:solidFill>
              </a:rPr>
              <a:t> ô </a:t>
            </a:r>
            <a:r>
              <a:rPr lang="en-US" sz="2400" dirty="0" err="1">
                <a:solidFill>
                  <a:srgbClr val="FFFF00"/>
                </a:solidFill>
              </a:rPr>
              <a:t>nam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góc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mờ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thịt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màu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nhạt</a:t>
            </a:r>
            <a:r>
              <a:rPr lang="en-US" sz="2400" dirty="0">
                <a:solidFill>
                  <a:srgbClr val="FFFF00"/>
                </a:solidFill>
              </a:rPr>
              <a:t> hay </a:t>
            </a:r>
            <a:r>
              <a:rPr lang="en-US" sz="2400" dirty="0" err="1">
                <a:solidFill>
                  <a:srgbClr val="FFFF00"/>
                </a:solidFill>
              </a:rPr>
              <a:t>hồng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ăn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được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D8FF73-7535-4937-A6E2-45281FAEF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705975"/>
            <a:ext cx="4114816" cy="30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2FCE2E-C59A-43E0-B953-1639183B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15243"/>
            <a:ext cx="3920013" cy="2940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C5BCC5-C1A7-4E25-9F17-D865D6B3A052}"/>
              </a:ext>
            </a:extLst>
          </p:cNvPr>
          <p:cNvSpPr txBox="1"/>
          <p:nvPr/>
        </p:nvSpPr>
        <p:spPr>
          <a:xfrm>
            <a:off x="542055" y="400420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Cây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bần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 err="1">
                <a:solidFill>
                  <a:srgbClr val="FFFF00"/>
                </a:solidFill>
              </a:rPr>
              <a:t>Cây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mọc</a:t>
            </a:r>
            <a:r>
              <a:rPr lang="en-US" sz="2400" dirty="0">
                <a:solidFill>
                  <a:srgbClr val="FFFF00"/>
                </a:solidFill>
              </a:rPr>
              <a:t> ở </a:t>
            </a:r>
            <a:r>
              <a:rPr lang="en-US" sz="2400" dirty="0" err="1">
                <a:solidFill>
                  <a:srgbClr val="FFFF00"/>
                </a:solidFill>
              </a:rPr>
              <a:t>vùng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nước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lợ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</a:rPr>
              <a:t>có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rễ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phụ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nhọn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xốp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nhô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ngược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lên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khỏi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mặt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bùn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709C13-FFE0-4A8A-B590-D964C9AF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908" y="526824"/>
            <a:ext cx="3920013" cy="29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  <p:tag name="INKNOELEADERBOARD" val="7214870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sli20211226070928433159&quot;,&quot;IaMcqCompetition&quot;:false,&quot;IsAnonymous&quot;:false,&quot;AutoAdvance&quot;:false,&quot;IsCompetitionMode&quot;:false}"/>
  <p:tag name="ANSWER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430</Words>
  <Application>Microsoft Office PowerPoint</Application>
  <PresentationFormat>On-screen Show (16:9)</PresentationFormat>
  <Paragraphs>45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#9Slide03 Arima Madurai</vt:lpstr>
      <vt:lpstr>Calibri Light</vt:lpstr>
      <vt:lpstr>#9Slide03 AllRoundGothic</vt:lpstr>
      <vt:lpstr>VNI-Centur</vt:lpstr>
      <vt:lpstr>华康方圆体W7(P)</vt:lpstr>
      <vt:lpstr>#9Slide03 Arima Madurai Medium</vt:lpstr>
      <vt:lpstr>微软雅黑</vt:lpstr>
      <vt:lpstr>#9Slide03 Kaleko 105 Round Bold</vt:lpstr>
      <vt:lpstr>HP001 5 hàng</vt:lpstr>
      <vt:lpstr>Arial</vt:lpstr>
      <vt:lpstr>Calibri</vt:lpstr>
      <vt:lpstr>宋体</vt:lpstr>
      <vt:lpstr>更多模版请关注:尚佳素材公社shop64427429.taobao.com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THU PHUONG</cp:lastModifiedBy>
  <cp:revision>25</cp:revision>
  <dcterms:created xsi:type="dcterms:W3CDTF">2015-10-27T02:40:00Z</dcterms:created>
  <dcterms:modified xsi:type="dcterms:W3CDTF">2022-01-02T15:36:30Z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