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66" r:id="rId4"/>
    <p:sldId id="457" r:id="rId5"/>
    <p:sldId id="458" r:id="rId6"/>
    <p:sldId id="415" r:id="rId7"/>
    <p:sldId id="433" r:id="rId8"/>
    <p:sldId id="467" r:id="rId9"/>
    <p:sldId id="441" r:id="rId10"/>
    <p:sldId id="411" r:id="rId11"/>
    <p:sldId id="442" r:id="rId12"/>
    <p:sldId id="459" r:id="rId13"/>
    <p:sldId id="443" r:id="rId14"/>
    <p:sldId id="448" r:id="rId15"/>
    <p:sldId id="444" r:id="rId16"/>
    <p:sldId id="450" r:id="rId17"/>
    <p:sldId id="462" r:id="rId18"/>
    <p:sldId id="465" r:id="rId19"/>
    <p:sldId id="453" r:id="rId20"/>
    <p:sldId id="460" r:id="rId21"/>
    <p:sldId id="461" r:id="rId22"/>
    <p:sldId id="463" r:id="rId23"/>
    <p:sldId id="464" r:id="rId24"/>
    <p:sldId id="45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630"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eaLnBrk="1" hangingPunct="1">
              <a:defRPr/>
            </a:pPr>
            <a:fld id="{9A0DB2DC-4C9A-4742-B13C-FB6460FD3503}" type="slidenum">
              <a:rPr lang="en-US" altLang="zh-CN" dirty="0">
                <a:solidFill>
                  <a:srgbClr val="000000"/>
                </a:solidFill>
                <a:ea typeface="宋体"/>
              </a:rPr>
              <a:pPr eaLnBrk="1" hangingPunct="1">
                <a:defRPr/>
              </a:pPr>
              <a:t>6</a:t>
            </a:fld>
            <a:endParaRPr lang="zh-CN" altLang="en-US" dirty="0">
              <a:solidFill>
                <a:srgbClr val="000000"/>
              </a:solidFill>
              <a:ea typeface="宋体"/>
            </a:endParaRPr>
          </a:p>
        </p:txBody>
      </p:sp>
    </p:spTree>
    <p:extLst>
      <p:ext uri="{BB962C8B-B14F-4D97-AF65-F5344CB8AC3E}">
        <p14:creationId xmlns:p14="http://schemas.microsoft.com/office/powerpoint/2010/main" val="203803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15</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18</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21</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BE3B3A6E-A052-4210-B26A-43D8AEF44A8B}"/>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015731-9B85-47FB-84A7-C345EEB0E74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FD71187C-5058-4758-BAA7-FAB67A166C59}"/>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700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843967C-B335-47C3-AC13-CD1CF22B445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A2F7DD87-4EF8-4BDC-8E25-1BC6B0CE5C5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121E772-C74F-4055-AA5D-A9CD2BD90A9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549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DC6B6B7B-8C88-417B-9682-B19E94E5FF30}"/>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710BB6-9308-4B35-BAB9-6273C39E984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9749539-A675-443D-8D34-44914AE57A4A}"/>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953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B9EED3B0-26FE-4D9E-BD58-48BD81B43DD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5852674-91FF-4A18-86D3-4F7986337D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E4DB870-027F-46B0-9C5B-3B47C98EF8A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4244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36783D19-CB9B-46E4-BF8D-171F701EA14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F5E1F87C-D34D-44B7-B7BE-A22ABB740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63174F03-1414-4101-A2B3-3D27C94AD0F5}"/>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7063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EF357184-1F12-451F-9C28-0F9D84577EB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57A6518B-5626-46B6-911D-9F02DE38D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11B46D37-4770-4D31-AC5A-E1BCF8FC370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941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9E9FD4F2-61C8-4905-A45F-15B3DE09C935}"/>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6607CDDA-FC78-4461-83E6-09968C3E1EE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23A6A46D-4B7B-4CD8-A42D-A7517A84303B}"/>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8242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97E360-EE1E-415C-A82C-A8DAE6C6F05E}"/>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228FBC32-B59C-4332-ABC7-922310F589F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34D9D54-7BD2-4449-8277-F9955AB79DC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814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137ACE7-5889-4492-91CE-A43877BBC9C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A829292-F5A8-4FF0-BA92-8C5D447E581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87021491-11B6-4210-8E83-F08CE9C520F8}"/>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1039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A953A0C-C34A-4973-A468-FF8EC268D7F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85A4646-C9E6-4CB9-8589-D3D8EEF164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65EFFD0E-15EE-410B-98CE-63639C0DBA3C}"/>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229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F8D4E548-1238-422E-92F7-606BF117D653}"/>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EEEECDB-0D3B-42C3-9861-DAD4316DAF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4E06869B-CD3A-492B-A8F5-C040C2D8B45D}"/>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1102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273337509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606802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81277861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851592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23889974"/>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6029102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3959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196184737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3995975814"/>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7382823"/>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4966633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083687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7507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45EAFFA7-C313-4C30-88AC-AD3ABC9A0B4D}"/>
              </a:ext>
            </a:extLst>
          </p:cNvPr>
          <p:cNvSpPr>
            <a:spLocks noGrp="1"/>
          </p:cNvSpPr>
          <p:nvPr>
            <p:ph type="dt" sz="half" idx="10"/>
          </p:nvPr>
        </p:nvSpPr>
        <p:spPr>
          <a:xfrm>
            <a:off x="609600" y="6243638"/>
            <a:ext cx="2844800" cy="457200"/>
          </a:xfrm>
        </p:spPr>
        <p:txBody>
          <a:bodyPr/>
          <a:lstStyle>
            <a:lvl1pPr>
              <a:defRPr/>
            </a:lvl1pPr>
          </a:lstStyle>
          <a:p>
            <a:pPr eaLnBrk="0" fontAlgn="base" hangingPunct="0">
              <a:spcBef>
                <a:spcPct val="0"/>
              </a:spcBef>
              <a:spcAft>
                <a:spcPct val="0"/>
              </a:spcAft>
              <a:defRPr/>
            </a:pPr>
            <a:fld id="{56265713-CA12-4B50-9C8C-A8D7DF05D603}" type="datetimeFigureOut">
              <a:rPr lang="en-US" smtClean="0">
                <a:solidFill>
                  <a:srgbClr val="000000"/>
                </a:solidFill>
              </a:rPr>
              <a:pPr eaLnBrk="0" fontAlgn="base" hangingPunct="0">
                <a:spcBef>
                  <a:spcPct val="0"/>
                </a:spcBef>
                <a:spcAft>
                  <a:spcPct val="0"/>
                </a:spcAft>
                <a:defRPr/>
              </a:pPr>
              <a:t>11/5/2022</a:t>
            </a:fld>
            <a:endParaRPr lang="en-US">
              <a:solidFill>
                <a:srgbClr val="000000"/>
              </a:solidFill>
            </a:endParaRPr>
          </a:p>
        </p:txBody>
      </p:sp>
      <p:sp>
        <p:nvSpPr>
          <p:cNvPr id="4" name="Footer Placeholder 3">
            <a:extLst>
              <a:ext uri="{FF2B5EF4-FFF2-40B4-BE49-F238E27FC236}">
                <a16:creationId xmlns:a16="http://schemas.microsoft.com/office/drawing/2014/main" xmlns="" id="{4434EE2F-0824-477E-A9A0-44C75B6DDF5B}"/>
              </a:ext>
            </a:extLst>
          </p:cNvPr>
          <p:cNvSpPr>
            <a:spLocks noGrp="1"/>
          </p:cNvSpPr>
          <p:nvPr>
            <p:ph type="ftr" sz="quarter" idx="11"/>
          </p:nvPr>
        </p:nvSpPr>
        <p:spPr>
          <a:xfrm>
            <a:off x="4165601" y="6248400"/>
            <a:ext cx="3860800" cy="45720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Slide Number Placeholder 4">
            <a:extLst>
              <a:ext uri="{FF2B5EF4-FFF2-40B4-BE49-F238E27FC236}">
                <a16:creationId xmlns:a16="http://schemas.microsoft.com/office/drawing/2014/main" xmlns=""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eaLnBrk="0" fontAlgn="base" hangingPunct="0">
              <a:spcBef>
                <a:spcPct val="0"/>
              </a:spcBef>
              <a:spcAft>
                <a:spcPct val="0"/>
              </a:spcAft>
              <a:defRPr/>
            </a:pPr>
            <a:fld id="{1D218121-347E-4EE5-8DE8-6D2AC1AE24F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9303050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49727"/>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8947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8113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8"/>
          <a:stretch>
            <a:fillRect/>
          </a:stretch>
        </p:blipFill>
        <p:spPr>
          <a:xfrm>
            <a:off x="1155" y="1151"/>
            <a:ext cx="12189692" cy="6855701"/>
          </a:xfrm>
          <a:prstGeom prst="rect">
            <a:avLst/>
          </a:prstGeom>
          <a:noFill/>
          <a:ln w="9525">
            <a:noFill/>
          </a:ln>
        </p:spPr>
      </p:pic>
      <p:sp>
        <p:nvSpPr>
          <p:cNvPr id="2" name="Title Placeholder 1"/>
          <p:cNvSpPr>
            <a:spLocks noGrp="1"/>
          </p:cNvSpPr>
          <p:nvPr>
            <p:ph type="title"/>
          </p:nvPr>
        </p:nvSpPr>
        <p:spPr>
          <a:xfrm>
            <a:off x="609082" y="274597"/>
            <a:ext cx="10973839"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4192355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ransition>
    <p:random/>
  </p:transition>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3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4526" y="1016339"/>
            <a:ext cx="4662945" cy="646331"/>
          </a:xfrm>
          <a:prstGeom prst="rect">
            <a:avLst/>
          </a:prstGeom>
          <a:noFill/>
        </p:spPr>
        <p:txBody>
          <a:bodyPr wrap="square" rtlCol="0">
            <a:spAutoFit/>
          </a:bodyPr>
          <a:lstStyle/>
          <a:p>
            <a:pPr algn="ctr">
              <a:defRPr/>
            </a:pPr>
            <a:r>
              <a:rPr lang="en-US" sz="3600" b="1" spc="-151">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smtClean="0">
                <a:solidFill>
                  <a:srgbClr val="135E98"/>
                </a:solidFill>
                <a:latin typeface="Times New Roman" pitchFamily="18" charset="0"/>
                <a:ea typeface="LNTH-Kids  Chinese Font 1" panose="02010600030101010101" pitchFamily="2" charset="-128"/>
                <a:cs typeface="Times New Roman" pitchFamily="18" charset="0"/>
              </a:rPr>
              <a:t>10</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308324"/>
          </a:xfrm>
          <a:prstGeom prst="rect">
            <a:avLst/>
          </a:prstGeom>
          <a:noFill/>
        </p:spPr>
        <p:txBody>
          <a:bodyPr wrap="square" rtlCol="0">
            <a:spAutoFit/>
          </a:bodyPr>
          <a:lstStyle/>
          <a:p>
            <a:pPr algn="ctr">
              <a:defRPr/>
            </a:pPr>
            <a:r>
              <a:rPr lang="en-US" sz="4800" b="1" dirty="0" err="1">
                <a:solidFill>
                  <a:srgbClr val="002060"/>
                </a:solidFill>
                <a:latin typeface="Times New Roman" pitchFamily="18" charset="0"/>
                <a:ea typeface="Zilla Slab" pitchFamily="2" charset="0"/>
                <a:cs typeface="Times New Roman" pitchFamily="18" charset="0"/>
              </a:rPr>
              <a:t>Tiếng</a:t>
            </a:r>
            <a:r>
              <a:rPr lang="en-US" sz="4800" b="1" dirty="0">
                <a:solidFill>
                  <a:srgbClr val="002060"/>
                </a:solidFill>
                <a:latin typeface="Times New Roman" pitchFamily="18" charset="0"/>
                <a:ea typeface="Zilla Slab" pitchFamily="2" charset="0"/>
                <a:cs typeface="Times New Roman" pitchFamily="18" charset="0"/>
              </a:rPr>
              <a:t> </a:t>
            </a:r>
            <a:r>
              <a:rPr lang="en-US" sz="4800" b="1" dirty="0" err="1">
                <a:solidFill>
                  <a:srgbClr val="002060"/>
                </a:solidFill>
                <a:latin typeface="Times New Roman" pitchFamily="18" charset="0"/>
                <a:ea typeface="Zilla Slab" pitchFamily="2" charset="0"/>
                <a:cs typeface="Times New Roman" pitchFamily="18" charset="0"/>
              </a:rPr>
              <a:t>Việt</a:t>
            </a:r>
            <a:endParaRPr lang="en-US" sz="4800" b="1" dirty="0">
              <a:solidFill>
                <a:srgbClr val="002060"/>
              </a:solidFill>
              <a:latin typeface="Times New Roman" pitchFamily="18" charset="0"/>
              <a:ea typeface="Zilla Slab" pitchFamily="2" charset="0"/>
              <a:cs typeface="Times New Roman" pitchFamily="18" charset="0"/>
            </a:endParaRPr>
          </a:p>
          <a:p>
            <a:pPr algn="ctr">
              <a:defRPr/>
            </a:pPr>
            <a:r>
              <a:rPr lang="en-US" sz="4800" b="1" err="1">
                <a:solidFill>
                  <a:srgbClr val="002060"/>
                </a:solidFill>
                <a:latin typeface="Times New Roman" pitchFamily="18" charset="0"/>
                <a:ea typeface="Zilla Slab" pitchFamily="2" charset="0"/>
                <a:cs typeface="Times New Roman" pitchFamily="18" charset="0"/>
              </a:rPr>
              <a:t>Bài</a:t>
            </a:r>
            <a:r>
              <a:rPr lang="en-US" sz="4800" b="1">
                <a:solidFill>
                  <a:srgbClr val="002060"/>
                </a:solidFill>
                <a:latin typeface="Times New Roman" pitchFamily="18" charset="0"/>
                <a:ea typeface="Zilla Slab" pitchFamily="2" charset="0"/>
                <a:cs typeface="Times New Roman" pitchFamily="18" charset="0"/>
              </a:rPr>
              <a:t> </a:t>
            </a:r>
            <a:r>
              <a:rPr lang="en-US" sz="4800" b="1" smtClean="0">
                <a:solidFill>
                  <a:srgbClr val="002060"/>
                </a:solidFill>
                <a:latin typeface="Times New Roman" pitchFamily="18" charset="0"/>
                <a:ea typeface="Zilla Slab" pitchFamily="2" charset="0"/>
                <a:cs typeface="Times New Roman" pitchFamily="18" charset="0"/>
              </a:rPr>
              <a:t>18:Luyện </a:t>
            </a:r>
            <a:r>
              <a:rPr lang="en-US" sz="4800" b="1" err="1" smtClean="0">
                <a:solidFill>
                  <a:srgbClr val="002060"/>
                </a:solidFill>
                <a:latin typeface="Times New Roman" pitchFamily="18" charset="0"/>
                <a:ea typeface="Zilla Slab" pitchFamily="2" charset="0"/>
                <a:cs typeface="Times New Roman" pitchFamily="18" charset="0"/>
              </a:rPr>
              <a:t>tập</a:t>
            </a:r>
            <a:r>
              <a:rPr lang="en-US" sz="4800" b="1" smtClean="0">
                <a:solidFill>
                  <a:srgbClr val="002060"/>
                </a:solidFill>
                <a:latin typeface="Times New Roman" pitchFamily="18" charset="0"/>
                <a:ea typeface="Zilla Slab" pitchFamily="2" charset="0"/>
                <a:cs typeface="Times New Roman" pitchFamily="18" charset="0"/>
              </a:rPr>
              <a:t> 1</a:t>
            </a:r>
            <a:endParaRPr lang="en-US" sz="4800" b="1" dirty="0">
              <a:solidFill>
                <a:srgbClr val="002060"/>
              </a:solidFill>
              <a:latin typeface="Times New Roman" pitchFamily="18" charset="0"/>
              <a:ea typeface="Zilla Slab" pitchFamily="2" charset="0"/>
              <a:cs typeface="Times New Roman" pitchFamily="18" charset="0"/>
            </a:endParaRPr>
          </a:p>
          <a:p>
            <a:pPr>
              <a:defRPr/>
            </a:pPr>
            <a:r>
              <a:rPr lang="en-US" sz="4800" b="1">
                <a:solidFill>
                  <a:prstClr val="black"/>
                </a:solidFill>
                <a:latin typeface="Times New Roman" panose="02020603050405020304" pitchFamily="18" charset="0"/>
                <a:ea typeface="Zilla Slab" pitchFamily="2" charset="0"/>
                <a:cs typeface="Times New Roman" panose="02020603050405020304" pitchFamily="18" charset="0"/>
              </a:rPr>
              <a:t>   </a:t>
            </a:r>
            <a:r>
              <a:rPr lang="en-US" sz="4800" b="1" smtClean="0">
                <a:solidFill>
                  <a:prstClr val="black"/>
                </a:solidFill>
                <a:latin typeface="Times New Roman" panose="02020603050405020304" pitchFamily="18" charset="0"/>
                <a:ea typeface="Zilla Slab" pitchFamily="2" charset="0"/>
                <a:cs typeface="Times New Roman" panose="02020603050405020304" pitchFamily="18" charset="0"/>
              </a:rPr>
              <a:t>      </a:t>
            </a:r>
            <a:r>
              <a:rPr lang="en-US" sz="4800" b="1" smtClean="0">
                <a:solidFill>
                  <a:srgbClr val="FF0000"/>
                </a:solidFill>
                <a:latin typeface="Times New Roman" panose="02020603050405020304" pitchFamily="18" charset="0"/>
                <a:ea typeface="Zilla Slab" pitchFamily="2" charset="0"/>
                <a:cs typeface="Times New Roman" panose="02020603050405020304" pitchFamily="18" charset="0"/>
              </a:rPr>
              <a:t>Từ chỉ đặc điểm. </a:t>
            </a:r>
            <a:r>
              <a:rPr lang="en-US" sz="4800" b="1" smtClean="0">
                <a:solidFill>
                  <a:srgbClr val="FF0000"/>
                </a:solidFill>
                <a:latin typeface="Times New Roman" panose="02020603050405020304" pitchFamily="18" charset="0"/>
                <a:ea typeface="Zilla Slab" pitchFamily="2" charset="0"/>
                <a:cs typeface="Times New Roman" panose="02020603050405020304" pitchFamily="18" charset="0"/>
              </a:rPr>
              <a:t>Câu </a:t>
            </a:r>
            <a:r>
              <a:rPr lang="en-US" sz="4800" b="1" smtClean="0">
                <a:solidFill>
                  <a:srgbClr val="FF0000"/>
                </a:solidFill>
                <a:latin typeface="Times New Roman" panose="02020603050405020304" pitchFamily="18" charset="0"/>
                <a:ea typeface="Zilla Slab" pitchFamily="2" charset="0"/>
                <a:cs typeface="Times New Roman" panose="02020603050405020304" pitchFamily="18" charset="0"/>
              </a:rPr>
              <a:t>khiến</a:t>
            </a:r>
            <a:endPar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375111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 xmlns:a16="http://schemas.microsoft.com/office/drawing/2014/main" id="{89D3D432-953C-432F-84F4-46E1177D6581}"/>
              </a:ext>
            </a:extLst>
          </p:cNvPr>
          <p:cNvPicPr>
            <a:picLocks noChangeAspect="1"/>
          </p:cNvPicPr>
          <p:nvPr/>
        </p:nvPicPr>
        <p:blipFill>
          <a:blip r:embed="rId4"/>
          <a:stretch>
            <a:fillRect/>
          </a:stretch>
        </p:blipFill>
        <p:spPr>
          <a:xfrm>
            <a:off x="2797778" y="2465748"/>
            <a:ext cx="6596444" cy="1926503"/>
          </a:xfrm>
          <a:prstGeom prst="rect">
            <a:avLst/>
          </a:prstGeom>
        </p:spPr>
      </p:pic>
    </p:spTree>
    <p:custDataLst>
      <p:tags r:id="rId1"/>
    </p:custDataLst>
    <p:extLst>
      <p:ext uri="{BB962C8B-B14F-4D97-AF65-F5344CB8AC3E}">
        <p14:creationId xmlns:p14="http://schemas.microsoft.com/office/powerpoint/2010/main" val="112365839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0000FF"/>
                  </a:solidFill>
                </a:rPr>
                <a:t>Câu</a:t>
              </a:r>
              <a:r>
                <a:rPr lang="en-US" sz="3600" b="1" dirty="0">
                  <a:solidFill>
                    <a:srgbClr val="0000FF"/>
                  </a:solidFill>
                </a:rPr>
                <a:t> </a:t>
              </a:r>
              <a:r>
                <a:rPr lang="en-US" sz="3600" b="1" dirty="0" err="1">
                  <a:solidFill>
                    <a:srgbClr val="0000FF"/>
                  </a:solidFill>
                </a:rPr>
                <a:t>kể</a:t>
              </a:r>
              <a:endParaRPr lang="en-US" sz="3600" b="1" dirty="0">
                <a:solidFill>
                  <a:srgbClr val="0000FF"/>
                </a:solidFill>
              </a:endParaRPr>
            </a:p>
          </p:txBody>
        </p:sp>
      </p:grpSp>
      <p:grpSp>
        <p:nvGrpSpPr>
          <p:cNvPr id="16" name="Group 15">
            <a:extLst>
              <a:ext uri="{FF2B5EF4-FFF2-40B4-BE49-F238E27FC236}">
                <a16:creationId xmlns=""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C00000"/>
                  </a:solidFill>
                </a:rPr>
                <a:t>Câu</a:t>
              </a:r>
              <a:r>
                <a:rPr lang="en-US" sz="3600" b="1" dirty="0">
                  <a:solidFill>
                    <a:srgbClr val="C00000"/>
                  </a:solidFill>
                </a:rPr>
                <a:t> </a:t>
              </a:r>
              <a:r>
                <a:rPr lang="en-US" sz="3600" b="1" dirty="0" err="1">
                  <a:solidFill>
                    <a:srgbClr val="C00000"/>
                  </a:solidFill>
                </a:rPr>
                <a:t>cảm</a:t>
              </a:r>
              <a:endParaRPr lang="en-US" sz="3600" b="1" dirty="0">
                <a:solidFill>
                  <a:srgbClr val="C00000"/>
                </a:solidFill>
              </a:endParaRPr>
            </a:p>
          </p:txBody>
        </p:sp>
      </p:grpSp>
      <p:grpSp>
        <p:nvGrpSpPr>
          <p:cNvPr id="19" name="Group 18">
            <a:extLst>
              <a:ext uri="{FF2B5EF4-FFF2-40B4-BE49-F238E27FC236}">
                <a16:creationId xmlns=""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 xmlns:a16="http://schemas.microsoft.com/office/drawing/2014/main" id="{43AFC8FA-6C0D-4F51-9A50-5DED5AF2273F}"/>
                </a:ext>
              </a:extLst>
            </p:cNvPr>
            <p:cNvSpPr txBox="1"/>
            <p:nvPr/>
          </p:nvSpPr>
          <p:spPr>
            <a:xfrm>
              <a:off x="1426850" y="1785397"/>
              <a:ext cx="2009182" cy="507109"/>
            </a:xfrm>
            <a:prstGeom prst="rect">
              <a:avLst/>
            </a:prstGeom>
            <a:noFill/>
          </p:spPr>
          <p:txBody>
            <a:bodyPr wrap="square" rtlCol="0">
              <a:spAutoFit/>
            </a:bodyPr>
            <a:lstStyle/>
            <a:p>
              <a:r>
                <a:rPr lang="en-US" sz="3600" b="1" dirty="0" err="1">
                  <a:solidFill>
                    <a:srgbClr val="7030A0"/>
                  </a:solidFill>
                </a:rPr>
                <a:t>Câu</a:t>
              </a:r>
              <a:r>
                <a:rPr lang="en-US" sz="3600" b="1" dirty="0">
                  <a:solidFill>
                    <a:srgbClr val="7030A0"/>
                  </a:solidFill>
                </a:rPr>
                <a:t> </a:t>
              </a:r>
              <a:r>
                <a:rPr lang="en-US" sz="3600" b="1" dirty="0" err="1">
                  <a:solidFill>
                    <a:srgbClr val="7030A0"/>
                  </a:solidFill>
                </a:rPr>
                <a:t>khiến</a:t>
              </a:r>
              <a:endParaRPr lang="en-US" sz="3600" b="1" dirty="0">
                <a:solidFill>
                  <a:srgbClr val="7030A0"/>
                </a:solidFill>
              </a:endParaRPr>
            </a:p>
          </p:txBody>
        </p:sp>
      </p:grpSp>
      <p:grpSp>
        <p:nvGrpSpPr>
          <p:cNvPr id="22" name="Group 21">
            <a:extLst>
              <a:ext uri="{FF2B5EF4-FFF2-40B4-BE49-F238E27FC236}">
                <a16:creationId xmlns=""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a:solidFill>
              <a:schemeClr val="accent1">
                <a:lumMod val="20000"/>
                <a:lumOff val="80000"/>
              </a:schemeClr>
            </a:solidFill>
          </p:spPr>
        </p:pic>
        <p:sp>
          <p:nvSpPr>
            <p:cNvPr id="24" name="TextBox 23">
              <a:extLst>
                <a:ext uri="{FF2B5EF4-FFF2-40B4-BE49-F238E27FC236}">
                  <a16:creationId xmlns=""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nhắc </a:t>
              </a:r>
              <a:r>
                <a:rPr lang="nl-NL" sz="32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 </a:t>
              </a:r>
              <a:r>
                <a:rPr lang="vi-VN" sz="3200" b="1"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tác</a:t>
              </a:r>
              <a:r>
                <a:rPr lang="nl-NL" sz="3200" b="1"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dụng của câu kể, câu cảm, </a:t>
              </a:r>
              <a:r>
                <a:rPr lang="nl-NL" sz="32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 </a:t>
              </a:r>
              <a:r>
                <a:rPr lang="nl-NL" sz="3200" b="1"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khiến?</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a:t>
            </a:r>
            <a:r>
              <a:rPr kumimoji="0" lang="en-US" altLang="zh-CN" sz="4400" b="0" i="0" u="none" strike="noStrike" kern="1200" cap="none" spc="0" normalizeH="0" baseline="0" noProof="0" dirty="0" smtClean="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 xmlns:a16="http://schemas.microsoft.com/office/drawing/2014/main" id="{B884393E-4B06-4C8C-8BEA-E8650E37492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351" y="106532"/>
            <a:ext cx="11523216" cy="675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967023" y="403933"/>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D0A72AA0-2EFD-4D6B-9D75-4B5336086325}"/>
              </a:ext>
            </a:extLst>
          </p:cNvPr>
          <p:cNvSpPr txBox="1"/>
          <p:nvPr/>
        </p:nvSpPr>
        <p:spPr>
          <a:xfrm>
            <a:off x="2575651" y="5558516"/>
            <a:ext cx="9494875" cy="830997"/>
          </a:xfrm>
          <a:prstGeom prst="rect">
            <a:avLst/>
          </a:prstGeom>
          <a:noFill/>
        </p:spPr>
        <p:txBody>
          <a:bodyPr wrap="square" rtlCol="0">
            <a:spAutoFit/>
          </a:bodyPr>
          <a:lstStyle/>
          <a:p>
            <a:pPr>
              <a:lnSpc>
                <a:spcPct val="150000"/>
              </a:lnSpc>
            </a:pPr>
            <a:r>
              <a:rPr lang="en-US" sz="3200" dirty="0">
                <a:latin typeface="Cambria" panose="02040503050406030204" pitchFamily="18" charset="0"/>
              </a:rPr>
              <a:t>- </a:t>
            </a:r>
            <a:r>
              <a:rPr lang="en-US" sz="3200" dirty="0" err="1">
                <a:latin typeface="Cambria" panose="02040503050406030204" pitchFamily="18" charset="0"/>
              </a:rPr>
              <a:t>Chị</a:t>
            </a:r>
            <a:r>
              <a:rPr lang="en-US" sz="3200" dirty="0">
                <a:latin typeface="Cambria" panose="02040503050406030204" pitchFamily="18" charset="0"/>
              </a:rPr>
              <a:t> </a:t>
            </a:r>
            <a:r>
              <a:rPr lang="en-US" sz="3200" dirty="0" err="1">
                <a:latin typeface="Cambria" panose="02040503050406030204" pitchFamily="18" charset="0"/>
              </a:rPr>
              <a:t>xóa</a:t>
            </a:r>
            <a:r>
              <a:rPr lang="en-US" sz="3200" dirty="0">
                <a:latin typeface="Cambria" panose="02040503050406030204" pitchFamily="18" charset="0"/>
              </a:rPr>
              <a:t> </a:t>
            </a:r>
            <a:r>
              <a:rPr lang="en-US" sz="3200" dirty="0" err="1">
                <a:latin typeface="Cambria" panose="02040503050406030204" pitchFamily="18" charset="0"/>
              </a:rPr>
              <a:t>dòng</a:t>
            </a:r>
            <a:r>
              <a:rPr lang="en-US" sz="3200" dirty="0">
                <a:latin typeface="Cambria" panose="02040503050406030204" pitchFamily="18" charset="0"/>
              </a:rPr>
              <a:t> “</a:t>
            </a:r>
            <a:r>
              <a:rPr lang="en-US" sz="3200" dirty="0" err="1">
                <a:latin typeface="Cambria" panose="02040503050406030204" pitchFamily="18" charset="0"/>
              </a:rPr>
              <a:t>Nấu</a:t>
            </a:r>
            <a:r>
              <a:rPr lang="en-US" sz="3200" dirty="0">
                <a:latin typeface="Cambria" panose="02040503050406030204" pitchFamily="18" charset="0"/>
              </a:rPr>
              <a:t> </a:t>
            </a:r>
            <a:r>
              <a:rPr lang="en-US" sz="3200" dirty="0" err="1">
                <a:latin typeface="Cambria" panose="02040503050406030204" pitchFamily="18" charset="0"/>
              </a:rPr>
              <a:t>ăn</a:t>
            </a:r>
            <a:r>
              <a:rPr lang="en-US" sz="3200" dirty="0">
                <a:latin typeface="Cambria" panose="02040503050406030204" pitchFamily="18" charset="0"/>
              </a:rPr>
              <a:t> </a:t>
            </a:r>
            <a:r>
              <a:rPr lang="en-US" sz="3200" dirty="0" err="1">
                <a:latin typeface="Cambria" panose="02040503050406030204" pitchFamily="18" charset="0"/>
              </a:rPr>
              <a:t>không</a:t>
            </a:r>
            <a:r>
              <a:rPr lang="en-US" sz="3200" dirty="0">
                <a:latin typeface="Cambria" panose="02040503050406030204" pitchFamily="18" charset="0"/>
              </a:rPr>
              <a:t> </a:t>
            </a:r>
            <a:r>
              <a:rPr lang="en-US" sz="3200" dirty="0" err="1">
                <a:latin typeface="Cambria" panose="02040503050406030204" pitchFamily="18" charset="0"/>
              </a:rPr>
              <a:t>ngon</a:t>
            </a:r>
            <a:r>
              <a:rPr lang="en-US" sz="3200" dirty="0">
                <a:latin typeface="Cambria" panose="02040503050406030204" pitchFamily="18" charset="0"/>
              </a:rPr>
              <a:t>” </a:t>
            </a:r>
            <a:r>
              <a:rPr lang="en-US" sz="3200" dirty="0" err="1">
                <a:latin typeface="Cambria" panose="02040503050406030204" pitchFamily="18" charset="0"/>
              </a:rPr>
              <a:t>đi</a:t>
            </a:r>
            <a:r>
              <a:rPr lang="en-US" sz="3200" dirty="0">
                <a:latin typeface="Cambria" panose="02040503050406030204" pitchFamily="18" charset="0"/>
              </a:rPr>
              <a:t> </a:t>
            </a:r>
            <a:r>
              <a:rPr lang="en-US" sz="3200" dirty="0" err="1">
                <a:latin typeface="Cambria" panose="02040503050406030204" pitchFamily="18" charset="0"/>
              </a:rPr>
              <a:t>chị</a:t>
            </a:r>
            <a:r>
              <a:rPr lang="en-US" sz="3200" dirty="0" smtClean="0">
                <a:latin typeface="Cambria" panose="02040503050406030204" pitchFamily="18" charset="0"/>
              </a:rPr>
              <a:t>!</a:t>
            </a:r>
            <a:endParaRPr lang="en-US" sz="3200" dirty="0">
              <a:latin typeface="Cambria" panose="02040503050406030204" pitchFamily="18" charset="0"/>
            </a:endParaRPr>
          </a:p>
        </p:txBody>
      </p:sp>
      <p:grpSp>
        <p:nvGrpSpPr>
          <p:cNvPr id="12" name="Group 11">
            <a:extLst>
              <a:ext uri="{FF2B5EF4-FFF2-40B4-BE49-F238E27FC236}">
                <a16:creationId xmlns="" xmlns:a16="http://schemas.microsoft.com/office/drawing/2014/main" id="{84B24A12-9CDE-4F2F-817D-EBA9CCBE9349}"/>
              </a:ext>
            </a:extLst>
          </p:cNvPr>
          <p:cNvGrpSpPr/>
          <p:nvPr/>
        </p:nvGrpSpPr>
        <p:grpSpPr>
          <a:xfrm>
            <a:off x="4356021" y="1050264"/>
            <a:ext cx="2635542" cy="1096450"/>
            <a:chOff x="1225898" y="1497783"/>
            <a:chExt cx="2411087" cy="1001837"/>
          </a:xfrm>
        </p:grpSpPr>
        <p:pic>
          <p:nvPicPr>
            <p:cNvPr id="14" name="Picture 13">
              <a:extLst>
                <a:ext uri="{FF2B5EF4-FFF2-40B4-BE49-F238E27FC236}">
                  <a16:creationId xmlns=""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0000FF"/>
                  </a:solidFill>
                </a:rPr>
                <a:t>Câu</a:t>
              </a:r>
              <a:r>
                <a:rPr lang="en-US" sz="3600" b="1" dirty="0">
                  <a:solidFill>
                    <a:srgbClr val="0000FF"/>
                  </a:solidFill>
                </a:rPr>
                <a:t> </a:t>
              </a:r>
              <a:r>
                <a:rPr lang="en-US" sz="3600" b="1" dirty="0" err="1">
                  <a:solidFill>
                    <a:srgbClr val="0000FF"/>
                  </a:solidFill>
                </a:rPr>
                <a:t>kể</a:t>
              </a:r>
              <a:endParaRPr lang="en-US" sz="3600" b="1" dirty="0">
                <a:solidFill>
                  <a:srgbClr val="0000FF"/>
                </a:solidFill>
              </a:endParaRPr>
            </a:p>
          </p:txBody>
        </p:sp>
      </p:grpSp>
      <p:grpSp>
        <p:nvGrpSpPr>
          <p:cNvPr id="16" name="Group 15">
            <a:extLst>
              <a:ext uri="{FF2B5EF4-FFF2-40B4-BE49-F238E27FC236}">
                <a16:creationId xmlns="" xmlns:a16="http://schemas.microsoft.com/office/drawing/2014/main" id="{40635DA7-91F2-426D-B406-0C7CB556659A}"/>
              </a:ext>
            </a:extLst>
          </p:cNvPr>
          <p:cNvGrpSpPr/>
          <p:nvPr/>
        </p:nvGrpSpPr>
        <p:grpSpPr>
          <a:xfrm>
            <a:off x="4483009" y="2947383"/>
            <a:ext cx="2668418" cy="1174719"/>
            <a:chOff x="1225898" y="1497783"/>
            <a:chExt cx="2411087" cy="1001837"/>
          </a:xfrm>
        </p:grpSpPr>
        <p:pic>
          <p:nvPicPr>
            <p:cNvPr id="17" name="Picture 16">
              <a:extLst>
                <a:ext uri="{FF2B5EF4-FFF2-40B4-BE49-F238E27FC236}">
                  <a16:creationId xmlns=""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 xmlns:a16="http://schemas.microsoft.com/office/drawing/2014/main" id="{F81D2506-D6CC-4095-9FF5-4F6A44FDBAC9}"/>
                </a:ext>
              </a:extLst>
            </p:cNvPr>
            <p:cNvSpPr txBox="1"/>
            <p:nvPr/>
          </p:nvSpPr>
          <p:spPr>
            <a:xfrm>
              <a:off x="1505022" y="1784803"/>
              <a:ext cx="2009182" cy="523057"/>
            </a:xfrm>
            <a:prstGeom prst="rect">
              <a:avLst/>
            </a:prstGeom>
            <a:noFill/>
          </p:spPr>
          <p:txBody>
            <a:bodyPr wrap="square" rtlCol="0">
              <a:spAutoFit/>
            </a:bodyPr>
            <a:lstStyle/>
            <a:p>
              <a:r>
                <a:rPr lang="en-US" sz="3600" b="1" dirty="0" err="1">
                  <a:solidFill>
                    <a:srgbClr val="C00000"/>
                  </a:solidFill>
                </a:rPr>
                <a:t>Câu</a:t>
              </a:r>
              <a:r>
                <a:rPr lang="en-US" sz="3600" b="1" dirty="0">
                  <a:solidFill>
                    <a:srgbClr val="C00000"/>
                  </a:solidFill>
                </a:rPr>
                <a:t> </a:t>
              </a:r>
              <a:r>
                <a:rPr lang="en-US" sz="3600" b="1" dirty="0" err="1">
                  <a:solidFill>
                    <a:srgbClr val="C00000"/>
                  </a:solidFill>
                </a:rPr>
                <a:t>cảm</a:t>
              </a:r>
              <a:endParaRPr lang="en-US" sz="3600" b="1" dirty="0">
                <a:solidFill>
                  <a:srgbClr val="C00000"/>
                </a:solidFill>
              </a:endParaRPr>
            </a:p>
          </p:txBody>
        </p:sp>
      </p:grpSp>
      <p:grpSp>
        <p:nvGrpSpPr>
          <p:cNvPr id="19" name="Group 18">
            <a:extLst>
              <a:ext uri="{FF2B5EF4-FFF2-40B4-BE49-F238E27FC236}">
                <a16:creationId xmlns="" xmlns:a16="http://schemas.microsoft.com/office/drawing/2014/main" id="{E1DD3E80-4265-4493-B9EF-BB98DB66006F}"/>
              </a:ext>
            </a:extLst>
          </p:cNvPr>
          <p:cNvGrpSpPr/>
          <p:nvPr/>
        </p:nvGrpSpPr>
        <p:grpSpPr>
          <a:xfrm>
            <a:off x="4356021" y="4668354"/>
            <a:ext cx="2855361" cy="1054094"/>
            <a:chOff x="1225898" y="1497783"/>
            <a:chExt cx="2411087" cy="1001837"/>
          </a:xfrm>
        </p:grpSpPr>
        <p:pic>
          <p:nvPicPr>
            <p:cNvPr id="20" name="Picture 19">
              <a:extLst>
                <a:ext uri="{FF2B5EF4-FFF2-40B4-BE49-F238E27FC236}">
                  <a16:creationId xmlns=""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 xmlns:a16="http://schemas.microsoft.com/office/drawing/2014/main" id="{43AFC8FA-6C0D-4F51-9A50-5DED5AF2273F}"/>
                </a:ext>
              </a:extLst>
            </p:cNvPr>
            <p:cNvSpPr txBox="1"/>
            <p:nvPr/>
          </p:nvSpPr>
          <p:spPr>
            <a:xfrm>
              <a:off x="1426850" y="1785397"/>
              <a:ext cx="2009182" cy="614289"/>
            </a:xfrm>
            <a:prstGeom prst="rect">
              <a:avLst/>
            </a:prstGeom>
            <a:noFill/>
          </p:spPr>
          <p:txBody>
            <a:bodyPr wrap="square" rtlCol="0">
              <a:spAutoFit/>
            </a:bodyPr>
            <a:lstStyle/>
            <a:p>
              <a:r>
                <a:rPr lang="en-US" sz="3600" b="1" dirty="0" err="1">
                  <a:solidFill>
                    <a:srgbClr val="7030A0"/>
                  </a:solidFill>
                </a:rPr>
                <a:t>Câu</a:t>
              </a:r>
              <a:r>
                <a:rPr lang="en-US" sz="3600" b="1" dirty="0">
                  <a:solidFill>
                    <a:srgbClr val="7030A0"/>
                  </a:solidFill>
                </a:rPr>
                <a:t> </a:t>
              </a:r>
              <a:r>
                <a:rPr lang="en-US" sz="3600" b="1" dirty="0" err="1">
                  <a:solidFill>
                    <a:srgbClr val="7030A0"/>
                  </a:solidFill>
                </a:rPr>
                <a:t>khiến</a:t>
              </a:r>
              <a:endParaRPr lang="en-US" sz="3600" b="1" dirty="0">
                <a:solidFill>
                  <a:srgbClr val="7030A0"/>
                </a:solidFill>
              </a:endParaRPr>
            </a:p>
          </p:txBody>
        </p:sp>
      </p:grpSp>
      <p:sp>
        <p:nvSpPr>
          <p:cNvPr id="7" name="Rectangle 6"/>
          <p:cNvSpPr/>
          <p:nvPr/>
        </p:nvSpPr>
        <p:spPr>
          <a:xfrm>
            <a:off x="3227057" y="2262124"/>
            <a:ext cx="6711261" cy="584775"/>
          </a:xfrm>
          <a:prstGeom prst="rect">
            <a:avLst/>
          </a:prstGeom>
        </p:spPr>
        <p:txBody>
          <a:bodyPr wrap="none">
            <a:spAutoFit/>
          </a:bodyPr>
          <a:lstStyle/>
          <a:p>
            <a:r>
              <a:rPr lang="en-US" sz="3200" dirty="0">
                <a:latin typeface="Cambria" panose="02040503050406030204" pitchFamily="18" charset="0"/>
              </a:rPr>
              <a:t>- </a:t>
            </a:r>
            <a:r>
              <a:rPr lang="en-US" sz="3200" dirty="0" err="1">
                <a:latin typeface="Cambria" panose="02040503050406030204" pitchFamily="18" charset="0"/>
              </a:rPr>
              <a:t>Chị</a:t>
            </a:r>
            <a:r>
              <a:rPr lang="en-US" sz="3200" dirty="0">
                <a:latin typeface="Cambria" panose="02040503050406030204" pitchFamily="18" charset="0"/>
              </a:rPr>
              <a:t> </a:t>
            </a:r>
            <a:r>
              <a:rPr lang="en-US" sz="3200" dirty="0" err="1">
                <a:latin typeface="Cambria" panose="02040503050406030204" pitchFamily="18" charset="0"/>
              </a:rPr>
              <a:t>cắm</a:t>
            </a:r>
            <a:r>
              <a:rPr lang="en-US" sz="3200" dirty="0">
                <a:latin typeface="Cambria" panose="02040503050406030204" pitchFamily="18" charset="0"/>
              </a:rPr>
              <a:t> </a:t>
            </a:r>
            <a:r>
              <a:rPr lang="en-US" sz="3200" dirty="0" err="1">
                <a:latin typeface="Cambria" panose="02040503050406030204" pitchFamily="18" charset="0"/>
              </a:rPr>
              <a:t>cúi</a:t>
            </a:r>
            <a:r>
              <a:rPr lang="en-US" sz="3200" dirty="0">
                <a:latin typeface="Cambria" panose="02040503050406030204" pitchFamily="18" charset="0"/>
              </a:rPr>
              <a:t> </a:t>
            </a:r>
            <a:r>
              <a:rPr lang="en-US" sz="3200" dirty="0" err="1">
                <a:latin typeface="Cambria" panose="02040503050406030204" pitchFamily="18" charset="0"/>
              </a:rPr>
              <a:t>viết</a:t>
            </a:r>
            <a:r>
              <a:rPr lang="en-US" sz="3200" dirty="0">
                <a:latin typeface="Cambria" panose="02040503050406030204" pitchFamily="18" charset="0"/>
              </a:rPr>
              <a:t> </a:t>
            </a:r>
            <a:r>
              <a:rPr lang="en-US" sz="3200" dirty="0" err="1">
                <a:latin typeface="Cambria" panose="02040503050406030204" pitchFamily="18" charset="0"/>
              </a:rPr>
              <a:t>thêm</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tấm</a:t>
            </a:r>
            <a:r>
              <a:rPr lang="en-US" sz="3200" dirty="0">
                <a:latin typeface="Cambria" panose="02040503050406030204" pitchFamily="18" charset="0"/>
              </a:rPr>
              <a:t> </a:t>
            </a:r>
            <a:r>
              <a:rPr lang="en-US" sz="3200" dirty="0" err="1">
                <a:latin typeface="Cambria" panose="02040503050406030204" pitchFamily="18" charset="0"/>
              </a:rPr>
              <a:t>thiệp</a:t>
            </a:r>
            <a:r>
              <a:rPr lang="en-US" sz="3200" dirty="0">
                <a:latin typeface="Cambria" panose="02040503050406030204" pitchFamily="18" charset="0"/>
              </a:rPr>
              <a:t>.</a:t>
            </a:r>
          </a:p>
        </p:txBody>
      </p:sp>
      <p:sp>
        <p:nvSpPr>
          <p:cNvPr id="8" name="Rectangle 7"/>
          <p:cNvSpPr/>
          <p:nvPr/>
        </p:nvSpPr>
        <p:spPr>
          <a:xfrm>
            <a:off x="3952561" y="3929690"/>
            <a:ext cx="4511813" cy="830997"/>
          </a:xfrm>
          <a:prstGeom prst="rect">
            <a:avLst/>
          </a:prstGeom>
        </p:spPr>
        <p:txBody>
          <a:bodyPr wrap="none">
            <a:spAutoFit/>
          </a:bodyPr>
          <a:lstStyle/>
          <a:p>
            <a:pPr>
              <a:lnSpc>
                <a:spcPct val="150000"/>
              </a:lnSpc>
            </a:pPr>
            <a:r>
              <a:rPr lang="en-US" sz="3200" dirty="0">
                <a:latin typeface="Cambria" panose="02040503050406030204" pitchFamily="18" charset="0"/>
              </a:rPr>
              <a:t>- A, </a:t>
            </a:r>
            <a:r>
              <a:rPr lang="en-US" sz="3200" dirty="0" err="1">
                <a:latin typeface="Cambria" panose="02040503050406030204" pitchFamily="18" charset="0"/>
              </a:rPr>
              <a:t>bố</a:t>
            </a:r>
            <a:r>
              <a:rPr lang="en-US" sz="3200" dirty="0">
                <a:latin typeface="Cambria" panose="02040503050406030204" pitchFamily="18" charset="0"/>
              </a:rPr>
              <a:t> </a:t>
            </a:r>
            <a:r>
              <a:rPr lang="en-US" sz="3200" dirty="0" err="1">
                <a:latin typeface="Cambria" panose="02040503050406030204" pitchFamily="18" charset="0"/>
              </a:rPr>
              <a:t>rất</a:t>
            </a:r>
            <a:r>
              <a:rPr lang="en-US" sz="3200" dirty="0">
                <a:latin typeface="Cambria" panose="02040503050406030204" pitchFamily="18" charset="0"/>
              </a:rPr>
              <a:t> </a:t>
            </a:r>
            <a:r>
              <a:rPr lang="en-US" sz="3200" dirty="0" err="1">
                <a:latin typeface="Cambria" panose="02040503050406030204" pitchFamily="18" charset="0"/>
              </a:rPr>
              <a:t>đẹp</a:t>
            </a:r>
            <a:r>
              <a:rPr lang="en-US" sz="3200" dirty="0">
                <a:latin typeface="Cambria" panose="02040503050406030204" pitchFamily="18" charset="0"/>
              </a:rPr>
              <a:t> </a:t>
            </a:r>
            <a:r>
              <a:rPr lang="en-US" sz="3200" dirty="0" err="1">
                <a:latin typeface="Cambria" panose="02040503050406030204" pitchFamily="18" charset="0"/>
              </a:rPr>
              <a:t>trai</a:t>
            </a:r>
            <a:r>
              <a:rPr lang="en-US" sz="3200" dirty="0">
                <a:latin typeface="Cambria" panose="02040503050406030204" pitchFamily="18" charset="0"/>
              </a:rPr>
              <a:t> </a:t>
            </a:r>
            <a:r>
              <a:rPr lang="en-US" sz="3200" dirty="0" err="1">
                <a:latin typeface="Cambria" panose="02040503050406030204" pitchFamily="18" charset="0"/>
              </a:rPr>
              <a:t>nữa</a:t>
            </a:r>
            <a:r>
              <a:rPr lang="en-US" sz="3200" dirty="0">
                <a:latin typeface="Cambria" panose="020405030504060302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8" y="580265"/>
            <a:ext cx="11412117"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 xmlns:a16="http://schemas.microsoft.com/office/drawing/2014/main" id="{B2703CFC-67A4-461F-846F-134205BEBC73}"/>
              </a:ext>
            </a:extLst>
          </p:cNvPr>
          <p:cNvGrpSpPr/>
          <p:nvPr/>
        </p:nvGrpSpPr>
        <p:grpSpPr>
          <a:xfrm>
            <a:off x="816657" y="1360968"/>
            <a:ext cx="4722801" cy="4174702"/>
            <a:chOff x="834836" y="1602709"/>
            <a:chExt cx="3657600" cy="3448050"/>
          </a:xfrm>
        </p:grpSpPr>
        <p:grpSp>
          <p:nvGrpSpPr>
            <p:cNvPr id="33" name="组合 3">
              <a:extLst>
                <a:ext uri="{FF2B5EF4-FFF2-40B4-BE49-F238E27FC236}">
                  <a16:creationId xmlns=""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 xmlns:a16="http://schemas.microsoft.com/office/drawing/2014/main" id="{1FF2E06B-3C8C-4546-A403-30C5885A0B8C}"/>
              </a:ext>
            </a:extLst>
          </p:cNvPr>
          <p:cNvSpPr txBox="1"/>
          <p:nvPr/>
        </p:nvSpPr>
        <p:spPr>
          <a:xfrm>
            <a:off x="1319745"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067780" y="1517576"/>
            <a:ext cx="7145766" cy="3979455"/>
          </a:xfrm>
          <a:prstGeom prst="rect">
            <a:avLst/>
          </a:prstGeom>
        </p:spPr>
      </p:pic>
      <p:sp>
        <p:nvSpPr>
          <p:cNvPr id="44" name="TextBox 43">
            <a:extLst>
              <a:ext uri="{FF2B5EF4-FFF2-40B4-BE49-F238E27FC236}">
                <a16:creationId xmlns="" xmlns:a16="http://schemas.microsoft.com/office/drawing/2014/main" id="{B7616996-F376-4B79-B486-C968D023EC51}"/>
              </a:ext>
            </a:extLst>
          </p:cNvPr>
          <p:cNvSpPr txBox="1"/>
          <p:nvPr/>
        </p:nvSpPr>
        <p:spPr>
          <a:xfrm>
            <a:off x="5573071" y="2446730"/>
            <a:ext cx="5911502"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a:t>
            </a:r>
            <a:r>
              <a:rPr lang="vi-VN" sz="3000" b="1">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yêu </a:t>
            </a:r>
            <a:r>
              <a:rPr lang="vi-VN" sz="3000" b="1" smtClean="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cầu đề nghị </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a:t>
            </a:r>
            <a:r>
              <a:rPr lang="vi-VN" altLang="en-US" sz="3600" b="1" i="1" dirty="0">
                <a:solidFill>
                  <a:srgbClr val="0000FF"/>
                </a:solidFill>
                <a:latin typeface="Calibri" panose="020F0502020204030204" pitchFamily="34" charset="0"/>
                <a:cs typeface="Calibri" panose="020F0502020204030204" pitchFamily="34" charset="0"/>
              </a:rPr>
              <a:t>hãy, đứng, chớ, đi, thôi, nào, nhé  </a:t>
            </a:r>
            <a:r>
              <a:rPr lang="vi-VN" altLang="en-US" sz="3600" b="1" dirty="0">
                <a:solidFill>
                  <a:srgbClr val="FF0C56"/>
                </a:solidFill>
                <a:latin typeface="Calibri" panose="020F0502020204030204" pitchFamily="34" charset="0"/>
                <a:cs typeface="Calibri" panose="020F0502020204030204" pitchFamily="34" charset="0"/>
              </a:rPr>
              <a:t>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smtClean="0">
                <a:solidFill>
                  <a:srgbClr val="0000FF"/>
                </a:solidFill>
                <a:latin typeface="Cambria" panose="02040503050406030204" pitchFamily="18" charset="0"/>
                <a:cs typeface="Calibri" panose="020F0502020204030204" pitchFamily="34" charset="0"/>
              </a:rPr>
              <a:t>Chị</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ơi</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chị</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hướng</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dẫn</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em</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làm</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bưu</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thiếp</a:t>
            </a:r>
            <a:r>
              <a:rPr lang="en-US" sz="3600" dirty="0" smtClean="0">
                <a:solidFill>
                  <a:srgbClr val="0000FF"/>
                </a:solidFill>
                <a:latin typeface="Cambria" panose="02040503050406030204" pitchFamily="18" charset="0"/>
                <a:cs typeface="Calibri" panose="020F0502020204030204" pitchFamily="34" charset="0"/>
              </a:rPr>
              <a:t> </a:t>
            </a:r>
            <a:r>
              <a:rPr lang="en-US" sz="3600" dirty="0" err="1" smtClean="0">
                <a:solidFill>
                  <a:srgbClr val="0000FF"/>
                </a:solidFill>
                <a:latin typeface="Cambria" panose="02040503050406030204" pitchFamily="18" charset="0"/>
                <a:cs typeface="Calibri" panose="020F0502020204030204" pitchFamily="34" charset="0"/>
              </a:rPr>
              <a:t>đi</a:t>
            </a:r>
            <a:r>
              <a:rPr lang="en-US" sz="3600" dirty="0" smtClean="0">
                <a:solidFill>
                  <a:srgbClr val="0000FF"/>
                </a:solidFill>
                <a:latin typeface="Cambria" panose="02040503050406030204" pitchFamily="18" charset="0"/>
                <a:cs typeface="Calibri" panose="020F0502020204030204" pitchFamily="34" charset="0"/>
              </a:rPr>
              <a:t>!</a:t>
            </a:r>
            <a:endParaRPr lang="vi-VN" sz="3600" dirty="0">
              <a:solidFill>
                <a:srgbClr val="0000FF"/>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err="1">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1" i="0" u="none" strike="noStrike" kern="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1" i="0" u="none" strike="noStrike" kern="0" cap="none" spc="0" normalizeH="0" baseline="0" noProof="0" dirty="0" err="1">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1" i="0" u="none" strike="noStrike" kern="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1" i="0" u="none" strike="noStrike" kern="0" cap="none" spc="0" normalizeH="0" baseline="0" noProof="0" dirty="0" err="1">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1" i="0" u="none" strike="noStrike" kern="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1" i="0" u="none" strike="noStrike" kern="0" cap="none" spc="0" normalizeH="0" baseline="0" noProof="0" dirty="0" err="1">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1" i="0" u="none" strike="noStrike" kern="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 xmlns:a16="http://schemas.microsoft.com/office/drawing/2014/main" id="{E3C2D508-1C47-4A93-9C81-4A049672A66C}"/>
              </a:ext>
            </a:extLst>
          </p:cNvPr>
          <p:cNvSpPr/>
          <p:nvPr/>
        </p:nvSpPr>
        <p:spPr>
          <a:xfrm>
            <a:off x="7589850" y="3295205"/>
            <a:ext cx="4181940"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 xmlns:a16="http://schemas.microsoft.com/office/drawing/2014/main" id="{91C01907-5E83-4D9F-85AE-787367DDF9F0}"/>
              </a:ext>
            </a:extLst>
          </p:cNvPr>
          <p:cNvSpPr/>
          <p:nvPr/>
        </p:nvSpPr>
        <p:spPr>
          <a:xfrm>
            <a:off x="7341622" y="1991830"/>
            <a:ext cx="4430168"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smtClean="0">
                <a:solidFill>
                  <a:prstClr val="black"/>
                </a:solidFill>
                <a:latin typeface="Cambria" panose="02040503050406030204" pitchFamily="18" charset="0"/>
                <a:ea typeface="Arial-Rounded" panose="020B0500000000000000" pitchFamily="34" charset="0"/>
                <a:cs typeface="Arial-Rounded" panose="020B0500000000000000" pitchFamily="34" charset="0"/>
              </a:rPr>
              <a:t>Đặt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a:t>
            </a:r>
            <a:r>
              <a:rPr kumimoji="0" lang="en-GB" sz="6600" b="0" i="0" u="none" strike="noStrike" kern="1200" cap="none" spc="0" normalizeH="0" baseline="0" noProof="0" smtClean="0">
                <a:ln>
                  <a:noFill/>
                </a:ln>
                <a:solidFill>
                  <a:srgbClr val="FF0000"/>
                </a:solidFill>
                <a:effectLst/>
                <a:uLnTx/>
                <a:uFillTx/>
                <a:latin typeface="Cambria" panose="02040503050406030204" pitchFamily="18" charset="0"/>
                <a:ea typeface="字魂105号-简雅黑"/>
              </a:rPr>
              <a:t>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 đình em">
            <a:hlinkClick r:id="" action="ppaction://media"/>
            <a:extLst>
              <a:ext uri="{FF2B5EF4-FFF2-40B4-BE49-F238E27FC236}">
                <a16:creationId xmlns="" xmlns:a16="http://schemas.microsoft.com/office/drawing/2014/main" id="{4E51AED6-6495-4386-821B-AD46B1F53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553212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 xmlns:a16="http://schemas.microsoft.com/office/drawing/2014/main" id="{994FF960-FD9C-4994-B5BB-64504CD827E7}"/>
              </a:ext>
            </a:extLst>
          </p:cNvPr>
          <p:cNvPicPr>
            <a:picLocks noChangeAspect="1"/>
          </p:cNvPicPr>
          <p:nvPr/>
        </p:nvPicPr>
        <p:blipFill>
          <a:blip r:embed="rId4"/>
          <a:stretch>
            <a:fillRect/>
          </a:stretch>
        </p:blipFill>
        <p:spPr>
          <a:xfrm>
            <a:off x="2877615" y="2282224"/>
            <a:ext cx="6761050" cy="21398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pic>
        <p:nvPicPr>
          <p:cNvPr id="2" name="Picture 1">
            <a:extLst>
              <a:ext uri="{FF2B5EF4-FFF2-40B4-BE49-F238E27FC236}">
                <a16:creationId xmlns="" xmlns:a16="http://schemas.microsoft.com/office/drawing/2014/main" id="{B9401587-C296-456B-9282-CA8B26E2A132}"/>
              </a:ext>
            </a:extLst>
          </p:cNvPr>
          <p:cNvPicPr>
            <a:picLocks noChangeAspect="1"/>
          </p:cNvPicPr>
          <p:nvPr/>
        </p:nvPicPr>
        <p:blipFill>
          <a:blip r:embed="rId3"/>
          <a:stretch>
            <a:fillRect/>
          </a:stretch>
        </p:blipFill>
        <p:spPr>
          <a:xfrm>
            <a:off x="4142371" y="254680"/>
            <a:ext cx="3737172" cy="1286367"/>
          </a:xfrm>
          <a:prstGeom prst="rect">
            <a:avLst/>
          </a:prstGeom>
        </p:spPr>
      </p:pic>
      <p:pic>
        <p:nvPicPr>
          <p:cNvPr id="12" name="Picture 11">
            <a:extLst>
              <a:ext uri="{FF2B5EF4-FFF2-40B4-BE49-F238E27FC236}">
                <a16:creationId xmlns="" xmlns:a16="http://schemas.microsoft.com/office/drawing/2014/main" id="{C70C00DD-5F9C-41E6-9FC9-D8C07C8EFD82}"/>
              </a:ext>
            </a:extLst>
          </p:cNvPr>
          <p:cNvPicPr>
            <a:picLocks noChangeAspect="1"/>
          </p:cNvPicPr>
          <p:nvPr/>
        </p:nvPicPr>
        <p:blipFill>
          <a:blip r:embed="rId4"/>
          <a:stretch>
            <a:fillRect/>
          </a:stretch>
        </p:blipFill>
        <p:spPr>
          <a:xfrm>
            <a:off x="2880635" y="1470534"/>
            <a:ext cx="6663506" cy="1072989"/>
          </a:xfrm>
          <a:prstGeom prst="rect">
            <a:avLst/>
          </a:prstGeom>
        </p:spPr>
      </p:pic>
      <p:pic>
        <p:nvPicPr>
          <p:cNvPr id="14" name="Picture 13">
            <a:extLst>
              <a:ext uri="{FF2B5EF4-FFF2-40B4-BE49-F238E27FC236}">
                <a16:creationId xmlns="" xmlns:a16="http://schemas.microsoft.com/office/drawing/2014/main" id="{53086B4E-1FF3-4789-9AA6-0D79B531790B}"/>
              </a:ext>
            </a:extLst>
          </p:cNvPr>
          <p:cNvPicPr>
            <a:picLocks noChangeAspect="1"/>
          </p:cNvPicPr>
          <p:nvPr/>
        </p:nvPicPr>
        <p:blipFill>
          <a:blip r:embed="rId5"/>
          <a:stretch>
            <a:fillRect/>
          </a:stretch>
        </p:blipFill>
        <p:spPr>
          <a:xfrm>
            <a:off x="1063599" y="3258631"/>
            <a:ext cx="10931075" cy="2316681"/>
          </a:xfrm>
          <a:prstGeom prst="rect">
            <a:avLst/>
          </a:prstGeom>
        </p:spPr>
      </p:pic>
      <p:sp>
        <p:nvSpPr>
          <p:cNvPr id="6" name="TextBox 5"/>
          <p:cNvSpPr txBox="1"/>
          <p:nvPr/>
        </p:nvSpPr>
        <p:spPr>
          <a:xfrm>
            <a:off x="4669654" y="2427631"/>
            <a:ext cx="2317072" cy="830997"/>
          </a:xfrm>
          <a:prstGeom prst="rect">
            <a:avLst/>
          </a:prstGeom>
          <a:noFill/>
        </p:spPr>
        <p:txBody>
          <a:bodyPr wrap="square" rtlCol="0">
            <a:spAutoFit/>
          </a:bodyPr>
          <a:lstStyle/>
          <a:p>
            <a:r>
              <a:rPr lang="en-US" sz="4800" b="1" smtClean="0">
                <a:solidFill>
                  <a:srgbClr val="002060"/>
                </a:solidFill>
                <a:effectLst>
                  <a:outerShdw blurRad="38100" dist="38100" dir="2700000" algn="tl">
                    <a:srgbClr val="000000">
                      <a:alpha val="43137"/>
                    </a:srgbClr>
                  </a:outerShdw>
                </a:effectLst>
              </a:rPr>
              <a:t>Bài 18</a:t>
            </a:r>
            <a:endParaRPr lang="vi-VN" sz="4800" b="1">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3528" y="825623"/>
            <a:ext cx="12107159" cy="5877018"/>
          </a:xfrm>
          <a:prstGeom prst="rect">
            <a:avLst/>
          </a:prstGeom>
          <a:noFill/>
          <a:ln w="9525">
            <a:noFill/>
          </a:ln>
        </p:spPr>
      </p:pic>
      <p:pic>
        <p:nvPicPr>
          <p:cNvPr id="71696" name="图片 71695" descr="2"/>
          <p:cNvPicPr>
            <a:picLocks noChangeAspect="1"/>
          </p:cNvPicPr>
          <p:nvPr/>
        </p:nvPicPr>
        <p:blipFill>
          <a:blip r:embed="rId5"/>
          <a:stretch>
            <a:fillRect/>
          </a:stretch>
        </p:blipFill>
        <p:spPr>
          <a:xfrm>
            <a:off x="308657" y="1866415"/>
            <a:ext cx="1687085" cy="973318"/>
          </a:xfrm>
          <a:prstGeom prst="rect">
            <a:avLst/>
          </a:prstGeom>
          <a:noFill/>
          <a:ln w="9525">
            <a:noFill/>
          </a:ln>
        </p:spPr>
      </p:pic>
      <p:sp>
        <p:nvSpPr>
          <p:cNvPr id="2" name="Rounded Rectangle 1"/>
          <p:cNvSpPr/>
          <p:nvPr/>
        </p:nvSpPr>
        <p:spPr>
          <a:xfrm>
            <a:off x="4723422" y="239051"/>
            <a:ext cx="4544865"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YÊU CẦU CẦN ĐẠT:</a:t>
            </a:r>
          </a:p>
        </p:txBody>
      </p:sp>
      <p:pic>
        <p:nvPicPr>
          <p:cNvPr id="71687" name="图片 71686" descr="11"/>
          <p:cNvPicPr>
            <a:picLocks noChangeAspect="1"/>
          </p:cNvPicPr>
          <p:nvPr/>
        </p:nvPicPr>
        <p:blipFill>
          <a:blip r:embed="rId6"/>
          <a:stretch>
            <a:fillRect/>
          </a:stretch>
        </p:blipFill>
        <p:spPr>
          <a:xfrm>
            <a:off x="3447961" y="4125649"/>
            <a:ext cx="7595859" cy="1609326"/>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3285744" y="1562470"/>
            <a:ext cx="7687056" cy="1483082"/>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3290686" y="2938509"/>
            <a:ext cx="7841912" cy="1345685"/>
          </a:xfrm>
          <a:prstGeom prst="rect">
            <a:avLst/>
          </a:prstGeom>
          <a:noFill/>
          <a:ln w="9525">
            <a:noFill/>
          </a:ln>
        </p:spPr>
      </p:pic>
      <p:sp>
        <p:nvSpPr>
          <p:cNvPr id="3" name="TextBox 2"/>
          <p:cNvSpPr txBox="1"/>
          <p:nvPr/>
        </p:nvSpPr>
        <p:spPr>
          <a:xfrm>
            <a:off x="3896581" y="1749468"/>
            <a:ext cx="7147239" cy="954107"/>
          </a:xfrm>
          <a:prstGeom prst="rect">
            <a:avLst/>
          </a:prstGeom>
          <a:noFill/>
        </p:spPr>
        <p:txBody>
          <a:bodyPr wrap="square" rtlCol="0">
            <a:spAutoFit/>
          </a:bodyPr>
          <a:lstStyle/>
          <a:p>
            <a:pPr eaLnBrk="0" fontAlgn="base" hangingPunct="0">
              <a:spcBef>
                <a:spcPct val="0"/>
              </a:spcBef>
              <a:spcAft>
                <a:spcPct val="0"/>
              </a:spcAft>
            </a:pPr>
            <a:r>
              <a:rPr lang="en-US" sz="2800" smtClean="0">
                <a:solidFill>
                  <a:srgbClr val="0000FF"/>
                </a:solidFill>
              </a:rPr>
              <a:t>Tìm được từ chỉ đặc điểm trong đoạn thơ. Đặt câu được với từ chỉ đặc điểm.</a:t>
            </a:r>
            <a:endParaRPr lang="en-US" sz="2800" dirty="0">
              <a:solidFill>
                <a:srgbClr val="0000FF"/>
              </a:solidFill>
            </a:endParaRPr>
          </a:p>
        </p:txBody>
      </p:sp>
      <p:sp>
        <p:nvSpPr>
          <p:cNvPr id="4" name="TextBox 3"/>
          <p:cNvSpPr txBox="1"/>
          <p:nvPr/>
        </p:nvSpPr>
        <p:spPr>
          <a:xfrm>
            <a:off x="3896581" y="2954057"/>
            <a:ext cx="6805196" cy="1083374"/>
          </a:xfrm>
          <a:prstGeom prst="rect">
            <a:avLst/>
          </a:prstGeom>
          <a:noFill/>
        </p:spPr>
        <p:txBody>
          <a:bodyPr wrap="square" rtlCol="0">
            <a:spAutoFit/>
          </a:bodyPr>
          <a:lstStyle/>
          <a:p>
            <a:pPr eaLnBrk="0" fontAlgn="base" hangingPunct="0">
              <a:lnSpc>
                <a:spcPct val="115000"/>
              </a:lnSpc>
              <a:spcBef>
                <a:spcPts val="300"/>
              </a:spcBef>
              <a:spcAft>
                <a:spcPts val="300"/>
              </a:spcAft>
            </a:pPr>
            <a:r>
              <a:rPr lang="en-US" sz="2800" smtClean="0">
                <a:solidFill>
                  <a:srgbClr val="0000FF"/>
                </a:solidFill>
              </a:rPr>
              <a:t>Nhận biết được câu khiến. Đặt được câu khiến theo tình huống.</a:t>
            </a:r>
            <a:endParaRPr lang="en-US" sz="2800" dirty="0">
              <a:solidFill>
                <a:srgbClr val="0000FF"/>
              </a:solidFill>
            </a:endParaRPr>
          </a:p>
        </p:txBody>
      </p:sp>
      <p:sp>
        <p:nvSpPr>
          <p:cNvPr id="5" name="Rectangle 4"/>
          <p:cNvSpPr/>
          <p:nvPr/>
        </p:nvSpPr>
        <p:spPr>
          <a:xfrm>
            <a:off x="4011996" y="4395490"/>
            <a:ext cx="7031824" cy="954107"/>
          </a:xfrm>
          <a:prstGeom prst="rect">
            <a:avLst/>
          </a:prstGeom>
        </p:spPr>
        <p:txBody>
          <a:bodyPr wrap="square">
            <a:spAutoFit/>
          </a:bodyPr>
          <a:lstStyle/>
          <a:p>
            <a:pPr eaLnBrk="0" fontAlgn="base" hangingPunct="0">
              <a:spcBef>
                <a:spcPct val="0"/>
              </a:spcBef>
              <a:spcAft>
                <a:spcPct val="0"/>
              </a:spcAft>
            </a:pPr>
            <a:r>
              <a:rPr lang="en-US" sz="2800" dirty="0" err="1">
                <a:solidFill>
                  <a:srgbClr val="0000FF"/>
                </a:solidFill>
              </a:rPr>
              <a:t>Biết</a:t>
            </a:r>
            <a:r>
              <a:rPr lang="en-US" sz="2800" dirty="0">
                <a:solidFill>
                  <a:srgbClr val="0000FF"/>
                </a:solidFill>
              </a:rPr>
              <a:t> </a:t>
            </a:r>
            <a:r>
              <a:rPr lang="en-US" sz="2800" dirty="0" err="1">
                <a:solidFill>
                  <a:srgbClr val="0000FF"/>
                </a:solidFill>
              </a:rPr>
              <a:t>sử</a:t>
            </a:r>
            <a:r>
              <a:rPr lang="en-US" sz="2800" dirty="0">
                <a:solidFill>
                  <a:srgbClr val="0000FF"/>
                </a:solidFill>
              </a:rPr>
              <a:t> </a:t>
            </a:r>
            <a:r>
              <a:rPr lang="en-US" sz="2800" dirty="0" err="1">
                <a:solidFill>
                  <a:srgbClr val="0000FF"/>
                </a:solidFill>
              </a:rPr>
              <a:t>dụng</a:t>
            </a:r>
            <a:r>
              <a:rPr lang="en-US" sz="2800" dirty="0">
                <a:solidFill>
                  <a:srgbClr val="0000FF"/>
                </a:solidFill>
              </a:rPr>
              <a:t> </a:t>
            </a:r>
            <a:r>
              <a:rPr lang="en-US" sz="2800" err="1">
                <a:solidFill>
                  <a:srgbClr val="0000FF"/>
                </a:solidFill>
              </a:rPr>
              <a:t>câu</a:t>
            </a:r>
            <a:r>
              <a:rPr lang="en-US" sz="2800">
                <a:solidFill>
                  <a:srgbClr val="0000FF"/>
                </a:solidFill>
              </a:rPr>
              <a:t> </a:t>
            </a:r>
            <a:r>
              <a:rPr lang="en-US" sz="2800" smtClean="0">
                <a:solidFill>
                  <a:srgbClr val="0000FF"/>
                </a:solidFill>
              </a:rPr>
              <a:t>khiến </a:t>
            </a:r>
            <a:r>
              <a:rPr lang="en-US" sz="2800" dirty="0" err="1">
                <a:solidFill>
                  <a:srgbClr val="0000FF"/>
                </a:solidFill>
              </a:rPr>
              <a:t>để</a:t>
            </a:r>
            <a:r>
              <a:rPr lang="en-US" sz="2800" dirty="0">
                <a:solidFill>
                  <a:srgbClr val="0000FF"/>
                </a:solidFill>
              </a:rPr>
              <a:t> </a:t>
            </a:r>
            <a:r>
              <a:rPr lang="en-US" sz="2800" dirty="0" err="1">
                <a:solidFill>
                  <a:srgbClr val="0000FF"/>
                </a:solidFill>
              </a:rPr>
              <a:t>biểu</a:t>
            </a:r>
            <a:r>
              <a:rPr lang="en-US" sz="2800" dirty="0">
                <a:solidFill>
                  <a:srgbClr val="0000FF"/>
                </a:solidFill>
              </a:rPr>
              <a:t> </a:t>
            </a:r>
            <a:r>
              <a:rPr lang="en-US" sz="2800" dirty="0" err="1">
                <a:solidFill>
                  <a:srgbClr val="0000FF"/>
                </a:solidFill>
              </a:rPr>
              <a:t>lộ</a:t>
            </a:r>
            <a:r>
              <a:rPr lang="en-US" sz="2800" dirty="0">
                <a:solidFill>
                  <a:srgbClr val="0000FF"/>
                </a:solidFill>
              </a:rPr>
              <a:t> </a:t>
            </a:r>
            <a:r>
              <a:rPr lang="en-US" sz="2800" dirty="0" err="1">
                <a:solidFill>
                  <a:srgbClr val="0000FF"/>
                </a:solidFill>
              </a:rPr>
              <a:t>cảm</a:t>
            </a:r>
            <a:r>
              <a:rPr lang="en-US" sz="2800" dirty="0">
                <a:solidFill>
                  <a:srgbClr val="0000FF"/>
                </a:solidFill>
              </a:rPr>
              <a:t> </a:t>
            </a:r>
            <a:r>
              <a:rPr lang="en-US" sz="2800" dirty="0" err="1">
                <a:solidFill>
                  <a:srgbClr val="0000FF"/>
                </a:solidFill>
              </a:rPr>
              <a:t>xúc</a:t>
            </a:r>
            <a:r>
              <a:rPr lang="en-US" sz="2800" dirty="0">
                <a:solidFill>
                  <a:srgbClr val="0000FF"/>
                </a:solidFill>
              </a:rPr>
              <a:t> </a:t>
            </a:r>
            <a:r>
              <a:rPr lang="en-US" sz="2800" dirty="0" err="1">
                <a:solidFill>
                  <a:srgbClr val="0000FF"/>
                </a:solidFill>
              </a:rPr>
              <a:t>phù</a:t>
            </a:r>
            <a:r>
              <a:rPr lang="en-US" sz="2800" dirty="0">
                <a:solidFill>
                  <a:srgbClr val="0000FF"/>
                </a:solidFill>
              </a:rPr>
              <a:t> </a:t>
            </a:r>
            <a:r>
              <a:rPr lang="en-US" sz="2800" dirty="0" err="1">
                <a:solidFill>
                  <a:srgbClr val="0000FF"/>
                </a:solidFill>
              </a:rPr>
              <a:t>hợp</a:t>
            </a:r>
            <a:r>
              <a:rPr lang="en-US" sz="2800" dirty="0">
                <a:solidFill>
                  <a:srgbClr val="0000FF"/>
                </a:solidFill>
              </a:rPr>
              <a:t> </a:t>
            </a:r>
            <a:r>
              <a:rPr lang="en-US" sz="2800" dirty="0" err="1">
                <a:solidFill>
                  <a:srgbClr val="0000FF"/>
                </a:solidFill>
              </a:rPr>
              <a:t>khi</a:t>
            </a:r>
            <a:r>
              <a:rPr lang="en-US" sz="2800" dirty="0">
                <a:solidFill>
                  <a:srgbClr val="0000FF"/>
                </a:solidFill>
              </a:rPr>
              <a:t> </a:t>
            </a:r>
            <a:r>
              <a:rPr lang="en-US" sz="2800" err="1">
                <a:solidFill>
                  <a:srgbClr val="0000FF"/>
                </a:solidFill>
              </a:rPr>
              <a:t>giao</a:t>
            </a:r>
            <a:r>
              <a:rPr lang="en-US" sz="2800">
                <a:solidFill>
                  <a:srgbClr val="0000FF"/>
                </a:solidFill>
              </a:rPr>
              <a:t> </a:t>
            </a:r>
            <a:r>
              <a:rPr lang="en-US" sz="2800" smtClean="0">
                <a:solidFill>
                  <a:srgbClr val="0000FF"/>
                </a:solidFill>
              </a:rPr>
              <a:t>tiếp. </a:t>
            </a:r>
            <a:endParaRPr lang="en-US" sz="2800" dirty="0">
              <a:solidFill>
                <a:srgbClr val="0000FF"/>
              </a:solidFill>
            </a:endParaRPr>
          </a:p>
        </p:txBody>
      </p:sp>
      <p:sp>
        <p:nvSpPr>
          <p:cNvPr id="10" name="Flowchart: Connector 9"/>
          <p:cNvSpPr/>
          <p:nvPr/>
        </p:nvSpPr>
        <p:spPr>
          <a:xfrm>
            <a:off x="3168164" y="1874744"/>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1</a:t>
            </a:r>
          </a:p>
        </p:txBody>
      </p:sp>
      <p:sp>
        <p:nvSpPr>
          <p:cNvPr id="17" name="Flowchart: Connector 16"/>
          <p:cNvSpPr/>
          <p:nvPr/>
        </p:nvSpPr>
        <p:spPr>
          <a:xfrm>
            <a:off x="3120350" y="3086295"/>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2</a:t>
            </a:r>
          </a:p>
        </p:txBody>
      </p:sp>
      <p:sp>
        <p:nvSpPr>
          <p:cNvPr id="18" name="Flowchart: Connector 17"/>
          <p:cNvSpPr/>
          <p:nvPr/>
        </p:nvSpPr>
        <p:spPr>
          <a:xfrm>
            <a:off x="3120350" y="4338494"/>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3</a:t>
            </a:r>
          </a:p>
        </p:txBody>
      </p:sp>
    </p:spTree>
    <p:extLst>
      <p:ext uri="{BB962C8B-B14F-4D97-AF65-F5344CB8AC3E}">
        <p14:creationId xmlns:p14="http://schemas.microsoft.com/office/powerpoint/2010/main" val="715698946"/>
      </p:ext>
    </p:extLst>
  </p:cSld>
  <p:clrMapOvr>
    <a:overrideClrMapping bg1="lt1" tx1="dk1" bg2="lt2" tx2="dk2" accent1="accent1" accent2="accent2" accent3="accent3" accent4="accent4" accent5="accent5" accent6="accent6" hlink="hlink" folHlink="folHlink"/>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 xmlns:a16="http://schemas.microsoft.com/office/drawing/2014/main" id="{32B7C615-A8C8-4ABB-B517-8DF840981A21}"/>
              </a:ext>
            </a:extLst>
          </p:cNvPr>
          <p:cNvSpPr txBox="1"/>
          <p:nvPr/>
        </p:nvSpPr>
        <p:spPr>
          <a:xfrm>
            <a:off x="6217713" y="2502598"/>
            <a:ext cx="5469190" cy="2185214"/>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a:t>
            </a:r>
            <a:r>
              <a:rPr lang="vi-VN" sz="2800"/>
              <a:t>bố </a:t>
            </a:r>
            <a:r>
              <a:rPr lang="vi-VN" sz="2800" smtClean="0"/>
              <a:t>mình</a:t>
            </a:r>
          </a:p>
          <a:p>
            <a:r>
              <a:rPr lang="vi-VN" sz="2800" smtClean="0"/>
              <a:t>Vụng </a:t>
            </a:r>
            <a:r>
              <a:rPr lang="vi-VN" sz="2800" dirty="0"/>
              <a:t>về chăm con ngày </a:t>
            </a:r>
            <a:r>
              <a:rPr lang="vi-VN" sz="2800"/>
              <a:t>bão</a:t>
            </a:r>
            <a:r>
              <a:rPr lang="vi-VN" sz="2800" smtClean="0"/>
              <a:t>.                                                   </a:t>
            </a:r>
            <a:r>
              <a:rPr lang="vi-VN" sz="2400" smtClean="0"/>
              <a:t>            (Nguyễn Thị Mai)   </a:t>
            </a:r>
            <a:endParaRPr lang="vi-VN" sz="2400" dirty="0"/>
          </a:p>
        </p:txBody>
      </p:sp>
      <p:cxnSp>
        <p:nvCxnSpPr>
          <p:cNvPr id="10" name="Straight Connector 9">
            <a:extLst>
              <a:ext uri="{FF2B5EF4-FFF2-40B4-BE49-F238E27FC236}">
                <a16:creationId xmlns=""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smtClean="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a:t>
            </a:r>
            <a:r>
              <a:rPr lang="nl-NL" sz="3200" dirty="0" smtClean="0"/>
              <a:t>4 </a:t>
            </a:r>
            <a:r>
              <a:rPr lang="nl-NL" sz="3200" dirty="0"/>
              <a:t>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 xmlns:a16="http://schemas.microsoft.com/office/drawing/2014/main" id="{577DC6CC-DDA9-4F6E-8EF2-F465B71A020C}"/>
              </a:ext>
            </a:extLst>
          </p:cNvPr>
          <p:cNvPicPr>
            <a:picLocks noChangeAspect="1"/>
          </p:cNvPicPr>
          <p:nvPr/>
        </p:nvPicPr>
        <p:blipFill>
          <a:blip r:embed="rId2"/>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 xmlns:a16="http://schemas.microsoft.com/office/drawing/2014/main" id="{00F8F272-53BF-4A6D-9B93-D5FC713BD43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 xmlns:a16="http://schemas.microsoft.com/office/drawing/2014/main" id="{B884393E-4B06-4C8C-8BEA-E8650E37492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 xmlns:a16="http://schemas.microsoft.com/office/drawing/2014/main" id="{8D4D8FA7-98B0-48EA-AAE5-748F9A65D0F7}"/>
                </a:ext>
              </a:extLst>
            </p:cNvPr>
            <p:cNvSpPr txBox="1">
              <a:spLocks/>
            </p:cNvSpPr>
            <p:nvPr/>
          </p:nvSpPr>
          <p:spPr>
            <a:xfrm>
              <a:off x="4599298" y="1996290"/>
              <a:ext cx="1421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40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320413251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98</TotalTime>
  <Words>604</Words>
  <Application>Microsoft Office PowerPoint</Application>
  <PresentationFormat>Custom</PresentationFormat>
  <Paragraphs>85</Paragraphs>
  <Slides>22</Slides>
  <Notes>4</Notes>
  <HiddenSlides>0</HiddenSlides>
  <MMClips>1</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vt:lpstr>
      <vt:lpstr>1_Chủ đề Office</vt:lpstr>
      <vt:lpstr>8_默认设计模板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34</cp:revision>
  <dcterms:created xsi:type="dcterms:W3CDTF">2022-07-28T23:11:30Z</dcterms:created>
  <dcterms:modified xsi:type="dcterms:W3CDTF">2022-11-04T23:16:33Z</dcterms:modified>
</cp:coreProperties>
</file>