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7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8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9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0.xml" ContentType="application/vnd.openxmlformats-officedocument.presentationml.tags+xml"/>
  <Override PartName="/ppt/notesSlides/notesSlide7.xml" ContentType="application/vnd.openxmlformats-officedocument.presentationml.notesSlide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4.xml" ContentType="application/vnd.openxmlformats-officedocument.presentationml.tags+xml"/>
  <Override PartName="/ppt/notesSlides/notesSlide15.xml" ContentType="application/vnd.openxmlformats-officedocument.presentationml.notesSlide+xml"/>
  <Override PartName="/ppt/tags/tag15.xml" ContentType="application/vnd.openxmlformats-officedocument.presentationml.tags+xml"/>
  <Override PartName="/ppt/notesSlides/notesSlide16.xml" ContentType="application/vnd.openxmlformats-officedocument.presentationml.notesSlide+xml"/>
  <Override PartName="/ppt/tags/tag16.xml" ContentType="application/vnd.openxmlformats-officedocument.presentationml.tags+xml"/>
  <Override PartName="/ppt/notesSlides/notesSlide17.xml" ContentType="application/vnd.openxmlformats-officedocument.presentationml.notesSlide+xml"/>
  <Override PartName="/ppt/tags/tag17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8.xml" ContentType="application/vnd.openxmlformats-officedocument.presentationml.tags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0" r:id="rId3"/>
    <p:sldMasterId id="2147483693" r:id="rId4"/>
    <p:sldMasterId id="2147483707" r:id="rId5"/>
    <p:sldMasterId id="2147483722" r:id="rId6"/>
    <p:sldMasterId id="2147483752" r:id="rId7"/>
    <p:sldMasterId id="2147483822" r:id="rId8"/>
    <p:sldMasterId id="2147483881" r:id="rId9"/>
    <p:sldMasterId id="2147483939" r:id="rId10"/>
  </p:sldMasterIdLst>
  <p:notesMasterIdLst>
    <p:notesMasterId r:id="rId36"/>
  </p:notesMasterIdLst>
  <p:sldIdLst>
    <p:sldId id="2654" r:id="rId11"/>
    <p:sldId id="318" r:id="rId12"/>
    <p:sldId id="309" r:id="rId13"/>
    <p:sldId id="327" r:id="rId14"/>
    <p:sldId id="328" r:id="rId15"/>
    <p:sldId id="257" r:id="rId16"/>
    <p:sldId id="2655" r:id="rId17"/>
    <p:sldId id="259" r:id="rId18"/>
    <p:sldId id="271" r:id="rId19"/>
    <p:sldId id="294" r:id="rId20"/>
    <p:sldId id="272" r:id="rId21"/>
    <p:sldId id="310" r:id="rId22"/>
    <p:sldId id="311" r:id="rId23"/>
    <p:sldId id="329" r:id="rId24"/>
    <p:sldId id="322" r:id="rId25"/>
    <p:sldId id="314" r:id="rId26"/>
    <p:sldId id="323" r:id="rId27"/>
    <p:sldId id="324" r:id="rId28"/>
    <p:sldId id="293" r:id="rId29"/>
    <p:sldId id="315" r:id="rId30"/>
    <p:sldId id="300" r:id="rId31"/>
    <p:sldId id="290" r:id="rId32"/>
    <p:sldId id="316" r:id="rId33"/>
    <p:sldId id="268" r:id="rId34"/>
    <p:sldId id="304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39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ao Phuong" userId="dd1b873d0ed009f0" providerId="LiveId" clId="{1DF82F46-CF91-4BCC-9C61-F8D79CF3A343}"/>
    <pc:docChg chg="addSld modSld sldOrd">
      <pc:chgData name="Thao Phuong" userId="dd1b873d0ed009f0" providerId="LiveId" clId="{1DF82F46-CF91-4BCC-9C61-F8D79CF3A343}" dt="2022-11-10T03:09:50.434" v="64" actId="1076"/>
      <pc:docMkLst>
        <pc:docMk/>
      </pc:docMkLst>
      <pc:sldChg chg="modSp add mod ord">
        <pc:chgData name="Thao Phuong" userId="dd1b873d0ed009f0" providerId="LiveId" clId="{1DF82F46-CF91-4BCC-9C61-F8D79CF3A343}" dt="2022-11-10T03:07:52.777" v="6" actId="20577"/>
        <pc:sldMkLst>
          <pc:docMk/>
          <pc:sldMk cId="4206444522" sldId="2654"/>
        </pc:sldMkLst>
        <pc:spChg chg="mod">
          <ac:chgData name="Thao Phuong" userId="dd1b873d0ed009f0" providerId="LiveId" clId="{1DF82F46-CF91-4BCC-9C61-F8D79CF3A343}" dt="2022-11-10T03:07:52.777" v="6" actId="20577"/>
          <ac:spMkLst>
            <pc:docMk/>
            <pc:sldMk cId="4206444522" sldId="2654"/>
            <ac:spMk id="7" creationId="{19C6FF74-A3CD-43E9-B936-B3D00B198B50}"/>
          </ac:spMkLst>
        </pc:spChg>
        <pc:spChg chg="mod">
          <ac:chgData name="Thao Phuong" userId="dd1b873d0ed009f0" providerId="LiveId" clId="{1DF82F46-CF91-4BCC-9C61-F8D79CF3A343}" dt="2022-11-10T03:07:49.504" v="4" actId="20577"/>
          <ac:spMkLst>
            <pc:docMk/>
            <pc:sldMk cId="4206444522" sldId="2654"/>
            <ac:spMk id="8" creationId="{00000000-0000-0000-0000-000000000000}"/>
          </ac:spMkLst>
        </pc:spChg>
      </pc:sldChg>
      <pc:sldChg chg="modSp new mod">
        <pc:chgData name="Thao Phuong" userId="dd1b873d0ed009f0" providerId="LiveId" clId="{1DF82F46-CF91-4BCC-9C61-F8D79CF3A343}" dt="2022-11-10T03:09:50.434" v="64" actId="1076"/>
        <pc:sldMkLst>
          <pc:docMk/>
          <pc:sldMk cId="2827307812" sldId="2655"/>
        </pc:sldMkLst>
        <pc:spChg chg="mod">
          <ac:chgData name="Thao Phuong" userId="dd1b873d0ed009f0" providerId="LiveId" clId="{1DF82F46-CF91-4BCC-9C61-F8D79CF3A343}" dt="2022-11-10T03:09:50.434" v="64" actId="1076"/>
          <ac:spMkLst>
            <pc:docMk/>
            <pc:sldMk cId="2827307812" sldId="2655"/>
            <ac:spMk id="2" creationId="{6B0ED085-E431-09F8-F8B9-8A00BF4CE274}"/>
          </ac:spMkLst>
        </pc:spChg>
        <pc:spChg chg="mod">
          <ac:chgData name="Thao Phuong" userId="dd1b873d0ed009f0" providerId="LiveId" clId="{1DF82F46-CF91-4BCC-9C61-F8D79CF3A343}" dt="2022-11-10T03:09:47.669" v="63" actId="1076"/>
          <ac:spMkLst>
            <pc:docMk/>
            <pc:sldMk cId="2827307812" sldId="2655"/>
            <ac:spMk id="3" creationId="{75F74461-2F58-9CD0-4414-7E1B514C1E7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F82EF-610E-475B-BC69-9ED144DFB147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097792-5AD1-41D3-A63C-C0D4C1BBA5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62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20623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93248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6327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290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409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098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835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099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097792-5AD1-41D3-A63C-C0D4C1BBA5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6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2762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3889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429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93583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228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246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FCDF-6FAD-4D93-8C29-D7AE2372A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655302-4409-4FA8-9AEB-D8716B261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509FF9-B063-413F-AA04-CA187CBA7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B94A5A-D32E-49FA-B878-576C53BDB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16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082A35-E22E-40DF-ADCB-8B68A2385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4FCBA2-FBFE-485C-8DEC-063D1E1FE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982CA-674E-48F1-8E57-FF4D9F6E4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63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6561-5677-4317-B6E7-2045CB49FD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13C3D-CF43-42E1-A087-3CA091E0FF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69FDC6-630C-4248-ACC8-A9C9C7393B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D3774-0E12-46A3-8FB9-67192025B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A93A1-32E0-4304-A124-097A02E4D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A6A9A6-81EF-4819-8E7D-B250C217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133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EE4A7-C4E7-4107-B39B-E9F6F60A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CC9E39-8F21-4987-9DEB-364F40662B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47DB50-B11E-4131-A8AF-5E20E78AE9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DADA42-458C-41FD-8C0C-1E19588EC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E4183F-6DEA-4787-ACB4-E44349478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95464-E0F7-41F1-A136-D8EC37EB1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558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B71C7-CAC2-4CCA-9CCE-16C66AE9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BB42FE-9C2A-4E1A-ADE4-1B553A59B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B65B6-6EB1-4C61-AFB5-2B15F823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2EC2A-B2D1-4AFB-9F9D-44C98EE38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960DEB-EEC6-4A58-972D-98741130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5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BB0014-50C1-4E37-B8BE-716976901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EF77C3-19B8-445D-9C1C-BCDCEDBBF3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5EDFB-4B81-497C-9669-D8BD8D7D0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8C4C4-E357-433E-8B8D-50EA806A1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3F567E-6D94-49A3-BC41-FCDBE7539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60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230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124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33812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120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351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369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143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061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0042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7197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799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9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2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4627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5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319631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571645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29729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7773705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2549279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03973241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3626862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5150791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13562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884089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062863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36982569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207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26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19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5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344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04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91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AE1AE-6819-4A7D-9549-187BD3E9D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D77AB8-F9D7-40A2-A5DC-C08E63CCE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AAA39-8AF2-4C11-8123-4C12EDFFD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4B00B-7E99-4C9A-929F-4A37417BE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9B095B-0626-4AAD-A104-6720044A0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480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861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1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41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5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0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295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347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14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60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98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72FC-71BD-4F66-9FE5-59CB3ABA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3E60D-28CD-48F4-BFA1-49473A3F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647276-1BF8-4DAC-84BD-9F5ACBA6C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B7341-5F8C-4E84-BD3E-F7B33D59F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9FF9C-2634-4225-B699-BDAE8C21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4724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9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13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32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32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91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96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535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55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9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F14E7-19B5-437A-8706-107B58C8B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543FBC-98D3-4CA2-8B8C-53EAB402E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5888D-A423-45D3-823D-DD173953E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A2353-1BC8-46E2-B559-73F5B81DD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37D2FD-C22A-465D-985E-B58AF5FBF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857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3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3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88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52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15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57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24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6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67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312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093DF-9186-441D-8F79-AA8850C35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53986-EB88-4F97-BB45-8A5B8300F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6EC4E0-D781-4C99-99BF-A2B699727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040F7-4815-4DD9-9D7F-2565BAAD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8B1A1-DE3B-40B3-867E-C1AD9CFF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ACA96C-02C2-4E49-801B-48E7ABE3D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306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22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6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987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97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506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71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86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97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0B6B1-5F87-4517-B0AC-951D793F8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D24ADF-9C05-4FDF-94FD-5F54E7FC3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FC4785-17A7-471C-AE2C-416DFB48DF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7CC342-8EC2-46AC-85C5-7F627F383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54358C-0271-4CD7-8EE9-600A4D58E9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36EB0B-E6AB-4BAC-949E-0A9CEDFE2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A0F6F-028A-4F46-9528-9DCDF502F3F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F1683-C863-41A3-8C39-6F89FE1D7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B356D5-71C7-4F84-A339-1B8CF1E7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2202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6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042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08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6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83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29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85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160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3.xml"/><Relationship Id="rId3" Type="http://schemas.openxmlformats.org/officeDocument/2006/relationships/slideLayout" Target="../slideLayouts/slideLayout29.xml"/><Relationship Id="rId7" Type="http://schemas.openxmlformats.org/officeDocument/2006/relationships/tags" Target="../tags/tag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2022/11/10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00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4184" r:id="rId2"/>
    <p:sldLayoutId id="2147483662" r:id="rId3"/>
    <p:sldLayoutId id="21474836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79023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1BD2FF-D84C-4C90-8DC6-6038628EE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C49F4-4472-4DE0-BE14-9CF394A0F6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A9566-22C9-4D5A-AEE7-60FAF3D29F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A0F6F-028A-4F46-9528-9DCDF502F3F5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CFAB2-F496-40C0-87CE-9F2625BF6F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5AB6D8-B4BA-4103-9B34-487C38F730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AFEE2D-ACC1-476F-89A3-D7286896B6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380B83-AF2E-4AB1-AD42-C7E7E148A7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06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4879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F7E4E8FC-8377-416D-AD18-6145E9B44F71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11/10/2022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 hidden="1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1A40204-1747-4F4A-843A-9223960453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928" y="7320026"/>
            <a:ext cx="1905000" cy="102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818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485444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35C661-2F9E-4D47-AA12-CA27E6F2246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11/10/2022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9FEAEA-29A9-4D5C-8B29-01AA654CAA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042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8026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7985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E2C917-C185-4529-B658-720C4C5476D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491C6F-6071-4143-8F1A-3CF48A43A4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51001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Relationship Id="rId6" Type="http://schemas.openxmlformats.org/officeDocument/2006/relationships/image" Target="../media/image34.emf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34.emf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Relationship Id="rId6" Type="http://schemas.openxmlformats.org/officeDocument/2006/relationships/image" Target="../media/image34.emf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Relationship Id="rId6" Type="http://schemas.openxmlformats.org/officeDocument/2006/relationships/image" Target="../media/image34.emf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jpg"/><Relationship Id="rId1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8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Relationship Id="rId5" Type="http://schemas.openxmlformats.org/officeDocument/2006/relationships/image" Target="../media/image54.png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5.xml"/><Relationship Id="rId4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emf"/><Relationship Id="rId1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audio" Target="../media/audio2.wav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jpg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emf"/><Relationship Id="rId1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6.png"/><Relationship Id="rId12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.png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" y="4348"/>
            <a:ext cx="12323500" cy="68493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" y="4349"/>
            <a:ext cx="817110" cy="8171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984131" y="829710"/>
            <a:ext cx="6453057" cy="5225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96" b="1" dirty="0">
                <a:solidFill>
                  <a:schemeClr val="accent6">
                    <a:lumMod val="75000"/>
                  </a:schemeClr>
                </a:solidFill>
                <a:latin typeface="UVN Van Chuong Nang" panose="00000400000000000000" pitchFamily="2" charset="0"/>
              </a:rPr>
              <a:t>TRƯỜNG TIỂU HỌC PHÚC LỢI</a:t>
            </a:r>
            <a:endParaRPr lang="vi-VN" sz="2796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C6FF74-A3CD-43E9-B936-B3D00B198B50}"/>
              </a:ext>
            </a:extLst>
          </p:cNvPr>
          <p:cNvSpPr txBox="1"/>
          <p:nvPr/>
        </p:nvSpPr>
        <p:spPr>
          <a:xfrm>
            <a:off x="4349614" y="1621800"/>
            <a:ext cx="3492775" cy="714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4045" spc="-113" dirty="0">
                <a:solidFill>
                  <a:srgbClr val="135E9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iny" panose="02000903060500060000" pitchFamily="2" charset="0"/>
                <a:ea typeface="LNTH-Kids  Chinese Font 1" panose="02010600030101010101" pitchFamily="2" charset="-128"/>
              </a:rPr>
              <a:t>TUẦN 12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98170" y="2399235"/>
            <a:ext cx="9064033" cy="1959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45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Đạo đức</a:t>
            </a:r>
            <a:endParaRPr lang="en-US" sz="4045" b="1" dirty="0">
              <a:solidFill>
                <a:srgbClr val="FF0000"/>
              </a:solidFill>
              <a:latin typeface=".VnMemorandum" panose="020B7200000000000000" pitchFamily="34" charset="0"/>
              <a:ea typeface="Zilla Slab" pitchFamily="2" charset="0"/>
            </a:endParaRPr>
          </a:p>
          <a:p>
            <a:pPr algn="ctr"/>
            <a:r>
              <a:rPr lang="en-US" sz="4045" b="1" dirty="0" err="1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Bài</a:t>
            </a:r>
            <a:r>
              <a:rPr lang="en-US" sz="4045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 </a:t>
            </a:r>
            <a:r>
              <a:rPr lang="vi-VN" sz="4045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4</a:t>
            </a:r>
            <a:r>
              <a:rPr lang="en-US" sz="4045" b="1" dirty="0">
                <a:solidFill>
                  <a:srgbClr val="FF0000"/>
                </a:solidFill>
                <a:latin typeface=".VnMemorandum" panose="020B7200000000000000" pitchFamily="34" charset="0"/>
                <a:ea typeface="Zilla Slab" pitchFamily="2" charset="0"/>
              </a:rPr>
              <a:t>:</a:t>
            </a:r>
          </a:p>
          <a:p>
            <a:pPr algn="ctr"/>
            <a:r>
              <a:rPr lang="en-US" sz="4045" b="1" dirty="0"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    </a:t>
            </a:r>
            <a:r>
              <a:rPr lang="vi-VN" sz="404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Ham học hỏi</a:t>
            </a:r>
            <a:r>
              <a:rPr lang="en-US" sz="404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(</a:t>
            </a:r>
            <a:r>
              <a:rPr lang="en-US" sz="4045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Tiết</a:t>
            </a:r>
            <a:r>
              <a:rPr lang="en-US" sz="4045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Zilla Slab" pitchFamily="2" charset="0"/>
                <a:cs typeface="Times New Roman" panose="020206030504050203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4206444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832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nl-NL" sz="4000" i="1" dirty="0"/>
              <a:t> </a:t>
            </a:r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Ý kiến của bạn Khôi: Không tán thành vì: Học hỏi từ người khác không phải là thiếu tự tin mà là mở rộng sự hiểu biết cho bản thân.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4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62573" y="675798"/>
              <a:ext cx="12214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lang="en-US" sz="3200" dirty="0" err="1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sẻ</a:t>
              </a:r>
              <a:endPara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09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1"/>
          <p:cNvGrpSpPr/>
          <p:nvPr/>
        </p:nvGrpSpPr>
        <p:grpSpPr>
          <a:xfrm>
            <a:off x="7839650" y="2090967"/>
            <a:ext cx="3266897" cy="3340257"/>
            <a:chOff x="11218" y="2600"/>
            <a:chExt cx="2212" cy="2589"/>
          </a:xfrm>
        </p:grpSpPr>
        <p:pic>
          <p:nvPicPr>
            <p:cNvPr id="14" name="图片 8" descr="f7d30ea4b628d33971365e72821aa1c5"/>
            <p:cNvPicPr>
              <a:picLocks noChangeAspect="1"/>
            </p:cNvPicPr>
            <p:nvPr/>
          </p:nvPicPr>
          <p:blipFill>
            <a:blip r:embed="rId7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 rot="20760000">
              <a:off x="11750" y="3585"/>
              <a:ext cx="1443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Tán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thành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 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+ Ý kiến của bạn Trang: Tán thành vì: Ham học hỏi sẽ giúp chúng ta hiểu thêm nhiều kiến thức mới, nhờ đó sẽ tiến bộ hơn trong học tập.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62573" y="675798"/>
              <a:ext cx="12214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09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1"/>
          <p:cNvGrpSpPr/>
          <p:nvPr/>
        </p:nvGrpSpPr>
        <p:grpSpPr>
          <a:xfrm>
            <a:off x="7839649" y="2002971"/>
            <a:ext cx="3162179" cy="3207658"/>
            <a:chOff x="11218" y="2600"/>
            <a:chExt cx="2212" cy="2589"/>
          </a:xfrm>
        </p:grpSpPr>
        <p:pic>
          <p:nvPicPr>
            <p:cNvPr id="14" name="图片 8" descr="f7d30ea4b628d33971365e72821aa1c5"/>
            <p:cNvPicPr>
              <a:picLocks noChangeAspect="1"/>
            </p:cNvPicPr>
            <p:nvPr/>
          </p:nvPicPr>
          <p:blipFill>
            <a:blip r:embed="rId7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 rot="20760000">
              <a:off x="11826" y="3529"/>
              <a:ext cx="1443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Tán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thành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117824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6933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+ Ý kiến của bạn Đạt: Tán thành vì: Nếu chịu khó quan sát và tìm hiểu, chúng ta sẽ học hỏi được rất nhiều kiến thức bổ ích về thế giới xung quanh mình.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lvl="0" algn="just">
              <a:defRPr/>
            </a:pPr>
            <a:endParaRPr lang="en-US" sz="4000" dirty="0">
              <a:solidFill>
                <a:prstClr val="black">
                  <a:lumMod val="75000"/>
                  <a:lumOff val="2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62573" y="675798"/>
              <a:ext cx="12214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09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组合 11"/>
          <p:cNvGrpSpPr/>
          <p:nvPr/>
        </p:nvGrpSpPr>
        <p:grpSpPr>
          <a:xfrm>
            <a:off x="7839649" y="2249714"/>
            <a:ext cx="3597607" cy="2917372"/>
            <a:chOff x="11218" y="2600"/>
            <a:chExt cx="2212" cy="2589"/>
          </a:xfrm>
        </p:grpSpPr>
        <p:pic>
          <p:nvPicPr>
            <p:cNvPr id="14" name="图片 8" descr="f7d30ea4b628d33971365e72821aa1c5"/>
            <p:cNvPicPr>
              <a:picLocks noChangeAspect="1"/>
            </p:cNvPicPr>
            <p:nvPr/>
          </p:nvPicPr>
          <p:blipFill>
            <a:blip r:embed="rId7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5" name="文本框 10"/>
            <p:cNvSpPr txBox="1"/>
            <p:nvPr/>
          </p:nvSpPr>
          <p:spPr>
            <a:xfrm rot="20760000">
              <a:off x="11805" y="3472"/>
              <a:ext cx="1443" cy="1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Tán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thành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38810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D7B70902-5F62-4E5F-9402-2D8977CB9523}"/>
              </a:ext>
            </a:extLst>
          </p:cNvPr>
          <p:cNvSpPr txBox="1"/>
          <p:nvPr/>
        </p:nvSpPr>
        <p:spPr>
          <a:xfrm>
            <a:off x="503275" y="2375850"/>
            <a:ext cx="6599274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defRPr/>
            </a:pPr>
            <a:r>
              <a:rPr lang="nl-NL" sz="4000" i="1" dirty="0">
                <a:latin typeface="Times New Roman" pitchFamily="18" charset="0"/>
                <a:cs typeface="Times New Roman" pitchFamily="18" charset="0"/>
              </a:rPr>
              <a:t>+Ý kiến của bạn Hà: Không tán thành vì: Chúng ta nên học hỏi từ bất kì ai, miễn là ở họ có những điều hay đáng để cho chúng ta học hỏi.</a:t>
            </a:r>
            <a:endParaRPr lang="en-US" sz="4000" dirty="0">
              <a:solidFill>
                <a:prstClr val="black">
                  <a:lumMod val="75000"/>
                  <a:lumOff val="2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3C75279-697B-4CDE-A030-F7F1E07A7C9A}"/>
              </a:ext>
            </a:extLst>
          </p:cNvPr>
          <p:cNvGrpSpPr/>
          <p:nvPr/>
        </p:nvGrpSpPr>
        <p:grpSpPr>
          <a:xfrm>
            <a:off x="-228600" y="457200"/>
            <a:ext cx="3327396" cy="929640"/>
            <a:chOff x="-228600" y="457200"/>
            <a:chExt cx="3327396" cy="929640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72A1729-4CA4-4C94-8981-0E45DA943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23077"/>
            <a:stretch/>
          </p:blipFill>
          <p:spPr>
            <a:xfrm>
              <a:off x="-228600" y="457200"/>
              <a:ext cx="33273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9995017-ACC3-44F3-8285-B9BEB09FE23A}"/>
                </a:ext>
              </a:extLst>
            </p:cNvPr>
            <p:cNvSpPr txBox="1"/>
            <p:nvPr/>
          </p:nvSpPr>
          <p:spPr>
            <a:xfrm>
              <a:off x="762573" y="675798"/>
              <a:ext cx="1221488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rPr>
                <a:t>sẻ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182747" y="175557"/>
            <a:ext cx="8906471" cy="1639080"/>
            <a:chOff x="3182748" y="175557"/>
            <a:chExt cx="8323452" cy="163908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12409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hoặc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không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tán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thành</a:t>
              </a:r>
              <a:r>
                <a:rPr lang="en-US" sz="3600" b="1" i="1" dirty="0"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ý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kiến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nào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dưới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đây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Vì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i="1" dirty="0" err="1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sao</a:t>
              </a:r>
              <a:r>
                <a:rPr lang="en-US" sz="3600" b="1" i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?</a:t>
              </a: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组合 11"/>
          <p:cNvGrpSpPr/>
          <p:nvPr/>
        </p:nvGrpSpPr>
        <p:grpSpPr>
          <a:xfrm>
            <a:off x="7839650" y="2002971"/>
            <a:ext cx="3554064" cy="3338286"/>
            <a:chOff x="11218" y="2600"/>
            <a:chExt cx="2212" cy="2589"/>
          </a:xfrm>
        </p:grpSpPr>
        <p:pic>
          <p:nvPicPr>
            <p:cNvPr id="10" name="图片 8" descr="f7d30ea4b628d33971365e72821aa1c5"/>
            <p:cNvPicPr>
              <a:picLocks noChangeAspect="1"/>
            </p:cNvPicPr>
            <p:nvPr/>
          </p:nvPicPr>
          <p:blipFill>
            <a:blip r:embed="rId7"/>
            <a:srcRect l="16885" t="7870" r="18795" b="24954"/>
            <a:stretch>
              <a:fillRect/>
            </a:stretch>
          </p:blipFill>
          <p:spPr>
            <a:xfrm>
              <a:off x="11218" y="2600"/>
              <a:ext cx="2212" cy="2589"/>
            </a:xfrm>
            <a:prstGeom prst="rect">
              <a:avLst/>
            </a:prstGeom>
          </p:spPr>
        </p:pic>
        <p:sp>
          <p:nvSpPr>
            <p:cNvPr id="13" name="文本框 10"/>
            <p:cNvSpPr txBox="1"/>
            <p:nvPr/>
          </p:nvSpPr>
          <p:spPr>
            <a:xfrm rot="20760000">
              <a:off x="11599" y="3517"/>
              <a:ext cx="1659" cy="11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Không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Tán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</a:t>
              </a:r>
              <a:r>
                <a:rPr lang="en-US" altLang="zh-CN" sz="3200" b="1" dirty="0" err="1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thành</a:t>
              </a:r>
              <a:r>
                <a:rPr lang="en-US" altLang="zh-CN" sz="3200" b="1" dirty="0">
                  <a:latin typeface="Times New Roman" pitchFamily="18" charset="0"/>
                  <a:ea typeface="锐字工房洪荒之光中黑简1.0" panose="02010600030101010101" charset="-122"/>
                  <a:cs typeface="Times New Roman" pitchFamily="18" charset="0"/>
                </a:rPr>
                <a:t>  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610053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130629" y="1"/>
            <a:ext cx="12219444" cy="6857999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3051870" y="581317"/>
            <a:ext cx="5572126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2D2121-2F6E-483A-A42F-EDEA784841D5}"/>
              </a:ext>
            </a:extLst>
          </p:cNvPr>
          <p:cNvSpPr/>
          <p:nvPr/>
        </p:nvSpPr>
        <p:spPr>
          <a:xfrm>
            <a:off x="3668611" y="715844"/>
            <a:ext cx="3923414" cy="516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209382" y="100625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vi-VN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94" t="9942" r="17104" b="8402"/>
          <a:stretch>
            <a:fillRect/>
          </a:stretch>
        </p:blipFill>
        <p:spPr>
          <a:xfrm rot="582822">
            <a:off x="1015162" y="64228"/>
            <a:ext cx="1387121" cy="1086318"/>
          </a:xfrm>
          <a:prstGeom prst="rect">
            <a:avLst/>
          </a:prstGeom>
        </p:spPr>
      </p:pic>
      <p:pic>
        <p:nvPicPr>
          <p:cNvPr id="16" name="Graphic 15" descr="Help with solid fill">
            <a:extLst>
              <a:ext uri="{FF2B5EF4-FFF2-40B4-BE49-F238E27FC236}">
                <a16:creationId xmlns:a16="http://schemas.microsoft.com/office/drawing/2014/main" id="{93A2B8F8-7AB6-4937-9AF5-3E36D64874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1601" y="5522786"/>
            <a:ext cx="680482" cy="599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86" y="1301366"/>
            <a:ext cx="4992946" cy="482070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561744"/>
            <a:ext cx="4557486" cy="396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91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59844" y="974663"/>
            <a:ext cx="6676977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015686" y="1130744"/>
            <a:ext cx="6163307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432" y="1915359"/>
            <a:ext cx="6421135" cy="864380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691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1000735" y="4736797"/>
            <a:ext cx="4951688" cy="214526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dirty="0" err="1">
                <a:solidFill>
                  <a:srgbClr val="7030A0"/>
                </a:solidFill>
              </a:rPr>
              <a:t>Tranh</a:t>
            </a:r>
            <a:r>
              <a:rPr lang="en-US" sz="2400" dirty="0">
                <a:solidFill>
                  <a:srgbClr val="7030A0"/>
                </a:solidFill>
              </a:rPr>
              <a:t> 1: </a:t>
            </a:r>
            <a:r>
              <a:rPr lang="en-US" sz="2400" dirty="0" err="1">
                <a:solidFill>
                  <a:srgbClr val="7030A0"/>
                </a:solidFill>
              </a:rPr>
              <a:t>Không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đồng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tình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vì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bạn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nhỏ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chưa</a:t>
            </a:r>
            <a:r>
              <a:rPr lang="en-US" sz="2400" dirty="0">
                <a:solidFill>
                  <a:srgbClr val="7030A0"/>
                </a:solidFill>
              </a:rPr>
              <a:t> ham </a:t>
            </a:r>
            <a:r>
              <a:rPr lang="en-US" sz="2400" dirty="0" err="1">
                <a:solidFill>
                  <a:srgbClr val="7030A0"/>
                </a:solidFill>
              </a:rPr>
              <a:t>học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hỏi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ngại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khó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và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không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chịu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quan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sát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cách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làm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từ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mẹ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để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làm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theo.</a:t>
            </a:r>
            <a:endParaRPr lang="en-US" sz="2400" dirty="0">
              <a:solidFill>
                <a:srgbClr val="7030A0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382759" y="4717143"/>
            <a:ext cx="5081654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srgbClr val="7030A0"/>
                </a:solidFill>
              </a:rPr>
              <a:t>+ </a:t>
            </a:r>
            <a:r>
              <a:rPr lang="en-US" sz="2400" dirty="0" err="1">
                <a:solidFill>
                  <a:srgbClr val="7030A0"/>
                </a:solidFill>
              </a:rPr>
              <a:t>Tranh</a:t>
            </a:r>
            <a:r>
              <a:rPr lang="en-US" sz="2400" dirty="0">
                <a:solidFill>
                  <a:srgbClr val="7030A0"/>
                </a:solidFill>
              </a:rPr>
              <a:t> 2: </a:t>
            </a:r>
            <a:r>
              <a:rPr lang="en-US" sz="2400" dirty="0" err="1">
                <a:solidFill>
                  <a:srgbClr val="7030A0"/>
                </a:solidFill>
              </a:rPr>
              <a:t>Không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đồng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tình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bạn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chưa</a:t>
            </a:r>
            <a:r>
              <a:rPr lang="en-US" sz="2400" dirty="0">
                <a:solidFill>
                  <a:srgbClr val="7030A0"/>
                </a:solidFill>
              </a:rPr>
              <a:t> ham </a:t>
            </a:r>
            <a:r>
              <a:rPr lang="en-US" sz="2400" dirty="0" err="1">
                <a:solidFill>
                  <a:srgbClr val="7030A0"/>
                </a:solidFill>
              </a:rPr>
              <a:t>học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hỏi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vì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ngại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hỏi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người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khác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về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những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điều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mình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chưa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biết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như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vậy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sẽ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khó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có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thể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tiến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bộ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được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636" y="1277606"/>
            <a:ext cx="9318172" cy="343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4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27444" y="-20580"/>
            <a:ext cx="12219444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725415" y="4896462"/>
            <a:ext cx="5384307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Tranh</a:t>
            </a:r>
            <a:r>
              <a:rPr lang="en-US" sz="2400" dirty="0"/>
              <a:t> 3: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,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ham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đã</a:t>
            </a:r>
            <a:r>
              <a:rPr lang="en-US" sz="2400" dirty="0"/>
              <a:t> </a:t>
            </a:r>
            <a:r>
              <a:rPr lang="en-US" sz="2400" dirty="0" err="1"/>
              <a:t>dùng</a:t>
            </a:r>
            <a:r>
              <a:rPr lang="en-US" sz="2400" dirty="0"/>
              <a:t> </a:t>
            </a:r>
            <a:r>
              <a:rPr lang="en-US" sz="2400" dirty="0" err="1"/>
              <a:t>tiền</a:t>
            </a:r>
            <a:r>
              <a:rPr lang="en-US" sz="2400" dirty="0"/>
              <a:t> </a:t>
            </a:r>
            <a:r>
              <a:rPr lang="en-US" sz="2400" dirty="0" err="1"/>
              <a:t>lì</a:t>
            </a:r>
            <a:r>
              <a:rPr lang="en-US" sz="2400" dirty="0"/>
              <a:t> </a:t>
            </a:r>
            <a:r>
              <a:rPr lang="en-US" sz="2400" dirty="0" err="1"/>
              <a:t>xì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mua</a:t>
            </a:r>
            <a:r>
              <a:rPr lang="en-US" sz="2400" dirty="0"/>
              <a:t> </a:t>
            </a:r>
            <a:r>
              <a:rPr lang="en-US" sz="2400" dirty="0" err="1"/>
              <a:t>sách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đọc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khám</a:t>
            </a:r>
            <a:r>
              <a:rPr lang="en-US" sz="2400" dirty="0"/>
              <a:t> </a:t>
            </a:r>
            <a:r>
              <a:rPr lang="en-US" sz="2400" dirty="0" err="1"/>
              <a:t>phá</a:t>
            </a:r>
            <a:r>
              <a:rPr lang="en-US" sz="2400" dirty="0"/>
              <a:t>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giới</a:t>
            </a:r>
            <a:r>
              <a:rPr lang="en-US" sz="2400" dirty="0"/>
              <a:t> </a:t>
            </a:r>
            <a:r>
              <a:rPr lang="en-US" sz="2400" dirty="0" err="1"/>
              <a:t>xung</a:t>
            </a:r>
            <a:r>
              <a:rPr lang="en-US" sz="2400" dirty="0"/>
              <a:t> </a:t>
            </a:r>
            <a:r>
              <a:rPr lang="en-US" sz="2400" dirty="0" err="1"/>
              <a:t>quanh</a:t>
            </a:r>
            <a:r>
              <a:rPr lang="en-US" sz="24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10F10A-024C-48F6-B59B-BA5B98369127}"/>
              </a:ext>
            </a:extLst>
          </p:cNvPr>
          <p:cNvSpPr txBox="1"/>
          <p:nvPr/>
        </p:nvSpPr>
        <p:spPr>
          <a:xfrm>
            <a:off x="6410203" y="4896462"/>
            <a:ext cx="5978442" cy="173664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dirty="0"/>
              <a:t>+ </a:t>
            </a:r>
            <a:r>
              <a:rPr lang="en-US" sz="2400" dirty="0" err="1"/>
              <a:t>Tranh</a:t>
            </a:r>
            <a:r>
              <a:rPr lang="en-US" sz="2400" dirty="0"/>
              <a:t> 4: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tình</a:t>
            </a:r>
            <a:r>
              <a:rPr lang="en-US" sz="2400" dirty="0"/>
              <a:t>,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nhỏ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ham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vì</a:t>
            </a:r>
            <a:r>
              <a:rPr lang="en-US" sz="2400" dirty="0"/>
              <a:t> </a:t>
            </a:r>
            <a:r>
              <a:rPr lang="en-US" sz="2400" dirty="0" err="1"/>
              <a:t>luôn</a:t>
            </a:r>
            <a:r>
              <a:rPr lang="en-US" sz="2400" dirty="0"/>
              <a:t> </a:t>
            </a:r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giao</a:t>
            </a:r>
            <a:r>
              <a:rPr lang="en-US" sz="2400" dirty="0"/>
              <a:t> </a:t>
            </a:r>
            <a:r>
              <a:rPr lang="en-US" sz="2400" dirty="0" err="1"/>
              <a:t>lưu</a:t>
            </a:r>
            <a:r>
              <a:rPr lang="en-US" sz="2400" dirty="0"/>
              <a:t>, </a:t>
            </a:r>
            <a:r>
              <a:rPr lang="en-US" sz="2400" dirty="0" err="1"/>
              <a:t>học</a:t>
            </a:r>
            <a:r>
              <a:rPr lang="en-US" sz="2400" dirty="0"/>
              <a:t> </a:t>
            </a:r>
            <a:r>
              <a:rPr lang="en-US" sz="2400" dirty="0" err="1"/>
              <a:t>hỏi</a:t>
            </a:r>
            <a:r>
              <a:rPr lang="en-US" sz="2400" dirty="0"/>
              <a:t> </a:t>
            </a:r>
            <a:r>
              <a:rPr lang="en-US" sz="2400" dirty="0" err="1"/>
              <a:t>từ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bạn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0093A1E5-3CA3-4BDD-9D91-91F1B1F58953}"/>
              </a:ext>
            </a:extLst>
          </p:cNvPr>
          <p:cNvSpPr txBox="1"/>
          <p:nvPr/>
        </p:nvSpPr>
        <p:spPr>
          <a:xfrm>
            <a:off x="2052083" y="77277"/>
            <a:ext cx="7800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Nhận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xét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thái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độ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việc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làm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của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mỗi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tranh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1EAEAA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1EAEAA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295" y="1451429"/>
            <a:ext cx="8841447" cy="27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11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1525246" y="256504"/>
            <a:ext cx="10135995" cy="1628962"/>
            <a:chOff x="3757586" y="324136"/>
            <a:chExt cx="7585081" cy="137764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7586" y="324136"/>
              <a:ext cx="6935903" cy="137764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3752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2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45822" y="569928"/>
            <a:ext cx="68467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>
                <a:latin typeface="Times New Roman" pitchFamily="18" charset="0"/>
                <a:cs typeface="Times New Roman" pitchFamily="18" charset="0"/>
              </a:rPr>
              <a:t>Bài 3: Đưa ra lời khuyên cho bạn 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880" y="2175901"/>
            <a:ext cx="8747226" cy="41958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41467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6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7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8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Đạo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Đức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3</a:t>
            </a:r>
          </a:p>
        </p:txBody>
      </p:sp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418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458">
        <p:random/>
      </p:transition>
    </mc:Choice>
    <mc:Fallback xmlns="">
      <p:transition spd="slow" advTm="1045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382586" y="3278625"/>
            <a:ext cx="10873656" cy="2846403"/>
            <a:chOff x="3276600" y="228600"/>
            <a:chExt cx="8323452" cy="165324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3752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E95A0EF-43B3-451D-B4D9-E9FDAA5A17E1}"/>
              </a:ext>
            </a:extLst>
          </p:cNvPr>
          <p:cNvGrpSpPr/>
          <p:nvPr/>
        </p:nvGrpSpPr>
        <p:grpSpPr>
          <a:xfrm>
            <a:off x="708744" y="847483"/>
            <a:ext cx="10547498" cy="1954842"/>
            <a:chOff x="3276600" y="228600"/>
            <a:chExt cx="8323452" cy="16532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B9C416A-60EC-4141-AD4A-13688C409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76600" y="228600"/>
              <a:ext cx="8323452" cy="16532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C08D08A-2B5C-4C27-967D-7844E707AB99}"/>
                </a:ext>
              </a:extLst>
            </p:cNvPr>
            <p:cNvSpPr txBox="1"/>
            <p:nvPr/>
          </p:nvSpPr>
          <p:spPr>
            <a:xfrm>
              <a:off x="3757586" y="511183"/>
              <a:ext cx="7585081" cy="3752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1915885" y="1403250"/>
            <a:ext cx="85198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buổi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603925" y="3765151"/>
            <a:ext cx="872308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mượn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2725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BF036DBD-0AF7-4B46-B8F3-11A03CF657B7}"/>
              </a:ext>
            </a:extLst>
          </p:cNvPr>
          <p:cNvGrpSpPr/>
          <p:nvPr/>
        </p:nvGrpSpPr>
        <p:grpSpPr>
          <a:xfrm>
            <a:off x="4572000" y="601165"/>
            <a:ext cx="7315200" cy="5282044"/>
            <a:chOff x="838202" y="737756"/>
            <a:chExt cx="7619998" cy="5282044"/>
          </a:xfrm>
        </p:grpSpPr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8B7E93F-03C0-4733-A60F-A59B2FE17A01}"/>
                </a:ext>
              </a:extLst>
            </p:cNvPr>
            <p:cNvSpPr/>
            <p:nvPr/>
          </p:nvSpPr>
          <p:spPr>
            <a:xfrm>
              <a:off x="838202" y="737756"/>
              <a:ext cx="7619998" cy="5282044"/>
            </a:xfrm>
            <a:prstGeom prst="roundRect">
              <a:avLst>
                <a:gd name="adj" fmla="val 21913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236094F9-46A4-4546-80E7-84E36116BEC6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81E5C6DF-511F-4D00-A779-F20361E9BA2E}"/>
              </a:ext>
            </a:extLst>
          </p:cNvPr>
          <p:cNvSpPr txBox="1"/>
          <p:nvPr/>
        </p:nvSpPr>
        <p:spPr>
          <a:xfrm>
            <a:off x="4761123" y="1500330"/>
            <a:ext cx="6716500" cy="19205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giỏi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          ( </a:t>
            </a:r>
            <a:r>
              <a:rPr lang="en-US" sz="32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Tục</a:t>
            </a:r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i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CA7DCBE-1504-45D5-9653-B255F0D19CB0}"/>
              </a:ext>
            </a:extLst>
          </p:cNvPr>
          <p:cNvGrpSpPr/>
          <p:nvPr/>
        </p:nvGrpSpPr>
        <p:grpSpPr>
          <a:xfrm>
            <a:off x="265472" y="1248697"/>
            <a:ext cx="3726425" cy="2420446"/>
            <a:chOff x="470389" y="1299256"/>
            <a:chExt cx="2516011" cy="2055255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1919E620-272F-4C9C-8FF8-5433347E1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389" y="1299256"/>
              <a:ext cx="2516011" cy="205525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198AF37-BA56-4B10-A53D-5B26806323D9}"/>
                </a:ext>
              </a:extLst>
            </p:cNvPr>
            <p:cNvSpPr txBox="1"/>
            <p:nvPr/>
          </p:nvSpPr>
          <p:spPr>
            <a:xfrm>
              <a:off x="769121" y="1919193"/>
              <a:ext cx="1825569" cy="7747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EM CẦN</a:t>
              </a:r>
            </a:p>
            <a:p>
              <a:pPr algn="ctr">
                <a:lnSpc>
                  <a:spcPct val="130000"/>
                </a:lnSpc>
              </a:pPr>
              <a:r>
                <a:rPr lang="en-US" sz="2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GHI NHỚ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4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3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43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3" grpId="0" uiExpand="1" build="p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03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857" y="1831995"/>
            <a:ext cx="3920858" cy="568948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E9D537-C7E7-41E1-929B-4F66673321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1930" y="2556424"/>
            <a:ext cx="6114818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879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19498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Chia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sẻ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với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các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bạn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những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điều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thú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vị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mà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em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đã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học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được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từ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một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người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bạn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,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một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cuốn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sách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hay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chương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trình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truyền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kumimoji="0" lang="en-US" sz="3600" b="1" i="1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hình</a:t>
              </a:r>
              <a:r>
                <a:rPr kumimoji="0" lang="en-US" sz="3600" b="1" i="1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endPara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291013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14D133-7B0F-4606-A927-342F08BFEE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" y="0"/>
            <a:ext cx="1218946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567881-9B74-4680-ADB9-F84F0664CCB1}"/>
              </a:ext>
            </a:extLst>
          </p:cNvPr>
          <p:cNvSpPr txBox="1"/>
          <p:nvPr/>
        </p:nvSpPr>
        <p:spPr>
          <a:xfrm>
            <a:off x="924124" y="675798"/>
            <a:ext cx="89838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BÀI 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362F46B-E61C-45D1-9BC3-D22E2CD0338E}"/>
              </a:ext>
            </a:extLst>
          </p:cNvPr>
          <p:cNvGrpSpPr/>
          <p:nvPr/>
        </p:nvGrpSpPr>
        <p:grpSpPr>
          <a:xfrm>
            <a:off x="212651" y="838200"/>
            <a:ext cx="8578533" cy="4282441"/>
            <a:chOff x="1373316" y="1844040"/>
            <a:chExt cx="7417868" cy="3276601"/>
          </a:xfrm>
        </p:grpSpPr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2026D2E2-97B4-49D9-9E42-78504296B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373316" y="1844040"/>
              <a:ext cx="7417868" cy="327660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E17908-C33E-4C8A-A22E-1332C63E3A5B}"/>
                </a:ext>
              </a:extLst>
            </p:cNvPr>
            <p:cNvSpPr txBox="1"/>
            <p:nvPr/>
          </p:nvSpPr>
          <p:spPr>
            <a:xfrm>
              <a:off x="2286000" y="2617906"/>
              <a:ext cx="5955926" cy="93581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Kể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một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tấm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gương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ham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học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hỏi</a:t>
              </a:r>
              <a:endParaRPr lang="en-US" sz="3600" b="1" i="1" dirty="0"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endParaRPr>
            </a:p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mà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em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biết</a:t>
              </a:r>
              <a:r>
                <a:rPr lang="en-US" sz="3600" b="1" i="1" dirty="0">
                  <a:effectLst/>
                  <a:latin typeface="Times New Roman" pitchFamily="18" charset="0"/>
                  <a:ea typeface="Calibri" panose="020F0502020204030204" pitchFamily="34" charset="0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2D00B619-2C91-44E6-823C-92F912E361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1600" y="838200"/>
            <a:ext cx="2597668" cy="5768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38631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 p14:presetBounceEnd="5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000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000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DCD8AC8-4279-4241-AED6-0927B0148E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908" y="1554928"/>
            <a:ext cx="7879644" cy="31217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0C6FA15-798C-4432-B16D-71394FF4F9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2057400" cy="53034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D83D4A-2F3D-4CE7-8A9B-3C95A5F4AB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516" y="2429344"/>
            <a:ext cx="4069644" cy="35542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D1FE03-6892-4B79-A43F-44037BED64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69074" y="1634945"/>
            <a:ext cx="6651312" cy="32250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181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6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2000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2000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01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F37BD0-1C6F-4F66-86AB-B3D1296629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9429" y="2571662"/>
            <a:ext cx="5980694" cy="13229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223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65245" y="246185"/>
            <a:ext cx="9486901" cy="1356307"/>
            <a:chOff x="2434106" y="246184"/>
            <a:chExt cx="9486901" cy="41588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4106" y="246184"/>
              <a:ext cx="9486901" cy="415884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82882" y="639066"/>
              <a:ext cx="9189349" cy="20815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8">
                <a:lnSpc>
                  <a:spcPct val="121000"/>
                </a:lnSpc>
              </a:pP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9" y="600645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84" y="1837945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337" y="5328283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84" y="5182938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9" y="5119301"/>
            <a:ext cx="1353734" cy="162274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4D31C84-2B29-4E7C-9AEF-2C53455D5251}"/>
              </a:ext>
            </a:extLst>
          </p:cNvPr>
          <p:cNvGrpSpPr/>
          <p:nvPr/>
        </p:nvGrpSpPr>
        <p:grpSpPr>
          <a:xfrm>
            <a:off x="2378159" y="1832332"/>
            <a:ext cx="9771188" cy="3534229"/>
            <a:chOff x="3022849" y="2508654"/>
            <a:chExt cx="14858661" cy="529060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BC2F145-4ECB-4CE1-988B-BE79ABD14B4C}"/>
                </a:ext>
              </a:extLst>
            </p:cNvPr>
            <p:cNvGrpSpPr/>
            <p:nvPr/>
          </p:nvGrpSpPr>
          <p:grpSpPr>
            <a:xfrm>
              <a:off x="3022849" y="2508654"/>
              <a:ext cx="14858661" cy="5290604"/>
              <a:chOff x="3116361" y="2599228"/>
              <a:chExt cx="14858661" cy="5290604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EB49714-E976-4580-BFD9-842ACA92B91A}"/>
                  </a:ext>
                </a:extLst>
              </p:cNvPr>
              <p:cNvSpPr/>
              <p:nvPr/>
            </p:nvSpPr>
            <p:spPr>
              <a:xfrm>
                <a:off x="5486400" y="3390900"/>
                <a:ext cx="12042292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F79DD5E-56CE-48D5-AECD-1585F2B23263}"/>
                  </a:ext>
                </a:extLst>
              </p:cNvPr>
              <p:cNvSpPr/>
              <p:nvPr/>
            </p:nvSpPr>
            <p:spPr>
              <a:xfrm>
                <a:off x="3116361" y="2599228"/>
                <a:ext cx="14858661" cy="5290604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F57F85E-3EBE-412D-AA0E-CE725B4ACE06}"/>
                </a:ext>
              </a:extLst>
            </p:cNvPr>
            <p:cNvSpPr/>
            <p:nvPr/>
          </p:nvSpPr>
          <p:spPr>
            <a:xfrm>
              <a:off x="4944805" y="3462161"/>
              <a:ext cx="277097" cy="12464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4800" b="1" dirty="0">
                <a:ln w="0"/>
                <a:latin typeface="VNI-Truck" panose="00000400000000000000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46400" y="577170"/>
            <a:ext cx="85245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Câu 1: Nêu những biểu hiện của ham học hỏi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5143" y="2206172"/>
            <a:ext cx="878584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+ ... Không giấu dốt, sẵn sàng học hỏi người khác về những điều mình chưa biết; chăm đọc sách để mở rộng sự hiểu biết; tích cực tham gia hoạt động nhóm để học hỏi từ các bạn; thích tìm hiểu và đặt câu hỏi về mọi thứ xung quanh ...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78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9905CDB2-EEB7-49B9-ADB2-66FCF558DF54}"/>
              </a:ext>
            </a:extLst>
          </p:cNvPr>
          <p:cNvGrpSpPr/>
          <p:nvPr/>
        </p:nvGrpSpPr>
        <p:grpSpPr>
          <a:xfrm>
            <a:off x="2465245" y="375000"/>
            <a:ext cx="9486901" cy="1356307"/>
            <a:chOff x="2434106" y="246184"/>
            <a:chExt cx="9486901" cy="415884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DC2BDB-258C-4F4A-86ED-C0A6EFC4F6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4106" y="246184"/>
              <a:ext cx="9486901" cy="4158841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4025C03-BBC1-4E41-924B-1D89C7CB42D3}"/>
                </a:ext>
              </a:extLst>
            </p:cNvPr>
            <p:cNvSpPr txBox="1"/>
            <p:nvPr/>
          </p:nvSpPr>
          <p:spPr>
            <a:xfrm>
              <a:off x="2582882" y="639066"/>
              <a:ext cx="9189349" cy="208152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defTabSz="914218">
                <a:lnSpc>
                  <a:spcPct val="121000"/>
                </a:lnSpc>
              </a:pPr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CDE6C19-37AA-4D55-B203-0CA4C11C25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9" y="600645"/>
            <a:ext cx="1828800" cy="1423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E21BF8-DFDC-47FA-9179-0DA83D210266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6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84" y="1837945"/>
            <a:ext cx="1619694" cy="4454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BF07C3-4F38-4220-AD03-4C6C0ECBDC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337" y="5328283"/>
            <a:ext cx="1480559" cy="1524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9C79009-6437-4B91-9359-59C56302401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84" y="5182938"/>
            <a:ext cx="1354108" cy="14954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273A81-4537-406E-B3CE-A31805A589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339" y="5119301"/>
            <a:ext cx="1353734" cy="1622746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04D31C84-2B29-4E7C-9AEF-2C53455D5251}"/>
              </a:ext>
            </a:extLst>
          </p:cNvPr>
          <p:cNvGrpSpPr/>
          <p:nvPr/>
        </p:nvGrpSpPr>
        <p:grpSpPr>
          <a:xfrm>
            <a:off x="2491713" y="2171170"/>
            <a:ext cx="9425211" cy="2072011"/>
            <a:chOff x="3022849" y="2508654"/>
            <a:chExt cx="14858661" cy="5290604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BC2F145-4ECB-4CE1-988B-BE79ABD14B4C}"/>
                </a:ext>
              </a:extLst>
            </p:cNvPr>
            <p:cNvGrpSpPr/>
            <p:nvPr/>
          </p:nvGrpSpPr>
          <p:grpSpPr>
            <a:xfrm>
              <a:off x="3022849" y="2508654"/>
              <a:ext cx="14858661" cy="5290604"/>
              <a:chOff x="3116361" y="2599228"/>
              <a:chExt cx="14858661" cy="5290604"/>
            </a:xfrm>
          </p:grpSpPr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8EB49714-E976-4580-BFD9-842ACA92B91A}"/>
                  </a:ext>
                </a:extLst>
              </p:cNvPr>
              <p:cNvSpPr/>
              <p:nvPr/>
            </p:nvSpPr>
            <p:spPr>
              <a:xfrm>
                <a:off x="5486400" y="3390900"/>
                <a:ext cx="12042292" cy="1524000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: Rounded Corners 35">
                <a:extLst>
                  <a:ext uri="{FF2B5EF4-FFF2-40B4-BE49-F238E27FC236}">
                    <a16:creationId xmlns:a16="http://schemas.microsoft.com/office/drawing/2014/main" id="{2F79DD5E-56CE-48D5-AECD-1585F2B23263}"/>
                  </a:ext>
                </a:extLst>
              </p:cNvPr>
              <p:cNvSpPr/>
              <p:nvPr/>
            </p:nvSpPr>
            <p:spPr>
              <a:xfrm>
                <a:off x="3116361" y="2599228"/>
                <a:ext cx="14858661" cy="5290604"/>
              </a:xfrm>
              <a:prstGeom prst="round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F57F85E-3EBE-412D-AA0E-CE725B4ACE06}"/>
                </a:ext>
              </a:extLst>
            </p:cNvPr>
            <p:cNvSpPr/>
            <p:nvPr/>
          </p:nvSpPr>
          <p:spPr>
            <a:xfrm>
              <a:off x="4944805" y="3462161"/>
              <a:ext cx="277097" cy="12464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en-US" sz="4800" b="1" dirty="0">
                <a:ln w="0"/>
                <a:latin typeface="VNI-Truck" panose="00000400000000000000" pitchFamily="2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946400" y="577170"/>
            <a:ext cx="85245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Câu 2: Ham học hỏi có lợi ích gì?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5143" y="2206172"/>
            <a:ext cx="878584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nl-NL" sz="3200" dirty="0"/>
              <a:t>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Ham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03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9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 vol="15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DiaBayDe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4.81481E-6 L 0.00677 -0.5155 " pathEditMode="relative" rAng="0" ptsTypes="AA">
                                          <p:cBhvr>
                                            <p:cTn id="26" dur="15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39" y="-257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0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50000" y="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2" presetClass="exit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down)">
                                          <p:cBhvr>
                                            <p:cTn id="30" dur="15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149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 vol="2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mThanhDiaBay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16500"/>
                                </p:stCondLst>
                                <p:childTnLst>
                                  <p:par>
                                    <p:cTn id="33" presetID="32" presetClass="emph" presetSubtype="0" repeatCount="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7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150" fill="hold">
                                              <p:stCondLst>
                                                <p:cond delay="1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15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150" fill="hold">
                                              <p:stCondLst>
                                                <p:cond delay="45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15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AmHetGi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5" presetID="47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xit" presetSubtype="3" accel="80000" decel="2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" y="-99734"/>
            <a:ext cx="9517561" cy="57470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  <p:pic>
        <p:nvPicPr>
          <p:cNvPr id="12" name="j">
            <a:extLst>
              <a:ext uri="{FF2B5EF4-FFF2-40B4-BE49-F238E27FC236}">
                <a16:creationId xmlns:a16="http://schemas.microsoft.com/office/drawing/2014/main" id="{17AA8604-0A20-40A3-A4B0-CA8B755EFA5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2300" y1="41111" x2="62000" y2="41852"/>
                        <a14:foregroundMark x1="63200" y1="40000" x2="62300" y2="42037"/>
                        <a14:foregroundMark x1="70100" y1="42963" x2="68800" y2="4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125" y="3970109"/>
            <a:ext cx="3099748" cy="3347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18F651-03F4-4747-9957-54D9D83CAA3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25" b="82125" l="16552" r="90728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300" t="10000" r="10161" b="18611"/>
          <a:stretch/>
        </p:blipFill>
        <p:spPr>
          <a:xfrm flipH="1">
            <a:off x="-275743" y="4437798"/>
            <a:ext cx="2275170" cy="241822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FE1B45C-02ED-47B3-A39A-E3CBD9266A8F}"/>
              </a:ext>
            </a:extLst>
          </p:cNvPr>
          <p:cNvSpPr txBox="1"/>
          <p:nvPr/>
        </p:nvSpPr>
        <p:spPr>
          <a:xfrm>
            <a:off x="2407919" y="163650"/>
            <a:ext cx="690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4DC6DD8-8C91-40F7-BA70-48755F8280F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254717" y="1210668"/>
            <a:ext cx="3837012" cy="111532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72343" y="2598057"/>
            <a:ext cx="715554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4: Ham học hỏi (Tiết 2)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ED085-E431-09F8-F8B9-8A00BF4CE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0067" y="948265"/>
            <a:ext cx="9144000" cy="944563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F74461-2F58-9CD0-4414-7E1B514C1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0000" y="2442105"/>
            <a:ext cx="9144000" cy="1655762"/>
          </a:xfrm>
        </p:spPr>
        <p:txBody>
          <a:bodyPr>
            <a:normAutofit/>
          </a:bodyPr>
          <a:lstStyle/>
          <a:p>
            <a:r>
              <a:rPr lang="nl-NL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Củng cố kiến thức và hình thành kĩ năng bày tỏ ý kiến, nhận xét hành vi, xử lí tình huống cụ thể.</a:t>
            </a:r>
            <a:endParaRPr lang="en-US" sz="32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827307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29D7753-73C2-46B3-BEA8-873474623E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386B91-93C7-4B5E-B70E-3FDC07B655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663" y="-663482"/>
            <a:ext cx="8127679" cy="616185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15095" y="1305424"/>
            <a:ext cx="3692037" cy="923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7C117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羽辰体-谷力 W05" panose="02020400000000000000" pitchFamily="18" charset="-122"/>
                <a:ea typeface="仓耳羽辰体-谷力 W05" panose="02020400000000000000" pitchFamily="18" charset="-122"/>
                <a:cs typeface="站酷庆科黄油体" panose="02000803000000020004" charset="-122"/>
                <a:sym typeface="微软雅黑 Light" panose="020B0502040204020203" pitchFamily="34" charset="-122"/>
              </a:rPr>
              <a:t>02</a:t>
            </a:r>
          </a:p>
        </p:txBody>
      </p:sp>
      <p:sp>
        <p:nvSpPr>
          <p:cNvPr id="2" name="矩形 1"/>
          <p:cNvSpPr/>
          <p:nvPr/>
        </p:nvSpPr>
        <p:spPr>
          <a:xfrm>
            <a:off x="3619800" y="2201503"/>
            <a:ext cx="682625" cy="76200"/>
          </a:xfrm>
          <a:prstGeom prst="rect">
            <a:avLst/>
          </a:prstGeom>
          <a:solidFill>
            <a:srgbClr val="FFCE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仓耳羽辰体-谷力 W05" panose="02020400000000000000" pitchFamily="18" charset="-122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A457F7C-43A0-47EB-A1FE-E8B0401743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C79CB8D-7814-4C46-881C-AB72EA9F2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225" y="841441"/>
            <a:ext cx="4603490" cy="66800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D4C8C7-C3F8-4DAB-859A-B3F00AA0E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9251" y="2556424"/>
            <a:ext cx="5395428" cy="132294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12537C72-3F19-453F-BA8B-0FCB513A3AFD}"/>
              </a:ext>
            </a:extLst>
          </p:cNvPr>
          <p:cNvGrpSpPr/>
          <p:nvPr/>
        </p:nvGrpSpPr>
        <p:grpSpPr>
          <a:xfrm>
            <a:off x="267435" y="568680"/>
            <a:ext cx="3479796" cy="929640"/>
            <a:chOff x="0" y="457200"/>
            <a:chExt cx="3098796" cy="929640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6478F830-18EC-4820-B630-457770FE2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23077"/>
            <a:stretch/>
          </p:blipFill>
          <p:spPr>
            <a:xfrm>
              <a:off x="0" y="457200"/>
              <a:ext cx="3098796" cy="92964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54365CA-123D-4E14-9518-C15AFA606C68}"/>
                </a:ext>
              </a:extLst>
            </p:cNvPr>
            <p:cNvSpPr txBox="1"/>
            <p:nvPr/>
          </p:nvSpPr>
          <p:spPr>
            <a:xfrm>
              <a:off x="921516" y="675798"/>
              <a:ext cx="903601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BÀI 1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FE92B6-EDE9-46F7-BCB1-368E20D51B0D}"/>
              </a:ext>
            </a:extLst>
          </p:cNvPr>
          <p:cNvGrpSpPr/>
          <p:nvPr/>
        </p:nvGrpSpPr>
        <p:grpSpPr>
          <a:xfrm>
            <a:off x="3987854" y="297474"/>
            <a:ext cx="8101363" cy="1639080"/>
            <a:chOff x="3182748" y="175557"/>
            <a:chExt cx="8323452" cy="1639080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01F6749-091E-4054-96E9-82106406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82748" y="175557"/>
              <a:ext cx="8323452" cy="163908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9620AEF-1EEA-44AA-81BD-CB6146F5A3FA}"/>
                </a:ext>
              </a:extLst>
            </p:cNvPr>
            <p:cNvSpPr txBox="1"/>
            <p:nvPr/>
          </p:nvSpPr>
          <p:spPr>
            <a:xfrm>
              <a:off x="3802782" y="399613"/>
              <a:ext cx="7464057" cy="5704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5125854" y="421102"/>
            <a:ext cx="69633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b="1" dirty="0">
                <a:latin typeface="Times New Roman" pitchFamily="18" charset="0"/>
                <a:cs typeface="Times New Roman" pitchFamily="18" charset="0"/>
              </a:rPr>
              <a:t>Bài 1: Em tán thành hoặc không tán thành với  ý kiến của bạn nào ? Vì sao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429" y="1980946"/>
            <a:ext cx="8244114" cy="471013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51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1000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1000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10978865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816</Words>
  <Application>Microsoft Office PowerPoint</Application>
  <PresentationFormat>Widescreen</PresentationFormat>
  <Paragraphs>80</Paragraphs>
  <Slides>25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25</vt:i4>
      </vt:variant>
    </vt:vector>
  </HeadingPairs>
  <TitlesOfParts>
    <vt:vector size="52" baseType="lpstr">
      <vt:lpstr>等线</vt:lpstr>
      <vt:lpstr>等线 Light</vt:lpstr>
      <vt:lpstr>微软雅黑</vt:lpstr>
      <vt:lpstr>#9Slide02 Noi dung dai</vt:lpstr>
      <vt:lpstr>#9Slide02 Tieu de dai</vt:lpstr>
      <vt:lpstr>.VnMemorandum</vt:lpstr>
      <vt:lpstr>.VnTime</vt:lpstr>
      <vt:lpstr>Arial</vt:lpstr>
      <vt:lpstr>Calibri</vt:lpstr>
      <vt:lpstr>Calibri Light</vt:lpstr>
      <vt:lpstr>Coiny</vt:lpstr>
      <vt:lpstr>Georgia</vt:lpstr>
      <vt:lpstr>iCiel Cadena</vt:lpstr>
      <vt:lpstr>Times New Roman</vt:lpstr>
      <vt:lpstr>UVN Van Chuong Nang</vt:lpstr>
      <vt:lpstr>VNI-Truck</vt:lpstr>
      <vt:lpstr>仓耳羽辰体-谷力 W05</vt:lpstr>
      <vt:lpstr>Office 主题​​</vt:lpstr>
      <vt:lpstr>Office Theme</vt:lpstr>
      <vt:lpstr>1_Simple Light</vt:lpstr>
      <vt:lpstr>1_Office Theme</vt:lpstr>
      <vt:lpstr>4_Office Theme</vt:lpstr>
      <vt:lpstr>2_Office Theme</vt:lpstr>
      <vt:lpstr>Office 主题</vt:lpstr>
      <vt:lpstr>1_Office 主题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YÊU CẦU CẦN ĐẠT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Phuong</cp:lastModifiedBy>
  <cp:revision>54</cp:revision>
  <dcterms:created xsi:type="dcterms:W3CDTF">2022-07-20T23:44:39Z</dcterms:created>
  <dcterms:modified xsi:type="dcterms:W3CDTF">2022-11-10T03:10:14Z</dcterms:modified>
</cp:coreProperties>
</file>