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03" r:id="rId4"/>
    <p:sldMasterId id="2147483709" r:id="rId5"/>
  </p:sldMasterIdLst>
  <p:notesMasterIdLst>
    <p:notesMasterId r:id="rId22"/>
  </p:notesMasterIdLst>
  <p:sldIdLst>
    <p:sldId id="335" r:id="rId6"/>
    <p:sldId id="272" r:id="rId7"/>
    <p:sldId id="297" r:id="rId8"/>
    <p:sldId id="298" r:id="rId9"/>
    <p:sldId id="299" r:id="rId10"/>
    <p:sldId id="328" r:id="rId11"/>
    <p:sldId id="327" r:id="rId12"/>
    <p:sldId id="268" r:id="rId13"/>
    <p:sldId id="271" r:id="rId14"/>
    <p:sldId id="331" r:id="rId15"/>
    <p:sldId id="329" r:id="rId16"/>
    <p:sldId id="330" r:id="rId17"/>
    <p:sldId id="332" r:id="rId18"/>
    <p:sldId id="333" r:id="rId19"/>
    <p:sldId id="334" r:id="rId20"/>
    <p:sldId id="318" r:id="rId21"/>
  </p:sldIdLst>
  <p:sldSz cx="18288000" cy="10287000"/>
  <p:notesSz cx="6858000" cy="9144000"/>
  <p:embeddedFontLst>
    <p:embeddedFont>
      <p:font typeface="iCiel Cadena" panose="020B0604020202020204" charset="-93"/>
      <p:bold r:id="rId23"/>
    </p:embeddedFont>
    <p:embeddedFont>
      <p:font typeface="宋体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5 Fourth Medium" panose="020B0604020202020204" charset="-93"/>
      <p:bold r:id="rId29"/>
    </p:embeddedFont>
    <p:embeddedFont>
      <p:font typeface="Open Sans Light" panose="020B0306030504020204" pitchFamily="34" charset="0"/>
      <p:regular r:id="rId30"/>
      <p:italic r:id="rId31"/>
    </p:embeddedFont>
    <p:embeddedFont>
      <p:font typeface="Zilla Slab" pitchFamily="2" charset="0"/>
      <p:regular r:id="rId32"/>
      <p:bold r:id="rId33"/>
      <p:italic r:id="rId34"/>
      <p:boldItalic r:id="rId35"/>
    </p:embeddedFont>
    <p:embeddedFont>
      <p:font typeface="Sriracha" panose="020B0604020202020204" charset="-34"/>
      <p:regular r:id="rId36"/>
    </p:embeddedFont>
    <p:embeddedFont>
      <p:font typeface="Nunito" panose="020B0604020202020204" charset="-93"/>
      <p:regular r:id="rId37"/>
      <p:bold r:id="rId38"/>
      <p:italic r:id="rId39"/>
      <p:boldItalic r:id="rId40"/>
    </p:embeddedFont>
    <p:embeddedFont>
      <p:font typeface="VNI-Truck" panose="020B0604020202020204"/>
      <p:regular r:id="rId41"/>
    </p:embeddedFont>
    <p:embeddedFont>
      <p:font typeface="Roboto Condensed Light" panose="02000000000000000000" pitchFamily="2" charset="0"/>
      <p:regular r:id="rId42"/>
      <p:italic r:id="rId43"/>
    </p:embeddedFont>
    <p:embeddedFont>
      <p:font typeface="UVN Van Chuong Nang" panose="00000400000000000000" pitchFamily="2" charset="0"/>
      <p:regular r:id="rId44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53B"/>
    <a:srgbClr val="FD8DD8"/>
    <a:srgbClr val="00FFFF"/>
    <a:srgbClr val="6FF73F"/>
    <a:srgbClr val="FDE6D3"/>
    <a:srgbClr val="FBA271"/>
    <a:srgbClr val="0099FF"/>
    <a:srgbClr val="FC70CD"/>
    <a:srgbClr val="B7CE88"/>
    <a:srgbClr val="8A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pPr eaLnBrk="1" hangingPunct="1"/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0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4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40000" y="2431505"/>
            <a:ext cx="15408000" cy="6832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marL="914286" lvl="0" indent="-609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572" lvl="1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2857" lvl="2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143" lvl="3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429" lvl="4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5716" lvl="5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001" lvl="6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4285" lvl="7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8573" lvl="8" indent="-609524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0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379701" y="3185951"/>
            <a:ext cx="7528800" cy="789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5048100" y="4234250"/>
            <a:ext cx="8191800" cy="286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2641350"/>
            <a:ext cx="13152000" cy="5076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3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568000" y="6956250"/>
            <a:ext cx="13152000" cy="9942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7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75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7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045700" y="1651301"/>
            <a:ext cx="161508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4294100" y="5402726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65326" y="2877359"/>
            <a:ext cx="56820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9637436" y="2877368"/>
            <a:ext cx="54852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316535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953910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2230850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835750" y="6446474"/>
            <a:ext cx="51006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6922451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6816401" y="6446525"/>
            <a:ext cx="4678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11614050" y="53728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11374650" y="6436422"/>
            <a:ext cx="4789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761701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4761701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12294800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12294800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4761701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4761701" y="68739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12294800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12294800" y="6873953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2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5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3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7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3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4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92465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110711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101072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7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2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138430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353080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256690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4154400" y="4125950"/>
            <a:ext cx="9979200" cy="2298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7551300" y="25139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6587400" y="66931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1" tIns="45716" rIns="91431" bIns="45716"/>
          <a:lstStyle/>
          <a:p>
            <a:fld id="{E69B9EE9-F3BF-4B40-83E7-C9BC68FDDB0E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1" tIns="45716" rIns="91431" bIns="45716"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374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464"/>
              <a:t>11/19/2022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8" y="964743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47" tIns="68573" rIns="137147" bIns="6857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464"/>
              <a:t>11/19/2022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15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lIns="137147" tIns="68573" rIns="137147" bIns="685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69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11/19/2022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600"/>
              <a:t>11/19/2022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85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45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7.png"/><Relationship Id="rId12" Type="http://schemas.openxmlformats.org/officeDocument/2006/relationships/image" Target="../media/image49.jpeg"/><Relationship Id="rId17" Type="http://schemas.openxmlformats.org/officeDocument/2006/relationships/image" Target="../media/image52.png"/><Relationship Id="rId2" Type="http://schemas.openxmlformats.org/officeDocument/2006/relationships/audio" Target="../media/media3.wav"/><Relationship Id="rId16" Type="http://schemas.openxmlformats.org/officeDocument/2006/relationships/image" Target="../media/image51.png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8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6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52.png"/><Relationship Id="rId1" Type="http://schemas.microsoft.com/office/2007/relationships/media" Target="../media/media3.wav"/><Relationship Id="rId6" Type="http://schemas.openxmlformats.org/officeDocument/2006/relationships/image" Target="../media/image54.png"/><Relationship Id="rId11" Type="http://schemas.openxmlformats.org/officeDocument/2006/relationships/image" Target="../media/image49.jpeg"/><Relationship Id="rId5" Type="http://schemas.openxmlformats.org/officeDocument/2006/relationships/image" Target="../media/image53.jpeg"/><Relationship Id="rId1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microsoft.com/office/2007/relationships/hdphoto" Target="../media/hdphoto6.wdp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svg"/><Relationship Id="rId18" Type="http://schemas.openxmlformats.org/officeDocument/2006/relationships/image" Target="../media/image5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17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svg"/><Relationship Id="rId1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17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8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8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8.emf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8.emf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6.svg"/><Relationship Id="rId4" Type="http://schemas.openxmlformats.org/officeDocument/2006/relationships/image" Target="../media/image33.png"/><Relationship Id="rId9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8.png"/><Relationship Id="rId18" Type="http://schemas.openxmlformats.org/officeDocument/2006/relationships/image" Target="../media/image36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3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4" Type="http://schemas.openxmlformats.org/officeDocument/2006/relationships/image" Target="../media/image22.svg"/><Relationship Id="rId9" Type="http://schemas.openxmlformats.org/officeDocument/2006/relationships/image" Target="../media/image17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508718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7221" cy="1227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9630" y="1285877"/>
            <a:ext cx="9691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4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6521095" y="2429259"/>
            <a:ext cx="5245814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75" spc="-170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6075" spc="-170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12</a:t>
            </a:r>
            <a:endParaRPr lang="en-US" sz="6075" spc="-170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7150" y="3706617"/>
            <a:ext cx="16251354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7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607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607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6075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607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607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607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5:</a:t>
            </a:r>
            <a:endParaRPr lang="en-US" sz="6075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6075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</a:t>
            </a:r>
            <a:r>
              <a:rPr lang="en-US" sz="6075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</a:t>
            </a:r>
            <a:r>
              <a:rPr lang="en-US" sz="607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607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607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607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607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máy</a:t>
            </a:r>
            <a:r>
              <a:rPr lang="en-US" sz="607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607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607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607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607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607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607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  <a:endParaRPr lang="vi-VN" sz="607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1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10275" y="162107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3" tIns="68567" rIns="137133" bIns="68567" rtlCol="0" anchor="ctr"/>
          <a:lstStyle/>
          <a:p>
            <a:pPr algn="ctr" defTabSz="1371327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089933" y="-258604"/>
            <a:ext cx="18998523" cy="2353628"/>
            <a:chOff x="-900" y="-255"/>
            <a:chExt cx="7038" cy="2471"/>
          </a:xfrm>
        </p:grpSpPr>
        <p:sp>
          <p:nvSpPr>
            <p:cNvPr id="8" name="圆角矩形 7"/>
            <p:cNvSpPr/>
            <p:nvPr/>
          </p:nvSpPr>
          <p:spPr>
            <a:xfrm>
              <a:off x="893" y="68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1" y="704"/>
              <a:ext cx="5307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327">
                <a:defRPr/>
              </a:pP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2.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Mối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giữa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đài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máy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thu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endParaRPr lang="zh-CN" altLang="en-US" sz="4800" b="1" spc="-450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900" y="-255"/>
              <a:ext cx="2471" cy="247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21055" y="2676525"/>
            <a:ext cx="14295120" cy="743331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/>
          <a:srcRect l="15396" t="9997" r="15208" b="10031"/>
          <a:stretch/>
        </p:blipFill>
        <p:spPr bwMode="auto">
          <a:xfrm>
            <a:off x="910275" y="2371545"/>
            <a:ext cx="16768125" cy="7125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2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1" y="4457700"/>
            <a:ext cx="16470776" cy="2800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Đài truyền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ten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Ti vi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117"/>
            <a:ext cx="463296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7" y="2781300"/>
            <a:ext cx="15087600" cy="59093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1970. </a:t>
            </a:r>
            <a:r>
              <a:rPr lang="es-ES" sz="5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trinh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-95250"/>
            <a:ext cx="3068708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4800" y="9067800"/>
            <a:ext cx="1219200" cy="12192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9"/>
            <a:ext cx="18288000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0376"/>
            <a:ext cx="10820400" cy="39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017" y="515423"/>
            <a:ext cx="6336350" cy="2600520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598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4" y="7089929"/>
            <a:ext cx="2319755" cy="18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5020187" y="5803316"/>
            <a:ext cx="4213379" cy="35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49" y="-3962400"/>
            <a:ext cx="11639550" cy="178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505204" y="549968"/>
            <a:ext cx="12777782" cy="186185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600" i="1" dirty="0" err="1">
                <a:solidFill>
                  <a:prstClr val="black"/>
                </a:solidFill>
              </a:rPr>
              <a:t>Nơi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sản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xuất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các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chương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truyền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hình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được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gọi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là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gì</a:t>
            </a:r>
            <a:r>
              <a:rPr lang="en-US" sz="5600" i="1" dirty="0">
                <a:solidFill>
                  <a:prstClr val="black"/>
                </a:solidFill>
              </a:rPr>
              <a:t>?</a:t>
            </a:r>
            <a:endParaRPr lang="en-US" sz="56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5038" y="4633207"/>
            <a:ext cx="803115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ĐÀI TRUYỀN HÌNH</a:t>
            </a:r>
            <a:endParaRPr lang="en-US" sz="41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89" y="758190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8390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77" grpId="0" animBg="1"/>
      <p:bldP spid="7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6" y="-3393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10553702" y="5315310"/>
            <a:ext cx="4827605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998831" y="4236565"/>
            <a:ext cx="6889607" cy="64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9423966" y="2264274"/>
            <a:ext cx="8302784" cy="103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924301" y="4832447"/>
            <a:ext cx="9462365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 err="1">
                <a:solidFill>
                  <a:srgbClr val="44546A"/>
                </a:solidFill>
              </a:rPr>
              <a:t>Người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dẫn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chương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trình</a:t>
            </a:r>
            <a:r>
              <a:rPr lang="en-US" sz="4800" dirty="0">
                <a:solidFill>
                  <a:srgbClr val="44546A"/>
                </a:solidFill>
              </a:rPr>
              <a:t> hay </a:t>
            </a:r>
            <a:r>
              <a:rPr lang="en-US" sz="4800" dirty="0" err="1">
                <a:solidFill>
                  <a:srgbClr val="44546A"/>
                </a:solidFill>
              </a:rPr>
              <a:t>còn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gọi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là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MC.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3577799" y="531992"/>
            <a:ext cx="9963150" cy="180049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400" i="1" dirty="0" err="1">
                <a:solidFill>
                  <a:prstClr val="black"/>
                </a:solidFill>
              </a:rPr>
              <a:t>Người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dẫn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chương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trình</a:t>
            </a:r>
            <a:r>
              <a:rPr lang="en-US" sz="5400" i="1" dirty="0">
                <a:solidFill>
                  <a:prstClr val="black"/>
                </a:solidFill>
              </a:rPr>
              <a:t> hay </a:t>
            </a:r>
            <a:r>
              <a:rPr lang="en-US" sz="5400" i="1" dirty="0" err="1">
                <a:solidFill>
                  <a:prstClr val="black"/>
                </a:solidFill>
              </a:rPr>
              <a:t>còn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gọi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là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gì</a:t>
            </a:r>
            <a:r>
              <a:rPr lang="en-US" sz="5400" i="1" dirty="0">
                <a:solidFill>
                  <a:prstClr val="black"/>
                </a:solidFill>
              </a:rPr>
              <a:t>?</a:t>
            </a:r>
            <a:endParaRPr lang="en-US" sz="5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4" y="7675125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23516" y="5385240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937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xmlns="" id="{A7C65142-7ED4-46C2-868D-2C4534B99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840296"/>
            <a:ext cx="11966057" cy="37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61" y="2482315"/>
            <a:ext cx="14638284" cy="36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3592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6971792" y="874886"/>
            <a:ext cx="4372992" cy="1246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8100" b="1" dirty="0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302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804" y="3886503"/>
            <a:ext cx="2143878" cy="78533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169" y="8312450"/>
            <a:ext cx="3164099" cy="11613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3215" y="4681835"/>
            <a:ext cx="10741577" cy="1461931"/>
          </a:xfrm>
          <a:prstGeom prst="rect">
            <a:avLst/>
          </a:prstGeom>
          <a:noFill/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sz="8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 HOA DÂN CHỦ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1" y="369278"/>
            <a:ext cx="14230352" cy="2034461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283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 hình và truyền hình có nghĩa là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9" y="2748497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4FF72DE-D505-4678-82C6-4CE0B4F6B44B}"/>
              </a:ext>
            </a:extLst>
          </p:cNvPr>
          <p:cNvGrpSpPr/>
          <p:nvPr/>
        </p:nvGrpSpPr>
        <p:grpSpPr>
          <a:xfrm>
            <a:off x="3022852" y="2893517"/>
            <a:ext cx="14858663" cy="5297984"/>
            <a:chOff x="3022849" y="4569738"/>
            <a:chExt cx="14858662" cy="529798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04D31C84-2B29-4E7C-9AEF-2C53455D5251}"/>
                </a:ext>
              </a:extLst>
            </p:cNvPr>
            <p:cNvGrpSpPr/>
            <p:nvPr/>
          </p:nvGrpSpPr>
          <p:grpSpPr>
            <a:xfrm>
              <a:off x="3022849" y="4577118"/>
              <a:ext cx="14858661" cy="5290604"/>
              <a:chOff x="3022849" y="2508654"/>
              <a:chExt cx="14858661" cy="529060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3022849" y="2508654"/>
                <a:ext cx="14858661" cy="5290604"/>
                <a:chOff x="3116361" y="2599228"/>
                <a:chExt cx="14858661" cy="5290604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xmlns="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3116361" y="2599228"/>
                  <a:ext cx="14858661" cy="5290604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F57F85E-3EBE-412D-AA0E-CE725B4ACE06}"/>
                  </a:ext>
                </a:extLst>
              </p:cNvPr>
              <p:cNvSpPr/>
              <p:nvPr/>
            </p:nvSpPr>
            <p:spPr>
              <a:xfrm>
                <a:off x="4990987" y="3462161"/>
                <a:ext cx="184731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en-US" sz="7200" b="1" dirty="0">
                  <a:ln w="0"/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E78B5F60-E22A-412D-93B4-2627A04755B7}"/>
                </a:ext>
              </a:extLst>
            </p:cNvPr>
            <p:cNvSpPr/>
            <p:nvPr/>
          </p:nvSpPr>
          <p:spPr>
            <a:xfrm>
              <a:off x="3188847" y="4569738"/>
              <a:ext cx="14692664" cy="36471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dirty="0">
                  <a:ln w="0"/>
                  <a:solidFill>
                    <a:schemeClr val="bg2"/>
                  </a:solidFill>
                  <a:latin typeface="#9Slide05 Fourth Medium" panose="00000600000000000000" pitchFamily="2" charset="0"/>
                </a:rPr>
                <a:t>- </a:t>
              </a:r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Thu hình nghĩa là quay lại hình ảnh, hoạt động, lời nói...</a:t>
              </a:r>
            </a:p>
            <a:p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- Truyền hình là truyền âm thanh, hình ảnh đã quay đó qua các thiết bị...</a:t>
              </a:r>
              <a:endParaRPr lang="en-US" sz="66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 ta thường sử dụng máy thu hình </a:t>
              </a:r>
            </a:p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 làm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Để xem các chương trình truyền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 dung các chương trình được phát trên máy thu hình là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Tin tức, thông tin giải trí, chương trình giáo dục...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1022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Đài truyền hình có nhiệm vụ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362202" y="4457700"/>
            <a:ext cx="16078199" cy="2819400"/>
            <a:chOff x="1134108" y="774710"/>
            <a:chExt cx="9412712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1134108" y="947705"/>
              <a:ext cx="9412712" cy="20438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 Sản xuất chương trình truyền hình, phát tín hiệu truyền hình qua ăng-ten hoặc truyền qua cáp truyền hình.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000" y="3324406"/>
            <a:ext cx="174498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Chủ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đề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: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Công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nghệ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và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đời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sống</a:t>
            </a:r>
            <a:endParaRPr lang="en-US" sz="8900" b="1" dirty="0">
              <a:solidFill>
                <a:srgbClr val="FFA800"/>
              </a:solidFill>
              <a:latin typeface="Sriracha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Sriracha"/>
              </a:rPr>
              <a:t>Bài 5: Sử dụng máy thu hình ( tiết 2)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2698">
            <a:off x="13773245" y="7710799"/>
            <a:ext cx="3766556" cy="1218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313498"/>
            <a:ext cx="3641361" cy="2694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21714">
            <a:off x="1225910" y="7572149"/>
            <a:ext cx="3126215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35201" y="846706"/>
            <a:ext cx="2434727" cy="23373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5B7A4A0-C297-41E9-AEA9-52B625458051}"/>
              </a:ext>
            </a:extLst>
          </p:cNvPr>
          <p:cNvGrpSpPr/>
          <p:nvPr/>
        </p:nvGrpSpPr>
        <p:grpSpPr>
          <a:xfrm>
            <a:off x="5546664" y="1562102"/>
            <a:ext cx="7194672" cy="1153016"/>
            <a:chOff x="5454528" y="1837723"/>
            <a:chExt cx="7286808" cy="923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F3C695A-D238-4ADC-8DE8-771183AB9041}"/>
                </a:ext>
              </a:extLst>
            </p:cNvPr>
            <p:cNvSpPr/>
            <p:nvPr/>
          </p:nvSpPr>
          <p:spPr>
            <a:xfrm>
              <a:off x="5454528" y="1837723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E3E808F-1A23-49AF-877C-67CEA98A2D3F}"/>
                </a:ext>
              </a:extLst>
            </p:cNvPr>
            <p:cNvSpPr/>
            <p:nvPr/>
          </p:nvSpPr>
          <p:spPr>
            <a:xfrm>
              <a:off x="6539696" y="1837723"/>
              <a:ext cx="5208614" cy="8872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latin typeface="SVN-Yahoo" panose="02040603050506020204" pitchFamily="18" charset="0"/>
                </a:rPr>
                <a:t>CÔNG NGHỆ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86CD965-8133-4664-ABD4-FF3763FF94B8}"/>
              </a:ext>
            </a:extLst>
          </p:cNvPr>
          <p:cNvCxnSpPr/>
          <p:nvPr/>
        </p:nvCxnSpPr>
        <p:spPr>
          <a:xfrm>
            <a:off x="5546664" y="2945720"/>
            <a:ext cx="7194672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0" y="2705102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347</Words>
  <Application>Microsoft Office PowerPoint</Application>
  <PresentationFormat>Custom</PresentationFormat>
  <Paragraphs>35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方正正中黑简体</vt:lpstr>
      <vt:lpstr>iCiel Cadena</vt:lpstr>
      <vt:lpstr>宋体</vt:lpstr>
      <vt:lpstr>Calibri</vt:lpstr>
      <vt:lpstr>Coiny</vt:lpstr>
      <vt:lpstr>#9Slide05 Fourth Medium</vt:lpstr>
      <vt:lpstr>Open Sans Light</vt:lpstr>
      <vt:lpstr>Fredoka One</vt:lpstr>
      <vt:lpstr>Times New Roman</vt:lpstr>
      <vt:lpstr>Zilla Slab</vt:lpstr>
      <vt:lpstr>Sriracha</vt:lpstr>
      <vt:lpstr>Nunito</vt:lpstr>
      <vt:lpstr>SVN-Yahoo</vt:lpstr>
      <vt:lpstr>Arial</vt:lpstr>
      <vt:lpstr>Caveat Brush</vt:lpstr>
      <vt:lpstr>等线 Light</vt:lpstr>
      <vt:lpstr>字魂189号-星岩乐黑体</vt:lpstr>
      <vt:lpstr>等线</vt:lpstr>
      <vt:lpstr>VNI-Truck</vt:lpstr>
      <vt:lpstr>Roboto Condensed Light</vt:lpstr>
      <vt:lpstr>UVN Van Chuong Nang</vt:lpstr>
      <vt:lpstr>LNTH-Kids  Chinese Font 1</vt:lpstr>
      <vt:lpstr>Office Theme</vt:lpstr>
      <vt:lpstr>1_Office Theme</vt:lpstr>
      <vt:lpstr>Question of the Day for Preschool by Slidesgo</vt:lpstr>
      <vt:lpstr>office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Microsoft account</cp:lastModifiedBy>
  <cp:revision>72</cp:revision>
  <dcterms:created xsi:type="dcterms:W3CDTF">2006-08-16T00:00:00Z</dcterms:created>
  <dcterms:modified xsi:type="dcterms:W3CDTF">2022-11-19T15:43:37Z</dcterms:modified>
  <dc:identifier>DAE09qedpJ4</dc:identifier>
</cp:coreProperties>
</file>