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 id="2147483768" r:id="rId6"/>
    <p:sldMasterId id="2147483780" r:id="rId7"/>
  </p:sldMasterIdLst>
  <p:notesMasterIdLst>
    <p:notesMasterId r:id="rId34"/>
  </p:notesMasterIdLst>
  <p:sldIdLst>
    <p:sldId id="2007577154" r:id="rId8"/>
    <p:sldId id="534" r:id="rId9"/>
    <p:sldId id="2007577131" r:id="rId10"/>
    <p:sldId id="470" r:id="rId11"/>
    <p:sldId id="2007577158" r:id="rId12"/>
    <p:sldId id="2007577143" r:id="rId13"/>
    <p:sldId id="2601" r:id="rId14"/>
    <p:sldId id="2007577112" r:id="rId15"/>
    <p:sldId id="371" r:id="rId16"/>
    <p:sldId id="299" r:id="rId17"/>
    <p:sldId id="360" r:id="rId18"/>
    <p:sldId id="300" r:id="rId19"/>
    <p:sldId id="301" r:id="rId20"/>
    <p:sldId id="2007577132" r:id="rId21"/>
    <p:sldId id="2007577133" r:id="rId22"/>
    <p:sldId id="2007577134" r:id="rId23"/>
    <p:sldId id="2007577114" r:id="rId24"/>
    <p:sldId id="2007577135" r:id="rId25"/>
    <p:sldId id="2007577138" r:id="rId26"/>
    <p:sldId id="2007577139" r:id="rId27"/>
    <p:sldId id="2007577140" r:id="rId28"/>
    <p:sldId id="2007577141" r:id="rId29"/>
    <p:sldId id="2007577142" r:id="rId30"/>
    <p:sldId id="2007577159" r:id="rId31"/>
    <p:sldId id="2007577157" r:id="rId32"/>
    <p:sldId id="51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42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10/29/2022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10/29/2022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70BE43D-0713-48A4-A945-E96D31F568B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F83F157F-FEDC-4100-A4D3-481066B16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BE3B3A6E-A052-4210-B26A-43D8AEF44A8B}"/>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5C015731-9B85-47FB-84A7-C345EEB0E74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FD71187C-5058-4758-BAA7-FAB67A166C59}"/>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093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A843967C-B335-47C3-AC13-CD1CF22B4454}"/>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A2F7DD87-4EF8-4BDC-8E25-1BC6B0CE5C5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0121E772-C74F-4055-AA5D-A9CD2BD90A92}"/>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0444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4B490E2-72C1-4906-9EDE-51FB1DBF1AF0}"/>
              </a:ext>
            </a:extLst>
          </p:cNvPr>
          <p:cNvSpPr>
            <a:spLocks noGrp="1"/>
          </p:cNvSpPr>
          <p:nvPr>
            <p:ph type="title"/>
          </p:nvPr>
        </p:nvSpPr>
        <p:spPr>
          <a:xfrm>
            <a:off x="831851" y="1709740"/>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AA47517B-4E47-4972-A650-F7C9A9640413}"/>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DC6B6B7B-8C88-417B-9682-B19E94E5FF30}"/>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5C710BB6-9308-4B35-BAB9-6273C39E984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B9749539-A675-443D-8D34-44914AE57A4A}"/>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8101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AC96DCD-30A7-4E37-BEB4-B29F8926C0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CD93374B-6194-4C04-B17B-0D2D2E255AE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7450A6AE-0650-44A2-8C3F-7D2F9D23EF2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B9EED3B0-26FE-4D9E-BD58-48BD81B43DD9}"/>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B5852674-91FF-4A18-86D3-4F7986337DE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EE4DB870-027F-46B0-9C5B-3B47C98EF8AF}"/>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2278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76E0E4-7F88-4440-83B0-65C57157E137}"/>
              </a:ext>
            </a:extLst>
          </p:cNvPr>
          <p:cNvSpPr>
            <a:spLocks noGrp="1"/>
          </p:cNvSpPr>
          <p:nvPr>
            <p:ph type="title"/>
          </p:nvPr>
        </p:nvSpPr>
        <p:spPr>
          <a:xfrm>
            <a:off x="839788" y="365127"/>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11F29201-A6B8-45F8-9F18-D50FE39B066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DF59A75C-C897-4DB6-9F0C-44447E1B5EFC}"/>
              </a:ext>
            </a:extLst>
          </p:cNvPr>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A4516E5C-167F-4769-97E6-ED9B1D8557D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6F07886D-3B18-43A8-BBC3-A123D5EF91CF}"/>
              </a:ext>
            </a:extLst>
          </p:cNvPr>
          <p:cNvSpPr>
            <a:spLocks noGrp="1"/>
          </p:cNvSpPr>
          <p:nvPr>
            <p:ph sz="quarter" idx="4"/>
          </p:nvPr>
        </p:nvSpPr>
        <p:spPr>
          <a:xfrm>
            <a:off x="6172201"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36783D19-CB9B-46E4-BF8D-171F701EA144}"/>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8" name="Chỗ dành sẵn cho Chân trang 7">
            <a:extLst>
              <a:ext uri="{FF2B5EF4-FFF2-40B4-BE49-F238E27FC236}">
                <a16:creationId xmlns="" xmlns:a16="http://schemas.microsoft.com/office/drawing/2014/main" id="{F5E1F87C-D34D-44B7-B7BE-A22ABB7407A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Chỗ dành sẵn cho Số hiệu Bản chiếu 8">
            <a:extLst>
              <a:ext uri="{FF2B5EF4-FFF2-40B4-BE49-F238E27FC236}">
                <a16:creationId xmlns="" xmlns:a16="http://schemas.microsoft.com/office/drawing/2014/main" id="{63174F03-1414-4101-A2B3-3D27C94AD0F5}"/>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26056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F9FE3B6-71F5-44E9-B718-C582203BD04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EF357184-1F12-451F-9C28-0F9D84577EBC}"/>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4" name="Chỗ dành sẵn cho Chân trang 3">
            <a:extLst>
              <a:ext uri="{FF2B5EF4-FFF2-40B4-BE49-F238E27FC236}">
                <a16:creationId xmlns="" xmlns:a16="http://schemas.microsoft.com/office/drawing/2014/main" id="{57A6518B-5626-46B6-911D-9F02DE38DA0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Chỗ dành sẵn cho Số hiệu Bản chiếu 4">
            <a:extLst>
              <a:ext uri="{FF2B5EF4-FFF2-40B4-BE49-F238E27FC236}">
                <a16:creationId xmlns="" xmlns:a16="http://schemas.microsoft.com/office/drawing/2014/main" id="{11B46D37-4770-4D31-AC5A-E1BCF8FC370F}"/>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0503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9E9FD4F2-61C8-4905-A45F-15B3DE09C935}"/>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3" name="Chỗ dành sẵn cho Chân trang 2">
            <a:extLst>
              <a:ext uri="{FF2B5EF4-FFF2-40B4-BE49-F238E27FC236}">
                <a16:creationId xmlns="" xmlns:a16="http://schemas.microsoft.com/office/drawing/2014/main" id="{6607CDDA-FC78-4461-83E6-09968C3E1EE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Chỗ dành sẵn cho Số hiệu Bản chiếu 3">
            <a:extLst>
              <a:ext uri="{FF2B5EF4-FFF2-40B4-BE49-F238E27FC236}">
                <a16:creationId xmlns="" xmlns:a16="http://schemas.microsoft.com/office/drawing/2014/main" id="{23A6A46D-4B7B-4CD8-A42D-A7517A84303B}"/>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1558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97E2910-2957-43F0-AE6F-08A37E1ABCE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74BE2A42-F7F8-4A77-9A30-50EB56FF9889}"/>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FEE7AFE2-C8AF-4224-B0A5-9ECCB6195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0597E360-EE1E-415C-A82C-A8DAE6C6F05E}"/>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228FBC32-B59C-4332-ABC7-922310F589F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E34D9D54-7BD2-4449-8277-F9955AB79DC2}"/>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7967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6B25B84-683D-4AC3-90D3-E8CF8C09D07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0B83FD7C-4894-4820-BBC8-C450291E9E7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B1EAA32D-8A25-4A0A-A923-3CE9A0EA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1137ACE7-5889-4492-91CE-A43877BBC9C9}"/>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BA829292-F5A8-4FF0-BA92-8C5D447E581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87021491-11B6-4210-8E83-F08CE9C520F8}"/>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0378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76B49AE-90F2-4DAE-B03D-578A0971CA1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820163A6-4264-4609-B2DF-E79045A0F01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CA953A0C-C34A-4973-A468-FF8EC268D7FC}"/>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D85A4646-C9E6-4CB9-8589-D3D8EEF164EA}"/>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65EFFD0E-15EE-410B-98CE-63639C0DBA3C}"/>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869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BD077D39-24B0-4219-B026-8E6C9FBC5897}"/>
              </a:ext>
            </a:extLst>
          </p:cNvPr>
          <p:cNvSpPr>
            <a:spLocks noGrp="1"/>
          </p:cNvSpPr>
          <p:nvPr>
            <p:ph type="title" orient="vert"/>
          </p:nvPr>
        </p:nvSpPr>
        <p:spPr>
          <a:xfrm>
            <a:off x="8724901"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2DD74A57-1EBD-431D-86C6-ED80B472F956}"/>
              </a:ext>
            </a:extLst>
          </p:cNvPr>
          <p:cNvSpPr>
            <a:spLocks noGrp="1"/>
          </p:cNvSpPr>
          <p:nvPr>
            <p:ph type="body" orient="vert" idx="1"/>
          </p:nvPr>
        </p:nvSpPr>
        <p:spPr>
          <a:xfrm>
            <a:off x="838201"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F8D4E548-1238-422E-92F7-606BF117D653}"/>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BEEEECDB-0D3B-42C3-9861-DAD4316DAF8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4E06869B-CD3A-492B-A8F5-C040C2D8B45D}"/>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311294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3666135"/>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037338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2664791"/>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5259165"/>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58374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494973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7249639"/>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1349898"/>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977356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355486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2.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4.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7.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B910B56C-488B-4F73-AE4F-0D2802CAB32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10/29/2022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xmlns="" id="{888891FE-28E5-458A-AE93-6E9A74D61B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p:transition spd="slow">
    <p:fade/>
  </p:transition>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xmlns="" id="{A65B133E-04DD-446A-8E4D-44676E70BD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xmlns="" id="{60D67777-E31A-4CAC-A7BC-4A82FFF39D0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xmlns="" id="{20E81B72-6FA0-45DB-ACF4-32B15E642BE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8436460B-21F8-48D9-AD8F-FE12B1DF51F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60B2BD41-8FA9-493E-B58B-A2C314C56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DA16DDA4-A045-49DD-AF9E-B6FB52158A9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C56043DC-86AA-4A84-9C92-DE21ED5C580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059456AF-8A0B-4127-A052-D45F91306DF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164464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xmlns="" id="{A65B133E-04DD-446A-8E4D-44676E70BD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72638247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4.png"/><Relationship Id="rId18" Type="http://schemas.openxmlformats.org/officeDocument/2006/relationships/image" Target="../media/image47.png"/><Relationship Id="rId3" Type="http://schemas.openxmlformats.org/officeDocument/2006/relationships/notesSlide" Target="../notesSlides/notesSlide7.xml"/><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46.png"/><Relationship Id="rId2" Type="http://schemas.openxmlformats.org/officeDocument/2006/relationships/slideLayout" Target="../slideLayouts/slideLayout2.xml"/><Relationship Id="rId16" Type="http://schemas.openxmlformats.org/officeDocument/2006/relationships/image" Target="../media/image22.png"/><Relationship Id="rId1" Type="http://schemas.openxmlformats.org/officeDocument/2006/relationships/themeOverride" Target="../theme/themeOverride1.xml"/><Relationship Id="rId6" Type="http://schemas.openxmlformats.org/officeDocument/2006/relationships/image" Target="../media/image40.png"/><Relationship Id="rId11" Type="http://schemas.openxmlformats.org/officeDocument/2006/relationships/image" Target="../media/image12.png"/><Relationship Id="rId5" Type="http://schemas.openxmlformats.org/officeDocument/2006/relationships/image" Target="../media/image16.png"/><Relationship Id="rId15" Type="http://schemas.openxmlformats.org/officeDocument/2006/relationships/image" Target="../media/image19.png"/><Relationship Id="rId10" Type="http://schemas.openxmlformats.org/officeDocument/2006/relationships/image" Target="../media/image44.png"/><Relationship Id="rId4" Type="http://schemas.openxmlformats.org/officeDocument/2006/relationships/image" Target="../media/image11.png"/><Relationship Id="rId9" Type="http://schemas.openxmlformats.org/officeDocument/2006/relationships/image" Target="../media/image43.pn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5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53.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53.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53.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3.png"/><Relationship Id="rId5" Type="http://schemas.microsoft.com/office/2007/relationships/hdphoto" Target="../media/hdphoto3.wdp"/><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7"/>
            <a:ext cx="1435097" cy="1090863"/>
          </a:xfrm>
          <a:prstGeom prst="rect">
            <a:avLst/>
          </a:prstGeom>
        </p:spPr>
      </p:pic>
      <p:sp>
        <p:nvSpPr>
          <p:cNvPr id="6" name="TextBox 5"/>
          <p:cNvSpPr txBox="1"/>
          <p:nvPr/>
        </p:nvSpPr>
        <p:spPr>
          <a:xfrm>
            <a:off x="2302936" y="253046"/>
            <a:ext cx="8421509"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3764530" y="1016342"/>
            <a:ext cx="4662945" cy="646331"/>
          </a:xfrm>
          <a:prstGeom prst="rect">
            <a:avLst/>
          </a:prstGeom>
          <a:noFill/>
        </p:spPr>
        <p:txBody>
          <a:bodyPr wrap="square" rtlCol="0">
            <a:spAutoFit/>
          </a:bodyPr>
          <a:lstStyle/>
          <a:p>
            <a:pPr algn="ctr">
              <a:defRPr/>
            </a:pPr>
            <a:r>
              <a:rPr lang="en-US" sz="3600" b="1" spc="-151">
                <a:solidFill>
                  <a:srgbClr val="135E98"/>
                </a:solidFill>
                <a:latin typeface="Times New Roman" pitchFamily="18" charset="0"/>
                <a:ea typeface="LNTH-Kids  Chinese Font 1" panose="02010600030101010101" pitchFamily="2" charset="-128"/>
                <a:cs typeface="Times New Roman" pitchFamily="18" charset="0"/>
              </a:rPr>
              <a:t>TUẦN </a:t>
            </a:r>
            <a:r>
              <a:rPr lang="en-US" sz="3600" b="1" spc="-151" smtClean="0">
                <a:solidFill>
                  <a:srgbClr val="135E98"/>
                </a:solidFill>
                <a:latin typeface="Times New Roman" pitchFamily="18" charset="0"/>
                <a:ea typeface="LNTH-Kids  Chinese Font 1" panose="02010600030101010101" pitchFamily="2" charset="-128"/>
                <a:cs typeface="Times New Roman" pitchFamily="18" charset="0"/>
              </a:rPr>
              <a:t>9</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545436" y="2054233"/>
            <a:ext cx="10325765" cy="1938992"/>
          </a:xfrm>
          <a:prstGeom prst="rect">
            <a:avLst/>
          </a:prstGeom>
          <a:noFill/>
        </p:spPr>
        <p:txBody>
          <a:bodyPr wrap="square" rtlCol="0">
            <a:spAutoFit/>
          </a:bodyPr>
          <a:lstStyle/>
          <a:p>
            <a:pPr algn="ctr">
              <a:defRPr/>
            </a:pPr>
            <a:r>
              <a:rPr lang="en-US" sz="4000" b="1" dirty="0" err="1">
                <a:solidFill>
                  <a:srgbClr val="002060"/>
                </a:solidFill>
                <a:latin typeface="Times New Roman" pitchFamily="18" charset="0"/>
                <a:ea typeface="Zilla Slab" pitchFamily="2" charset="0"/>
                <a:cs typeface="Times New Roman" pitchFamily="18" charset="0"/>
              </a:rPr>
              <a:t>Tiếng</a:t>
            </a:r>
            <a:r>
              <a:rPr lang="en-US" sz="4000" b="1" dirty="0">
                <a:solidFill>
                  <a:srgbClr val="002060"/>
                </a:solidFill>
                <a:latin typeface="Times New Roman" pitchFamily="18" charset="0"/>
                <a:ea typeface="Zilla Slab" pitchFamily="2" charset="0"/>
                <a:cs typeface="Times New Roman" pitchFamily="18" charset="0"/>
              </a:rPr>
              <a:t> </a:t>
            </a:r>
            <a:r>
              <a:rPr lang="en-US" sz="4000" b="1" dirty="0" err="1">
                <a:solidFill>
                  <a:srgbClr val="002060"/>
                </a:solidFill>
                <a:latin typeface="Times New Roman" pitchFamily="18" charset="0"/>
                <a:ea typeface="Zilla Slab" pitchFamily="2" charset="0"/>
                <a:cs typeface="Times New Roman" pitchFamily="18" charset="0"/>
              </a:rPr>
              <a:t>Việt</a:t>
            </a:r>
            <a:endParaRPr lang="en-US" sz="4000" b="1" dirty="0">
              <a:solidFill>
                <a:srgbClr val="002060"/>
              </a:solidFill>
              <a:latin typeface="Times New Roman" pitchFamily="18" charset="0"/>
              <a:ea typeface="Zilla Slab" pitchFamily="2" charset="0"/>
              <a:cs typeface="Times New Roman" pitchFamily="18" charset="0"/>
            </a:endParaRPr>
          </a:p>
          <a:p>
            <a:pPr algn="ctr">
              <a:defRPr/>
            </a:pPr>
            <a:r>
              <a:rPr lang="en-US" sz="4000" b="1" err="1">
                <a:solidFill>
                  <a:srgbClr val="002060"/>
                </a:solidFill>
                <a:latin typeface="Times New Roman" pitchFamily="18" charset="0"/>
                <a:ea typeface="Zilla Slab" pitchFamily="2" charset="0"/>
                <a:cs typeface="Times New Roman" pitchFamily="18" charset="0"/>
              </a:rPr>
              <a:t>Bài</a:t>
            </a:r>
            <a:r>
              <a:rPr lang="en-US" sz="4000" b="1">
                <a:solidFill>
                  <a:srgbClr val="002060"/>
                </a:solidFill>
                <a:latin typeface="Times New Roman" pitchFamily="18" charset="0"/>
                <a:ea typeface="Zilla Slab" pitchFamily="2" charset="0"/>
                <a:cs typeface="Times New Roman" pitchFamily="18" charset="0"/>
              </a:rPr>
              <a:t> </a:t>
            </a:r>
            <a:r>
              <a:rPr lang="en-US" sz="4000" b="1" smtClean="0">
                <a:solidFill>
                  <a:srgbClr val="002060"/>
                </a:solidFill>
                <a:latin typeface="Times New Roman" pitchFamily="18" charset="0"/>
                <a:ea typeface="Zilla Slab" pitchFamily="2" charset="0"/>
                <a:cs typeface="Times New Roman" pitchFamily="18" charset="0"/>
              </a:rPr>
              <a:t>. Luyện </a:t>
            </a:r>
            <a:r>
              <a:rPr lang="en-US" sz="4000" b="1" err="1" smtClean="0">
                <a:solidFill>
                  <a:srgbClr val="002060"/>
                </a:solidFill>
                <a:latin typeface="Times New Roman" pitchFamily="18" charset="0"/>
                <a:ea typeface="Zilla Slab" pitchFamily="2" charset="0"/>
                <a:cs typeface="Times New Roman" pitchFamily="18" charset="0"/>
              </a:rPr>
              <a:t>tập</a:t>
            </a:r>
            <a:r>
              <a:rPr lang="en-US" sz="4000" b="1" smtClean="0">
                <a:solidFill>
                  <a:srgbClr val="002060"/>
                </a:solidFill>
                <a:latin typeface="Times New Roman" pitchFamily="18" charset="0"/>
                <a:ea typeface="Zilla Slab" pitchFamily="2" charset="0"/>
                <a:cs typeface="Times New Roman" pitchFamily="18" charset="0"/>
              </a:rPr>
              <a:t> 1</a:t>
            </a:r>
            <a:endParaRPr lang="en-US" sz="4000" b="1" dirty="0">
              <a:solidFill>
                <a:srgbClr val="002060"/>
              </a:solidFill>
              <a:latin typeface="Times New Roman" pitchFamily="18" charset="0"/>
              <a:ea typeface="Zilla Slab" pitchFamily="2" charset="0"/>
              <a:cs typeface="Times New Roman" pitchFamily="18" charset="0"/>
            </a:endParaRPr>
          </a:p>
          <a:p>
            <a:pPr>
              <a:defRPr/>
            </a:pPr>
            <a:r>
              <a:rPr lang="en-US" sz="4000" b="1">
                <a:solidFill>
                  <a:prstClr val="black"/>
                </a:solidFill>
                <a:latin typeface="Times New Roman" panose="02020603050405020304" pitchFamily="18" charset="0"/>
                <a:ea typeface="Zilla Slab" pitchFamily="2" charset="0"/>
                <a:cs typeface="Times New Roman" panose="02020603050405020304" pitchFamily="18" charset="0"/>
              </a:rPr>
              <a:t>   </a:t>
            </a:r>
            <a:r>
              <a:rPr lang="en-US" sz="4000" b="1" smtClean="0">
                <a:solidFill>
                  <a:prstClr val="black"/>
                </a:solidFill>
                <a:latin typeface="Times New Roman" panose="02020603050405020304" pitchFamily="18" charset="0"/>
                <a:ea typeface="Zilla Slab" pitchFamily="2" charset="0"/>
                <a:cs typeface="Times New Roman" panose="02020603050405020304" pitchFamily="18" charset="0"/>
              </a:rPr>
              <a:t>             </a:t>
            </a:r>
            <a:r>
              <a:rPr lang="en-US" sz="4000" b="1" smtClean="0">
                <a:solidFill>
                  <a:srgbClr val="FF0000"/>
                </a:solidFill>
                <a:latin typeface="Times New Roman" panose="02020603050405020304" pitchFamily="18" charset="0"/>
                <a:ea typeface="Zilla Slab" pitchFamily="2" charset="0"/>
                <a:cs typeface="Times New Roman" panose="02020603050405020304" pitchFamily="18" charset="0"/>
              </a:rPr>
              <a:t>Ôn tập giữa học kì I – Tiết 6</a:t>
            </a:r>
            <a:endParaRPr lang="vi-VN" sz="4000" b="1" dirty="0">
              <a:solidFill>
                <a:srgbClr val="FF0000"/>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228864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xmlns="" id="{80D9B002-B57D-47ED-9545-E455D254C5FE}"/>
              </a:ext>
            </a:extLst>
          </p:cNvPr>
          <p:cNvSpPr/>
          <p:nvPr/>
        </p:nvSpPr>
        <p:spPr>
          <a:xfrm>
            <a:off x="2191370" y="748505"/>
            <a:ext cx="10000629" cy="820674"/>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Khoan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thong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nhẹ</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nhàng</a:t>
            </a:r>
            <a:endParaRPr kumimoji="0" lang="vi-VN" sz="36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xmlns=""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Giải</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nghĩa</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từ</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xmlns=""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xmlns="" id="{80D9B002-B57D-47ED-9545-E455D254C5FE}"/>
              </a:ext>
            </a:extLst>
          </p:cNvPr>
          <p:cNvSpPr/>
          <p:nvPr/>
        </p:nvSpPr>
        <p:spPr>
          <a:xfrm>
            <a:off x="1181285" y="1085055"/>
            <a:ext cx="10172700" cy="1651671"/>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Tỉnh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a:t>
            </a:r>
            <a:r>
              <a:rPr lang="en-US" sz="3600" dirty="0" err="1">
                <a:latin typeface="Arial-Rounded" panose="020B0500000000000000" pitchFamily="34" charset="0"/>
                <a:ea typeface="Arial-Rounded" panose="020B0500000000000000" pitchFamily="34" charset="0"/>
                <a:cs typeface="Arial-Rounded" panose="020B0500000000000000" pitchFamily="34" charset="0"/>
              </a:rPr>
              <a:t>vẻ</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lộ</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xmlns="" id="{80D9B002-B57D-47ED-9545-E455D254C5FE}"/>
              </a:ext>
            </a:extLst>
          </p:cNvPr>
          <p:cNvSpPr/>
          <p:nvPr/>
        </p:nvSpPr>
        <p:spPr>
          <a:xfrm>
            <a:off x="592667" y="812728"/>
            <a:ext cx="11170708" cy="646331"/>
          </a:xfrm>
          <a:prstGeom prst="rect">
            <a:avLst/>
          </a:prstGeom>
        </p:spPr>
        <p:txBody>
          <a:bodyPr wrap="square">
            <a:spAutoFit/>
          </a:bodyPr>
          <a:lstStyle/>
          <a:p>
            <a:pPr lvl="0" algn="ju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họ</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200" dirty="0">
                <a:latin typeface="Arial-Rounded" panose="020B0500000000000000" pitchFamily="34" charset="0"/>
                <a:ea typeface="Arial-Rounded" panose="020B0500000000000000" pitchFamily="34" charset="0"/>
                <a:cs typeface="Arial-Rounded" panose="020B0500000000000000" pitchFamily="34" charset="0"/>
              </a:rPr>
              <a:t> ở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Bộ</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50" name="Picture 2" descr="Trâm bầu – Wikipedia tiếng Việt">
            <a:extLst>
              <a:ext uri="{FF2B5EF4-FFF2-40B4-BE49-F238E27FC236}">
                <a16:creationId xmlns:a16="http://schemas.microsoft.com/office/drawing/2014/main" xmlns=""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335689" y="2122274"/>
            <a:ext cx="2176658" cy="4807214"/>
          </a:xfrm>
          <a:prstGeom prst="rect">
            <a:avLst/>
          </a:prstGeom>
        </p:spPr>
      </p:pic>
      <p:sp>
        <p:nvSpPr>
          <p:cNvPr id="13" name="Rounded Rectangular Callout 54">
            <a:extLst>
              <a:ext uri="{FF2B5EF4-FFF2-40B4-BE49-F238E27FC236}">
                <a16:creationId xmlns:a16="http://schemas.microsoft.com/office/drawing/2014/main" xmlns=""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bài đọc và trả lời các câu hỏi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 Em chú ý câu nói của Bé ở đầu bài đọc để trả lời.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Em đưa ra ý kiến của bản thân.</a:t>
            </a:r>
          </a:p>
        </p:txBody>
      </p:sp>
      <p:grpSp>
        <p:nvGrpSpPr>
          <p:cNvPr id="14" name="Group 13">
            <a:extLst>
              <a:ext uri="{FF2B5EF4-FFF2-40B4-BE49-F238E27FC236}">
                <a16:creationId xmlns:a16="http://schemas.microsoft.com/office/drawing/2014/main" xmlns="" id="{967050B5-A35E-4F9A-890B-85DCD5C598D0}"/>
              </a:ext>
            </a:extLst>
          </p:cNvPr>
          <p:cNvGrpSpPr/>
          <p:nvPr/>
        </p:nvGrpSpPr>
        <p:grpSpPr>
          <a:xfrm>
            <a:off x="313267" y="632947"/>
            <a:ext cx="7040033" cy="3653846"/>
            <a:chOff x="596701" y="-624353"/>
            <a:chExt cx="8282232"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701" y="-624353"/>
              <a:ext cx="8282232"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582795" y="534544"/>
              <a:ext cx="6236369"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Mấy chị em đang chơi </a:t>
              </a:r>
              <a:r>
                <a:rPr lang="vi-VN"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 </a:t>
              </a:r>
              <a:r>
                <a:rPr lang="vi-VN" sz="3400" b="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chơi gì </a:t>
              </a: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nhau?</a:t>
              </a: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538741" y="3602551"/>
            <a:ext cx="9002786" cy="923330"/>
          </a:xfrm>
          <a:prstGeom prst="rect">
            <a:avLst/>
          </a:prstGeom>
        </p:spPr>
        <p:txBody>
          <a:bodyPr wrap="none">
            <a:spAutoFit/>
          </a:bodyPr>
          <a:lstStyle/>
          <a:p>
            <a:pP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 chị em chơi </a:t>
            </a:r>
            <a:r>
              <a:rPr lang="vi-VN"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 </a:t>
            </a:r>
            <a:r>
              <a:rPr lang="vi-VN" sz="36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dạy học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nhau.</a:t>
            </a:r>
          </a:p>
        </p:txBody>
      </p:sp>
    </p:spTree>
    <p:extLst>
      <p:ext uri="{BB962C8B-B14F-4D97-AF65-F5344CB8AC3E}">
        <p14:creationId xmlns:p14="http://schemas.microsoft.com/office/powerpoint/2010/main" val="25803857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668555" y="1605697"/>
            <a:ext cx="3038525" cy="5828932"/>
          </a:xfrm>
          <a:prstGeom prst="rect">
            <a:avLst/>
          </a:prstGeom>
        </p:spPr>
      </p:pic>
      <p:sp>
        <p:nvSpPr>
          <p:cNvPr id="13" name="Rounded Rectangular Callout 54">
            <a:extLst>
              <a:ext uri="{FF2B5EF4-FFF2-40B4-BE49-F238E27FC236}">
                <a16:creationId xmlns:a16="http://schemas.microsoft.com/office/drawing/2014/main" xmlns=""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đưa ra ý kiến của bản thân.</a:t>
            </a:r>
          </a:p>
        </p:txBody>
      </p:sp>
      <p:grpSp>
        <p:nvGrpSpPr>
          <p:cNvPr id="14" name="Group 13">
            <a:extLst>
              <a:ext uri="{FF2B5EF4-FFF2-40B4-BE49-F238E27FC236}">
                <a16:creationId xmlns:a16="http://schemas.microsoft.com/office/drawing/2014/main" xmlns="" id="{967050B5-A35E-4F9A-890B-85DCD5C598D0}"/>
              </a:ext>
            </a:extLst>
          </p:cNvPr>
          <p:cNvGrpSpPr/>
          <p:nvPr/>
        </p:nvGrpSpPr>
        <p:grpSpPr>
          <a:xfrm>
            <a:off x="-304800" y="404270"/>
            <a:ext cx="7658100" cy="3543843"/>
            <a:chOff x="929679" y="-9735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9735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834899" y="228210"/>
              <a:ext cx="6090473" cy="11106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Trong câu chuyện trên, em thích bạn nhỏ nào nhất?</a:t>
              </a: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601133" y="3521066"/>
            <a:ext cx="8067422" cy="2308324"/>
          </a:xfrm>
          <a:prstGeom prst="rect">
            <a:avLst/>
          </a:prstGeom>
        </p:spPr>
        <p:txBody>
          <a:bodyPr wrap="square">
            <a:spAutoFit/>
          </a:bodyPr>
          <a:lstStyle/>
          <a:p>
            <a:pPr lvl="0" algn="just"/>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 câu chuyện trên, em thích bạn Bé nhất. Bạn Bé dù nhỏ tuổi nhưng lúc đóng làm cô giáo lại rất ra dáng.</a:t>
            </a:r>
          </a:p>
        </p:txBody>
      </p:sp>
    </p:spTree>
    <p:extLst>
      <p:ext uri="{BB962C8B-B14F-4D97-AF65-F5344CB8AC3E}">
        <p14:creationId xmlns:p14="http://schemas.microsoft.com/office/powerpoint/2010/main" val="1883212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xmlns=""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smtClean="0">
                <a:ln>
                  <a:noFill/>
                </a:ln>
                <a:solidFill>
                  <a:srgbClr val="FF0000"/>
                </a:solidFill>
                <a:effectLst/>
                <a:uLnTx/>
                <a:uFillTx/>
                <a:latin typeface="UTM Avo" panose="02040603050506020204" pitchFamily="18" charset="0"/>
                <a:ea typeface="仓耳今楷05-6763 W05" panose="02020400000000000000" pitchFamily="18" charset="-122"/>
                <a:cs typeface="+mn-cs"/>
              </a:rPr>
              <a:t>2. Đọc</a:t>
            </a:r>
            <a:r>
              <a:rPr kumimoji="0" lang="en-US" altLang="zh-CN" sz="8800" b="1" i="0" u="none" strike="noStrike" kern="1200" cap="none" spc="0" normalizeH="0" noProof="0" smtClean="0">
                <a:ln>
                  <a:noFill/>
                </a:ln>
                <a:solidFill>
                  <a:srgbClr val="FF0000"/>
                </a:solidFill>
                <a:effectLst/>
                <a:uLnTx/>
                <a:uFillTx/>
                <a:latin typeface="UTM Avo" panose="02040603050506020204" pitchFamily="18" charset="0"/>
                <a:ea typeface="仓耳今楷05-6763 W05" panose="02020400000000000000" pitchFamily="18" charset="-122"/>
                <a:cs typeface="+mn-cs"/>
              </a:rPr>
              <a:t> hiểu</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xmlns="" id="{F047DD52-6C74-4D3B-9D5B-8F13679B4E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F2D278D6-E141-4BB9-AB0F-FB2AF73F4264}"/>
              </a:ext>
            </a:extLst>
          </p:cNvPr>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0EC3B812-AE4C-4D9E-8C21-2AC080024A3A}"/>
              </a:ext>
            </a:extLst>
          </p:cNvPr>
          <p:cNvPicPr>
            <a:picLocks noChangeAspect="1"/>
          </p:cNvPicPr>
          <p:nvPr/>
        </p:nvPicPr>
        <p:blipFill>
          <a:blip r:embed="rId3"/>
          <a:stretch>
            <a:fillRect/>
          </a:stretch>
        </p:blipFill>
        <p:spPr>
          <a:xfrm>
            <a:off x="3510672" y="-88172"/>
            <a:ext cx="5608806" cy="1072989"/>
          </a:xfrm>
          <a:prstGeom prst="rect">
            <a:avLst/>
          </a:prstGeom>
        </p:spPr>
      </p:pic>
      <p:pic>
        <p:nvPicPr>
          <p:cNvPr id="6" name="Picture 5">
            <a:extLst>
              <a:ext uri="{FF2B5EF4-FFF2-40B4-BE49-F238E27FC236}">
                <a16:creationId xmlns:a16="http://schemas.microsoft.com/office/drawing/2014/main" xmlns=""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xmlns=""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xmlns=""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a:p>
            <a:r>
              <a:rPr lang="vi-VN" sz="2600" dirty="0">
                <a:latin typeface="Arial-Rounded" panose="020B0500000000000000" pitchFamily="34" charset="0"/>
                <a:ea typeface="Arial-Rounded" panose="020B0500000000000000" pitchFamily="34" charset="0"/>
                <a:cs typeface="Arial-Rounded" panose="020B0500000000000000" pitchFamily="34" charset="0"/>
              </a:rPr>
              <a:t>Cây gạo đầu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Hoa nở chói ngời</a:t>
            </a:r>
          </a:p>
          <a:p>
            <a:r>
              <a:rPr lang="vi-VN" sz="2600" dirty="0">
                <a:latin typeface="Arial-Rounded" panose="020B0500000000000000" pitchFamily="34" charset="0"/>
                <a:ea typeface="Arial-Rounded" panose="020B0500000000000000" pitchFamily="34" charset="0"/>
                <a:cs typeface="Arial-Rounded" panose="020B0500000000000000" pitchFamily="34" charset="0"/>
              </a:rPr>
              <a:t>A! nắng lên rồi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Mặt trời đỏ chót</a:t>
            </a:r>
          </a:p>
          <a:p>
            <a:r>
              <a:rPr lang="vi-VN" sz="2600" dirty="0">
                <a:latin typeface="Arial-Rounded" panose="020B0500000000000000" pitchFamily="34" charset="0"/>
                <a:ea typeface="Arial-Rounded" panose="020B0500000000000000" pitchFamily="34" charset="0"/>
                <a:cs typeface="Arial-Rounded" panose="020B0500000000000000" pitchFamily="34" charset="0"/>
              </a:rPr>
              <a:t>Lá cờ Tổ quốc</a:t>
            </a:r>
          </a:p>
          <a:p>
            <a:r>
              <a:rPr lang="vi-VN" sz="2600" dirty="0">
                <a:latin typeface="Arial-Rounded" panose="020B0500000000000000" pitchFamily="34" charset="0"/>
                <a:ea typeface="Arial-Rounded" panose="020B0500000000000000" pitchFamily="34"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xmlns=""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Chị ơi bức tranh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Quê ta đẹp quá!</a:t>
            </a:r>
            <a:endParaRPr lang="en-US" sz="2600" dirty="0"/>
          </a:p>
        </p:txBody>
      </p:sp>
      <p:sp>
        <p:nvSpPr>
          <p:cNvPr id="21" name="TextBox 20">
            <a:extLst>
              <a:ext uri="{FF2B5EF4-FFF2-40B4-BE49-F238E27FC236}">
                <a16:creationId xmlns:a16="http://schemas.microsoft.com/office/drawing/2014/main" xmlns=""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Arial-Rounded" panose="020B0500000000000000" pitchFamily="34" charset="0"/>
                <a:ea typeface="Arial-Rounded" panose="020B0500000000000000" pitchFamily="34" charset="0"/>
                <a:cs typeface="Arial-Rounded" panose="020B0500000000000000" pitchFamily="34" charset="0"/>
              </a:rPr>
              <a:t>(</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Định</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endParaRPr lang="en-US" sz="2600" dirty="0"/>
          </a:p>
        </p:txBody>
      </p:sp>
      <p:sp>
        <p:nvSpPr>
          <p:cNvPr id="9" name="Rectangle: Rounded Corners 8">
            <a:extLst>
              <a:ext uri="{FF2B5EF4-FFF2-40B4-BE49-F238E27FC236}">
                <a16:creationId xmlns:a16="http://schemas.microsoft.com/office/drawing/2014/main" xmlns=""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
              </a:rPr>
              <a:t>Đọc</a:t>
            </a:r>
            <a:r>
              <a:rPr lang="en-US" sz="3200" dirty="0">
                <a:solidFill>
                  <a:prstClr val="white"/>
                </a:solidFill>
                <a:latin typeface="Arial"/>
              </a:rPr>
              <a:t> </a:t>
            </a:r>
            <a:r>
              <a:rPr lang="en-US" sz="3200" dirty="0" err="1">
                <a:solidFill>
                  <a:prstClr val="white"/>
                </a:solidFill>
                <a:latin typeface="Arial"/>
              </a:rPr>
              <a:t>thầm</a:t>
            </a:r>
            <a:r>
              <a:rPr lang="en-US" sz="3200" dirty="0">
                <a:solidFill>
                  <a:prstClr val="white"/>
                </a:solidFill>
                <a:latin typeface="Arial"/>
              </a:rPr>
              <a:t> </a:t>
            </a:r>
            <a:r>
              <a:rPr lang="en-US" sz="3200" dirty="0" err="1">
                <a:solidFill>
                  <a:prstClr val="white"/>
                </a:solidFill>
                <a:latin typeface="Arial"/>
              </a:rPr>
              <a:t>bài</a:t>
            </a:r>
            <a:r>
              <a:rPr lang="en-US" sz="3200" dirty="0">
                <a:solidFill>
                  <a:prstClr val="white"/>
                </a:solidFill>
                <a:latin typeface="Arial"/>
              </a:rPr>
              <a:t> </a:t>
            </a:r>
            <a:r>
              <a:rPr lang="en-US" sz="3200" dirty="0" err="1">
                <a:solidFill>
                  <a:prstClr val="white"/>
                </a:solidFill>
                <a:latin typeface="Arial"/>
              </a:rPr>
              <a:t>thơ</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52559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353425" y="1611415"/>
            <a:ext cx="3038525" cy="5828932"/>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66675" y="505942"/>
            <a:ext cx="7286625" cy="3304058"/>
            <a:chOff x="929679" y="-751358"/>
            <a:chExt cx="7949254" cy="2897658"/>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751358"/>
              <a:ext cx="7949254" cy="2897658"/>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19962" y="126274"/>
              <a:ext cx="616924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809674" y="3705400"/>
            <a:ext cx="7611485" cy="1640962"/>
          </a:xfrm>
          <a:prstGeom prst="rect">
            <a:avLst/>
          </a:prstGeom>
        </p:spPr>
        <p:txBody>
          <a:bodyPr wrap="square">
            <a:spAutoFit/>
          </a:bodyPr>
          <a:lstStyle/>
          <a:p>
            <a:pPr lvl="0" algn="ctr">
              <a:lnSpc>
                <a:spcPct val="150000"/>
              </a:lnSpc>
            </a:pPr>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619" y="9482"/>
            <a:ext cx="3195119" cy="303210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72" y="223381"/>
            <a:ext cx="2636007" cy="3181388"/>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2412" y="3074110"/>
            <a:ext cx="2309420" cy="1651674"/>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5400" b="1" i="0" u="none" strike="noStrike" kern="1200" cap="all" spc="0" normalizeH="0" baseline="0" noProof="0" dirty="0" err="1">
                <a:ln w="38100">
                  <a:noFill/>
                </a:ln>
                <a:solidFill>
                  <a:srgbClr val="92D05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rPr>
              <a:t>Khởi</a:t>
            </a:r>
            <a:r>
              <a:rPr kumimoji="0" lang="en-US" altLang="zh-CN" sz="5400" b="1" i="0" u="none" strike="noStrike" kern="1200" cap="all" spc="0" normalizeH="0" baseline="0" noProof="0" dirty="0">
                <a:ln w="38100">
                  <a:noFill/>
                </a:ln>
                <a:solidFill>
                  <a:srgbClr val="92D05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rPr>
              <a:t> </a:t>
            </a:r>
            <a:r>
              <a:rPr kumimoji="0" lang="en-US" altLang="zh-CN" sz="5400" b="1" i="0" u="none" strike="noStrike" kern="1200" cap="all" spc="0" normalizeH="0" baseline="0" noProof="0" dirty="0" err="1">
                <a:ln w="38100">
                  <a:noFill/>
                </a:ln>
                <a:solidFill>
                  <a:srgbClr val="92D05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rPr>
              <a:t>động</a:t>
            </a:r>
            <a:endParaRPr kumimoji="0" lang="zh-CN" altLang="en-US" sz="5400" b="1" i="0" u="none" strike="noStrike" kern="1200" cap="all" spc="0" normalizeH="0" baseline="0" noProof="0" dirty="0">
              <a:ln w="38100">
                <a:noFill/>
              </a:ln>
              <a:solidFill>
                <a:srgbClr val="92D05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931021" y="1032933"/>
            <a:ext cx="2725543" cy="5868123"/>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2095458" y="423853"/>
              <a:ext cx="5843238" cy="1916046"/>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xanh, xanh tươi,…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361950" y="3200381"/>
            <a:ext cx="8763000" cy="2308324"/>
          </a:xfrm>
          <a:prstGeom prst="rect">
            <a:avLst/>
          </a:prstGeom>
        </p:spPr>
        <p:txBody>
          <a:bodyPr wrap="square">
            <a:spAutoFit/>
          </a:bodyPr>
          <a:lstStyle/>
          <a:p>
            <a:pPr lvl="0" algn="just"/>
            <a:r>
              <a:rPr lang="vi-VN" sz="3600" b="1" dirty="0">
                <a:latin typeface="Arial-Rounded" panose="020B0500000000000000" pitchFamily="34" charset="0"/>
                <a:ea typeface="Arial-Rounded" panose="020B0500000000000000" pitchFamily="34" charset="0"/>
                <a:cs typeface="Arial-Rounded" panose="020B0500000000000000" pitchFamily="34" charset="0"/>
              </a:rPr>
              <a:t>b. Các từ chỉ màu sắc được nói đến </a:t>
            </a:r>
            <a:r>
              <a:rPr lang="vi-VN" sz="3600" b="1">
                <a:latin typeface="Arial-Rounded" panose="020B0500000000000000" pitchFamily="34" charset="0"/>
                <a:ea typeface="Arial-Rounded" panose="020B0500000000000000" pitchFamily="34" charset="0"/>
                <a:cs typeface="Arial-Rounded" panose="020B0500000000000000" pitchFamily="34" charset="0"/>
              </a:rPr>
              <a:t>trong </a:t>
            </a:r>
            <a:r>
              <a:rPr lang="vi-VN" sz="3600" b="1" smtClean="0">
                <a:latin typeface="Arial-Rounded" panose="020B0500000000000000" pitchFamily="34" charset="0"/>
                <a:ea typeface="Arial-Rounded" panose="020B0500000000000000" pitchFamily="34" charset="0"/>
                <a:cs typeface="Arial-Rounded" panose="020B0500000000000000" pitchFamily="34" charset="0"/>
              </a:rPr>
              <a:t>bài: </a:t>
            </a:r>
            <a:endParaRPr lang="vi-VN" sz="3600" b="1" dirty="0">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xanh, xanh tươi, xanh mát, xanh ngắt</a:t>
            </a:r>
          </a:p>
          <a:p>
            <a:pPr lvl="0" algn="just"/>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033887" y="1073252"/>
            <a:ext cx="3038525" cy="5828932"/>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635000" y="-313267"/>
            <a:ext cx="10889953" cy="7789248"/>
            <a:chOff x="929679" y="-672860"/>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72860"/>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735184" y="334837"/>
              <a:ext cx="6513714" cy="1429307"/>
            </a:xfrm>
            <a:prstGeom prst="rect">
              <a:avLst/>
            </a:prstGeom>
          </p:spPr>
          <p:txBody>
            <a:bodyPr wrap="square">
              <a:spAutoFit/>
            </a:bodyPr>
            <a:lstStyle/>
            <a:p>
              <a:pPr algn="l"/>
              <a:r>
                <a:rPr lang="vi-VN" sz="3200" b="0" i="0" dirty="0">
                  <a:solidFill>
                    <a:srgbClr val="C00000"/>
                  </a:solidFill>
                  <a:effectLst/>
                  <a:latin typeface="Arial-Rounded" panose="020B0500000000000000" pitchFamily="34" charset="0"/>
                  <a:ea typeface="Arial-Rounded" panose="020B0500000000000000" pitchFamily="34" charset="0"/>
                  <a:cs typeface="Arial-Rounded" panose="020B0500000000000000" pitchFamily="34" charset="0"/>
                </a:rPr>
                <a:t>c. Theo em, vì sao bạn nhỏ thấy bức tranh quê mình rất đẹp? </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Chọn câu trả lời hoặc nêu ý kiến khác của em.</a:t>
              </a:r>
            </a:p>
            <a:p>
              <a:pPr algn="l"/>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quê hương mình đẹp.</a:t>
              </a:r>
            </a:p>
            <a:p>
              <a:pPr algn="l"/>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vẽ giỏi.</a:t>
              </a:r>
            </a:p>
            <a:p>
              <a:pPr algn="l"/>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xmlns="" id="{8B234C8E-52C6-4B39-B9D3-6E6DBE1346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358" y="3987718"/>
            <a:ext cx="1000614" cy="847200"/>
          </a:xfrm>
          <a:prstGeom prst="rect">
            <a:avLst/>
          </a:prstGeom>
        </p:spPr>
      </p:pic>
    </p:spTree>
    <p:extLst>
      <p:ext uri="{BB962C8B-B14F-4D97-AF65-F5344CB8AC3E}">
        <p14:creationId xmlns:p14="http://schemas.microsoft.com/office/powerpoint/2010/main" val="2938820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xmlns="" id="{40312C1C-6320-4E21-BECE-EEF28BAF8374}"/>
              </a:ext>
            </a:extLst>
          </p:cNvPr>
          <p:cNvSpPr txBox="1"/>
          <p:nvPr/>
        </p:nvSpPr>
        <p:spPr>
          <a:xfrm>
            <a:off x="2362199" y="80486"/>
            <a:ext cx="9000067"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 Xếp các từ ngữ dưới đây vào 2 nhóm:</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xmlns=""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tô</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12">
            <a:extLst>
              <a:ext uri="{FF2B5EF4-FFF2-40B4-BE49-F238E27FC236}">
                <a16:creationId xmlns:a16="http://schemas.microsoft.com/office/drawing/2014/main" xmlns=""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chì</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a:extLst>
              <a:ext uri="{FF2B5EF4-FFF2-40B4-BE49-F238E27FC236}">
                <a16:creationId xmlns:a16="http://schemas.microsoft.com/office/drawing/2014/main" xmlns=""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gạo</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17">
            <a:extLst>
              <a:ext uri="{FF2B5EF4-FFF2-40B4-BE49-F238E27FC236}">
                <a16:creationId xmlns:a16="http://schemas.microsoft.com/office/drawing/2014/main" xmlns=""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Cloud 18">
            <a:extLst>
              <a:ext uri="{FF2B5EF4-FFF2-40B4-BE49-F238E27FC236}">
                <a16:creationId xmlns:a16="http://schemas.microsoft.com/office/drawing/2014/main" xmlns=""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vẽ</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xmlns=""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xóm</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xmlns=""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xmlns="" id="{819DD3FB-BADE-430F-A967-39B05E9C8223}"/>
              </a:ext>
            </a:extLst>
          </p:cNvPr>
          <p:cNvSpPr/>
          <p:nvPr/>
        </p:nvSpPr>
        <p:spPr>
          <a:xfrm>
            <a:off x="295677" y="5589629"/>
            <a:ext cx="4219575" cy="1085850"/>
          </a:xfrm>
          <a:prstGeom prst="ellipse">
            <a:avLst/>
          </a:prstGeom>
          <a:solidFill>
            <a:schemeClr val="accent2">
              <a:lumMod val="40000"/>
              <a:lumOff val="60000"/>
            </a:schemeClr>
          </a:solidFill>
          <a:ln w="28575">
            <a:solidFill>
              <a:srgbClr val="00206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xmlns="" id="{4186F758-702C-4660-A54D-27DEEF904021}"/>
              </a:ext>
            </a:extLst>
          </p:cNvPr>
          <p:cNvSpPr/>
          <p:nvPr/>
        </p:nvSpPr>
        <p:spPr>
          <a:xfrm>
            <a:off x="5933418" y="5445696"/>
            <a:ext cx="4219575" cy="1085850"/>
          </a:xfrm>
          <a:prstGeom prst="ellipse">
            <a:avLst/>
          </a:prstGeom>
          <a:solidFill>
            <a:schemeClr val="accent6">
              <a:lumMod val="40000"/>
              <a:lumOff val="60000"/>
            </a:schemeClr>
          </a:solidFill>
          <a:ln w="12700">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1.875E-6 1.11111E-6 L 0.41211 0.53819 " pathEditMode="relative" rAng="0" ptsTypes="AA">
                                      <p:cBhvr>
                                        <p:cTn id="45" dur="2000" fill="hold"/>
                                        <p:tgtEl>
                                          <p:spTgt spid="5"/>
                                        </p:tgtEl>
                                        <p:attrNameLst>
                                          <p:attrName>ppt_x</p:attrName>
                                          <p:attrName>ppt_y</p:attrName>
                                        </p:attrNameLst>
                                      </p:cBhvr>
                                      <p:rCtr x="20599" y="2689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2.5E-6 -4.44444E-6 L -0.11042 0.3882 " pathEditMode="relative" rAng="0" ptsTypes="AA">
                                      <p:cBhvr>
                                        <p:cTn id="80" dur="2000" fill="hold"/>
                                        <p:tgtEl>
                                          <p:spTgt spid="20"/>
                                        </p:tgtEl>
                                        <p:attrNameLst>
                                          <p:attrName>ppt_x</p:attrName>
                                          <p:attrName>ppt_y</p:attrName>
                                        </p:attrNameLst>
                                      </p:cBhvr>
                                      <p:rCtr x="-5521" y="19398"/>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4.44444E-6 L 0.09336 0.32014 " pathEditMode="relative" rAng="0" ptsTypes="AA">
                                      <p:cBhvr>
                                        <p:cTn id="87" dur="2000" fill="hold"/>
                                        <p:tgtEl>
                                          <p:spTgt spid="21"/>
                                        </p:tgtEl>
                                        <p:attrNameLst>
                                          <p:attrName>ppt_x</p:attrName>
                                          <p:attrName>ppt_y</p:attrName>
                                        </p:attrNameLst>
                                      </p:cBhvr>
                                      <p:rCtr x="4661" y="15995"/>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E3202C1F-A4E9-47F2-A0FE-34B2AEB99D5B}"/>
              </a:ext>
            </a:extLst>
          </p:cNvPr>
          <p:cNvSpPr txBox="1"/>
          <p:nvPr/>
        </p:nvSpPr>
        <p:spPr>
          <a:xfrm>
            <a:off x="1095375" y="0"/>
            <a:ext cx="10420349" cy="3785652"/>
          </a:xfrm>
          <a:prstGeom prst="rect">
            <a:avLst/>
          </a:prstGeom>
          <a:noFill/>
        </p:spPr>
        <p:txBody>
          <a:bodyPr wrap="square">
            <a:spAutoFit/>
          </a:bodyPr>
          <a:lstStyle/>
          <a:p>
            <a:pPr algn="ctr">
              <a:lnSpc>
                <a:spcPct val="150000"/>
              </a:lnSpc>
            </a:pPr>
            <a:r>
              <a:rPr lang="vi-VN" sz="4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 </a:t>
            </a:r>
            <a:r>
              <a:rPr lang="vi-VN" sz="4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làng </a:t>
            </a:r>
            <a:r>
              <a:rPr lang="vi-VN" sz="4000" b="0" i="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xóm □ </a:t>
            </a:r>
            <a:r>
              <a:rPr lang="vi-VN" sz="4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sông </a:t>
            </a:r>
            <a:r>
              <a:rPr lang="vi-VN" sz="4000" b="0" i="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máng □ </a:t>
            </a:r>
            <a:r>
              <a:rPr lang="vi-VN" sz="4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trường </a:t>
            </a:r>
            <a:r>
              <a:rPr lang="vi-VN" sz="4000" b="0" i="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học □ </a:t>
            </a: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mây,…</a:t>
            </a:r>
          </a:p>
        </p:txBody>
      </p:sp>
      <p:sp>
        <p:nvSpPr>
          <p:cNvPr id="3" name="TextBox 2">
            <a:extLst>
              <a:ext uri="{FF2B5EF4-FFF2-40B4-BE49-F238E27FC236}">
                <a16:creationId xmlns:a16="http://schemas.microsoft.com/office/drawing/2014/main" xmlns="" id="{A7360286-B27F-4D39-8FD0-75DD077A0BE1}"/>
              </a:ext>
            </a:extLst>
          </p:cNvPr>
          <p:cNvSpPr txBox="1"/>
          <p:nvPr/>
        </p:nvSpPr>
        <p:spPr>
          <a:xfrm>
            <a:off x="1095374" y="3429000"/>
            <a:ext cx="9363075" cy="2677656"/>
          </a:xfrm>
          <a:prstGeom prst="rect">
            <a:avLst/>
          </a:prstGeom>
          <a:noFill/>
        </p:spPr>
        <p:txBody>
          <a:bodyPr wrap="square" rtlCol="0">
            <a:spAutoFit/>
          </a:bodyPr>
          <a:lstStyle/>
          <a:p>
            <a:pPr algn="ct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a:t>
            </a:r>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làng xóm</a:t>
            </a: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sông máng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trường học</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mây,…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4662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3600" y="143934"/>
            <a:ext cx="5511800" cy="646331"/>
          </a:xfrm>
          <a:prstGeom prst="rect">
            <a:avLst/>
          </a:prstGeom>
          <a:noFill/>
        </p:spPr>
        <p:txBody>
          <a:bodyPr wrap="square" rtlCol="0">
            <a:spAutoFit/>
          </a:bodyPr>
          <a:lstStyle/>
          <a:p>
            <a:r>
              <a:rPr lang="vi-VN" sz="3600" b="1" smtClean="0">
                <a:solidFill>
                  <a:srgbClr val="002060"/>
                </a:solidFill>
                <a:effectLst>
                  <a:outerShdw blurRad="38100" dist="38100" dir="2700000" algn="tl">
                    <a:srgbClr val="000000">
                      <a:alpha val="43137"/>
                    </a:srgbClr>
                  </a:outerShdw>
                </a:effectLst>
                <a:latin typeface="Times New Roman"/>
              </a:rPr>
              <a:t>YÊU CẦU CẦN ĐẠT</a:t>
            </a:r>
            <a:endParaRPr lang="vi-VN" sz="3600" b="1">
              <a:solidFill>
                <a:srgbClr val="002060"/>
              </a:solidFill>
              <a:effectLst>
                <a:outerShdw blurRad="38100" dist="38100" dir="2700000" algn="tl">
                  <a:srgbClr val="000000">
                    <a:alpha val="43137"/>
                  </a:srgbClr>
                </a:outerShdw>
              </a:effectLst>
              <a:latin typeface="Times New Roman"/>
            </a:endParaRPr>
          </a:p>
        </p:txBody>
      </p:sp>
      <p:sp>
        <p:nvSpPr>
          <p:cNvPr id="5" name="TextBox 4"/>
          <p:cNvSpPr txBox="1"/>
          <p:nvPr/>
        </p:nvSpPr>
        <p:spPr>
          <a:xfrm>
            <a:off x="1464736" y="1001932"/>
            <a:ext cx="9668933" cy="1077218"/>
          </a:xfrm>
          <a:prstGeom prst="rect">
            <a:avLst/>
          </a:prstGeom>
          <a:solidFill>
            <a:schemeClr val="accent4">
              <a:lumMod val="40000"/>
              <a:lumOff val="60000"/>
            </a:schemeClr>
          </a:solidFill>
        </p:spPr>
        <p:txBody>
          <a:bodyPr wrap="square" rtlCol="0">
            <a:spAutoFit/>
          </a:bodyPr>
          <a:lstStyle/>
          <a:p>
            <a:pPr marL="228600" algn="just"/>
            <a:r>
              <a:rPr lang="vi-VN" sz="3200" smtClean="0">
                <a:solidFill>
                  <a:prstClr val="black"/>
                </a:solidFill>
                <a:latin typeface="Times New Roman"/>
                <a:ea typeface="Calibri"/>
                <a:cs typeface="Times New Roman"/>
              </a:rPr>
              <a:t>1. Đọc </a:t>
            </a:r>
            <a:r>
              <a:rPr lang="vi-VN" sz="3200">
                <a:solidFill>
                  <a:prstClr val="black"/>
                </a:solidFill>
                <a:latin typeface="Times New Roman"/>
                <a:ea typeface="Calibri"/>
                <a:cs typeface="Times New Roman"/>
              </a:rPr>
              <a:t>trôi chảy toàn bài với giọng chậm rãi, vui vẻ, thích thú.</a:t>
            </a:r>
          </a:p>
        </p:txBody>
      </p:sp>
      <p:sp>
        <p:nvSpPr>
          <p:cNvPr id="6" name="TextBox 5"/>
          <p:cNvSpPr txBox="1"/>
          <p:nvPr/>
        </p:nvSpPr>
        <p:spPr>
          <a:xfrm>
            <a:off x="1642533" y="2347579"/>
            <a:ext cx="9499600" cy="1077218"/>
          </a:xfrm>
          <a:prstGeom prst="rect">
            <a:avLst/>
          </a:prstGeom>
          <a:solidFill>
            <a:schemeClr val="accent1">
              <a:lumMod val="40000"/>
              <a:lumOff val="60000"/>
            </a:schemeClr>
          </a:solidFill>
        </p:spPr>
        <p:txBody>
          <a:bodyPr wrap="square" rtlCol="0">
            <a:spAutoFit/>
          </a:bodyPr>
          <a:lstStyle/>
          <a:p>
            <a:r>
              <a:rPr lang="vi-VN" sz="3200" smtClean="0">
                <a:solidFill>
                  <a:prstClr val="black"/>
                </a:solidFill>
                <a:latin typeface="Times New Roman"/>
                <a:ea typeface="Calibri"/>
                <a:cs typeface="Times New Roman"/>
              </a:rPr>
              <a:t>2. Biết </a:t>
            </a:r>
            <a:r>
              <a:rPr lang="vi-VN" sz="3200">
                <a:solidFill>
                  <a:prstClr val="black"/>
                </a:solidFill>
                <a:latin typeface="Times New Roman"/>
                <a:ea typeface="Calibri"/>
                <a:cs typeface="Times New Roman"/>
              </a:rPr>
              <a:t>ngắt nghỉ hơi đúng sau các dấu câu và giữa các cụm từ</a:t>
            </a:r>
            <a:r>
              <a:rPr lang="vi-VN" sz="3200" smtClean="0">
                <a:solidFill>
                  <a:prstClr val="black"/>
                </a:solidFill>
                <a:latin typeface="Times New Roman"/>
                <a:ea typeface="Calibri"/>
                <a:cs typeface="Times New Roman"/>
              </a:rPr>
              <a:t>.</a:t>
            </a:r>
            <a:r>
              <a:rPr lang="en-US" sz="3200">
                <a:solidFill>
                  <a:prstClr val="black"/>
                </a:solidFill>
                <a:latin typeface="Calibri Light"/>
              </a:rPr>
              <a:t> </a:t>
            </a:r>
            <a:r>
              <a:rPr lang="en-US" sz="3200">
                <a:solidFill>
                  <a:prstClr val="black"/>
                </a:solidFill>
                <a:latin typeface="Times New Roman" pitchFamily="18" charset="0"/>
                <a:cs typeface="Times New Roman" pitchFamily="18" charset="0"/>
              </a:rPr>
              <a:t>Có kĩ năng nghe, nói , </a:t>
            </a:r>
            <a:r>
              <a:rPr lang="en-US" sz="3200" smtClean="0">
                <a:solidFill>
                  <a:prstClr val="black"/>
                </a:solidFill>
                <a:latin typeface="Times New Roman" pitchFamily="18" charset="0"/>
                <a:cs typeface="Times New Roman" pitchFamily="18" charset="0"/>
              </a:rPr>
              <a:t>đọc</a:t>
            </a:r>
            <a:endParaRPr lang="vi-VN" sz="3200">
              <a:solidFill>
                <a:prstClr val="black"/>
              </a:solidFill>
              <a:latin typeface="Times New Roman" pitchFamily="18" charset="0"/>
              <a:cs typeface="Times New Roman" pitchFamily="18" charset="0"/>
            </a:endParaRPr>
          </a:p>
        </p:txBody>
      </p:sp>
      <p:sp>
        <p:nvSpPr>
          <p:cNvPr id="7" name="TextBox 6"/>
          <p:cNvSpPr txBox="1"/>
          <p:nvPr/>
        </p:nvSpPr>
        <p:spPr>
          <a:xfrm>
            <a:off x="1710266" y="3666066"/>
            <a:ext cx="6104467" cy="584775"/>
          </a:xfrm>
          <a:prstGeom prst="rect">
            <a:avLst/>
          </a:prstGeom>
          <a:solidFill>
            <a:schemeClr val="accent6">
              <a:lumMod val="40000"/>
              <a:lumOff val="60000"/>
            </a:schemeClr>
          </a:solidFill>
        </p:spPr>
        <p:txBody>
          <a:bodyPr wrap="square" rtlCol="0">
            <a:spAutoFit/>
          </a:bodyPr>
          <a:lstStyle/>
          <a:p>
            <a:r>
              <a:rPr lang="en-US" sz="3200" smtClean="0">
                <a:solidFill>
                  <a:prstClr val="black"/>
                </a:solidFill>
                <a:latin typeface="Times New Roman" pitchFamily="18" charset="0"/>
                <a:cs typeface="Times New Roman" pitchFamily="18" charset="0"/>
              </a:rPr>
              <a:t>3. Hiểu nội dung bài đọc </a:t>
            </a:r>
            <a:endParaRPr lang="vi-VN" sz="3200">
              <a:solidFill>
                <a:prstClr val="black"/>
              </a:solidFill>
              <a:latin typeface="Times New Roman" pitchFamily="18" charset="0"/>
              <a:cs typeface="Times New Roman" pitchFamily="18" charset="0"/>
            </a:endParaRPr>
          </a:p>
        </p:txBody>
      </p:sp>
      <p:sp>
        <p:nvSpPr>
          <p:cNvPr id="8" name="TextBox 7"/>
          <p:cNvSpPr txBox="1"/>
          <p:nvPr/>
        </p:nvSpPr>
        <p:spPr>
          <a:xfrm>
            <a:off x="1710258" y="4563527"/>
            <a:ext cx="9745142" cy="1077218"/>
          </a:xfrm>
          <a:prstGeom prst="rect">
            <a:avLst/>
          </a:prstGeom>
          <a:solidFill>
            <a:schemeClr val="accent5">
              <a:lumMod val="40000"/>
              <a:lumOff val="60000"/>
            </a:schemeClr>
          </a:solidFill>
        </p:spPr>
        <p:txBody>
          <a:bodyPr wrap="square" rtlCol="0">
            <a:spAutoFit/>
          </a:bodyPr>
          <a:lstStyle/>
          <a:p>
            <a:r>
              <a:rPr lang="vi-VN" sz="3200" smtClean="0">
                <a:solidFill>
                  <a:prstClr val="black"/>
                </a:solidFill>
                <a:latin typeface="Times New Roman"/>
              </a:rPr>
              <a:t>4. Biết tìm từ chỉ sự vật , chỉ đặc điểm và chỉ hoạt động. Biết điền dấu câu thích hợp vào ô trống</a:t>
            </a:r>
            <a:endParaRPr lang="vi-VN" sz="3200">
              <a:solidFill>
                <a:prstClr val="black"/>
              </a:solidFill>
              <a:latin typeface="Times New Roman"/>
            </a:endParaRPr>
          </a:p>
        </p:txBody>
      </p:sp>
    </p:spTree>
    <p:extLst>
      <p:ext uri="{BB962C8B-B14F-4D97-AF65-F5344CB8AC3E}">
        <p14:creationId xmlns:p14="http://schemas.microsoft.com/office/powerpoint/2010/main" val="5593247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65488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xmlns=""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1796168" y="2067426"/>
            <a:ext cx="859966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smtClea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Tiết 6 </a:t>
            </a: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xmlns=""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xmlns=""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xmlns=""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xmlns=""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xmlns=""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xmlns=""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xmlns=""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xmlns=""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xmlns=""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xmlns=""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sp>
        <p:nvSpPr>
          <p:cNvPr id="17" name="îṥḷíďê">
            <a:extLst>
              <a:ext uri="{FF2B5EF4-FFF2-40B4-BE49-F238E27FC236}">
                <a16:creationId xmlns:a16="http://schemas.microsoft.com/office/drawing/2014/main" xmlns="" id="{5A90488E-3697-4C8E-AFCA-94127D9E6018}"/>
              </a:ext>
            </a:extLst>
          </p:cNvPr>
          <p:cNvSpPr/>
          <p:nvPr/>
        </p:nvSpPr>
        <p:spPr bwMode="auto">
          <a:xfrm>
            <a:off x="2738506" y="73044"/>
            <a:ext cx="6843940" cy="758129"/>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3600" y="143934"/>
            <a:ext cx="5511800" cy="646331"/>
          </a:xfrm>
          <a:prstGeom prst="rect">
            <a:avLst/>
          </a:prstGeom>
          <a:noFill/>
        </p:spPr>
        <p:txBody>
          <a:bodyPr wrap="square" rtlCol="0">
            <a:spAutoFit/>
          </a:bodyPr>
          <a:lstStyle/>
          <a:p>
            <a:r>
              <a:rPr lang="vi-VN" sz="3600" b="1" smtClean="0">
                <a:solidFill>
                  <a:srgbClr val="002060"/>
                </a:solidFill>
                <a:effectLst>
                  <a:outerShdw blurRad="38100" dist="38100" dir="2700000" algn="tl">
                    <a:srgbClr val="000000">
                      <a:alpha val="43137"/>
                    </a:srgbClr>
                  </a:outerShdw>
                </a:effectLst>
                <a:latin typeface="+mj-lt"/>
              </a:rPr>
              <a:t>YÊU CẦU CẦN ĐẠT</a:t>
            </a:r>
            <a:endParaRPr lang="vi-VN" sz="3600" b="1">
              <a:solidFill>
                <a:srgbClr val="002060"/>
              </a:solidFill>
              <a:effectLst>
                <a:outerShdw blurRad="38100" dist="38100" dir="2700000" algn="tl">
                  <a:srgbClr val="000000">
                    <a:alpha val="43137"/>
                  </a:srgbClr>
                </a:outerShdw>
              </a:effectLst>
              <a:latin typeface="+mj-lt"/>
            </a:endParaRPr>
          </a:p>
        </p:txBody>
      </p:sp>
      <p:sp>
        <p:nvSpPr>
          <p:cNvPr id="5" name="TextBox 4"/>
          <p:cNvSpPr txBox="1"/>
          <p:nvPr/>
        </p:nvSpPr>
        <p:spPr>
          <a:xfrm>
            <a:off x="1464736" y="1001932"/>
            <a:ext cx="9668933" cy="1077218"/>
          </a:xfrm>
          <a:prstGeom prst="rect">
            <a:avLst/>
          </a:prstGeom>
          <a:solidFill>
            <a:schemeClr val="accent4">
              <a:lumMod val="40000"/>
              <a:lumOff val="60000"/>
            </a:schemeClr>
          </a:solidFill>
        </p:spPr>
        <p:txBody>
          <a:bodyPr wrap="square" rtlCol="0">
            <a:spAutoFit/>
          </a:bodyPr>
          <a:lstStyle/>
          <a:p>
            <a:pPr marL="228600" algn="just">
              <a:spcAft>
                <a:spcPts val="0"/>
              </a:spcAft>
            </a:pPr>
            <a:r>
              <a:rPr lang="vi-VN" sz="3200" smtClean="0">
                <a:latin typeface="Times New Roman"/>
                <a:ea typeface="Calibri"/>
                <a:cs typeface="Times New Roman"/>
              </a:rPr>
              <a:t>1. Đọc </a:t>
            </a:r>
            <a:r>
              <a:rPr lang="vi-VN" sz="3200">
                <a:latin typeface="Times New Roman"/>
                <a:ea typeface="Calibri"/>
                <a:cs typeface="Times New Roman"/>
              </a:rPr>
              <a:t>trôi chảy toàn bài với giọng chậm rãi, vui vẻ, thích thú.</a:t>
            </a:r>
            <a:endParaRPr lang="vi-VN" sz="3200">
              <a:effectLst/>
              <a:latin typeface="Times New Roman"/>
              <a:ea typeface="Calibri"/>
              <a:cs typeface="Times New Roman"/>
            </a:endParaRPr>
          </a:p>
        </p:txBody>
      </p:sp>
      <p:sp>
        <p:nvSpPr>
          <p:cNvPr id="6" name="TextBox 5"/>
          <p:cNvSpPr txBox="1"/>
          <p:nvPr/>
        </p:nvSpPr>
        <p:spPr>
          <a:xfrm>
            <a:off x="1642533" y="2347579"/>
            <a:ext cx="9499600" cy="1077218"/>
          </a:xfrm>
          <a:prstGeom prst="rect">
            <a:avLst/>
          </a:prstGeom>
          <a:solidFill>
            <a:schemeClr val="accent1">
              <a:lumMod val="40000"/>
              <a:lumOff val="60000"/>
            </a:schemeClr>
          </a:solidFill>
        </p:spPr>
        <p:txBody>
          <a:bodyPr wrap="square" rtlCol="0">
            <a:spAutoFit/>
          </a:bodyPr>
          <a:lstStyle/>
          <a:p>
            <a:pPr lvl="0"/>
            <a:r>
              <a:rPr lang="vi-VN" sz="3200" smtClean="0">
                <a:latin typeface="+mj-lt"/>
                <a:ea typeface="Calibri"/>
                <a:cs typeface="Times New Roman"/>
              </a:rPr>
              <a:t>2. Biết </a:t>
            </a:r>
            <a:r>
              <a:rPr lang="vi-VN" sz="3200">
                <a:latin typeface="+mj-lt"/>
                <a:ea typeface="Calibri"/>
                <a:cs typeface="Times New Roman"/>
              </a:rPr>
              <a:t>ngắt nghỉ hơi đúng sau các dấu câu và giữa các cụm từ</a:t>
            </a:r>
            <a:r>
              <a:rPr lang="vi-VN" sz="3200" smtClean="0">
                <a:latin typeface="+mj-lt"/>
                <a:ea typeface="Calibri"/>
                <a:cs typeface="Times New Roman"/>
              </a:rPr>
              <a:t>.</a:t>
            </a:r>
            <a:r>
              <a:rPr lang="en-US" sz="3200">
                <a:solidFill>
                  <a:prstClr val="black"/>
                </a:solidFill>
                <a:latin typeface="+mj-lt"/>
              </a:rPr>
              <a:t> </a:t>
            </a:r>
            <a:r>
              <a:rPr lang="en-US" sz="3200">
                <a:solidFill>
                  <a:prstClr val="black"/>
                </a:solidFill>
                <a:latin typeface="Times New Roman" pitchFamily="18" charset="0"/>
                <a:cs typeface="Times New Roman" pitchFamily="18" charset="0"/>
              </a:rPr>
              <a:t>Có kĩ năng nghe, nói , </a:t>
            </a:r>
            <a:r>
              <a:rPr lang="en-US" sz="3200" smtClean="0">
                <a:solidFill>
                  <a:prstClr val="black"/>
                </a:solidFill>
                <a:latin typeface="Times New Roman" pitchFamily="18" charset="0"/>
                <a:cs typeface="Times New Roman" pitchFamily="18" charset="0"/>
              </a:rPr>
              <a:t>đọc</a:t>
            </a:r>
            <a:endParaRPr lang="vi-VN" sz="3200">
              <a:solidFill>
                <a:prstClr val="black"/>
              </a:solidFill>
              <a:latin typeface="Times New Roman" pitchFamily="18" charset="0"/>
              <a:cs typeface="Times New Roman" pitchFamily="18" charset="0"/>
            </a:endParaRPr>
          </a:p>
        </p:txBody>
      </p:sp>
      <p:sp>
        <p:nvSpPr>
          <p:cNvPr id="7" name="TextBox 6"/>
          <p:cNvSpPr txBox="1"/>
          <p:nvPr/>
        </p:nvSpPr>
        <p:spPr>
          <a:xfrm>
            <a:off x="1710266" y="3666066"/>
            <a:ext cx="6104467" cy="584775"/>
          </a:xfrm>
          <a:prstGeom prst="rect">
            <a:avLst/>
          </a:prstGeom>
          <a:solidFill>
            <a:schemeClr val="accent6">
              <a:lumMod val="40000"/>
              <a:lumOff val="60000"/>
            </a:schemeClr>
          </a:solidFill>
        </p:spPr>
        <p:txBody>
          <a:bodyPr wrap="square" rtlCol="0">
            <a:spAutoFit/>
          </a:bodyPr>
          <a:lstStyle/>
          <a:p>
            <a:r>
              <a:rPr lang="en-US" sz="3200" smtClean="0">
                <a:latin typeface="Times New Roman" pitchFamily="18" charset="0"/>
                <a:cs typeface="Times New Roman" pitchFamily="18" charset="0"/>
              </a:rPr>
              <a:t>3. Hiểu nội dung bài đọc </a:t>
            </a:r>
            <a:endParaRPr lang="vi-VN" sz="3200">
              <a:latin typeface="Times New Roman" pitchFamily="18" charset="0"/>
              <a:cs typeface="Times New Roman" pitchFamily="18" charset="0"/>
            </a:endParaRPr>
          </a:p>
        </p:txBody>
      </p:sp>
      <p:sp>
        <p:nvSpPr>
          <p:cNvPr id="8" name="TextBox 7"/>
          <p:cNvSpPr txBox="1"/>
          <p:nvPr/>
        </p:nvSpPr>
        <p:spPr>
          <a:xfrm>
            <a:off x="1710258" y="4563527"/>
            <a:ext cx="9745142" cy="1077218"/>
          </a:xfrm>
          <a:prstGeom prst="rect">
            <a:avLst/>
          </a:prstGeom>
          <a:solidFill>
            <a:schemeClr val="accent5">
              <a:lumMod val="40000"/>
              <a:lumOff val="60000"/>
            </a:schemeClr>
          </a:solidFill>
        </p:spPr>
        <p:txBody>
          <a:bodyPr wrap="square" rtlCol="0">
            <a:spAutoFit/>
          </a:bodyPr>
          <a:lstStyle/>
          <a:p>
            <a:r>
              <a:rPr lang="vi-VN" sz="3200" smtClean="0">
                <a:latin typeface="+mj-lt"/>
              </a:rPr>
              <a:t>4. Biết tìm từ chỉ sự vật , chỉ đặc điểm và chỉ hoạt động. Biết điền dấu câu thích hợp vào ô trống</a:t>
            </a:r>
            <a:endParaRPr lang="vi-VN" sz="3200">
              <a:latin typeface="+mj-lt"/>
            </a:endParaRPr>
          </a:p>
        </p:txBody>
      </p:sp>
    </p:spTree>
    <p:extLst>
      <p:ext uri="{BB962C8B-B14F-4D97-AF65-F5344CB8AC3E}">
        <p14:creationId xmlns:p14="http://schemas.microsoft.com/office/powerpoint/2010/main" val="2407391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xmlns=""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xmlns=""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371623C8-2787-4682-8BC6-CCA48EE78006}"/>
              </a:ext>
            </a:extLst>
          </p:cNvPr>
          <p:cNvSpPr/>
          <p:nvPr/>
        </p:nvSpPr>
        <p:spPr>
          <a:xfrm>
            <a:off x="4007054" y="241854"/>
            <a:ext cx="3433953" cy="1015663"/>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000" b="1" i="0" u="none" strike="noStrike" kern="0" cap="none" spc="0" normalizeH="0" baseline="0" noProof="0" dirty="0" err="1">
                <a:ln>
                  <a:noFill/>
                </a:ln>
                <a:solidFill>
                  <a:srgbClr val="002060"/>
                </a:solidFill>
                <a:effectLst/>
                <a:uLnTx/>
                <a:uFillTx/>
                <a:latin typeface="Arial" pitchFamily="34" charset="0"/>
                <a:ea typeface="Arial-Rounded" panose="020B0500000000000000" pitchFamily="34" charset="0"/>
                <a:cs typeface="Arial" pitchFamily="34" charset="0"/>
              </a:rPr>
              <a:t>Đọc</a:t>
            </a:r>
            <a:r>
              <a:rPr kumimoji="0" lang="en-US" altLang="zh-CN" sz="6000" b="1" i="0" u="none" strike="noStrike" kern="0" cap="none" spc="0" normalizeH="0" baseline="0" noProof="0" dirty="0">
                <a:ln>
                  <a:noFill/>
                </a:ln>
                <a:solidFill>
                  <a:srgbClr val="002060"/>
                </a:solidFill>
                <a:effectLst/>
                <a:uLnTx/>
                <a:uFillTx/>
                <a:latin typeface="Arial" pitchFamily="34" charset="0"/>
                <a:ea typeface="Arial-Rounded" panose="020B0500000000000000" pitchFamily="34" charset="0"/>
                <a:cs typeface="Arial" pitchFamily="34" charset="0"/>
              </a:rPr>
              <a:t> </a:t>
            </a:r>
            <a:r>
              <a:rPr kumimoji="0" lang="en-US" altLang="zh-CN" sz="6000" b="1" i="0" u="none" strike="noStrike" kern="0" cap="none" spc="0" normalizeH="0" baseline="0" noProof="0" dirty="0" err="1">
                <a:ln>
                  <a:noFill/>
                </a:ln>
                <a:solidFill>
                  <a:srgbClr val="002060"/>
                </a:solidFill>
                <a:effectLst/>
                <a:uLnTx/>
                <a:uFillTx/>
                <a:latin typeface="Arial" pitchFamily="34" charset="0"/>
                <a:ea typeface="Arial-Rounded" panose="020B0500000000000000" pitchFamily="34" charset="0"/>
                <a:cs typeface="Arial" pitchFamily="34" charset="0"/>
              </a:rPr>
              <a:t>mẫu</a:t>
            </a:r>
            <a:endParaRPr kumimoji="0" lang="zh-CN" altLang="en-US" sz="6000" b="1" i="0" u="none" strike="noStrike" kern="0" cap="none" spc="0" normalizeH="0" baseline="0" noProof="0" dirty="0">
              <a:ln>
                <a:noFill/>
              </a:ln>
              <a:solidFill>
                <a:srgbClr val="002060"/>
              </a:solidFill>
              <a:effectLst/>
              <a:uLnTx/>
              <a:uFillTx/>
              <a:latin typeface="Arial" pitchFamily="34" charset="0"/>
              <a:ea typeface="Arial-Rounded" panose="020B0500000000000000" pitchFamily="34" charset="0"/>
              <a:cs typeface="Arial" pitchFamily="34" charset="0"/>
            </a:endParaRPr>
          </a:p>
        </p:txBody>
      </p:sp>
      <p:pic>
        <p:nvPicPr>
          <p:cNvPr id="19" name="Kí hiệu - Khám phá &amp; Luyện tập">
            <a:extLst>
              <a:ext uri="{FF2B5EF4-FFF2-40B4-BE49-F238E27FC236}">
                <a16:creationId xmlns:a16="http://schemas.microsoft.com/office/drawing/2014/main" xmlns="" id="{ED3C9CB1-35A9-4AA5-A859-DE3969B641E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10" name="Picture 9">
            <a:extLst>
              <a:ext uri="{FF2B5EF4-FFF2-40B4-BE49-F238E27FC236}">
                <a16:creationId xmlns:a16="http://schemas.microsoft.com/office/drawing/2014/main" xmlns="" id="{21F9F3AB-B4A2-46B3-BB02-C496A162C0D5}"/>
              </a:ext>
            </a:extLst>
          </p:cNvPr>
          <p:cNvPicPr>
            <a:picLocks noChangeAspect="1"/>
          </p:cNvPicPr>
          <p:nvPr/>
        </p:nvPicPr>
        <p:blipFill>
          <a:blip r:embed="rId4"/>
          <a:stretch>
            <a:fillRect/>
          </a:stretch>
        </p:blipFill>
        <p:spPr>
          <a:xfrm>
            <a:off x="2455333" y="1287429"/>
            <a:ext cx="6798734" cy="478888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4236513-05EF-45C3-A7DC-7AD651E9E507}"/>
              </a:ext>
            </a:extLst>
          </p:cNvPr>
          <p:cNvSpPr/>
          <p:nvPr/>
        </p:nvSpPr>
        <p:spPr>
          <a:xfrm>
            <a:off x="131231" y="600076"/>
            <a:ext cx="11725275" cy="600075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E5C2F8EE-EC08-49DE-A35E-2C57E9DDDB76}"/>
              </a:ext>
            </a:extLst>
          </p:cNvPr>
          <p:cNvPicPr>
            <a:picLocks noChangeAspect="1"/>
          </p:cNvPicPr>
          <p:nvPr/>
        </p:nvPicPr>
        <p:blipFill>
          <a:blip r:embed="rId3"/>
          <a:stretch>
            <a:fillRect/>
          </a:stretch>
        </p:blipFill>
        <p:spPr>
          <a:xfrm>
            <a:off x="4403420" y="-59269"/>
            <a:ext cx="4109060" cy="859611"/>
          </a:xfrm>
          <a:prstGeom prst="rect">
            <a:avLst/>
          </a:prstGeom>
        </p:spPr>
      </p:pic>
      <p:pic>
        <p:nvPicPr>
          <p:cNvPr id="7" name="Picture 6">
            <a:extLst>
              <a:ext uri="{FF2B5EF4-FFF2-40B4-BE49-F238E27FC236}">
                <a16:creationId xmlns:a16="http://schemas.microsoft.com/office/drawing/2014/main" xmlns="" id="{21F9F3AB-B4A2-46B3-BB02-C496A162C0D5}"/>
              </a:ext>
            </a:extLst>
          </p:cNvPr>
          <p:cNvPicPr>
            <a:picLocks noChangeAspect="1"/>
          </p:cNvPicPr>
          <p:nvPr/>
        </p:nvPicPr>
        <p:blipFill>
          <a:blip r:embed="rId4"/>
          <a:stretch>
            <a:fillRect/>
          </a:stretch>
        </p:blipFill>
        <p:spPr>
          <a:xfrm>
            <a:off x="10176935" y="57861"/>
            <a:ext cx="1989666" cy="1406872"/>
          </a:xfrm>
          <a:prstGeom prst="rect">
            <a:avLst/>
          </a:prstGeom>
        </p:spPr>
      </p:pic>
      <p:sp>
        <p:nvSpPr>
          <p:cNvPr id="29" name="TextBox 28">
            <a:extLst>
              <a:ext uri="{FF2B5EF4-FFF2-40B4-BE49-F238E27FC236}">
                <a16:creationId xmlns:a16="http://schemas.microsoft.com/office/drawing/2014/main" xmlns="" id="{3F0C49C1-5D3C-4191-8C87-B50B35CF666F}"/>
              </a:ext>
            </a:extLst>
          </p:cNvPr>
          <p:cNvSpPr txBox="1"/>
          <p:nvPr/>
        </p:nvSpPr>
        <p:spPr>
          <a:xfrm>
            <a:off x="431804" y="727217"/>
            <a:ext cx="10168469" cy="5816977"/>
          </a:xfrm>
          <a:prstGeom prst="rect">
            <a:avLst/>
          </a:prstGeom>
          <a:noFill/>
        </p:spPr>
        <p:txBody>
          <a:bodyPr wrap="square" rtlCol="0">
            <a:spAutoFit/>
          </a:bodyPr>
          <a:lstStyle/>
          <a:p>
            <a:pPr algn="just"/>
            <a:r>
              <a:rPr lang="en-US" sz="2400" smtClean="0">
                <a:latin typeface="Arial-Rounded" panose="020B0500000000000000" pitchFamily="34" charset="0"/>
                <a:ea typeface="Arial-Rounded" panose="020B0500000000000000" pitchFamily="34" charset="0"/>
                <a:cs typeface="Arial-Rounded" panose="020B0500000000000000" pitchFamily="34" charset="0"/>
              </a:rPr>
              <a:t> </a:t>
            </a:r>
            <a:r>
              <a:rPr lang="vi-VN" sz="2200" dirty="0">
                <a:latin typeface="Arial-Rounded" panose="020B0500000000000000" pitchFamily="34" charset="0"/>
                <a:ea typeface="Arial-Rounded" panose="020B0500000000000000" pitchFamily="34" charset="0"/>
                <a:cs typeface="Arial-Rounded" panose="020B0500000000000000" pitchFamily="34" charset="0"/>
              </a:rPr>
              <a:t>Bé nói với các em:</a:t>
            </a:r>
          </a:p>
          <a:p>
            <a:pPr algn="just"/>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vi-VN" sz="2200" dirty="0">
                <a:latin typeface="Arial-Rounded" panose="020B0500000000000000" pitchFamily="34" charset="0"/>
                <a:ea typeface="Arial-Rounded" panose="020B0500000000000000" pitchFamily="34" charset="0"/>
                <a:cs typeface="Arial-Rounded" panose="020B0500000000000000" pitchFamily="34" charset="0"/>
              </a:rPr>
              <a:t>- Bây giờ chơi đi học, nghen! Đứa nào học giỏi, mai mốt má cho đi học thiệt.</a:t>
            </a:r>
          </a:p>
          <a:p>
            <a:pPr algn="just"/>
            <a:r>
              <a:rPr lang="en-US" sz="2200">
                <a:latin typeface="Arial-Rounded" panose="020B0500000000000000" pitchFamily="34" charset="0"/>
                <a:ea typeface="Arial-Rounded" panose="020B0500000000000000" pitchFamily="34" charset="0"/>
                <a:cs typeface="Arial-Rounded" panose="020B0500000000000000" pitchFamily="34" charset="0"/>
              </a:rPr>
              <a:t>  </a:t>
            </a:r>
            <a:r>
              <a:rPr lang="vi-VN" sz="2200" smtClean="0">
                <a:latin typeface="Arial-Rounded" panose="020B0500000000000000" pitchFamily="34" charset="0"/>
                <a:ea typeface="Arial-Rounded" panose="020B0500000000000000" pitchFamily="34" charset="0"/>
                <a:cs typeface="Arial-Rounded" panose="020B0500000000000000" pitchFamily="34" charset="0"/>
              </a:rPr>
              <a:t>Đàn </a:t>
            </a:r>
            <a:r>
              <a:rPr lang="vi-VN" sz="2200" dirty="0">
                <a:latin typeface="Arial-Rounded" panose="020B0500000000000000" pitchFamily="34" charset="0"/>
                <a:ea typeface="Arial-Rounded" panose="020B0500000000000000" pitchFamily="34" charset="0"/>
                <a:cs typeface="Arial-Rounded" panose="020B0500000000000000" pitchFamily="34" charset="0"/>
              </a:rPr>
              <a:t>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vi-VN" sz="2200" dirty="0">
                <a:latin typeface="Arial-Rounded" panose="020B0500000000000000" pitchFamily="34" charset="0"/>
                <a:ea typeface="Arial-Rounded" panose="020B0500000000000000" pitchFamily="34" charset="0"/>
                <a:cs typeface="Arial-Rounded" panose="020B0500000000000000" pitchFamily="34"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dirty="0">
                <a:latin typeface="Arial-Rounded" panose="020B0500000000000000" pitchFamily="34" charset="0"/>
                <a:ea typeface="Arial-Rounded" panose="020B0500000000000000" pitchFamily="34" charset="0"/>
                <a:cs typeface="Arial-Rounded" panose="020B0500000000000000" pitchFamily="34" charset="0"/>
              </a:rPr>
              <a:t>(Theo </a:t>
            </a:r>
            <a:r>
              <a:rPr lang="en-US" dirty="0" err="1">
                <a:latin typeface="Arial-Rounded" panose="020B0500000000000000" pitchFamily="34" charset="0"/>
                <a:ea typeface="Arial-Rounded" panose="020B0500000000000000" pitchFamily="34" charset="0"/>
                <a:cs typeface="Arial-Rounded" panose="020B0500000000000000" pitchFamily="34" charset="0"/>
              </a:rPr>
              <a:t>Nguyễn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Thi</a:t>
            </a:r>
            <a:r>
              <a:rPr lang="en-US" dirty="0">
                <a:latin typeface="Arial-Rounded" panose="020B0500000000000000" pitchFamily="34" charset="0"/>
                <a:ea typeface="Arial-Rounded" panose="020B0500000000000000" pitchFamily="34" charset="0"/>
                <a:cs typeface="Arial-Rounded" panose="020B0500000000000000" pitchFamily="34" charset="0"/>
              </a:rPr>
              <a: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图片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3272" y="2667000"/>
            <a:ext cx="1331728" cy="1549400"/>
          </a:xfrm>
          <a:prstGeom prst="rect">
            <a:avLst/>
          </a:prstGeom>
        </p:spPr>
      </p:pic>
    </p:spTree>
    <p:extLst>
      <p:ext uri="{BB962C8B-B14F-4D97-AF65-F5344CB8AC3E}">
        <p14:creationId xmlns:p14="http://schemas.microsoft.com/office/powerpoint/2010/main" val="10404105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42" presetClass="entr" presetSubtype="0" fill="hold"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281</TotalTime>
  <Words>1041</Words>
  <Application>Microsoft Office PowerPoint</Application>
  <PresentationFormat>Custom</PresentationFormat>
  <Paragraphs>123</Paragraphs>
  <Slides>26</Slides>
  <Notes>18</Notes>
  <HiddenSlides>0</HiddenSlides>
  <MMClips>1</MMClips>
  <ScaleCrop>false</ScaleCrop>
  <HeadingPairs>
    <vt:vector size="4" baseType="variant">
      <vt:variant>
        <vt:lpstr>Theme</vt:lpstr>
      </vt:variant>
      <vt:variant>
        <vt:i4>7</vt:i4>
      </vt:variant>
      <vt:variant>
        <vt:lpstr>Slide Titles</vt:lpstr>
      </vt:variant>
      <vt:variant>
        <vt:i4>26</vt:i4>
      </vt:variant>
    </vt:vector>
  </HeadingPairs>
  <TitlesOfParts>
    <vt:vector size="33" baseType="lpstr">
      <vt:lpstr>2_Office 主题​​</vt:lpstr>
      <vt:lpstr>1_Office Theme</vt:lpstr>
      <vt:lpstr>4_Office 主题</vt:lpstr>
      <vt:lpstr>Office 主题</vt:lpstr>
      <vt:lpstr>6_Office Theme</vt:lpstr>
      <vt:lpstr>1_Chủ đề Office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48</cp:revision>
  <dcterms:created xsi:type="dcterms:W3CDTF">2022-06-29T15:12:02Z</dcterms:created>
  <dcterms:modified xsi:type="dcterms:W3CDTF">2022-10-28T22:50:07Z</dcterms:modified>
</cp:coreProperties>
</file>