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2" r:id="rId6"/>
    <p:sldId id="257" r:id="rId7"/>
    <p:sldId id="259" r:id="rId8"/>
    <p:sldId id="265" r:id="rId9"/>
    <p:sldId id="260" r:id="rId10"/>
    <p:sldId id="267" r:id="rId11"/>
    <p:sldId id="261" r:id="rId12"/>
    <p:sldId id="268" r:id="rId13"/>
    <p:sldId id="269" r:id="rId14"/>
    <p:sldId id="270" r:id="rId15"/>
    <p:sldId id="271" r:id="rId16"/>
    <p:sldId id="264" r:id="rId17"/>
    <p:sldId id="263" r:id="rId18"/>
    <p:sldId id="258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95" autoAdjust="0"/>
  </p:normalViewPr>
  <p:slideViewPr>
    <p:cSldViewPr>
      <p:cViewPr varScale="1">
        <p:scale>
          <a:sx n="44" d="100"/>
          <a:sy n="44" d="100"/>
        </p:scale>
        <p:origin x="6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88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72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1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04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3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3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62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08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43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39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0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7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77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8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2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88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77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97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04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7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29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9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74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47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9" r:id="rId3"/>
    <p:sldLayoutId id="2147483688" r:id="rId4"/>
    <p:sldLayoutId id="2147483680" r:id="rId5"/>
    <p:sldLayoutId id="214748367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92" r:id="rId12"/>
    <p:sldLayoutId id="2147483691" r:id="rId13"/>
    <p:sldLayoutId id="2147483690" r:id="rId14"/>
    <p:sldLayoutId id="2147483687" r:id="rId15"/>
    <p:sldLayoutId id="2147483686" r:id="rId16"/>
    <p:sldLayoutId id="2147483685" r:id="rId17"/>
    <p:sldLayoutId id="2147483684" r:id="rId18"/>
    <p:sldLayoutId id="2147483683" r:id="rId19"/>
    <p:sldLayoutId id="2147483682" r:id="rId20"/>
    <p:sldLayoutId id="2147483681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62" r:id="rId38"/>
    <p:sldLayoutId id="2147483661" r:id="rId39"/>
    <p:sldLayoutId id="2147483660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7.svg"/><Relationship Id="rId18" Type="http://schemas.openxmlformats.org/officeDocument/2006/relationships/image" Target="../media/image43.png"/><Relationship Id="rId3" Type="http://schemas.openxmlformats.org/officeDocument/2006/relationships/image" Target="../media/image51.svg"/><Relationship Id="rId7" Type="http://schemas.openxmlformats.org/officeDocument/2006/relationships/image" Target="../media/image17.svg"/><Relationship Id="rId12" Type="http://schemas.openxmlformats.org/officeDocument/2006/relationships/image" Target="../media/image40.png"/><Relationship Id="rId17" Type="http://schemas.openxmlformats.org/officeDocument/2006/relationships/image" Target="../media/image61.svg"/><Relationship Id="rId2" Type="http://schemas.openxmlformats.org/officeDocument/2006/relationships/image" Target="../media/image37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55.svg"/><Relationship Id="rId5" Type="http://schemas.openxmlformats.org/officeDocument/2006/relationships/image" Target="../media/image53.svg"/><Relationship Id="rId15" Type="http://schemas.openxmlformats.org/officeDocument/2006/relationships/image" Target="../media/image59.svg"/><Relationship Id="rId10" Type="http://schemas.openxmlformats.org/officeDocument/2006/relationships/image" Target="../media/image39.png"/><Relationship Id="rId19" Type="http://schemas.openxmlformats.org/officeDocument/2006/relationships/image" Target="../media/image63.svg"/><Relationship Id="rId4" Type="http://schemas.openxmlformats.org/officeDocument/2006/relationships/image" Target="../media/image38.png"/><Relationship Id="rId9" Type="http://schemas.openxmlformats.org/officeDocument/2006/relationships/image" Target="../media/image19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24.sv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10" Type="http://schemas.openxmlformats.org/officeDocument/2006/relationships/image" Target="../media/image17.jp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12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10.svg"/><Relationship Id="rId5" Type="http://schemas.openxmlformats.org/officeDocument/2006/relationships/image" Target="../media/image27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45578" y="4142218"/>
            <a:ext cx="14872356" cy="55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7082">
            <a:off x="4274379" y="7387965"/>
            <a:ext cx="9739242" cy="1460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51893" y="1370206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51893" y="3577304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81756" y="1876324"/>
            <a:ext cx="1953216" cy="176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9239250" y="3133679"/>
            <a:ext cx="3211917" cy="1276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26277" y="2758933"/>
            <a:ext cx="1819170" cy="15053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560146" y="2954550"/>
            <a:ext cx="1384368" cy="1373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03072" y="6041405"/>
            <a:ext cx="1487235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 err="1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Ôn</a:t>
            </a:r>
            <a:r>
              <a:rPr lang="en-US" sz="7800" dirty="0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 </a:t>
            </a:r>
            <a:r>
              <a:rPr lang="en-US" sz="7800" dirty="0" err="1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chữ</a:t>
            </a:r>
            <a:r>
              <a:rPr lang="en-US" sz="7800" dirty="0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 </a:t>
            </a:r>
            <a:r>
              <a:rPr lang="en-US" sz="7800" dirty="0" err="1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hoa</a:t>
            </a:r>
            <a:r>
              <a:rPr lang="en-US" sz="7800" dirty="0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 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5860" y="7851708"/>
            <a:ext cx="881628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endParaRPr lang="en-US" sz="45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72540" y="4829355"/>
            <a:ext cx="10542920" cy="90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772794"/>
                </a:solidFill>
                <a:latin typeface="Times New Roman" pitchFamily="18" charset="0"/>
                <a:ea typeface="ByTheButterfly" panose="02000603000000000000" pitchFamily="50" charset="0"/>
                <a:cs typeface="Times New Roman" pitchFamily="18" charset="0"/>
              </a:rPr>
              <a:t>TẬP VIẾT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4189563" y="247756"/>
            <a:ext cx="11501375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90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MẠC.jpg">
            <a:extLst>
              <a:ext uri="{FF2B5EF4-FFF2-40B4-BE49-F238E27FC236}">
                <a16:creationId xmlns="" xmlns:a16="http://schemas.microsoft.com/office/drawing/2014/main" id="{B3DE7F23-01AB-4748-AE8C-BB80BD2DF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547750"/>
            <a:ext cx="8915400" cy="2525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F15CE31-E671-464B-B413-CDF29196C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69976"/>
            <a:ext cx="472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i="0"/>
              <a:t>  </a:t>
            </a:r>
            <a:endParaRPr lang="en-US" altLang="vi-VN" sz="2000" i="0">
              <a:latin typeface="Times New Roman" panose="02020603050405020304" pitchFamily="18" charset="0"/>
            </a:endParaRPr>
          </a:p>
        </p:txBody>
      </p:sp>
      <p:pic>
        <p:nvPicPr>
          <p:cNvPr id="9" name="Picture 3" descr="mạc2.jpg">
            <a:extLst>
              <a:ext uri="{FF2B5EF4-FFF2-40B4-BE49-F238E27FC236}">
                <a16:creationId xmlns="" xmlns:a16="http://schemas.microsoft.com/office/drawing/2014/main" id="{071C64F8-836E-EA4E-8A9A-11E63AC2A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00" y="3009900"/>
            <a:ext cx="35226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905F0476-BF57-CE49-932D-3DCE14CB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4" y="5676900"/>
            <a:ext cx="1134745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vi-VN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2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5">
            <a:extLst>
              <a:ext uri="{FF2B5EF4-FFF2-40B4-BE49-F238E27FC236}">
                <a16:creationId xmlns="" xmlns:a16="http://schemas.microsoft.com/office/drawing/2014/main" id="{6D7BF909-4902-6246-9D4B-DCD115AC6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404" y="3492113"/>
            <a:ext cx="78838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>
                <a:latin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4000" dirty="0">
                <a:latin typeface="Times New Roman" panose="02020603050405020304" pitchFamily="18" charset="0"/>
              </a:rPr>
              <a:t> “</a:t>
            </a:r>
            <a:r>
              <a:rPr lang="en-US" altLang="vi-VN" sz="4000" dirty="0" err="1">
                <a:latin typeface="Times New Roman" panose="02020603050405020304" pitchFamily="18" charset="0"/>
              </a:rPr>
              <a:t>Mạc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Thị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Bưởi</a:t>
            </a:r>
            <a:r>
              <a:rPr lang="en-US" altLang="vi-VN" sz="4000" dirty="0">
                <a:latin typeface="Times New Roman" panose="02020603050405020304" pitchFamily="18" charset="0"/>
              </a:rPr>
              <a:t>” </a:t>
            </a:r>
            <a:r>
              <a:rPr lang="en-US" altLang="vi-VN" sz="4000" dirty="0" err="1">
                <a:latin typeface="Times New Roman" panose="02020603050405020304" pitchFamily="18" charset="0"/>
              </a:rPr>
              <a:t>gồm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mấy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="" xmlns:a16="http://schemas.microsoft.com/office/drawing/2014/main" id="{FFA89F47-B2EF-EB4D-BBBF-F1A642EEF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404" y="5494487"/>
            <a:ext cx="163285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>
                <a:latin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4000" dirty="0">
                <a:latin typeface="Times New Roman" panose="02020603050405020304" pitchFamily="18" charset="0"/>
              </a:rPr>
              <a:t> con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“M” sang con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“a” ?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4000" dirty="0">
                <a:latin typeface="Times New Roman" panose="02020603050405020304" pitchFamily="18" charset="0"/>
              </a:rPr>
              <a:t> con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“T” sang con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“h” </a:t>
            </a:r>
            <a:r>
              <a:rPr lang="en-US" altLang="vi-VN" sz="4000" dirty="0" err="1">
                <a:latin typeface="Times New Roman" panose="02020603050405020304" pitchFamily="18" charset="0"/>
              </a:rPr>
              <a:t>được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như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dirty="0">
                <a:latin typeface="Times New Roman" panose="02020603050405020304" pitchFamily="18" charset="0"/>
              </a:rPr>
              <a:t> ?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“B” sang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“</a:t>
            </a:r>
            <a:r>
              <a:rPr lang="en-US" altLang="vi-VN" sz="4000" dirty="0" err="1">
                <a:latin typeface="Times New Roman" panose="02020603050405020304" pitchFamily="18" charset="0"/>
              </a:rPr>
              <a:t>ư</a:t>
            </a:r>
            <a:r>
              <a:rPr lang="en-US" altLang="vi-VN" sz="4000" dirty="0">
                <a:latin typeface="Times New Roman" panose="02020603050405020304" pitchFamily="18" charset="0"/>
              </a:rPr>
              <a:t>” ?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="" xmlns:a16="http://schemas.microsoft.com/office/drawing/2014/main" id="{1DDC6302-CC93-294B-96ED-66F3CB8A7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404" y="4435614"/>
            <a:ext cx="128804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>
                <a:latin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4000" dirty="0">
                <a:latin typeface="Times New Roman" panose="02020603050405020304" pitchFamily="18" charset="0"/>
              </a:rPr>
              <a:t> “</a:t>
            </a:r>
            <a:r>
              <a:rPr lang="en-US" altLang="vi-VN" sz="4000" dirty="0" err="1">
                <a:latin typeface="Times New Roman" panose="02020603050405020304" pitchFamily="18" charset="0"/>
              </a:rPr>
              <a:t>Mạc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Thị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Bưởi</a:t>
            </a:r>
            <a:r>
              <a:rPr lang="en-US" altLang="vi-VN" sz="4000" dirty="0">
                <a:latin typeface="Times New Roman" panose="02020603050405020304" pitchFamily="18" charset="0"/>
              </a:rPr>
              <a:t>”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4000" dirty="0">
                <a:latin typeface="Times New Roman" panose="02020603050405020304" pitchFamily="18" charset="0"/>
              </a:rPr>
              <a:t> con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cao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hai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ly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rưỡi</a:t>
            </a:r>
            <a:r>
              <a:rPr lang="en-US" altLang="vi-VN" sz="40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="" xmlns:a16="http://schemas.microsoft.com/office/drawing/2014/main" id="{F11E82F7-954A-C84A-A3A0-C07A77CD4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404" y="7076414"/>
            <a:ext cx="13966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</a:rPr>
              <a:t>Khoảng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cách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giữa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được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như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dirty="0"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5" name="Picture 6" descr="MẠC.jpg">
            <a:extLst>
              <a:ext uri="{FF2B5EF4-FFF2-40B4-BE49-F238E27FC236}">
                <a16:creationId xmlns="" xmlns:a16="http://schemas.microsoft.com/office/drawing/2014/main" id="{C8C43A6A-C1A4-D246-A352-94492436F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9237"/>
            <a:ext cx="8915400" cy="2525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4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1">
            <a:extLst>
              <a:ext uri="{FF2B5EF4-FFF2-40B4-BE49-F238E27FC236}">
                <a16:creationId xmlns="" xmlns:a16="http://schemas.microsoft.com/office/drawing/2014/main" id="{196CB7E8-5054-0043-BA9A-9D43F8B7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05280"/>
            <a:ext cx="998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4000" dirty="0">
                <a:latin typeface="Times New Roman" panose="02020603050405020304" pitchFamily="18" charset="0"/>
              </a:rPr>
              <a:t> con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cao</a:t>
            </a:r>
            <a:r>
              <a:rPr lang="en-US" altLang="vi-VN" sz="4000" dirty="0">
                <a:latin typeface="Times New Roman" panose="02020603050405020304" pitchFamily="18" charset="0"/>
              </a:rPr>
              <a:t> 2 </a:t>
            </a:r>
            <a:r>
              <a:rPr lang="en-US" altLang="vi-VN" sz="4000" dirty="0" err="1">
                <a:latin typeface="Times New Roman" panose="02020603050405020304" pitchFamily="18" charset="0"/>
              </a:rPr>
              <a:t>ly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rưỡi</a:t>
            </a:r>
            <a:r>
              <a:rPr lang="en-US" altLang="vi-VN" sz="40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="" xmlns:a16="http://schemas.microsoft.com/office/drawing/2014/main" id="{C9DBC38D-AE45-D942-8E73-A02CE799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143500"/>
            <a:ext cx="8064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được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4000" dirty="0">
                <a:latin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</a:rPr>
              <a:t>hoa</a:t>
            </a:r>
            <a:r>
              <a:rPr lang="en-US" altLang="vi-VN" sz="4000" dirty="0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4" descr="một.jpg">
            <a:extLst>
              <a:ext uri="{FF2B5EF4-FFF2-40B4-BE49-F238E27FC236}">
                <a16:creationId xmlns="" xmlns:a16="http://schemas.microsoft.com/office/drawing/2014/main" id="{05F9CB7A-BA63-2843-9400-6DD3D206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39831"/>
            <a:ext cx="10972800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3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4819881">
            <a:off x="85609" y="-6728651"/>
            <a:ext cx="7654677" cy="12346253"/>
          </a:xfrm>
          <a:prstGeom prst="rect">
            <a:avLst/>
          </a:prstGeom>
        </p:spPr>
      </p:pic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819C7EC-0218-A94C-AF60-7A029942E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03459"/>
            <a:ext cx="995539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i="0" u="sng" dirty="0">
                <a:latin typeface="Times New Roman" panose="02020603050405020304" pitchFamily="18" charset="0"/>
              </a:rPr>
              <a:t>1- </a:t>
            </a:r>
            <a:r>
              <a:rPr lang="en-US" altLang="vi-VN" sz="4000" b="1" i="0" u="sng" dirty="0" err="1">
                <a:latin typeface="Times New Roman" panose="02020603050405020304" pitchFamily="18" charset="0"/>
              </a:rPr>
              <a:t>Tư</a:t>
            </a:r>
            <a:r>
              <a:rPr lang="en-US" altLang="vi-VN" sz="4000" b="1" i="0" u="sng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0" u="sng" dirty="0" err="1">
                <a:latin typeface="Times New Roman" panose="02020603050405020304" pitchFamily="18" charset="0"/>
              </a:rPr>
              <a:t>thế</a:t>
            </a:r>
            <a:r>
              <a:rPr lang="en-US" altLang="vi-VN" sz="4000" b="1" i="0" u="sng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0" u="sng" dirty="0" err="1">
                <a:latin typeface="Times New Roman" panose="02020603050405020304" pitchFamily="18" charset="0"/>
              </a:rPr>
              <a:t>ngồi</a:t>
            </a:r>
            <a:r>
              <a:rPr lang="en-US" altLang="vi-VN" sz="4000" b="1" i="0" u="sng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0" u="sng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4000" b="1" i="0" u="sng" dirty="0"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Lưng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thẳng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không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tì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ngực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vào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bàn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Đầu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hơi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cúi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Mắt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cách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vở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khoảng</a:t>
            </a:r>
            <a:r>
              <a:rPr lang="en-US" altLang="vi-VN" sz="4000" i="0" dirty="0">
                <a:latin typeface="Times New Roman" panose="02020603050405020304" pitchFamily="18" charset="0"/>
              </a:rPr>
              <a:t> 25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đến</a:t>
            </a:r>
            <a:r>
              <a:rPr lang="en-US" altLang="vi-VN" sz="4000" i="0" dirty="0">
                <a:latin typeface="Times New Roman" panose="02020603050405020304" pitchFamily="18" charset="0"/>
              </a:rPr>
              <a:t> 30 cm.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Tay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phải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bút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Tay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trái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tì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nhẹ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lên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mép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vở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để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giữ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Hai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chân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để</a:t>
            </a:r>
            <a:r>
              <a:rPr lang="en-US" altLang="vi-VN" sz="4000" i="0" dirty="0">
                <a:latin typeface="Times New Roman" panose="02020603050405020304" pitchFamily="18" charset="0"/>
              </a:rPr>
              <a:t> song song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thoải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mái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en-US" altLang="vi-VN" sz="4000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="" xmlns:a16="http://schemas.microsoft.com/office/drawing/2014/main" id="{461963C0-9D3C-854C-B576-C326088E8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143500"/>
            <a:ext cx="10439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i="0" u="sng" dirty="0">
                <a:latin typeface="Times New Roman" panose="02020603050405020304" pitchFamily="18" charset="0"/>
              </a:rPr>
              <a:t>2-Cách </a:t>
            </a:r>
            <a:r>
              <a:rPr lang="en-US" altLang="vi-VN" sz="4000" b="1" i="0" u="sng" dirty="0" err="1">
                <a:latin typeface="Times New Roman" panose="02020603050405020304" pitchFamily="18" charset="0"/>
              </a:rPr>
              <a:t>cầm</a:t>
            </a:r>
            <a:r>
              <a:rPr lang="en-US" altLang="vi-VN" sz="4000" b="1" i="0" u="sng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0" u="sng" dirty="0" err="1">
                <a:latin typeface="Times New Roman" panose="02020603050405020304" pitchFamily="18" charset="0"/>
              </a:rPr>
              <a:t>bút</a:t>
            </a:r>
            <a:r>
              <a:rPr lang="en-US" altLang="vi-VN" sz="4000" b="1" i="0" u="sng" dirty="0"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bút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bằng</a:t>
            </a:r>
            <a:r>
              <a:rPr lang="en-US" altLang="vi-VN" sz="4000" i="0" dirty="0">
                <a:latin typeface="Times New Roman" panose="02020603050405020304" pitchFamily="18" charset="0"/>
              </a:rPr>
              <a:t> 3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ngón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tay</a:t>
            </a:r>
            <a:r>
              <a:rPr lang="en-US" altLang="vi-VN" sz="4000" i="0" dirty="0">
                <a:latin typeface="Times New Roman" panose="02020603050405020304" pitchFamily="18" charset="0"/>
              </a:rPr>
              <a:t>: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ngón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cái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ngón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trỏ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ngón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giữa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Khi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dùng</a:t>
            </a:r>
            <a:r>
              <a:rPr lang="en-US" altLang="vi-VN" sz="4000" i="0" dirty="0">
                <a:latin typeface="Times New Roman" panose="02020603050405020304" pitchFamily="18" charset="0"/>
              </a:rPr>
              <a:t> 3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ngón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tay</a:t>
            </a:r>
            <a:r>
              <a:rPr lang="en-US" altLang="vi-VN" sz="4000" i="0" dirty="0">
                <a:latin typeface="Times New Roman" panose="02020603050405020304" pitchFamily="18" charset="0"/>
              </a:rPr>
              <a:t> di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chuyển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bút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từ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trái</a:t>
            </a:r>
            <a:r>
              <a:rPr lang="en-US" altLang="vi-VN" sz="4000" i="0" dirty="0">
                <a:latin typeface="Times New Roman" panose="02020603050405020304" pitchFamily="18" charset="0"/>
              </a:rPr>
              <a:t> sang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phải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cán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bút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nghiêng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về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phía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bên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phải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cổ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tay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khuỷu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tay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và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cánh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tay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cử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động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mềm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mại</a:t>
            </a:r>
            <a:r>
              <a:rPr lang="en-US" altLang="vi-VN" sz="4000" i="0" dirty="0">
                <a:latin typeface="Times New Roman" panose="02020603050405020304" pitchFamily="18" charset="0"/>
              </a:rPr>
              <a:t>,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thoải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mái</a:t>
            </a:r>
            <a:r>
              <a:rPr lang="en-US" altLang="vi-VN" sz="4000" i="0" dirty="0">
                <a:latin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en-US" altLang="vi-VN" sz="4000" i="0" dirty="0">
                <a:latin typeface="Times New Roman" panose="02020603050405020304" pitchFamily="18" charset="0"/>
              </a:rPr>
              <a:t>-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Không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nên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bút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tay</a:t>
            </a:r>
            <a:r>
              <a:rPr lang="en-US" altLang="vi-VN" sz="4000" i="0" dirty="0">
                <a:latin typeface="Times New Roman" panose="02020603050405020304" pitchFamily="18" charset="0"/>
              </a:rPr>
              <a:t> </a:t>
            </a:r>
            <a:r>
              <a:rPr lang="en-US" altLang="vi-VN" sz="4000" i="0" dirty="0" err="1">
                <a:latin typeface="Times New Roman" panose="02020603050405020304" pitchFamily="18" charset="0"/>
              </a:rPr>
              <a:t>trái</a:t>
            </a:r>
            <a:r>
              <a:rPr lang="en-US" altLang="vi-VN" sz="4000" i="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7" descr="Cam but">
            <a:extLst>
              <a:ext uri="{FF2B5EF4-FFF2-40B4-BE49-F238E27FC236}">
                <a16:creationId xmlns="" xmlns:a16="http://schemas.microsoft.com/office/drawing/2014/main" id="{A72C44A4-4A48-D14B-8CF4-F254DF4A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5524500"/>
            <a:ext cx="4267200" cy="41642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hu hoa0005">
            <a:extLst>
              <a:ext uri="{FF2B5EF4-FFF2-40B4-BE49-F238E27FC236}">
                <a16:creationId xmlns="" xmlns:a16="http://schemas.microsoft.com/office/drawing/2014/main" id="{386B760C-2898-1D41-89C3-1A133EEC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12954000" y="876300"/>
            <a:ext cx="4267200" cy="395299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t16.jpg">
            <a:extLst>
              <a:ext uri="{FF2B5EF4-FFF2-40B4-BE49-F238E27FC236}">
                <a16:creationId xmlns="" xmlns:a16="http://schemas.microsoft.com/office/drawing/2014/main" id="{F9A38BAC-35B5-DE4D-BEE0-728A43548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36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5900"/>
            <a:ext cx="14020800" cy="86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BF3CF2F-2E15-F643-A0FC-2EB750BB1A4A}"/>
              </a:ext>
            </a:extLst>
          </p:cNvPr>
          <p:cNvSpPr txBox="1"/>
          <p:nvPr/>
        </p:nvSpPr>
        <p:spPr>
          <a:xfrm>
            <a:off x="6867575" y="419100"/>
            <a:ext cx="4950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vào vở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5999" y="839055"/>
            <a:ext cx="9663039" cy="86088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72581" y="5774189"/>
            <a:ext cx="8429874" cy="72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5499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 Attending!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00800" y="6990629"/>
            <a:ext cx="2808415" cy="2440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45587" y="-296926"/>
            <a:ext cx="2484827" cy="2271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25225">
            <a:off x="11455203" y="6447907"/>
            <a:ext cx="2620148" cy="3147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2512">
            <a:off x="3166115" y="2470409"/>
            <a:ext cx="1682330" cy="248773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09759" y="3659639"/>
            <a:ext cx="8155517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5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596702" flipH="1">
            <a:off x="4123638" y="7536759"/>
            <a:ext cx="1430629" cy="134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BF3CF2F-2E15-F643-A0FC-2EB750BB1A4A}"/>
              </a:ext>
            </a:extLst>
          </p:cNvPr>
          <p:cNvSpPr txBox="1"/>
          <p:nvPr/>
        </p:nvSpPr>
        <p:spPr>
          <a:xfrm>
            <a:off x="6248400" y="5715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F3CF2F-2E15-F643-A0FC-2EB750BB1A4A}"/>
              </a:ext>
            </a:extLst>
          </p:cNvPr>
          <p:cNvSpPr txBox="1"/>
          <p:nvPr/>
        </p:nvSpPr>
        <p:spPr>
          <a:xfrm>
            <a:off x="3505200" y="2171700"/>
            <a:ext cx="12877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cách viết chữ viết hoa M</a:t>
            </a:r>
          </a:p>
          <a:p>
            <a:pPr marL="685800" indent="-685800">
              <a:buFontTx/>
              <a:buChar char="-"/>
            </a:pPr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đúng, đẹp các chữ viết hoa M, T, B</a:t>
            </a:r>
          </a:p>
          <a:p>
            <a:pPr marL="685800" indent="-685800">
              <a:buFontTx/>
              <a:buChar char="-"/>
            </a:pPr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đúng, đẹp theo cỡ chữ nhỏ tên riêng Mạc Thị Bưởi và câu ứng dụng: </a:t>
            </a:r>
          </a:p>
          <a:p>
            <a:pPr algn="ctr"/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cây làm chẳng lên non</a:t>
            </a:r>
          </a:p>
          <a:p>
            <a:pPr algn="ctr"/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cây chụm lại lên hòn núi cao</a:t>
            </a:r>
          </a:p>
          <a:p>
            <a:pPr marL="685800" indent="-685800">
              <a:buFontTx/>
              <a:buChar char="-"/>
            </a:pPr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viết đều nét, đúng khoảng cách giữa các chữ trong từng cụm từ.</a:t>
            </a:r>
            <a:endParaRPr lang="x-none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9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4400" y="656212"/>
            <a:ext cx="9799506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7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7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7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02577" y="656212"/>
            <a:ext cx="2157784" cy="1687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856" y="1657383"/>
            <a:ext cx="1097516" cy="685947"/>
          </a:xfrm>
          <a:prstGeom prst="rect">
            <a:avLst/>
          </a:prstGeom>
        </p:spPr>
      </p:pic>
      <p:pic>
        <p:nvPicPr>
          <p:cNvPr id="12" name="Picture 3" descr="t16.jpg">
            <a:extLst>
              <a:ext uri="{FF2B5EF4-FFF2-40B4-BE49-F238E27FC236}">
                <a16:creationId xmlns="" xmlns:a16="http://schemas.microsoft.com/office/drawing/2014/main" id="{35F3FB09-B01C-704B-8359-95E0E325E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3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20" y="1991564"/>
            <a:ext cx="8458200" cy="8246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60BD0396-DB62-ED43-ABE1-EA75D7B62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45" y="4352224"/>
            <a:ext cx="645144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400" dirty="0">
                <a:latin typeface="Times New Roman" panose="02020603050405020304" pitchFamily="18" charset="0"/>
              </a:rPr>
              <a:t>-  </a:t>
            </a:r>
            <a:r>
              <a:rPr lang="en-US" altLang="vi-VN" sz="4400" dirty="0" err="1">
                <a:latin typeface="Times New Roman" panose="02020603050405020304" pitchFamily="18" charset="0"/>
              </a:rPr>
              <a:t>Bài</a:t>
            </a:r>
            <a:r>
              <a:rPr lang="en-US" altLang="vi-VN" sz="4400" dirty="0">
                <a:latin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4400" dirty="0">
                <a:latin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</a:rPr>
              <a:t>có</a:t>
            </a:r>
            <a:r>
              <a:rPr lang="en-US" altLang="vi-VN" sz="4400" dirty="0">
                <a:latin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4400" dirty="0">
                <a:latin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4400" dirty="0">
                <a:latin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</a:rPr>
              <a:t>hoa</a:t>
            </a:r>
            <a:r>
              <a:rPr lang="en-US" altLang="vi-VN" sz="4400" dirty="0">
                <a:latin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4400" dirty="0">
                <a:latin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743675" y="8231885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6" y="395833"/>
            <a:ext cx="18288000" cy="91309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52800" y="395833"/>
            <a:ext cx="2157784" cy="16871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DF234C3-2296-554E-9177-71FB717B895C}"/>
              </a:ext>
            </a:extLst>
          </p:cNvPr>
          <p:cNvSpPr txBox="1"/>
          <p:nvPr/>
        </p:nvSpPr>
        <p:spPr>
          <a:xfrm>
            <a:off x="5516446" y="1239392"/>
            <a:ext cx="10155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1" i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Quan </a:t>
            </a:r>
            <a:r>
              <a:rPr lang="en-US" sz="4400" b="1" i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sát</a:t>
            </a:r>
            <a:r>
              <a:rPr lang="en-US" sz="4400" b="1" i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b="1" i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nhận</a:t>
            </a:r>
            <a:r>
              <a:rPr lang="en-US" sz="4400" b="1" i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xét</a:t>
            </a:r>
            <a:r>
              <a:rPr lang="en-US" sz="4400" b="1" i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4400" b="1" i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hoa</a:t>
            </a:r>
            <a:r>
              <a:rPr lang="en-US" sz="4400" b="1" i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M.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B9257D7-DF8E-0349-9711-6B0941BAD7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84" y="3162300"/>
            <a:ext cx="4648200" cy="4632116"/>
          </a:xfrm>
          <a:prstGeom prst="rect">
            <a:avLst/>
          </a:prstGeom>
        </p:spPr>
      </p:pic>
      <p:sp>
        <p:nvSpPr>
          <p:cNvPr id="21" name="Rectangle 47">
            <a:extLst>
              <a:ext uri="{FF2B5EF4-FFF2-40B4-BE49-F238E27FC236}">
                <a16:creationId xmlns="" xmlns:a16="http://schemas.microsoft.com/office/drawing/2014/main" id="{C97DE11F-8928-484B-90E9-AF0B353A8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735" y="2327411"/>
            <a:ext cx="162562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4000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22" name="Rectangle 28">
            <a:extLst>
              <a:ext uri="{FF2B5EF4-FFF2-40B4-BE49-F238E27FC236}">
                <a16:creationId xmlns="" xmlns:a16="http://schemas.microsoft.com/office/drawing/2014/main" id="{941B5447-EA36-D54A-BB61-24799BE6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0452" y="3335388"/>
            <a:ext cx="4471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29">
            <a:extLst>
              <a:ext uri="{FF2B5EF4-FFF2-40B4-BE49-F238E27FC236}">
                <a16:creationId xmlns="" xmlns:a16="http://schemas.microsoft.com/office/drawing/2014/main" id="{367D11AA-D37A-7449-8683-FB9D0AA24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6653" y="4781600"/>
            <a:ext cx="73172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7">
            <a:extLst>
              <a:ext uri="{FF2B5EF4-FFF2-40B4-BE49-F238E27FC236}">
                <a16:creationId xmlns="" xmlns:a16="http://schemas.microsoft.com/office/drawing/2014/main" id="{562DF5C6-8BF6-4D4C-81B9-8CD23D5A1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4253" y="3943400"/>
            <a:ext cx="84012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52">
            <a:extLst>
              <a:ext uri="{FF2B5EF4-FFF2-40B4-BE49-F238E27FC236}">
                <a16:creationId xmlns="" xmlns:a16="http://schemas.microsoft.com/office/drawing/2014/main" id="{F9729342-B32B-5246-A10A-B572007E6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6652" y="5467400"/>
            <a:ext cx="7723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47">
            <a:extLst>
              <a:ext uri="{FF2B5EF4-FFF2-40B4-BE49-F238E27FC236}">
                <a16:creationId xmlns="" xmlns:a16="http://schemas.microsoft.com/office/drawing/2014/main" id="{B3D29353-0EA4-0648-8748-4D5B6F15B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472" y="7781567"/>
            <a:ext cx="69773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4000" i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000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000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 </a:t>
            </a:r>
            <a:r>
              <a:rPr lang="en-US" sz="4000" i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4000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4000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4000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="" xmlns:a16="http://schemas.microsoft.com/office/drawing/2014/main" id="{098EE652-D865-884B-9623-89BD0310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6678" y="5518200"/>
            <a:ext cx="5420170" cy="152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 sz="4000" b="1" i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="" xmlns:a16="http://schemas.microsoft.com/office/drawing/2014/main" id="{CC256E54-2367-D945-AF29-EE5475F5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253" y="6305600"/>
            <a:ext cx="718172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Nét 4 là nét móc ngược  phải </a:t>
            </a:r>
            <a:endParaRPr lang="vi-VN" alt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ƯỚNG DẪN VIẾT CHỮ HOA M - CỠ CHỮ 2,5 LY - |KIẾN THỨC TIỂU HỌC|.mp4" descr="HƯỚNG DẪN VIẾT CHỮ HOA M - CỠ CHỮ 2,5 LY - |KIẾN THỨC TIỂU HỌC|.mp4">
            <a:hlinkClick r:id="" action="ppaction://media"/>
            <a:extLst>
              <a:ext uri="{FF2B5EF4-FFF2-40B4-BE49-F238E27FC236}">
                <a16:creationId xmlns="" xmlns:a16="http://schemas.microsoft.com/office/drawing/2014/main" id="{DD91406A-8840-984E-B724-54747C1A3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3429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57975"/>
            <a:ext cx="18288000" cy="1007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05000" y="7205369"/>
            <a:ext cx="3013728" cy="2723656"/>
          </a:xfrm>
          <a:prstGeom prst="rect">
            <a:avLst/>
          </a:prstGeom>
        </p:spPr>
      </p:pic>
      <p:sp>
        <p:nvSpPr>
          <p:cNvPr id="16" name="Rectangle 47">
            <a:extLst>
              <a:ext uri="{FF2B5EF4-FFF2-40B4-BE49-F238E27FC236}">
                <a16:creationId xmlns="" xmlns:a16="http://schemas.microsoft.com/office/drawing/2014/main" id="{147BCE98-951C-4740-9D62-C69918510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680" y="1907626"/>
            <a:ext cx="12497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nững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4000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" name="Rectangle 28">
            <a:extLst>
              <a:ext uri="{FF2B5EF4-FFF2-40B4-BE49-F238E27FC236}">
                <a16:creationId xmlns="" xmlns:a16="http://schemas.microsoft.com/office/drawing/2014/main" id="{A37D9018-19D9-A142-8E64-AF2D1D9C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477" y="3222179"/>
            <a:ext cx="40720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 </a:t>
            </a: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8" name="Rectangle 47">
            <a:extLst>
              <a:ext uri="{FF2B5EF4-FFF2-40B4-BE49-F238E27FC236}">
                <a16:creationId xmlns="" xmlns:a16="http://schemas.microsoft.com/office/drawing/2014/main" id="{B2F806E1-D817-1747-95F0-577C21737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476" y="7335391"/>
            <a:ext cx="66633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6CFCCC5F-0D49-4946-BB48-7A5620894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065" y="848866"/>
            <a:ext cx="895942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T. 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="" xmlns:a16="http://schemas.microsoft.com/office/drawing/2014/main" id="{7B3E03E0-FBEF-8549-9784-A9B579D9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9265" y="3830191"/>
            <a:ext cx="809781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600">
                <a:latin typeface="Times New Roman" panose="02020603050405020304" pitchFamily="18" charset="0"/>
              </a:rPr>
              <a:t>+ Nét 1: Nét cong trái (nhỏ)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="" xmlns:a16="http://schemas.microsoft.com/office/drawing/2014/main" id="{8FCD9CF2-2CBC-EB49-B1FA-E631872F1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477" y="4476810"/>
            <a:ext cx="689470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latin typeface="Times New Roman" panose="02020603050405020304" pitchFamily="18" charset="0"/>
              </a:rPr>
              <a:t>+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latin typeface="Times New Roman" panose="02020603050405020304" pitchFamily="18" charset="0"/>
              </a:rPr>
              <a:t> 2: </a:t>
            </a:r>
            <a:r>
              <a:rPr lang="en-US" altLang="vi-VN" sz="3600" dirty="0" err="1">
                <a:latin typeface="Times New Roman" panose="02020603050405020304" pitchFamily="18" charset="0"/>
              </a:rPr>
              <a:t>là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lượn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ngang</a:t>
            </a:r>
            <a:r>
              <a:rPr lang="en-US" altLang="vi-VN" sz="3600" dirty="0">
                <a:latin typeface="Times New Roman" panose="02020603050405020304" pitchFamily="18" charset="0"/>
              </a:rPr>
              <a:t> (</a:t>
            </a:r>
            <a:r>
              <a:rPr lang="en-US" altLang="vi-VN" sz="3600" dirty="0" err="1">
                <a:latin typeface="Times New Roman" panose="02020603050405020304" pitchFamily="18" charset="0"/>
              </a:rPr>
              <a:t>ngắn</a:t>
            </a:r>
            <a:r>
              <a:rPr lang="en-US" altLang="vi-VN" sz="3600" dirty="0">
                <a:latin typeface="Times New Roman" panose="02020603050405020304" pitchFamily="18" charset="0"/>
              </a:rPr>
              <a:t>). 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="" xmlns:a16="http://schemas.microsoft.com/office/drawing/2014/main" id="{9602ED5B-562A-5042-A95D-52E87B18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377" y="5196698"/>
            <a:ext cx="798469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latin typeface="Times New Roman" panose="02020603050405020304" pitchFamily="18" charset="0"/>
              </a:rPr>
              <a:t>+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latin typeface="Times New Roman" panose="02020603050405020304" pitchFamily="18" charset="0"/>
              </a:rPr>
              <a:t> 3: </a:t>
            </a:r>
            <a:r>
              <a:rPr lang="en-US" altLang="vi-VN" sz="3600" dirty="0" err="1">
                <a:latin typeface="Times New Roman" panose="02020603050405020304" pitchFamily="18" charset="0"/>
              </a:rPr>
              <a:t>là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cong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trái</a:t>
            </a:r>
            <a:r>
              <a:rPr lang="en-US" altLang="vi-VN" sz="3600" dirty="0">
                <a:latin typeface="Times New Roman" panose="02020603050405020304" pitchFamily="18" charset="0"/>
              </a:rPr>
              <a:t> (to)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nối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liền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nhau</a:t>
            </a:r>
            <a:r>
              <a:rPr lang="en-US" altLang="vi-VN" sz="3600" dirty="0">
                <a:latin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xoắn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nhỏ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ở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đầu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chữ</a:t>
            </a:r>
            <a:r>
              <a:rPr lang="en-US" altLang="vi-VN" sz="360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B0CC5C7-6831-134A-A71D-0041474B94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22" y="2741957"/>
            <a:ext cx="5793748" cy="4341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ƯỚNG DẪN VIẾT CHỮ HOA T - CỠ CHỮ 2,5 LY - |KIẾN THỨC TIỂU HỌC|.mp4" descr="HƯỚNG DẪN VIẾT CHỮ HOA T - CỠ CHỮ 2,5 LY - |KIẾN THỨC TIỂU HỌC|.mp4">
            <a:hlinkClick r:id="" action="ppaction://media"/>
            <a:extLst>
              <a:ext uri="{FF2B5EF4-FFF2-40B4-BE49-F238E27FC236}">
                <a16:creationId xmlns="" xmlns:a16="http://schemas.microsoft.com/office/drawing/2014/main" id="{480FDD9E-714B-F047-848E-3BA24A43B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11975"/>
            <a:ext cx="18288000" cy="1007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6" y="9040252"/>
            <a:ext cx="1454305" cy="574040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2725400" y="712902"/>
            <a:ext cx="3070457" cy="767738"/>
          </a:xfrm>
          <a:prstGeom prst="rect">
            <a:avLst/>
          </a:prstGeom>
        </p:spPr>
      </p:pic>
      <p:sp>
        <p:nvSpPr>
          <p:cNvPr id="17" name="Rectangle 47">
            <a:extLst>
              <a:ext uri="{FF2B5EF4-FFF2-40B4-BE49-F238E27FC236}">
                <a16:creationId xmlns="" xmlns:a16="http://schemas.microsoft.com/office/drawing/2014/main" id="{DDCE6174-1C02-104C-8279-3B18233FA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763" y="1757342"/>
            <a:ext cx="136886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nững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4000" dirty="0">
                <a:latin typeface="Times New Roman" pitchFamily="18" charset="0"/>
              </a:rPr>
              <a:t> </a:t>
            </a:r>
          </a:p>
        </p:txBody>
      </p:sp>
      <p:sp>
        <p:nvSpPr>
          <p:cNvPr id="18" name="Rectangle 47">
            <a:extLst>
              <a:ext uri="{FF2B5EF4-FFF2-40B4-BE49-F238E27FC236}">
                <a16:creationId xmlns="" xmlns:a16="http://schemas.microsoft.com/office/drawing/2014/main" id="{82A35CF4-D100-7B48-9C2A-B3B61098A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7640910"/>
            <a:ext cx="65414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4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AB873DF-317D-0744-A442-5A9C4AA41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014" y="547231"/>
            <a:ext cx="8052144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B. 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="" xmlns:a16="http://schemas.microsoft.com/office/drawing/2014/main" id="{0C9DBD9D-409E-8E40-988B-76DDF3369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305" y="2524908"/>
            <a:ext cx="617806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="" xmlns:a16="http://schemas.microsoft.com/office/drawing/2014/main" id="{A8D2AD5E-292D-6049-A877-6D748F566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98" y="3133918"/>
            <a:ext cx="1018497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="" xmlns:a16="http://schemas.microsoft.com/office/drawing/2014/main" id="{524BAB29-7727-C04D-BE00-E55D7E5E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893" y="5110826"/>
            <a:ext cx="94488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000" dirty="0"/>
              <a:t>. </a:t>
            </a:r>
            <a:endParaRPr lang="vi-VN" altLang="vi-VN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3C5E67-FE55-B643-A9B9-DB5BBC15C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20" y="2546948"/>
            <a:ext cx="5074757" cy="4984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ƯỚNG DẪN VIẾT CHỮ HOA B - CỠ CHỮ 2,5 LY - |KIẾN THỨC TIỂU HỌC|.mp4" descr="HƯỚNG DẪN VIẾT CHỮ HOA B - CỠ CHỮ 2,5 LY - |KIẾN THỨC TIỂU HỌC|.mp4">
            <a:hlinkClick r:id="" action="ppaction://media"/>
            <a:extLst>
              <a:ext uri="{FF2B5EF4-FFF2-40B4-BE49-F238E27FC236}">
                <a16:creationId xmlns="" xmlns:a16="http://schemas.microsoft.com/office/drawing/2014/main" id="{59872CB0-DD39-594F-9847-576B45EF1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9809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1CA7DD-3B72-40EF-B09D-ABB262EDE4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EB05CE-357C-4B7E-83AA-72E73E6FE34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2CEAE8D-0A16-4099-AC5B-EF6D1D8AA7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620</Words>
  <Application>Microsoft Office PowerPoint</Application>
  <PresentationFormat>Custom</PresentationFormat>
  <Paragraphs>56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Times New Roman</vt:lpstr>
      <vt:lpstr>Arial</vt:lpstr>
      <vt:lpstr>ByTheButterfly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16.tnxh cÁC HOẠT ĐỘNG THÔNG TIN LIÊN LẠC</dc:title>
  <cp:lastModifiedBy>THU PHUONG</cp:lastModifiedBy>
  <cp:revision>20</cp:revision>
  <dcterms:created xsi:type="dcterms:W3CDTF">2006-08-16T00:00:00Z</dcterms:created>
  <dcterms:modified xsi:type="dcterms:W3CDTF">2021-12-20T03:29:34Z</dcterms:modified>
  <dc:identifier>DAExBADpwTk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