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19"/>
  </p:notesMasterIdLst>
  <p:sldIdLst>
    <p:sldId id="335" r:id="rId2"/>
    <p:sldId id="326" r:id="rId3"/>
    <p:sldId id="300" r:id="rId4"/>
    <p:sldId id="322" r:id="rId5"/>
    <p:sldId id="336" r:id="rId6"/>
    <p:sldId id="280" r:id="rId7"/>
    <p:sldId id="297" r:id="rId8"/>
    <p:sldId id="327" r:id="rId9"/>
    <p:sldId id="328" r:id="rId10"/>
    <p:sldId id="329" r:id="rId11"/>
    <p:sldId id="308" r:id="rId12"/>
    <p:sldId id="330" r:id="rId13"/>
    <p:sldId id="331" r:id="rId14"/>
    <p:sldId id="332" r:id="rId15"/>
    <p:sldId id="301" r:id="rId16"/>
    <p:sldId id="333" r:id="rId17"/>
    <p:sldId id="334" r:id="rId18"/>
  </p:sldIdLst>
  <p:sldSz cx="1080135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FFFFCC"/>
    <a:srgbClr val="000099"/>
    <a:srgbClr val="CCFF99"/>
    <a:srgbClr val="FF99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6" d="100"/>
          <a:sy n="66" d="100"/>
        </p:scale>
        <p:origin x="932" y="4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685800"/>
            <a:ext cx="5400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2ACDD3-0A00-4373-AA37-8608E14D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6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067B-462F-4F0E-A928-F7954A44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85FE-01BA-4754-AA5C-6407C1F4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97B0-6748-48D8-AD5A-674266B0C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7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40069" y="274641"/>
            <a:ext cx="9721215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B0C5-E0A9-41DA-92E2-474D9B23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02DA-00CB-4A3D-995E-FDC407951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14B8-9E7E-407D-9080-4680C46F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1BF-D767-41DA-8C3A-38C5BBBF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1CFC-3F30-4429-9E95-39CCB8E5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6480-CF64-46DF-A518-A2A4EEEC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E6A6-6CB0-4191-85D4-EDACA32B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47EB-A95D-4CAF-8BCA-56901E0B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1E3B-EB2B-488D-9DD0-1CE5BE03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9721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539750" y="1600200"/>
            <a:ext cx="9721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539750" y="6356350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690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11A5C4-8482-4460-84FC-A59381F1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676275" y="152400"/>
            <a:ext cx="931549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TIỂU HỌC PHÚC LỢI</a:t>
            </a:r>
          </a:p>
          <a:p>
            <a:pPr algn="ctr">
              <a:defRPr/>
            </a:pPr>
            <a:r>
              <a:rPr lang="en-US" sz="48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 </a:t>
            </a:r>
            <a:r>
              <a:rPr lang="en-US" sz="48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TỪ VÀ CÂU</a:t>
            </a:r>
            <a:endParaRPr lang="vi-VN" sz="48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5112" y="1905000"/>
            <a:ext cx="1080135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 3</a:t>
            </a:r>
            <a:endParaRPr lang="vi-V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5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4181475" y="516804"/>
            <a:ext cx="1752039" cy="16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38275" y="8382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M: Một buổi hôm nay lạnh cóng tay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Mùa đông năm nay đến sớm ở miền Bắc và có rét đậm rét h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48"/>
          <p:cNvSpPr/>
          <p:nvPr/>
        </p:nvSpPr>
        <p:spPr>
          <a:xfrm>
            <a:off x="3155351" y="40053"/>
            <a:ext cx="5421976" cy="1403797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smtClean="0"/>
              <a:t>Ai</a:t>
            </a:r>
            <a:r>
              <a:rPr lang="en-US" sz="5400" b="1" smtClean="0"/>
              <a:t> </a:t>
            </a:r>
            <a:r>
              <a:rPr lang="en-US" sz="5400" b="1" u="dbl" smtClean="0"/>
              <a:t>thế nào</a:t>
            </a:r>
            <a:r>
              <a:rPr lang="en-US" sz="5400" b="1" smtClean="0"/>
              <a:t>?</a:t>
            </a:r>
            <a:endParaRPr lang="en-US" sz="5400" b="1"/>
          </a:p>
        </p:txBody>
      </p:sp>
      <p:sp>
        <p:nvSpPr>
          <p:cNvPr id="16" name="Rectangle 10"/>
          <p:cNvSpPr/>
          <p:nvPr/>
        </p:nvSpPr>
        <p:spPr>
          <a:xfrm>
            <a:off x="602159" y="2750040"/>
            <a:ext cx="4417516" cy="58477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6550181" y="2750040"/>
            <a:ext cx="4184494" cy="58477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310250" y="5673485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2074607" y="5488818"/>
            <a:ext cx="1080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cối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3906532" y="5669165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8"/>
          <p:cNvSpPr/>
          <p:nvPr/>
        </p:nvSpPr>
        <p:spPr>
          <a:xfrm>
            <a:off x="415752" y="4435371"/>
            <a:ext cx="892183" cy="523218"/>
          </a:xfrm>
          <a:prstGeom prst="rect">
            <a:avLst/>
          </a:prstGeom>
          <a:gradFill flip="none" rotWithShape="1">
            <a:gsLst>
              <a:gs pos="0">
                <a:srgbClr val="FE0000">
                  <a:tint val="66000"/>
                  <a:satMod val="160000"/>
                </a:srgbClr>
              </a:gs>
              <a:gs pos="50000">
                <a:srgbClr val="FE0000">
                  <a:tint val="44500"/>
                  <a:satMod val="160000"/>
                </a:srgbClr>
              </a:gs>
              <a:gs pos="100000">
                <a:srgbClr val="FE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Ai?</a:t>
            </a:r>
          </a:p>
        </p:txBody>
      </p:sp>
      <p:sp>
        <p:nvSpPr>
          <p:cNvPr id="22" name="Rectangle 19"/>
          <p:cNvSpPr/>
          <p:nvPr/>
        </p:nvSpPr>
        <p:spPr>
          <a:xfrm>
            <a:off x="1913109" y="4435371"/>
            <a:ext cx="1403740" cy="523218"/>
          </a:xfrm>
          <a:prstGeom prst="rect">
            <a:avLst/>
          </a:prstGeom>
          <a:gradFill flip="none" rotWithShape="1">
            <a:gsLst>
              <a:gs pos="0">
                <a:srgbClr val="FE0000">
                  <a:tint val="66000"/>
                  <a:satMod val="160000"/>
                </a:srgbClr>
              </a:gs>
              <a:gs pos="50000">
                <a:srgbClr val="FE0000">
                  <a:tint val="44500"/>
                  <a:satMod val="160000"/>
                </a:srgbClr>
              </a:gs>
              <a:gs pos="100000">
                <a:srgbClr val="FE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0"/>
          <p:cNvSpPr/>
          <p:nvPr/>
        </p:nvSpPr>
        <p:spPr>
          <a:xfrm>
            <a:off x="3771484" y="4435371"/>
            <a:ext cx="1403740" cy="523218"/>
          </a:xfrm>
          <a:prstGeom prst="rect">
            <a:avLst/>
          </a:prstGeom>
          <a:gradFill flip="none" rotWithShape="1">
            <a:gsLst>
              <a:gs pos="0">
                <a:srgbClr val="FE0000">
                  <a:tint val="66000"/>
                  <a:satMod val="160000"/>
                </a:srgbClr>
              </a:gs>
              <a:gs pos="50000">
                <a:srgbClr val="FE0000">
                  <a:tint val="44500"/>
                  <a:satMod val="160000"/>
                </a:srgbClr>
              </a:gs>
              <a:gs pos="100000">
                <a:srgbClr val="FE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cxnSp>
        <p:nvCxnSpPr>
          <p:cNvPr id="24" name="Straight Arrow Connector 22"/>
          <p:cNvCxnSpPr>
            <a:cxnSpLocks/>
            <a:stCxn id="16" idx="2"/>
            <a:endCxn id="21" idx="0"/>
          </p:cNvCxnSpPr>
          <p:nvPr/>
        </p:nvCxnSpPr>
        <p:spPr>
          <a:xfrm flipH="1">
            <a:off x="861844" y="3334813"/>
            <a:ext cx="1949073" cy="1100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6" idx="2"/>
            <a:endCxn id="22" idx="0"/>
          </p:cNvCxnSpPr>
          <p:nvPr/>
        </p:nvCxnSpPr>
        <p:spPr>
          <a:xfrm flipH="1">
            <a:off x="2614979" y="3334813"/>
            <a:ext cx="195938" cy="1100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6"/>
          <p:cNvCxnSpPr>
            <a:cxnSpLocks/>
            <a:stCxn id="16" idx="2"/>
            <a:endCxn id="23" idx="0"/>
          </p:cNvCxnSpPr>
          <p:nvPr/>
        </p:nvCxnSpPr>
        <p:spPr>
          <a:xfrm>
            <a:off x="2810917" y="3334813"/>
            <a:ext cx="1662437" cy="1100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8"/>
          <p:cNvCxnSpPr/>
          <p:nvPr/>
        </p:nvCxnSpPr>
        <p:spPr>
          <a:xfrm>
            <a:off x="861843" y="4958589"/>
            <a:ext cx="0" cy="714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31"/>
          <p:cNvCxnSpPr/>
          <p:nvPr/>
        </p:nvCxnSpPr>
        <p:spPr>
          <a:xfrm>
            <a:off x="2614979" y="4958589"/>
            <a:ext cx="0" cy="530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33"/>
          <p:cNvCxnSpPr/>
          <p:nvPr/>
        </p:nvCxnSpPr>
        <p:spPr>
          <a:xfrm>
            <a:off x="4473354" y="4958589"/>
            <a:ext cx="0" cy="710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35"/>
          <p:cNvCxnSpPr/>
          <p:nvPr/>
        </p:nvCxnSpPr>
        <p:spPr>
          <a:xfrm flipH="1">
            <a:off x="2770203" y="1496715"/>
            <a:ext cx="3076103" cy="1293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7"/>
          <p:cNvCxnSpPr/>
          <p:nvPr/>
        </p:nvCxnSpPr>
        <p:spPr>
          <a:xfrm>
            <a:off x="5845955" y="1511827"/>
            <a:ext cx="3119407" cy="1231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54"/>
          <p:cNvCxnSpPr/>
          <p:nvPr/>
        </p:nvCxnSpPr>
        <p:spPr>
          <a:xfrm>
            <a:off x="8922058" y="3490460"/>
            <a:ext cx="0" cy="944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60"/>
          <p:cNvSpPr/>
          <p:nvPr/>
        </p:nvSpPr>
        <p:spPr>
          <a:xfrm>
            <a:off x="8076058" y="4435371"/>
            <a:ext cx="1692000" cy="523218"/>
          </a:xfrm>
          <a:prstGeom prst="rect">
            <a:avLst/>
          </a:prstGeom>
          <a:gradFill flip="none" rotWithShape="1">
            <a:gsLst>
              <a:gs pos="0">
                <a:srgbClr val="FE0000">
                  <a:tint val="66000"/>
                  <a:satMod val="160000"/>
                </a:srgbClr>
              </a:gs>
              <a:gs pos="50000">
                <a:srgbClr val="FE0000">
                  <a:tint val="44500"/>
                  <a:satMod val="160000"/>
                </a:srgbClr>
              </a:gs>
              <a:gs pos="100000">
                <a:srgbClr val="FE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8473" y="838200"/>
            <a:ext cx="3945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bác nông dân.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4181475" y="516804"/>
            <a:ext cx="1752039" cy="16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Những nông dân áo xanh ra đồng trong tâm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3" y="1725930"/>
            <a:ext cx="4451663" cy="39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Gỡ khó cho nông sản vùng dị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752600"/>
            <a:ext cx="4762500" cy="39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̃i tên Phải 1"/>
          <p:cNvSpPr/>
          <p:nvPr/>
        </p:nvSpPr>
        <p:spPr>
          <a:xfrm>
            <a:off x="3655548" y="1055255"/>
            <a:ext cx="457200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181476" y="838200"/>
            <a:ext cx="6619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Các bác nông dân rất chăm chỉ, cần cù.</a:t>
            </a:r>
            <a:endParaRPr lang="en-US" altLang="vi-VN" sz="28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9526" y="1253837"/>
            <a:ext cx="5067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Một bông hoa trong vườn.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4181475" y="516804"/>
            <a:ext cx="1752039" cy="16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ũi tên Phải 1"/>
          <p:cNvSpPr/>
          <p:nvPr/>
        </p:nvSpPr>
        <p:spPr>
          <a:xfrm>
            <a:off x="142875" y="2286000"/>
            <a:ext cx="457200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2475" y="2106940"/>
            <a:ext cx="5057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Bông hoa cánh hồng rất mềm mại</a:t>
            </a:r>
            <a:endParaRPr lang="en-US" altLang="vi-VN" sz="28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Vườn hoa trồng đất gì tốt, bí quyết của các vườn hoa lớn | Namix NA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29" y="888605"/>
            <a:ext cx="4848146" cy="48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9526" y="1253837"/>
            <a:ext cx="5067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Một buổi sớm mùa đông.</a:t>
            </a:r>
            <a:endParaRPr lang="en-US" altLang="vi-VN" sz="2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4181475" y="516804"/>
            <a:ext cx="1752039" cy="16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ũi tên Phải 1"/>
          <p:cNvSpPr/>
          <p:nvPr/>
        </p:nvSpPr>
        <p:spPr>
          <a:xfrm>
            <a:off x="142875" y="2286000"/>
            <a:ext cx="457200" cy="1651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2475" y="2106940"/>
            <a:ext cx="455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2800" i="1">
                <a:latin typeface="+mj-lt"/>
              </a:rPr>
              <a:t>Buổi sớm mùa đông rét căm căm và gió thổi lạnh từng hồi</a:t>
            </a:r>
            <a:r>
              <a:rPr lang="vi-VN" sz="2800" i="1" smtClean="0">
                <a:latin typeface="+mj-lt"/>
              </a:rPr>
              <a:t>.</a:t>
            </a:r>
            <a:endParaRPr lang="en-US" altLang="vi-VN" sz="2800" i="1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Du lịch mùa đông – TOPLIST 10 điểm đến không thể bỏ l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83" y="1777057"/>
            <a:ext cx="5314091" cy="39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7"/>
          <p:cNvSpPr txBox="1">
            <a:spLocks noChangeArrowheads="1"/>
          </p:cNvSpPr>
          <p:nvPr/>
        </p:nvSpPr>
        <p:spPr bwMode="auto">
          <a:xfrm>
            <a:off x="-1" y="0"/>
            <a:ext cx="10710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vi-VN" sz="360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vi-VN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i="1">
                <a:latin typeface="Times New Roman" pitchFamily="18" charset="0"/>
                <a:cs typeface="Times New Roman" pitchFamily="18" charset="0"/>
              </a:rPr>
              <a:t>Em có thể đặt dấu phẩy vào chỗ </a:t>
            </a:r>
            <a:r>
              <a:rPr lang="en-US" altLang="vi-VN" sz="3600" i="1" smtClean="0">
                <a:latin typeface="Times New Roman" pitchFamily="18" charset="0"/>
                <a:cs typeface="Times New Roman" pitchFamily="18" charset="0"/>
              </a:rPr>
              <a:t>nào </a:t>
            </a:r>
            <a:r>
              <a:rPr lang="en-US" altLang="vi-VN" sz="3600" i="1">
                <a:latin typeface="Times New Roman" pitchFamily="18" charset="0"/>
                <a:cs typeface="Times New Roman" pitchFamily="18" charset="0"/>
              </a:rPr>
              <a:t>trong mỗi câu sau?</a:t>
            </a:r>
          </a:p>
        </p:txBody>
      </p:sp>
      <p:sp>
        <p:nvSpPr>
          <p:cNvPr id="12291" name="Text Box 48"/>
          <p:cNvSpPr txBox="1">
            <a:spLocks noChangeArrowheads="1"/>
          </p:cNvSpPr>
          <p:nvPr/>
        </p:nvSpPr>
        <p:spPr bwMode="auto">
          <a:xfrm>
            <a:off x="833561" y="1219200"/>
            <a:ext cx="9793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Ếch con ngoan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vi-VN" alt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và thông minh.</a:t>
            </a:r>
          </a:p>
        </p:txBody>
      </p:sp>
      <p:sp>
        <p:nvSpPr>
          <p:cNvPr id="12292" name="Text Box 49"/>
          <p:cNvSpPr txBox="1">
            <a:spLocks noChangeArrowheads="1"/>
          </p:cNvSpPr>
          <p:nvPr/>
        </p:nvSpPr>
        <p:spPr bwMode="auto">
          <a:xfrm>
            <a:off x="828675" y="1964899"/>
            <a:ext cx="9707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cuối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 vàng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trưa cũng chỉ dìu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828675" y="3107899"/>
            <a:ext cx="97076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</a:pP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ngắt trên cao</a:t>
            </a:r>
            <a:r>
              <a:rPr lang="vi-VN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như dòng sông 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lẽ giữa những ngọn cây hè phố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833561" y="1219200"/>
            <a:ext cx="9793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Ếch con ngoan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vi-VN" altLang="vi-V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và thông minh.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828675" y="1964899"/>
            <a:ext cx="9707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 cuối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 vàng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vi-VN" altLang="vi-V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en-US" alt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trưa cũng chỉ dìu </a:t>
            </a: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828675" y="3107899"/>
            <a:ext cx="97076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</a:pPr>
            <a:r>
              <a:rPr lang="en-US" alt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ngắt trên cao</a:t>
            </a:r>
            <a:r>
              <a:rPr lang="vi-V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như dòng sông 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vi-VN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lẽ giữa những ngọn cây hè phố</a:t>
            </a:r>
            <a:r>
              <a:rPr lang="vi-VN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5456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r="35425" b="28590"/>
          <a:stretch>
            <a:fillRect/>
          </a:stretch>
        </p:blipFill>
        <p:spPr bwMode="auto">
          <a:xfrm>
            <a:off x="33338" y="1143000"/>
            <a:ext cx="291782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hung Chú Thích Hình Đám Mây 2"/>
          <p:cNvSpPr/>
          <p:nvPr/>
        </p:nvSpPr>
        <p:spPr>
          <a:xfrm>
            <a:off x="3571875" y="381000"/>
            <a:ext cx="5410200" cy="3124200"/>
          </a:xfrm>
          <a:prstGeom prst="cloudCallout">
            <a:avLst>
              <a:gd name="adj1" fmla="val -67513"/>
              <a:gd name="adj2" fmla="val 564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đặt một câu theo kiểu câu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về người bạn của em.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" y="838200"/>
            <a:ext cx="1080135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CHÀO TẠM BIỆT CÁC EM</a:t>
            </a:r>
            <a:endParaRPr lang="vi-VN" sz="8000" b="1" cap="all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2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2476775" y="228600"/>
            <a:ext cx="589802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 TỪ VÀ CÂU</a:t>
            </a:r>
            <a:endParaRPr lang="vi-VN" sz="48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" y="1135797"/>
            <a:ext cx="108013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ÔN VỀ TỪ CHỈ ĐẶC ĐIỂM</a:t>
            </a:r>
          </a:p>
          <a:p>
            <a:pPr algn="ctr">
              <a:defRPr/>
            </a:pPr>
            <a:r>
              <a:rPr lang="vi-VN"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ÔN TẬP Ai thế nào? Dấy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5456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r="35425" b="28590"/>
          <a:stretch>
            <a:fillRect/>
          </a:stretch>
        </p:blipFill>
        <p:spPr bwMode="auto">
          <a:xfrm>
            <a:off x="33338" y="1143000"/>
            <a:ext cx="2917825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hung Chú Thích Hình Đám Mây 2"/>
          <p:cNvSpPr/>
          <p:nvPr/>
        </p:nvSpPr>
        <p:spPr>
          <a:xfrm>
            <a:off x="3571875" y="381000"/>
            <a:ext cx="5410200" cy="3124200"/>
          </a:xfrm>
          <a:prstGeom prst="cloudCallout">
            <a:avLst>
              <a:gd name="adj1" fmla="val -67513"/>
              <a:gd name="adj2" fmla="val 564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dân tộc mà em biết. 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391025"/>
            <a:ext cx="16652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80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0"/>
            <a:ext cx="1169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352800"/>
            <a:ext cx="1065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4" descr="pinksparkle6df1-1431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151063"/>
            <a:ext cx="11128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ộp_Văn_Bản 43"/>
          <p:cNvSpPr txBox="1">
            <a:spLocks noChangeArrowheads="1"/>
          </p:cNvSpPr>
          <p:nvPr/>
        </p:nvSpPr>
        <p:spPr bwMode="auto">
          <a:xfrm>
            <a:off x="1443489" y="1274226"/>
            <a:ext cx="7813743" cy="7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u="sng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Luyện</a:t>
            </a:r>
            <a:r>
              <a:rPr lang="en-US" sz="4500" b="1" u="sng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u="sng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từ</a:t>
            </a:r>
            <a:r>
              <a:rPr lang="en-US" sz="4500" b="1" u="sng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u="sng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và</a:t>
            </a:r>
            <a:r>
              <a:rPr lang="en-US" sz="4500" b="1" u="sng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u="sng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câu</a:t>
            </a:r>
            <a:endParaRPr lang="vi-VN" sz="4500" b="1" u="sng" dirty="0">
              <a:ln>
                <a:solidFill>
                  <a:schemeClr val="tx1"/>
                </a:solidFill>
              </a:ln>
              <a:latin typeface="HP001 4 hàng" pitchFamily="34" charset="0"/>
            </a:endParaRPr>
          </a:p>
        </p:txBody>
      </p:sp>
      <p:sp>
        <p:nvSpPr>
          <p:cNvPr id="18" name="Hộp_Văn_Bản 44"/>
          <p:cNvSpPr txBox="1">
            <a:spLocks noChangeArrowheads="1"/>
          </p:cNvSpPr>
          <p:nvPr/>
        </p:nvSpPr>
        <p:spPr bwMode="auto">
          <a:xfrm>
            <a:off x="-1" y="2133279"/>
            <a:ext cx="10801351" cy="1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5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0"/>
              </a:rPr>
              <a:t>Ôn về từ chỉ đặc điểm. </a:t>
            </a:r>
          </a:p>
          <a:p>
            <a:pPr algn="ctr" eaLnBrk="1" hangingPunct="1">
              <a:defRPr/>
            </a:pPr>
            <a:r>
              <a:rPr lang="vi-VN" sz="45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itchFamily="34" charset="0"/>
              </a:rPr>
              <a:t>Ôn tập câu Ai thế nào? Dấu phẩy.</a:t>
            </a:r>
            <a:endParaRPr lang="vi-VN" sz="4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129" name="Hộp_Văn_Bản 46"/>
          <p:cNvSpPr txBox="1">
            <a:spLocks noChangeArrowheads="1"/>
          </p:cNvSpPr>
          <p:nvPr/>
        </p:nvSpPr>
        <p:spPr bwMode="auto">
          <a:xfrm rot="5400000" flipV="1">
            <a:off x="1907381" y="1683545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endParaRPr lang="vi-VN" altLang="vi-VN" sz="1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图形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287463"/>
            <a:ext cx="317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_Văn_Bản 43"/>
          <p:cNvSpPr txBox="1">
            <a:spLocks noChangeArrowheads="1"/>
          </p:cNvSpPr>
          <p:nvPr/>
        </p:nvSpPr>
        <p:spPr bwMode="auto">
          <a:xfrm>
            <a:off x="0" y="304801"/>
            <a:ext cx="10801350" cy="7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18" tIns="31259" rIns="62518" bIns="312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Thứ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năm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ngày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30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tháng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12 </a:t>
            </a:r>
            <a:r>
              <a:rPr lang="en-US" sz="4500" b="1" dirty="0" err="1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năm</a:t>
            </a:r>
            <a:r>
              <a:rPr lang="en-US" sz="4500" b="1" dirty="0" smtClean="0">
                <a:ln>
                  <a:solidFill>
                    <a:schemeClr val="tx1"/>
                  </a:solidFill>
                </a:ln>
                <a:latin typeface="HP001 4 hàng" pitchFamily="34" charset="0"/>
              </a:rPr>
              <a:t> 2021</a:t>
            </a:r>
            <a:endParaRPr lang="vi-VN" sz="4500" b="1" dirty="0">
              <a:ln>
                <a:solidFill>
                  <a:schemeClr val="tx1"/>
                </a:solidFill>
              </a:ln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3129737" y="152400"/>
            <a:ext cx="44085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Yêu</a:t>
            </a:r>
            <a:r>
              <a:rPr lang="en-US" sz="48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cầu</a:t>
            </a:r>
            <a:r>
              <a:rPr lang="en-US" sz="48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cần</a:t>
            </a:r>
            <a:r>
              <a:rPr lang="en-US" sz="48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đạt</a:t>
            </a:r>
            <a:endParaRPr lang="vi-VN" sz="48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574" y="1600200"/>
            <a:ext cx="1066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Ai-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Hãy tìm những từ ngữ thích hợp để nói về đặc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điểm của </a:t>
            </a: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nhân vật trong các bài tập đọc mới học: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455273" y="1295400"/>
            <a:ext cx="93460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Chú bé Mến trong truyện Đôi bạn.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426042" y="2057400"/>
            <a:ext cx="90149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Anh Đom Đóm trong bài thơ cùng tên.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438275" y="2743200"/>
            <a:ext cx="91535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Anh Mồ Côi (hoặc người chủ quán) trong truyện Mồ Côi xử kiện.</a:t>
            </a:r>
          </a:p>
        </p:txBody>
      </p:sp>
      <p:cxnSp>
        <p:nvCxnSpPr>
          <p:cNvPr id="17" name="Đường kết nối thẳng 16"/>
          <p:cNvCxnSpPr/>
          <p:nvPr/>
        </p:nvCxnSpPr>
        <p:spPr>
          <a:xfrm>
            <a:off x="3870325" y="537368"/>
            <a:ext cx="26733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thẳng 18"/>
          <p:cNvCxnSpPr/>
          <p:nvPr/>
        </p:nvCxnSpPr>
        <p:spPr>
          <a:xfrm>
            <a:off x="0" y="1050204"/>
            <a:ext cx="14382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thẳng 21"/>
          <p:cNvCxnSpPr/>
          <p:nvPr/>
        </p:nvCxnSpPr>
        <p:spPr>
          <a:xfrm>
            <a:off x="8448675" y="538956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9" grpId="0"/>
      <p:bldP spid="37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̉nh 1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6200"/>
            <a:ext cx="2590800" cy="3228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ập đọc: Anh Đom Đó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3" y="76199"/>
            <a:ext cx="2592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̉nh 2" descr="Clip Màn hìn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505200"/>
            <a:ext cx="2607252" cy="3228975"/>
          </a:xfrm>
          <a:prstGeom prst="rect">
            <a:avLst/>
          </a:prstGeom>
        </p:spPr>
      </p:pic>
      <p:pic>
        <p:nvPicPr>
          <p:cNvPr id="4" name="Ảnh 3" descr="Clip Màn hìn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3505200"/>
            <a:ext cx="2594598" cy="3228975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240290" y="2630269"/>
            <a:ext cx="2556000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MẾN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3073275" y="76200"/>
            <a:ext cx="2556000" cy="107721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ANH ĐOM ĐÓM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240290" y="6087844"/>
            <a:ext cx="2556000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MỒ CÔI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3073275" y="6087844"/>
            <a:ext cx="2556000" cy="5847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QUÁN</a:t>
            </a:r>
            <a:endParaRPr lang="vi-VN" sz="3200" b="1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629275" y="838200"/>
            <a:ext cx="51720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a) Chú bé Mến trong truyện Đôi bạn.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29274" y="2617204"/>
            <a:ext cx="5172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b) Anh Đom Đóm trong bài thơ cùng tên.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29275" y="4450140"/>
            <a:ext cx="5172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latin typeface="Times New Roman" pitchFamily="18" charset="0"/>
                <a:cs typeface="Times New Roman" pitchFamily="18" charset="0"/>
              </a:rPr>
              <a:t>c) Anh Mồ Côi (hoặc người chủ quán) trong truyện Mồ Côi xử kiện.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2586"/>
              </p:ext>
            </p:extLst>
          </p:nvPr>
        </p:nvGraphicFramePr>
        <p:xfrm>
          <a:off x="447674" y="304801"/>
          <a:ext cx="9906001" cy="6019800"/>
        </p:xfrm>
        <a:graphic>
          <a:graphicData uri="http://schemas.openxmlformats.org/drawingml/2006/table">
            <a:tbl>
              <a:tblPr/>
              <a:tblGrid>
                <a:gridCol w="3640666"/>
                <a:gridCol w="6265335"/>
              </a:tblGrid>
              <a:tr h="74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57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Chú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Mến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b)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c)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Côi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13" marR="1080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4181474" y="1143000"/>
            <a:ext cx="61722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dũng cảm, nhanh nhẹn, không ngần ngại cứu người, sẵn sàng cứu người, tốt bụng,…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122738" y="2808982"/>
            <a:ext cx="6230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cần cù, chuyên cần, chăm 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</a:rPr>
              <a:t>chỉ,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</a:rPr>
              <a:t>tốt bụng, có trách nhiệm, …</a:t>
            </a:r>
            <a:endParaRPr lang="en-US" altLang="vi-VN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122738" y="4038600"/>
            <a:ext cx="6230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thông minh, tài trí, công minh, biết bảo vệ lẽ phải, …</a:t>
            </a:r>
          </a:p>
        </p:txBody>
      </p:sp>
      <p:cxnSp>
        <p:nvCxnSpPr>
          <p:cNvPr id="8" name="Đường kết nối Thẳng 7"/>
          <p:cNvCxnSpPr/>
          <p:nvPr/>
        </p:nvCxnSpPr>
        <p:spPr>
          <a:xfrm>
            <a:off x="4122738" y="5105400"/>
            <a:ext cx="623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149725" y="5181600"/>
            <a:ext cx="6203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i="1">
                <a:solidFill>
                  <a:srgbClr val="FF0000"/>
                </a:solidFill>
                <a:latin typeface="Times New Roman" pitchFamily="18" charset="0"/>
              </a:rPr>
              <a:t>tham lam, dối trá, gian trá, xấu xa, vu oan cho người khác,…</a:t>
            </a:r>
          </a:p>
        </p:txBody>
      </p:sp>
    </p:spTree>
    <p:extLst>
      <p:ext uri="{BB962C8B-B14F-4D97-AF65-F5344CB8AC3E}">
        <p14:creationId xmlns:p14="http://schemas.microsoft.com/office/powerpoint/2010/main" val="15038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10801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vi-VN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i="1" smtClean="0">
                <a:latin typeface="Times New Roman" pitchFamily="18" charset="0"/>
                <a:cs typeface="Times New Roman" pitchFamily="18" charset="0"/>
              </a:rPr>
              <a:t>Đặt câu theo mẫu Ai thế nào? Để miêu tả:</a:t>
            </a:r>
            <a:endParaRPr lang="en-US" altLang="vi-VN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55273" y="838200"/>
            <a:ext cx="93460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bác nông dân.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26042" y="1600200"/>
            <a:ext cx="90149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bông hoa trong vườn.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38275" y="2286000"/>
            <a:ext cx="9153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buổi sớm mùa đông.</a:t>
            </a:r>
            <a:endParaRPr lang="en-US" altLang="vi-VN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Đường kết nối thẳng 18"/>
          <p:cNvCxnSpPr/>
          <p:nvPr/>
        </p:nvCxnSpPr>
        <p:spPr>
          <a:xfrm>
            <a:off x="4181475" y="516804"/>
            <a:ext cx="1752039" cy="16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681</Words>
  <Application>Microsoft Office PowerPoint</Application>
  <PresentationFormat>Custom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HP001 4 hàng</vt:lpstr>
      <vt:lpstr>Times New Roman</vt:lpstr>
      <vt:lpstr>Verdana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Microsoft account</cp:lastModifiedBy>
  <cp:revision>530</cp:revision>
  <dcterms:created xsi:type="dcterms:W3CDTF">2005-12-31T17:14:28Z</dcterms:created>
  <dcterms:modified xsi:type="dcterms:W3CDTF">2021-12-23T13:22:02Z</dcterms:modified>
</cp:coreProperties>
</file>